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94" r:id="rId3"/>
    <p:sldId id="403" r:id="rId4"/>
    <p:sldId id="407" r:id="rId6"/>
    <p:sldId id="440" r:id="rId7"/>
    <p:sldId id="449" r:id="rId8"/>
    <p:sldId id="451" r:id="rId9"/>
    <p:sldId id="450" r:id="rId10"/>
    <p:sldId id="288" r:id="rId1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5FF"/>
    <a:srgbClr val="006599"/>
    <a:srgbClr val="A2B7C3"/>
    <a:srgbClr val="CFDAE0"/>
    <a:srgbClr val="3072D6"/>
    <a:srgbClr val="07B0FF"/>
    <a:srgbClr val="00779E"/>
    <a:srgbClr val="729EB2"/>
    <a:srgbClr val="A7C2CF"/>
    <a:srgbClr val="0BB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108"/>
      </p:cViewPr>
      <p:guideLst>
        <p:guide orient="horz" pos="1734"/>
        <p:guide pos="2913"/>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5C004-A9D4-4858-99EC-F4CCE56E2FE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E2E4E-2FFD-4B0E-BE9C-FA7BDC0915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_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xml"/><Relationship Id="rId7" Type="http://schemas.openxmlformats.org/officeDocument/2006/relationships/image" Target="../media/image7.jpeg"/><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GIF"/><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40000"/>
          </a:schemeClr>
        </a:solidFill>
        <a:effectLst/>
      </p:bgPr>
    </p:bg>
    <p:spTree>
      <p:nvGrpSpPr>
        <p:cNvPr id="1" name=""/>
        <p:cNvGrpSpPr/>
        <p:nvPr/>
      </p:nvGrpSpPr>
      <p:grpSpPr>
        <a:xfrm>
          <a:off x="0" y="0"/>
          <a:ext cx="0" cy="0"/>
          <a:chOff x="0" y="0"/>
          <a:chExt cx="0" cy="0"/>
        </a:xfrm>
      </p:grpSpPr>
      <p:sp>
        <p:nvSpPr>
          <p:cNvPr id="8" name="矩形 7"/>
          <p:cNvSpPr/>
          <p:nvPr/>
        </p:nvSpPr>
        <p:spPr>
          <a:xfrm>
            <a:off x="2737977" y="3080245"/>
            <a:ext cx="3662069" cy="715629"/>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0" y="4858138"/>
            <a:ext cx="9144000" cy="2883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52802" y="4902280"/>
            <a:ext cx="9144000" cy="200055"/>
          </a:xfrm>
          <a:prstGeom prst="rect">
            <a:avLst/>
          </a:prstGeom>
          <a:noFill/>
        </p:spPr>
        <p:txBody>
          <a:bodyPr wrap="square" rtlCol="0">
            <a:spAutoFit/>
          </a:bodyPr>
          <a:lstStyle/>
          <a:p>
            <a:pPr algn="ctr"/>
            <a:r>
              <a:rPr lang="en-US" altLang="zh-CN" sz="700" dirty="0" err="1">
                <a:solidFill>
                  <a:schemeClr val="bg1"/>
                </a:solidFill>
                <a:latin typeface="Arial" panose="020B0604020202020204" pitchFamily="34" charset="0"/>
                <a:cs typeface="Arial" panose="020B0604020202020204" pitchFamily="34" charset="0"/>
              </a:rPr>
              <a:t>an.hongjun@foxmail.com</a:t>
            </a:r>
            <a:r>
              <a:rPr lang="en-US" altLang="zh-CN" sz="700" dirty="0">
                <a:solidFill>
                  <a:schemeClr val="bg1"/>
                </a:solidFill>
                <a:latin typeface="Arial" panose="020B0604020202020204" pitchFamily="34" charset="0"/>
                <a:cs typeface="Arial" panose="020B0604020202020204" pitchFamily="34" charset="0"/>
              </a:rPr>
              <a:t> | Copyright © Intelligent Cognition and Data Computing department(</a:t>
            </a:r>
            <a:r>
              <a:rPr lang="en-US" altLang="zh-CN" sz="700" dirty="0" err="1">
                <a:solidFill>
                  <a:schemeClr val="bg1"/>
                </a:solidFill>
                <a:latin typeface="Arial" panose="020B0604020202020204" pitchFamily="34" charset="0"/>
                <a:cs typeface="Arial" panose="020B0604020202020204" pitchFamily="34" charset="0"/>
              </a:rPr>
              <a:t>ICDC</a:t>
            </a:r>
            <a:r>
              <a:rPr lang="en-US" altLang="zh-CN" sz="700" dirty="0">
                <a:solidFill>
                  <a:schemeClr val="bg1"/>
                </a:solidFill>
                <a:latin typeface="Arial" panose="020B0604020202020204" pitchFamily="34" charset="0"/>
                <a:cs typeface="Arial" panose="020B0604020202020204" pitchFamily="34" charset="0"/>
              </a:rPr>
              <a:t>), </a:t>
            </a:r>
            <a:r>
              <a:rPr lang="en-US" altLang="zh-CN" sz="700" dirty="0" err="1">
                <a:solidFill>
                  <a:schemeClr val="bg1"/>
                </a:solidFill>
                <a:latin typeface="Arial" panose="020B0604020202020204" pitchFamily="34" charset="0"/>
                <a:cs typeface="Arial" panose="020B0604020202020204" pitchFamily="34" charset="0"/>
              </a:rPr>
              <a:t>Dianhang</a:t>
            </a:r>
            <a:r>
              <a:rPr lang="en-US" altLang="zh-CN" sz="700" dirty="0">
                <a:solidFill>
                  <a:schemeClr val="bg1"/>
                </a:solidFill>
                <a:latin typeface="Arial" panose="020B0604020202020204" pitchFamily="34" charset="0"/>
                <a:cs typeface="Arial" panose="020B0604020202020204" pitchFamily="34" charset="0"/>
              </a:rPr>
              <a:t> Association, Dalian Maritime University. All rights reserved. </a:t>
            </a:r>
            <a:endParaRPr lang="zh-CN" altLang="en-US" sz="700" dirty="0">
              <a:solidFill>
                <a:schemeClr val="bg1"/>
              </a:solidFill>
              <a:latin typeface="Arial" panose="020B0604020202020204" pitchFamily="34" charset="0"/>
              <a:cs typeface="Arial" panose="020B0604020202020204" pitchFamily="34" charset="0"/>
            </a:endParaRPr>
          </a:p>
        </p:txBody>
      </p:sp>
      <p:sp>
        <p:nvSpPr>
          <p:cNvPr id="12" name="TextBox 22"/>
          <p:cNvSpPr txBox="1"/>
          <p:nvPr/>
        </p:nvSpPr>
        <p:spPr>
          <a:xfrm>
            <a:off x="1835785" y="1275715"/>
            <a:ext cx="5517515" cy="706755"/>
          </a:xfrm>
          <a:prstGeom prst="rect">
            <a:avLst/>
          </a:prstGeom>
          <a:noFill/>
        </p:spPr>
        <p:txBody>
          <a:bodyPr wrap="square" rtlCol="0" anchor="ctr">
            <a:spAutoFit/>
          </a:bodyPr>
          <a:lstStyle/>
          <a:p>
            <a:pPr algn="dist"/>
            <a:r>
              <a:rPr lang="zh-CN" altLang="en-US" sz="4000" dirty="0">
                <a:solidFill>
                  <a:schemeClr val="tx1">
                    <a:lumMod val="85000"/>
                    <a:lumOff val="15000"/>
                  </a:schemeClr>
                </a:solidFill>
                <a:latin typeface="汉仪大宋简" panose="02010609000101010101" charset="-122"/>
                <a:ea typeface="汉仪大宋简" panose="02010609000101010101" charset="-122"/>
              </a:rPr>
              <a:t>神经网络构建实战</a:t>
            </a:r>
            <a:endParaRPr lang="zh-CN" altLang="en-US" sz="4000" dirty="0">
              <a:solidFill>
                <a:schemeClr val="tx1">
                  <a:lumMod val="85000"/>
                  <a:lumOff val="15000"/>
                </a:schemeClr>
              </a:solidFill>
              <a:latin typeface="汉仪大宋简" panose="02010609000101010101" charset="-122"/>
              <a:ea typeface="汉仪大宋简" panose="02010609000101010101" charset="-122"/>
            </a:endParaRPr>
          </a:p>
        </p:txBody>
      </p:sp>
      <p:sp>
        <p:nvSpPr>
          <p:cNvPr id="13" name="TextBox 23"/>
          <p:cNvSpPr txBox="1"/>
          <p:nvPr/>
        </p:nvSpPr>
        <p:spPr>
          <a:xfrm>
            <a:off x="1524000" y="2175193"/>
            <a:ext cx="6096635" cy="368300"/>
          </a:xfrm>
          <a:prstGeom prst="rect">
            <a:avLst/>
          </a:prstGeom>
          <a:noFill/>
        </p:spPr>
        <p:txBody>
          <a:bodyPr wrap="square" rtlCol="0" anchor="ctr">
            <a:spAutoFit/>
          </a:bodyPr>
          <a:lstStyle/>
          <a:p>
            <a:pPr algn="ctr"/>
            <a:r>
              <a:rPr lang="en-US" altLang="zh-CN" i="1" dirty="0">
                <a:solidFill>
                  <a:schemeClr val="tx1">
                    <a:lumMod val="75000"/>
                    <a:lumOff val="25000"/>
                  </a:schemeClr>
                </a:solidFill>
                <a:latin typeface="Times New Roman" panose="02020603050405020304" charset="0"/>
                <a:ea typeface="微软雅黑" panose="020B0503020204020204" pitchFamily="34" charset="-122"/>
                <a:cs typeface="Times New Roman" panose="02020603050405020304" charset="0"/>
              </a:rPr>
              <a:t>Neural network construction in practice</a:t>
            </a:r>
            <a:endParaRPr lang="en-US" altLang="zh-CN" i="1" dirty="0">
              <a:solidFill>
                <a:schemeClr val="tx1">
                  <a:lumMod val="75000"/>
                  <a:lumOff val="25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18" name="文本框 17"/>
          <p:cNvSpPr txBox="1"/>
          <p:nvPr/>
        </p:nvSpPr>
        <p:spPr>
          <a:xfrm>
            <a:off x="2970913" y="3036102"/>
            <a:ext cx="864096" cy="783590"/>
          </a:xfrm>
          <a:prstGeom prst="rect">
            <a:avLst/>
          </a:prstGeom>
          <a:noFill/>
        </p:spPr>
        <p:txBody>
          <a:bodyPr wrap="square" rtlCol="0">
            <a:spAutoFit/>
          </a:bodyPr>
          <a:lstStyle/>
          <a:p>
            <a:pPr algn="ctr">
              <a:lnSpc>
                <a:spcPct val="150000"/>
              </a:lnSpc>
            </a:pPr>
            <a:r>
              <a:rPr lang="zh-CN" altLang="en-US" sz="1400" dirty="0">
                <a:latin typeface="华文新魏" panose="02010800040101010101" pitchFamily="2" charset="-122"/>
                <a:ea typeface="华文新魏" panose="02010800040101010101" pitchFamily="2" charset="-122"/>
              </a:rPr>
              <a:t>分享人</a:t>
            </a:r>
            <a:endParaRPr lang="en-US" altLang="zh-CN" sz="1400" dirty="0">
              <a:latin typeface="华文新魏" panose="02010800040101010101" pitchFamily="2" charset="-122"/>
              <a:ea typeface="华文新魏" panose="02010800040101010101" pitchFamily="2" charset="-122"/>
            </a:endParaRPr>
          </a:p>
          <a:p>
            <a:pPr algn="ctr">
              <a:lnSpc>
                <a:spcPct val="150000"/>
              </a:lnSpc>
            </a:pPr>
            <a:r>
              <a:rPr lang="zh-CN" altLang="en-US" sz="1600" dirty="0">
                <a:latin typeface="华文新魏" panose="02010800040101010101" pitchFamily="2" charset="-122"/>
                <a:ea typeface="华文新魏" panose="02010800040101010101" pitchFamily="2" charset="-122"/>
              </a:rPr>
              <a:t>臧景奇</a:t>
            </a:r>
            <a:endParaRPr lang="zh-CN" altLang="en-US" sz="1600" dirty="0">
              <a:latin typeface="华文新魏" panose="02010800040101010101" pitchFamily="2" charset="-122"/>
              <a:ea typeface="华文新魏" panose="02010800040101010101" pitchFamily="2" charset="-122"/>
            </a:endParaRPr>
          </a:p>
        </p:txBody>
      </p:sp>
      <p:sp>
        <p:nvSpPr>
          <p:cNvPr id="19" name="文本框 18"/>
          <p:cNvSpPr txBox="1"/>
          <p:nvPr/>
        </p:nvSpPr>
        <p:spPr>
          <a:xfrm>
            <a:off x="3120736" y="3947531"/>
            <a:ext cx="2902528" cy="337185"/>
          </a:xfrm>
          <a:prstGeom prst="rect">
            <a:avLst/>
          </a:prstGeom>
          <a:noFill/>
        </p:spPr>
        <p:txBody>
          <a:bodyPr wrap="square" rtlCol="0">
            <a:spAutoFit/>
          </a:bodyPr>
          <a:lstStyle/>
          <a:p>
            <a:pPr algn="ctr"/>
            <a:r>
              <a:rPr lang="en-US" sz="1600" dirty="0" err="1">
                <a:latin typeface="Javanese Text" panose="02000000000000000000" charset="0"/>
                <a:cs typeface="Javanese Text" panose="02000000000000000000" charset="0"/>
              </a:rPr>
              <a:t>jonathan@dlmu.edu.cn</a:t>
            </a:r>
            <a:endParaRPr lang="en-US" sz="1600" dirty="0">
              <a:latin typeface="Javanese Text" panose="02000000000000000000" charset="0"/>
              <a:cs typeface="Javanese Text" panose="02000000000000000000" charset="0"/>
            </a:endParaRPr>
          </a:p>
        </p:txBody>
      </p:sp>
      <p:cxnSp>
        <p:nvCxnSpPr>
          <p:cNvPr id="20" name="直接连接符 19"/>
          <p:cNvCxnSpPr/>
          <p:nvPr/>
        </p:nvCxnSpPr>
        <p:spPr>
          <a:xfrm>
            <a:off x="1760002" y="2715766"/>
            <a:ext cx="5618018" cy="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067944" y="3101799"/>
            <a:ext cx="2219123" cy="645160"/>
          </a:xfrm>
          <a:prstGeom prst="rect">
            <a:avLst/>
          </a:prstGeom>
          <a:noFill/>
        </p:spPr>
        <p:txBody>
          <a:bodyPr wrap="square" rtlCol="0">
            <a:spAutoFit/>
          </a:bodyPr>
          <a:lstStyle/>
          <a:p>
            <a:pPr>
              <a:lnSpc>
                <a:spcPct val="150000"/>
              </a:lnSpc>
            </a:pPr>
            <a:r>
              <a:rPr lang="en-US" altLang="zh-CN" sz="1200" dirty="0">
                <a:latin typeface="Rockwell Condensed" panose="02060603050405020104" charset="0"/>
                <a:cs typeface="Rockwell Condensed" panose="02060603050405020104" charset="0"/>
              </a:rPr>
              <a:t>Dalian Maritime University</a:t>
            </a:r>
            <a:endParaRPr lang="en-US" altLang="zh-CN" sz="1200" dirty="0">
              <a:latin typeface="Rockwell Condensed" panose="02060603050405020104" charset="0"/>
              <a:cs typeface="Rockwell Condensed" panose="02060603050405020104" charset="0"/>
            </a:endParaRPr>
          </a:p>
          <a:p>
            <a:pPr>
              <a:lnSpc>
                <a:spcPct val="150000"/>
              </a:lnSpc>
            </a:pPr>
            <a:r>
              <a:rPr lang="en-US" altLang="zh-CN" sz="1200" dirty="0" err="1">
                <a:latin typeface="Rockwell Condensed" panose="02060603050405020104" charset="0"/>
                <a:cs typeface="Rockwell Condensed" panose="02060603050405020104" charset="0"/>
              </a:rPr>
              <a:t>ICDC</a:t>
            </a:r>
            <a:r>
              <a:rPr lang="en-US" altLang="zh-CN" sz="1200" dirty="0">
                <a:latin typeface="Rockwell Condensed" panose="02060603050405020104" charset="0"/>
                <a:cs typeface="Rockwell Condensed" panose="02060603050405020104" charset="0"/>
              </a:rPr>
              <a:t> department, </a:t>
            </a:r>
            <a:r>
              <a:rPr lang="en-US" altLang="zh-CN" sz="1200" dirty="0" err="1">
                <a:latin typeface="Rockwell Condensed" panose="02060603050405020104" charset="0"/>
                <a:cs typeface="Rockwell Condensed" panose="02060603050405020104" charset="0"/>
              </a:rPr>
              <a:t>Dianhang</a:t>
            </a:r>
            <a:r>
              <a:rPr lang="en-US" altLang="zh-CN" sz="1200" dirty="0">
                <a:latin typeface="Rockwell Condensed" panose="02060603050405020104" charset="0"/>
                <a:cs typeface="Rockwell Condensed" panose="02060603050405020104" charset="0"/>
              </a:rPr>
              <a:t> Association</a:t>
            </a:r>
            <a:endParaRPr lang="zh-CN" altLang="en-US" sz="1200" dirty="0">
              <a:latin typeface="Rockwell Condensed" panose="02060603050405020104" charset="0"/>
              <a:cs typeface="Rockwell Condensed" panose="02060603050405020104" charset="0"/>
            </a:endParaRPr>
          </a:p>
        </p:txBody>
      </p:sp>
      <p:sp>
        <p:nvSpPr>
          <p:cNvPr id="24"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课题综述</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grpSp>
        <p:nvGrpSpPr>
          <p:cNvPr id="25" name="组合 24"/>
          <p:cNvGrpSpPr/>
          <p:nvPr/>
        </p:nvGrpSpPr>
        <p:grpSpPr>
          <a:xfrm>
            <a:off x="3108343" y="467116"/>
            <a:ext cx="648000" cy="89060"/>
            <a:chOff x="1977863" y="380438"/>
            <a:chExt cx="576000" cy="89060"/>
          </a:xfrm>
          <a:solidFill>
            <a:schemeClr val="accent1"/>
          </a:solidFill>
        </p:grpSpPr>
        <p:sp>
          <p:nvSpPr>
            <p:cNvPr id="26" name="矩形 25"/>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7" name="等腰三角形 26"/>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8" name="文本框 27"/>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29"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目前现状</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30" name="文本框 29"/>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31" name="文本框 2"/>
          <p:cNvSpPr txBox="1">
            <a:spLocks noChangeArrowheads="1"/>
          </p:cNvSpPr>
          <p:nvPr/>
        </p:nvSpPr>
        <p:spPr bwMode="auto">
          <a:xfrm>
            <a:off x="5364665"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研究目标</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32" name="文本框 31"/>
          <p:cNvSpPr txBox="1"/>
          <p:nvPr/>
        </p:nvSpPr>
        <p:spPr>
          <a:xfrm>
            <a:off x="5533936" y="268074"/>
            <a:ext cx="642324"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33"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研究过程</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34" name="文本框 33"/>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35"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研究结论</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36" name="文本框 35"/>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pic>
        <p:nvPicPr>
          <p:cNvPr id="37" name="图片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5536" y="32335"/>
            <a:ext cx="555600" cy="463926"/>
          </a:xfrm>
          <a:prstGeom prst="rect">
            <a:avLst/>
          </a:prstGeom>
        </p:spPr>
      </p:pic>
      <p:sp>
        <p:nvSpPr>
          <p:cNvPr id="38" name="矩形 37"/>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4960072" y="61224"/>
            <a:ext cx="4180856" cy="253916"/>
          </a:xfrm>
          <a:prstGeom prst="rect">
            <a:avLst/>
          </a:prstGeom>
          <a:noFill/>
        </p:spPr>
        <p:txBody>
          <a:bodyPr wrap="square" rtlCol="0">
            <a:spAutoFit/>
          </a:bodyPr>
          <a:lstStyle/>
          <a:p>
            <a:pPr algn="r"/>
            <a:r>
              <a:rPr lang="en-US" altLang="zh-CN" sz="1050" dirty="0">
                <a:solidFill>
                  <a:schemeClr val="bg1"/>
                </a:solidFill>
                <a:latin typeface="+mn-ea"/>
              </a:rPr>
              <a:t>2021-2022</a:t>
            </a:r>
            <a:r>
              <a:rPr lang="zh-CN" altLang="en-US" sz="1050" dirty="0">
                <a:solidFill>
                  <a:schemeClr val="bg1"/>
                </a:solidFill>
                <a:latin typeface="+mn-ea"/>
              </a:rPr>
              <a:t>学年第二学期培训</a:t>
            </a:r>
            <a:endParaRPr lang="zh-CN" altLang="en-US" sz="1050" dirty="0">
              <a:solidFill>
                <a:schemeClr val="bg1"/>
              </a:solidFill>
              <a:latin typeface="+mn-ea"/>
            </a:endParaRPr>
          </a:p>
        </p:txBody>
      </p:sp>
      <p:sp>
        <p:nvSpPr>
          <p:cNvPr id="41" name="文本框 40"/>
          <p:cNvSpPr txBox="1"/>
          <p:nvPr/>
        </p:nvSpPr>
        <p:spPr>
          <a:xfrm>
            <a:off x="3556399" y="285330"/>
            <a:ext cx="5618018" cy="215444"/>
          </a:xfrm>
          <a:prstGeom prst="rect">
            <a:avLst/>
          </a:prstGeom>
          <a:noFill/>
        </p:spPr>
        <p:txBody>
          <a:bodyPr wrap="square" rtlCol="0">
            <a:spAutoFit/>
          </a:bodyPr>
          <a:lstStyle/>
          <a:p>
            <a:pPr algn="r"/>
            <a:r>
              <a:rPr lang="zh-CN" altLang="en-US" sz="800" dirty="0">
                <a:solidFill>
                  <a:schemeClr val="bg1"/>
                </a:solidFill>
                <a:latin typeface="Bahnschrift Light Condensed" panose="020B0502040204020203" pitchFamily="34" charset="0"/>
              </a:rPr>
              <a:t>大连海事大学 </a:t>
            </a:r>
            <a:r>
              <a:rPr lang="en-US" altLang="zh-CN" sz="800" dirty="0">
                <a:solidFill>
                  <a:schemeClr val="bg1"/>
                </a:solidFill>
                <a:latin typeface="Bahnschrift Light Condensed" panose="020B0502040204020203" pitchFamily="34" charset="0"/>
              </a:rPr>
              <a:t>- </a:t>
            </a:r>
            <a:r>
              <a:rPr lang="zh-CN" altLang="en-US" sz="800" dirty="0">
                <a:solidFill>
                  <a:schemeClr val="bg1"/>
                </a:solidFill>
                <a:latin typeface="Bahnschrift Light Condensed" panose="020B0502040204020203" pitchFamily="34" charset="0"/>
              </a:rPr>
              <a:t>电航学社 </a:t>
            </a:r>
            <a:r>
              <a:rPr lang="en-US" altLang="zh-CN" sz="800" dirty="0">
                <a:solidFill>
                  <a:schemeClr val="bg1"/>
                </a:solidFill>
                <a:latin typeface="Bahnschrift Light Condensed" panose="020B0502040204020203" pitchFamily="34" charset="0"/>
              </a:rPr>
              <a:t>- </a:t>
            </a:r>
            <a:r>
              <a:rPr lang="zh-CN" altLang="en-US" sz="800" dirty="0">
                <a:solidFill>
                  <a:schemeClr val="bg1"/>
                </a:solidFill>
                <a:latin typeface="Bahnschrift Light Condensed" panose="020B0502040204020203" pitchFamily="34" charset="0"/>
              </a:rPr>
              <a:t>智能认知与数据计算部</a:t>
            </a:r>
            <a:r>
              <a:rPr lang="en-US" altLang="zh-CN" sz="800" dirty="0">
                <a:solidFill>
                  <a:schemeClr val="bg1"/>
                </a:solidFill>
                <a:latin typeface="Bahnschrift Light Condensed" panose="020B0502040204020203" pitchFamily="34" charset="0"/>
              </a:rPr>
              <a:t>(</a:t>
            </a:r>
            <a:r>
              <a:rPr lang="en-US" altLang="zh-CN" sz="800" dirty="0" err="1">
                <a:solidFill>
                  <a:schemeClr val="bg1"/>
                </a:solidFill>
                <a:latin typeface="Bahnschrift Light Condensed" panose="020B0502040204020203" pitchFamily="34" charset="0"/>
              </a:rPr>
              <a:t>ICDC</a:t>
            </a:r>
            <a:r>
              <a:rPr lang="en-US" altLang="zh-CN" sz="800" dirty="0">
                <a:solidFill>
                  <a:schemeClr val="bg1"/>
                </a:solidFill>
                <a:latin typeface="Bahnschrift Light Condensed" panose="020B0502040204020203" pitchFamily="34" charset="0"/>
              </a:rPr>
              <a:t>) </a:t>
            </a:r>
            <a:endParaRPr lang="zh-CN" altLang="en-US" sz="800" dirty="0">
              <a:solidFill>
                <a:schemeClr val="bg1"/>
              </a:solidFill>
              <a:latin typeface="Bahnschrift Light Condensed" panose="020B0502040204020203" pitchFamily="34" charset="0"/>
            </a:endParaRPr>
          </a:p>
        </p:txBody>
      </p:sp>
      <p:pic>
        <p:nvPicPr>
          <p:cNvPr id="42" name="图片 41"/>
          <p:cNvPicPr>
            <a:picLocks noChangeAspect="1"/>
          </p:cNvPicPr>
          <p:nvPr/>
        </p:nvPicPr>
        <p:blipFill rotWithShape="1">
          <a:blip r:embed="rId2" cstate="print">
            <a:clrChange>
              <a:clrFrom>
                <a:srgbClr val="0259A8"/>
              </a:clrFrom>
              <a:clrTo>
                <a:srgbClr val="0259A8">
                  <a:alpha val="0"/>
                </a:srgbClr>
              </a:clrTo>
            </a:clrChange>
            <a:extLst>
              <a:ext uri="{28A0092B-C50C-407E-A947-70E740481C1C}">
                <a14:useLocalDpi xmlns:a14="http://schemas.microsoft.com/office/drawing/2010/main" val="0"/>
              </a:ext>
            </a:extLst>
          </a:blip>
          <a:srcRect l="7712" t="5969" r="5271" b="5139"/>
          <a:stretch>
            <a:fillRect/>
          </a:stretch>
        </p:blipFill>
        <p:spPr>
          <a:xfrm>
            <a:off x="584890" y="67439"/>
            <a:ext cx="432106" cy="440725"/>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86" y="1"/>
            <a:ext cx="557630" cy="555526"/>
          </a:xfrm>
          <a:prstGeom prst="rect">
            <a:avLst/>
          </a:prstGeom>
        </p:spPr>
      </p:pic>
      <p:sp>
        <p:nvSpPr>
          <p:cNvPr id="72" name="矩形 71"/>
          <p:cNvSpPr/>
          <p:nvPr/>
        </p:nvSpPr>
        <p:spPr>
          <a:xfrm>
            <a:off x="179070" y="699135"/>
            <a:ext cx="1873250" cy="398780"/>
          </a:xfrm>
          <a:prstGeom prst="rect">
            <a:avLst/>
          </a:prstGeom>
          <a:noFill/>
        </p:spPr>
        <p:txBody>
          <a:bodyPr wrap="square" lIns="91440" tIns="45720" rIns="91440" bIns="45720">
            <a:spAutoFit/>
          </a:bodyPr>
          <a:p>
            <a:pPr algn="ctr"/>
            <a:r>
              <a:rPr lang="en-US" altLang="zh-CN" sz="2000" dirty="0">
                <a:ln w="0"/>
                <a:gradFill>
                  <a:gsLst>
                    <a:gs pos="21000">
                      <a:srgbClr val="53575C"/>
                    </a:gs>
                    <a:gs pos="88000">
                      <a:srgbClr val="C5C7CA"/>
                    </a:gs>
                  </a:gsLst>
                  <a:lin ang="5400000"/>
                </a:gradFill>
              </a:rPr>
              <a:t>Chapter</a:t>
            </a:r>
            <a:r>
              <a:rPr lang="en-US" altLang="zh-CN" sz="2000" b="0" cap="none" spc="0" dirty="0">
                <a:ln w="0"/>
                <a:gradFill>
                  <a:gsLst>
                    <a:gs pos="21000">
                      <a:srgbClr val="53575C"/>
                    </a:gs>
                    <a:gs pos="88000">
                      <a:srgbClr val="C5C7CA"/>
                    </a:gs>
                  </a:gsLst>
                  <a:lin ang="5400000"/>
                </a:gradFill>
                <a:effectLst/>
              </a:rPr>
              <a:t> </a:t>
            </a:r>
            <a:r>
              <a:rPr lang="en-US" sz="2000" b="0" cap="none" spc="0" dirty="0">
                <a:ln w="0"/>
                <a:gradFill>
                  <a:gsLst>
                    <a:gs pos="21000">
                      <a:srgbClr val="53575C"/>
                    </a:gs>
                    <a:gs pos="88000">
                      <a:srgbClr val="C5C7CA"/>
                    </a:gs>
                  </a:gsLst>
                  <a:lin ang="5400000"/>
                </a:gradFill>
                <a:effectLst/>
              </a:rPr>
              <a:t>2-3</a:t>
            </a:r>
            <a:endParaRPr lang="en-US" sz="2000" b="0" cap="none" spc="0" dirty="0">
              <a:ln w="0"/>
              <a:gradFill>
                <a:gsLst>
                  <a:gs pos="21000">
                    <a:srgbClr val="53575C"/>
                  </a:gs>
                  <a:gs pos="88000">
                    <a:srgbClr val="C5C7CA"/>
                  </a:gs>
                </a:gsLst>
                <a:lin ang="5400000"/>
              </a:gradFill>
              <a:effectLst/>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96293"/>
            <a:ext cx="3228536" cy="11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2309420"/>
            <a:ext cx="1661160" cy="53022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a:t>
            </a:r>
            <a:r>
              <a:rPr lang="zh-CN" altLang="en-US" sz="3000" b="1" dirty="0">
                <a:solidFill>
                  <a:schemeClr val="bg1"/>
                </a:solidFill>
                <a:latin typeface="微软雅黑" panose="020B0503020204020204" pitchFamily="34" charset="-122"/>
                <a:ea typeface="微软雅黑" panose="020B0503020204020204" pitchFamily="34" charset="-122"/>
              </a:rPr>
              <a:t>一部分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3302392" y="1996293"/>
            <a:ext cx="305972" cy="11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
        <p:nvSpPr>
          <p:cNvPr id="62" name="矩形 61"/>
          <p:cNvSpPr/>
          <p:nvPr/>
        </p:nvSpPr>
        <p:spPr>
          <a:xfrm>
            <a:off x="0" y="4858138"/>
            <a:ext cx="9144000" cy="2883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矩形 86"/>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文本框 88"/>
          <p:cNvSpPr txBox="1"/>
          <p:nvPr/>
        </p:nvSpPr>
        <p:spPr>
          <a:xfrm>
            <a:off x="3556399" y="285330"/>
            <a:ext cx="5618018" cy="215444"/>
          </a:xfrm>
          <a:prstGeom prst="rect">
            <a:avLst/>
          </a:prstGeom>
          <a:noFill/>
        </p:spPr>
        <p:txBody>
          <a:bodyPr wrap="square" rtlCol="0">
            <a:spAutoFit/>
          </a:bodyPr>
          <a:p>
            <a:pPr algn="r"/>
            <a:r>
              <a:rPr lang="zh-CN" altLang="en-US" sz="800" dirty="0">
                <a:solidFill>
                  <a:schemeClr val="bg1"/>
                </a:solidFill>
                <a:latin typeface="Bahnschrift Light Condensed" panose="020B0502040204020203" pitchFamily="34" charset="0"/>
              </a:rPr>
              <a:t>大连海事大学 </a:t>
            </a:r>
            <a:r>
              <a:rPr lang="en-US" altLang="zh-CN" sz="800" dirty="0">
                <a:solidFill>
                  <a:schemeClr val="bg1"/>
                </a:solidFill>
                <a:latin typeface="Bahnschrift Light Condensed" panose="020B0502040204020203" pitchFamily="34" charset="0"/>
              </a:rPr>
              <a:t>- </a:t>
            </a:r>
            <a:r>
              <a:rPr lang="zh-CN" altLang="en-US" sz="800" dirty="0">
                <a:solidFill>
                  <a:schemeClr val="bg1"/>
                </a:solidFill>
                <a:latin typeface="Bahnschrift Light Condensed" panose="020B0502040204020203" pitchFamily="34" charset="0"/>
              </a:rPr>
              <a:t>电航学社 </a:t>
            </a:r>
            <a:r>
              <a:rPr lang="en-US" altLang="zh-CN" sz="800" dirty="0">
                <a:solidFill>
                  <a:schemeClr val="bg1"/>
                </a:solidFill>
                <a:latin typeface="Bahnschrift Light Condensed" panose="020B0502040204020203" pitchFamily="34" charset="0"/>
              </a:rPr>
              <a:t>- </a:t>
            </a:r>
            <a:r>
              <a:rPr lang="zh-CN" altLang="en-US" sz="800" dirty="0">
                <a:solidFill>
                  <a:schemeClr val="bg1"/>
                </a:solidFill>
                <a:latin typeface="Bahnschrift Light Condensed" panose="020B0502040204020203" pitchFamily="34" charset="0"/>
              </a:rPr>
              <a:t>智能认知与数据计算部</a:t>
            </a:r>
            <a:r>
              <a:rPr lang="en-US" altLang="zh-CN" sz="800" dirty="0">
                <a:solidFill>
                  <a:schemeClr val="bg1"/>
                </a:solidFill>
                <a:latin typeface="Bahnschrift Light Condensed" panose="020B0502040204020203" pitchFamily="34" charset="0"/>
              </a:rPr>
              <a:t>(</a:t>
            </a:r>
            <a:r>
              <a:rPr lang="en-US" altLang="zh-CN" sz="800" dirty="0" err="1">
                <a:solidFill>
                  <a:schemeClr val="bg1"/>
                </a:solidFill>
                <a:latin typeface="Bahnschrift Light Condensed" panose="020B0502040204020203" pitchFamily="34" charset="0"/>
              </a:rPr>
              <a:t>ICDC</a:t>
            </a:r>
            <a:r>
              <a:rPr lang="en-US" altLang="zh-CN" sz="800" dirty="0">
                <a:solidFill>
                  <a:schemeClr val="bg1"/>
                </a:solidFill>
                <a:latin typeface="Bahnschrift Light Condensed" panose="020B0502040204020203" pitchFamily="34" charset="0"/>
              </a:rPr>
              <a:t>) </a:t>
            </a:r>
            <a:endParaRPr lang="zh-CN" altLang="en-US" sz="800" dirty="0">
              <a:solidFill>
                <a:schemeClr val="bg1"/>
              </a:solidFill>
              <a:latin typeface="Bahnschrift Light Condensed" panose="020B0502040204020203" pitchFamily="34" charset="0"/>
            </a:endParaRPr>
          </a:p>
        </p:txBody>
      </p:sp>
      <p:pic>
        <p:nvPicPr>
          <p:cNvPr id="90" name="图片 89"/>
          <p:cNvPicPr>
            <a:picLocks noChangeAspect="1"/>
          </p:cNvPicPr>
          <p:nvPr/>
        </p:nvPicPr>
        <p:blipFill rotWithShape="1">
          <a:blip r:embed="rId1" cstate="print">
            <a:clrChange>
              <a:clrFrom>
                <a:srgbClr val="0259A8"/>
              </a:clrFrom>
              <a:clrTo>
                <a:srgbClr val="0259A8">
                  <a:alpha val="0"/>
                </a:srgbClr>
              </a:clrTo>
            </a:clrChange>
            <a:extLst>
              <a:ext uri="{28A0092B-C50C-407E-A947-70E740481C1C}">
                <a14:useLocalDpi xmlns:a14="http://schemas.microsoft.com/office/drawing/2010/main" val="0"/>
              </a:ext>
            </a:extLst>
          </a:blip>
          <a:srcRect l="7712" t="5969" r="5271" b="5139"/>
          <a:stretch>
            <a:fillRect/>
          </a:stretch>
        </p:blipFill>
        <p:spPr>
          <a:xfrm>
            <a:off x="584890" y="67439"/>
            <a:ext cx="432106" cy="440725"/>
          </a:xfrm>
          <a:prstGeom prst="rect">
            <a:avLst/>
          </a:prstGeom>
        </p:spPr>
      </p:pic>
      <p:pic>
        <p:nvPicPr>
          <p:cNvPr id="91" name="图片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86" y="1"/>
            <a:ext cx="557630" cy="555526"/>
          </a:xfrm>
          <a:prstGeom prst="rect">
            <a:avLst/>
          </a:prstGeom>
        </p:spPr>
      </p:pic>
      <p:sp>
        <p:nvSpPr>
          <p:cNvPr id="92" name="文本框 91"/>
          <p:cNvSpPr txBox="1"/>
          <p:nvPr/>
        </p:nvSpPr>
        <p:spPr>
          <a:xfrm>
            <a:off x="52802" y="4902280"/>
            <a:ext cx="9144000" cy="200055"/>
          </a:xfrm>
          <a:prstGeom prst="rect">
            <a:avLst/>
          </a:prstGeom>
          <a:noFill/>
        </p:spPr>
        <p:txBody>
          <a:bodyPr wrap="square" rtlCol="0">
            <a:spAutoFit/>
          </a:bodyPr>
          <a:p>
            <a:pPr algn="ctr"/>
            <a:r>
              <a:rPr lang="en-US" altLang="zh-CN" sz="700" dirty="0" err="1">
                <a:solidFill>
                  <a:schemeClr val="bg1"/>
                </a:solidFill>
                <a:latin typeface="Arial" panose="020B0604020202020204" pitchFamily="34" charset="0"/>
                <a:cs typeface="Arial" panose="020B0604020202020204" pitchFamily="34" charset="0"/>
              </a:rPr>
              <a:t>an.hongjun@foxmail.com</a:t>
            </a:r>
            <a:r>
              <a:rPr lang="en-US" altLang="zh-CN" sz="700" dirty="0">
                <a:solidFill>
                  <a:schemeClr val="bg1"/>
                </a:solidFill>
                <a:latin typeface="Arial" panose="020B0604020202020204" pitchFamily="34" charset="0"/>
                <a:cs typeface="Arial" panose="020B0604020202020204" pitchFamily="34" charset="0"/>
              </a:rPr>
              <a:t> | Copyright © Intelligent Cognition and Data Computing department(</a:t>
            </a:r>
            <a:r>
              <a:rPr lang="en-US" altLang="zh-CN" sz="700" dirty="0" err="1">
                <a:solidFill>
                  <a:schemeClr val="bg1"/>
                </a:solidFill>
                <a:latin typeface="Arial" panose="020B0604020202020204" pitchFamily="34" charset="0"/>
                <a:cs typeface="Arial" panose="020B0604020202020204" pitchFamily="34" charset="0"/>
              </a:rPr>
              <a:t>ICDC</a:t>
            </a:r>
            <a:r>
              <a:rPr lang="en-US" altLang="zh-CN" sz="700" dirty="0">
                <a:solidFill>
                  <a:schemeClr val="bg1"/>
                </a:solidFill>
                <a:latin typeface="Arial" panose="020B0604020202020204" pitchFamily="34" charset="0"/>
                <a:cs typeface="Arial" panose="020B0604020202020204" pitchFamily="34" charset="0"/>
              </a:rPr>
              <a:t>), </a:t>
            </a:r>
            <a:r>
              <a:rPr lang="en-US" altLang="zh-CN" sz="700" dirty="0" err="1">
                <a:solidFill>
                  <a:schemeClr val="bg1"/>
                </a:solidFill>
                <a:latin typeface="Arial" panose="020B0604020202020204" pitchFamily="34" charset="0"/>
                <a:cs typeface="Arial" panose="020B0604020202020204" pitchFamily="34" charset="0"/>
              </a:rPr>
              <a:t>Dianhang</a:t>
            </a:r>
            <a:r>
              <a:rPr lang="en-US" altLang="zh-CN" sz="700" dirty="0">
                <a:solidFill>
                  <a:schemeClr val="bg1"/>
                </a:solidFill>
                <a:latin typeface="Arial" panose="020B0604020202020204" pitchFamily="34" charset="0"/>
                <a:cs typeface="Arial" panose="020B0604020202020204" pitchFamily="34" charset="0"/>
              </a:rPr>
              <a:t> Association, Dalian Maritime University. All rights reserved. </a:t>
            </a:r>
            <a:endParaRPr lang="zh-CN" altLang="en-US" sz="700" dirty="0">
              <a:solidFill>
                <a:schemeClr val="bg1"/>
              </a:solidFill>
              <a:latin typeface="Arial" panose="020B0604020202020204" pitchFamily="34" charset="0"/>
              <a:cs typeface="Arial" panose="020B0604020202020204" pitchFamily="34" charset="0"/>
            </a:endParaRPr>
          </a:p>
        </p:txBody>
      </p:sp>
      <p:sp>
        <p:nvSpPr>
          <p:cNvPr id="25" name="文本框 24"/>
          <p:cNvSpPr txBox="1"/>
          <p:nvPr/>
        </p:nvSpPr>
        <p:spPr>
          <a:xfrm>
            <a:off x="4960072" y="61224"/>
            <a:ext cx="4180856" cy="253916"/>
          </a:xfrm>
          <a:prstGeom prst="rect">
            <a:avLst/>
          </a:prstGeom>
          <a:noFill/>
        </p:spPr>
        <p:txBody>
          <a:bodyPr wrap="square" rtlCol="0">
            <a:spAutoFit/>
          </a:bodyPr>
          <a:lstStyle/>
          <a:p>
            <a:pPr algn="r"/>
            <a:r>
              <a:rPr lang="en-US" altLang="zh-CN" sz="1050" dirty="0">
                <a:solidFill>
                  <a:schemeClr val="bg1"/>
                </a:solidFill>
                <a:latin typeface="+mn-ea"/>
              </a:rPr>
              <a:t>2021-2022</a:t>
            </a:r>
            <a:r>
              <a:rPr lang="zh-CN" altLang="en-US" sz="1050" dirty="0">
                <a:solidFill>
                  <a:schemeClr val="bg1"/>
                </a:solidFill>
                <a:latin typeface="+mn-ea"/>
              </a:rPr>
              <a:t>学年第二学期培训</a:t>
            </a:r>
            <a:endParaRPr lang="zh-CN" altLang="en-US" sz="1050" dirty="0">
              <a:solidFill>
                <a:schemeClr val="bg1"/>
              </a:solidFill>
              <a:latin typeface="+mn-ea"/>
            </a:endParaRPr>
          </a:p>
        </p:txBody>
      </p:sp>
      <p:sp>
        <p:nvSpPr>
          <p:cNvPr id="26" name="TextBox 23"/>
          <p:cNvSpPr txBox="1"/>
          <p:nvPr/>
        </p:nvSpPr>
        <p:spPr>
          <a:xfrm>
            <a:off x="5436223" y="2798779"/>
            <a:ext cx="1452245" cy="299085"/>
          </a:xfrm>
          <a:prstGeom prst="rect">
            <a:avLst/>
          </a:prstGeom>
          <a:noFill/>
        </p:spPr>
        <p:txBody>
          <a:bodyPr wrap="none" lIns="68580" tIns="34290" rIns="68580" bIns="34290" rtlCol="0">
            <a:spAutoFit/>
          </a:bodyPr>
          <a:lstStyle/>
          <a:p>
            <a:pPr marL="285750" indent="-285750" algn="l">
              <a:buFont typeface="Wingdings" panose="05000000000000000000" pitchFamily="2" charset="2"/>
              <a:buChar char="ü"/>
            </a:pP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maxpool2d</a:t>
            </a:r>
            <a:endPar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24"/>
          <p:cNvSpPr txBox="1"/>
          <p:nvPr/>
        </p:nvSpPr>
        <p:spPr>
          <a:xfrm>
            <a:off x="3773158" y="2799170"/>
            <a:ext cx="1090295" cy="299085"/>
          </a:xfrm>
          <a:prstGeom prst="rect">
            <a:avLst/>
          </a:prstGeom>
          <a:noFill/>
        </p:spPr>
        <p:txBody>
          <a:bodyPr wrap="none" lIns="68580" tIns="34290" rIns="68580" bIns="34290" rtlCol="0">
            <a:spAutoFit/>
          </a:bodyPr>
          <a:lstStyle/>
          <a:p>
            <a:pPr marL="285750" indent="-285750" algn="l">
              <a:buFont typeface="Wingdings" panose="05000000000000000000" pitchFamily="2" charset="2"/>
              <a:buChar char="ü"/>
            </a:pPr>
            <a:r>
              <a:rPr sz="1500" dirty="0">
                <a:solidFill>
                  <a:schemeClr val="tx1">
                    <a:lumMod val="65000"/>
                    <a:lumOff val="35000"/>
                  </a:schemeClr>
                </a:solidFill>
                <a:latin typeface="微软雅黑" panose="020B0503020204020204" pitchFamily="34" charset="-122"/>
                <a:ea typeface="微软雅黑" panose="020B0503020204020204" pitchFamily="34" charset="-122"/>
              </a:rPr>
              <a:t>conv2d</a:t>
            </a:r>
            <a:endParaRPr sz="1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TextBox 25"/>
          <p:cNvSpPr txBox="1"/>
          <p:nvPr/>
        </p:nvSpPr>
        <p:spPr>
          <a:xfrm>
            <a:off x="7461076" y="2798769"/>
            <a:ext cx="885825" cy="299085"/>
          </a:xfrm>
          <a:prstGeom prst="rect">
            <a:avLst/>
          </a:prstGeom>
          <a:noFill/>
        </p:spPr>
        <p:txBody>
          <a:bodyPr wrap="none" lIns="68580" tIns="34290" rIns="68580" bIns="34290" rtlCol="0">
            <a:spAutoFit/>
          </a:bodyPr>
          <a:lstStyle/>
          <a:p>
            <a:pPr marL="285750" indent="-285750" algn="l">
              <a:buFont typeface="Wingdings" panose="05000000000000000000" pitchFamily="2" charset="2"/>
              <a:buChar char="ü"/>
            </a:pPr>
            <a:r>
              <a:rPr sz="1500" dirty="0">
                <a:solidFill>
                  <a:schemeClr val="tx1">
                    <a:lumMod val="65000"/>
                    <a:lumOff val="35000"/>
                  </a:schemeClr>
                </a:solidFill>
                <a:latin typeface="微软雅黑" panose="020B0503020204020204" pitchFamily="34" charset="-122"/>
                <a:ea typeface="微软雅黑" panose="020B0503020204020204" pitchFamily="34" charset="-122"/>
              </a:rPr>
              <a:t>ReLU</a:t>
            </a:r>
            <a:endParaRPr sz="1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3773158" y="1878865"/>
            <a:ext cx="4766945" cy="750083"/>
            <a:chOff x="3773160" y="1247148"/>
            <a:chExt cx="4766945" cy="750083"/>
          </a:xfrm>
        </p:grpSpPr>
        <p:sp>
          <p:nvSpPr>
            <p:cNvPr id="31" name="TextBox 4"/>
            <p:cNvSpPr txBox="1"/>
            <p:nvPr/>
          </p:nvSpPr>
          <p:spPr>
            <a:xfrm>
              <a:off x="3773160" y="1247148"/>
              <a:ext cx="4766945" cy="375920"/>
            </a:xfrm>
            <a:prstGeom prst="rect">
              <a:avLst/>
            </a:prstGeom>
            <a:noFill/>
          </p:spPr>
          <p:txBody>
            <a:bodyPr wrap="none" lIns="68580" tIns="34290" rIns="68580" bIns="34290" rtlCol="0">
              <a:spAutoFit/>
            </a:bodyPr>
            <a:lstStyle/>
            <a:p>
              <a:pPr algn="l"/>
              <a:r>
                <a:rPr lang="en-US" altLang="zh-CN" sz="2000" dirty="0">
                  <a:solidFill>
                    <a:schemeClr val="accent1"/>
                  </a:solidFill>
                  <a:latin typeface="Impact" panose="020B0806030902050204" pitchFamily="34" charset="0"/>
                  <a:ea typeface="微软雅黑" panose="020B0503020204020204" pitchFamily="34" charset="-122"/>
                  <a:cs typeface="Segoe UI Light" panose="020B0502040204020203" pitchFamily="34" charset="0"/>
                </a:rPr>
                <a:t>Introduction to a single neural network layer</a:t>
              </a:r>
              <a:endParaRPr lang="en-US" altLang="zh-CN" sz="2000" dirty="0">
                <a:solidFill>
                  <a:schemeClr val="accent1"/>
                </a:solidFill>
                <a:latin typeface="Impact" panose="020B0806030902050204" pitchFamily="34" charset="0"/>
                <a:ea typeface="微软雅黑" panose="020B0503020204020204" pitchFamily="34" charset="-122"/>
                <a:cs typeface="Segoe UI Light" panose="020B0502040204020203" pitchFamily="34" charset="0"/>
              </a:endParaRPr>
            </a:p>
          </p:txBody>
        </p:sp>
        <p:sp>
          <p:nvSpPr>
            <p:cNvPr id="32" name="文本框 31"/>
            <p:cNvSpPr txBox="1"/>
            <p:nvPr/>
          </p:nvSpPr>
          <p:spPr>
            <a:xfrm>
              <a:off x="3826082" y="1651791"/>
              <a:ext cx="2423160" cy="345440"/>
            </a:xfrm>
            <a:prstGeom prst="rect">
              <a:avLst/>
            </a:prstGeom>
            <a:noFill/>
          </p:spPr>
          <p:txBody>
            <a:bodyPr wrap="none" lIns="68580" tIns="34290" rIns="68580" bIns="34290" rtlCol="0">
              <a:spAutoFit/>
            </a:bodyPr>
            <a:lstStyle/>
            <a:p>
              <a:pPr algn="l"/>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单个神经网络层的介绍</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3" name="矩形 32"/>
          <p:cNvSpPr/>
          <p:nvPr/>
        </p:nvSpPr>
        <p:spPr>
          <a:xfrm>
            <a:off x="3825914" y="3306883"/>
            <a:ext cx="5319000" cy="200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bldLvl="0" animBg="1"/>
      <p:bldP spid="26" grpId="0"/>
      <p:bldP spid="27" grpId="0"/>
      <p:bldP spid="28" grpId="0"/>
      <p:bldP spid="3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课题综述</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grpSp>
        <p:nvGrpSpPr>
          <p:cNvPr id="27" name="组合 26"/>
          <p:cNvGrpSpPr/>
          <p:nvPr/>
        </p:nvGrpSpPr>
        <p:grpSpPr>
          <a:xfrm>
            <a:off x="3108343" y="467116"/>
            <a:ext cx="648000" cy="89060"/>
            <a:chOff x="1977863" y="380438"/>
            <a:chExt cx="576000" cy="89060"/>
          </a:xfrm>
          <a:solidFill>
            <a:schemeClr val="accent1"/>
          </a:solidFill>
        </p:grpSpPr>
        <p:sp>
          <p:nvSpPr>
            <p:cNvPr id="28" name="矩形 27"/>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 name="等腰三角形 28"/>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0" name="文本框 29"/>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31"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目前现状</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32" name="文本框 31"/>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33" name="文本框 2"/>
          <p:cNvSpPr txBox="1">
            <a:spLocks noChangeArrowheads="1"/>
          </p:cNvSpPr>
          <p:nvPr/>
        </p:nvSpPr>
        <p:spPr bwMode="auto">
          <a:xfrm>
            <a:off x="5364665"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研究目标</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34" name="文本框 33"/>
          <p:cNvSpPr txBox="1"/>
          <p:nvPr/>
        </p:nvSpPr>
        <p:spPr>
          <a:xfrm>
            <a:off x="5533936" y="268074"/>
            <a:ext cx="642324"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35"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研究过程</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36" name="文本框 35"/>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37"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研究结论</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61" name="文本框 60"/>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5536" y="32335"/>
            <a:ext cx="555600" cy="463926"/>
          </a:xfrm>
          <a:prstGeom prst="rect">
            <a:avLst/>
          </a:prstGeom>
        </p:spPr>
      </p:pic>
      <p:sp>
        <p:nvSpPr>
          <p:cNvPr id="64" name="矩形 63"/>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3556399" y="285330"/>
            <a:ext cx="5618018" cy="215444"/>
          </a:xfrm>
          <a:prstGeom prst="rect">
            <a:avLst/>
          </a:prstGeom>
          <a:noFill/>
        </p:spPr>
        <p:txBody>
          <a:bodyPr wrap="square" rtlCol="0">
            <a:spAutoFit/>
          </a:bodyPr>
          <a:lstStyle/>
          <a:p>
            <a:pPr algn="r"/>
            <a:r>
              <a:rPr lang="zh-CN" altLang="en-US" sz="800" dirty="0">
                <a:solidFill>
                  <a:schemeClr val="bg1"/>
                </a:solidFill>
                <a:latin typeface="Bahnschrift Light Condensed" panose="020B0502040204020203" pitchFamily="34" charset="0"/>
              </a:rPr>
              <a:t>大连海事大学 </a:t>
            </a:r>
            <a:r>
              <a:rPr lang="en-US" altLang="zh-CN" sz="800" dirty="0">
                <a:solidFill>
                  <a:schemeClr val="bg1"/>
                </a:solidFill>
                <a:latin typeface="Bahnschrift Light Condensed" panose="020B0502040204020203" pitchFamily="34" charset="0"/>
              </a:rPr>
              <a:t>- </a:t>
            </a:r>
            <a:r>
              <a:rPr lang="zh-CN" altLang="en-US" sz="800" dirty="0">
                <a:solidFill>
                  <a:schemeClr val="bg1"/>
                </a:solidFill>
                <a:latin typeface="Bahnschrift Light Condensed" panose="020B0502040204020203" pitchFamily="34" charset="0"/>
              </a:rPr>
              <a:t>电航学社 </a:t>
            </a:r>
            <a:r>
              <a:rPr lang="en-US" altLang="zh-CN" sz="800" dirty="0">
                <a:solidFill>
                  <a:schemeClr val="bg1"/>
                </a:solidFill>
                <a:latin typeface="Bahnschrift Light Condensed" panose="020B0502040204020203" pitchFamily="34" charset="0"/>
              </a:rPr>
              <a:t>- </a:t>
            </a:r>
            <a:r>
              <a:rPr lang="zh-CN" altLang="en-US" sz="800" dirty="0">
                <a:solidFill>
                  <a:schemeClr val="bg1"/>
                </a:solidFill>
                <a:latin typeface="Bahnschrift Light Condensed" panose="020B0502040204020203" pitchFamily="34" charset="0"/>
              </a:rPr>
              <a:t>智能认知与数据计算部</a:t>
            </a:r>
            <a:r>
              <a:rPr lang="en-US" altLang="zh-CN" sz="800" dirty="0">
                <a:solidFill>
                  <a:schemeClr val="bg1"/>
                </a:solidFill>
                <a:latin typeface="Bahnschrift Light Condensed" panose="020B0502040204020203" pitchFamily="34" charset="0"/>
              </a:rPr>
              <a:t>(</a:t>
            </a:r>
            <a:r>
              <a:rPr lang="en-US" altLang="zh-CN" sz="800" dirty="0" err="1">
                <a:solidFill>
                  <a:schemeClr val="bg1"/>
                </a:solidFill>
                <a:latin typeface="Bahnschrift Light Condensed" panose="020B0502040204020203" pitchFamily="34" charset="0"/>
              </a:rPr>
              <a:t>ICDC</a:t>
            </a:r>
            <a:r>
              <a:rPr lang="en-US" altLang="zh-CN" sz="800" dirty="0">
                <a:solidFill>
                  <a:schemeClr val="bg1"/>
                </a:solidFill>
                <a:latin typeface="Bahnschrift Light Condensed" panose="020B0502040204020203" pitchFamily="34" charset="0"/>
              </a:rPr>
              <a:t>) </a:t>
            </a:r>
            <a:endParaRPr lang="zh-CN" altLang="en-US" sz="800" dirty="0">
              <a:solidFill>
                <a:schemeClr val="bg1"/>
              </a:solidFill>
              <a:latin typeface="Bahnschrift Light Condensed" panose="020B0502040204020203" pitchFamily="34" charset="0"/>
            </a:endParaRPr>
          </a:p>
        </p:txBody>
      </p:sp>
      <p:pic>
        <p:nvPicPr>
          <p:cNvPr id="67" name="图片 66"/>
          <p:cNvPicPr>
            <a:picLocks noChangeAspect="1"/>
          </p:cNvPicPr>
          <p:nvPr/>
        </p:nvPicPr>
        <p:blipFill rotWithShape="1">
          <a:blip r:embed="rId2" cstate="print">
            <a:clrChange>
              <a:clrFrom>
                <a:srgbClr val="0259A8"/>
              </a:clrFrom>
              <a:clrTo>
                <a:srgbClr val="0259A8">
                  <a:alpha val="0"/>
                </a:srgbClr>
              </a:clrTo>
            </a:clrChange>
            <a:extLst>
              <a:ext uri="{28A0092B-C50C-407E-A947-70E740481C1C}">
                <a14:useLocalDpi xmlns:a14="http://schemas.microsoft.com/office/drawing/2010/main" val="0"/>
              </a:ext>
            </a:extLst>
          </a:blip>
          <a:srcRect l="7712" t="5969" r="5271" b="5139"/>
          <a:stretch>
            <a:fillRect/>
          </a:stretch>
        </p:blipFill>
        <p:spPr>
          <a:xfrm>
            <a:off x="584890" y="67439"/>
            <a:ext cx="432106" cy="440725"/>
          </a:xfrm>
          <a:prstGeom prst="rect">
            <a:avLst/>
          </a:prstGeom>
        </p:spPr>
      </p:pic>
      <p:sp>
        <p:nvSpPr>
          <p:cNvPr id="69" name="矩形 68"/>
          <p:cNvSpPr/>
          <p:nvPr/>
        </p:nvSpPr>
        <p:spPr>
          <a:xfrm>
            <a:off x="0" y="4858138"/>
            <a:ext cx="9144000" cy="2883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86" y="1"/>
            <a:ext cx="557630" cy="555526"/>
          </a:xfrm>
          <a:prstGeom prst="rect">
            <a:avLst/>
          </a:prstGeom>
        </p:spPr>
      </p:pic>
      <p:sp>
        <p:nvSpPr>
          <p:cNvPr id="62" name="文本框 61"/>
          <p:cNvSpPr txBox="1"/>
          <p:nvPr/>
        </p:nvSpPr>
        <p:spPr>
          <a:xfrm>
            <a:off x="52802" y="4902280"/>
            <a:ext cx="9144000" cy="200055"/>
          </a:xfrm>
          <a:prstGeom prst="rect">
            <a:avLst/>
          </a:prstGeom>
          <a:noFill/>
        </p:spPr>
        <p:txBody>
          <a:bodyPr wrap="square" rtlCol="0">
            <a:spAutoFit/>
          </a:bodyPr>
          <a:lstStyle/>
          <a:p>
            <a:pPr algn="ctr"/>
            <a:r>
              <a:rPr lang="en-US" altLang="zh-CN" sz="700" dirty="0" err="1">
                <a:solidFill>
                  <a:schemeClr val="bg1"/>
                </a:solidFill>
                <a:latin typeface="Arial" panose="020B0604020202020204" pitchFamily="34" charset="0"/>
                <a:cs typeface="Arial" panose="020B0604020202020204" pitchFamily="34" charset="0"/>
              </a:rPr>
              <a:t>an.hongjun@foxmail.com</a:t>
            </a:r>
            <a:r>
              <a:rPr lang="en-US" altLang="zh-CN" sz="700" dirty="0">
                <a:solidFill>
                  <a:schemeClr val="bg1"/>
                </a:solidFill>
                <a:latin typeface="Arial" panose="020B0604020202020204" pitchFamily="34" charset="0"/>
                <a:cs typeface="Arial" panose="020B0604020202020204" pitchFamily="34" charset="0"/>
              </a:rPr>
              <a:t> | Copyright © Intelligent Cognition and Data Computing department(</a:t>
            </a:r>
            <a:r>
              <a:rPr lang="en-US" altLang="zh-CN" sz="700" dirty="0" err="1">
                <a:solidFill>
                  <a:schemeClr val="bg1"/>
                </a:solidFill>
                <a:latin typeface="Arial" panose="020B0604020202020204" pitchFamily="34" charset="0"/>
                <a:cs typeface="Arial" panose="020B0604020202020204" pitchFamily="34" charset="0"/>
              </a:rPr>
              <a:t>ICDC</a:t>
            </a:r>
            <a:r>
              <a:rPr lang="en-US" altLang="zh-CN" sz="700" dirty="0">
                <a:solidFill>
                  <a:schemeClr val="bg1"/>
                </a:solidFill>
                <a:latin typeface="Arial" panose="020B0604020202020204" pitchFamily="34" charset="0"/>
                <a:cs typeface="Arial" panose="020B0604020202020204" pitchFamily="34" charset="0"/>
              </a:rPr>
              <a:t>), </a:t>
            </a:r>
            <a:r>
              <a:rPr lang="en-US" altLang="zh-CN" sz="700" dirty="0" err="1">
                <a:solidFill>
                  <a:schemeClr val="bg1"/>
                </a:solidFill>
                <a:latin typeface="Arial" panose="020B0604020202020204" pitchFamily="34" charset="0"/>
                <a:cs typeface="Arial" panose="020B0604020202020204" pitchFamily="34" charset="0"/>
              </a:rPr>
              <a:t>Dianhang</a:t>
            </a:r>
            <a:r>
              <a:rPr lang="en-US" altLang="zh-CN" sz="700" dirty="0">
                <a:solidFill>
                  <a:schemeClr val="bg1"/>
                </a:solidFill>
                <a:latin typeface="Arial" panose="020B0604020202020204" pitchFamily="34" charset="0"/>
                <a:cs typeface="Arial" panose="020B0604020202020204" pitchFamily="34" charset="0"/>
              </a:rPr>
              <a:t> Association, Dalian Maritime University. All rights reserved. </a:t>
            </a:r>
            <a:endParaRPr lang="zh-CN" altLang="en-US" sz="700" dirty="0">
              <a:solidFill>
                <a:schemeClr val="bg1"/>
              </a:solidFill>
              <a:latin typeface="Arial" panose="020B0604020202020204" pitchFamily="34" charset="0"/>
              <a:cs typeface="Arial" panose="020B0604020202020204" pitchFamily="34" charset="0"/>
            </a:endParaRPr>
          </a:p>
        </p:txBody>
      </p:sp>
      <p:sp>
        <p:nvSpPr>
          <p:cNvPr id="25" name="文本框 24"/>
          <p:cNvSpPr txBox="1"/>
          <p:nvPr/>
        </p:nvSpPr>
        <p:spPr>
          <a:xfrm>
            <a:off x="4960072" y="61224"/>
            <a:ext cx="4180856" cy="253916"/>
          </a:xfrm>
          <a:prstGeom prst="rect">
            <a:avLst/>
          </a:prstGeom>
          <a:noFill/>
        </p:spPr>
        <p:txBody>
          <a:bodyPr wrap="square" rtlCol="0">
            <a:spAutoFit/>
          </a:bodyPr>
          <a:lstStyle/>
          <a:p>
            <a:pPr algn="r"/>
            <a:r>
              <a:rPr lang="en-US" altLang="zh-CN" sz="1050" dirty="0">
                <a:solidFill>
                  <a:schemeClr val="bg1"/>
                </a:solidFill>
                <a:latin typeface="+mn-ea"/>
              </a:rPr>
              <a:t>2021-2022</a:t>
            </a:r>
            <a:r>
              <a:rPr lang="zh-CN" altLang="en-US" sz="1050" dirty="0">
                <a:solidFill>
                  <a:schemeClr val="bg1"/>
                </a:solidFill>
                <a:latin typeface="+mn-ea"/>
              </a:rPr>
              <a:t>学年第二学期培训</a:t>
            </a:r>
            <a:endParaRPr lang="zh-CN" altLang="en-US" sz="1050" dirty="0">
              <a:solidFill>
                <a:schemeClr val="bg1"/>
              </a:solidFill>
              <a:latin typeface="+mn-ea"/>
            </a:endParaRPr>
          </a:p>
        </p:txBody>
      </p:sp>
      <p:grpSp>
        <p:nvGrpSpPr>
          <p:cNvPr id="6" name="组合 5"/>
          <p:cNvGrpSpPr/>
          <p:nvPr/>
        </p:nvGrpSpPr>
        <p:grpSpPr>
          <a:xfrm>
            <a:off x="280670" y="721360"/>
            <a:ext cx="3884295" cy="1571625"/>
            <a:chOff x="442" y="1136"/>
            <a:chExt cx="6117" cy="2475"/>
          </a:xfrm>
        </p:grpSpPr>
        <p:sp>
          <p:nvSpPr>
            <p:cNvPr id="2" name="文本框 1"/>
            <p:cNvSpPr txBox="1"/>
            <p:nvPr/>
          </p:nvSpPr>
          <p:spPr>
            <a:xfrm>
              <a:off x="442" y="1136"/>
              <a:ext cx="4213" cy="628"/>
            </a:xfrm>
            <a:prstGeom prst="rect">
              <a:avLst/>
            </a:prstGeom>
            <a:noFill/>
          </p:spPr>
          <p:txBody>
            <a:bodyPr wrap="square" rtlCol="0">
              <a:spAutoFit/>
            </a:bodyPr>
            <a:p>
              <a:pPr algn="l"/>
              <a:r>
                <a:rPr lang="zh-CN" altLang="en-US" sz="2000" b="1">
                  <a:latin typeface="+mn-ea"/>
                  <a:cs typeface="+mn-ea"/>
                </a:rPr>
                <a:t>卷积（</a:t>
              </a:r>
              <a:r>
                <a:rPr lang="en-US" altLang="zh-CN" sz="2000" b="1">
                  <a:latin typeface="+mn-ea"/>
                  <a:cs typeface="+mn-ea"/>
                </a:rPr>
                <a:t>conv2d</a:t>
              </a:r>
              <a:r>
                <a:rPr lang="zh-CN" altLang="en-US" sz="2000" b="1">
                  <a:latin typeface="+mn-ea"/>
                  <a:cs typeface="+mn-ea"/>
                </a:rPr>
                <a:t>）简介</a:t>
              </a:r>
              <a:endParaRPr lang="zh-CN" altLang="en-US" sz="2000" b="1">
                <a:latin typeface="+mn-ea"/>
                <a:cs typeface="+mn-ea"/>
              </a:endParaRPr>
            </a:p>
          </p:txBody>
        </p:sp>
        <p:sp>
          <p:nvSpPr>
            <p:cNvPr id="3" name="文本框 2"/>
            <p:cNvSpPr txBox="1"/>
            <p:nvPr/>
          </p:nvSpPr>
          <p:spPr>
            <a:xfrm>
              <a:off x="442" y="2013"/>
              <a:ext cx="6117" cy="1598"/>
            </a:xfrm>
            <a:prstGeom prst="rect">
              <a:avLst/>
            </a:prstGeom>
            <a:noFill/>
          </p:spPr>
          <p:txBody>
            <a:bodyPr wrap="square" rtlCol="0">
              <a:spAutoFit/>
            </a:bodyPr>
            <a:p>
              <a:pPr algn="just">
                <a:lnSpc>
                  <a:spcPct val="125000"/>
                </a:lnSpc>
                <a:spcBef>
                  <a:spcPts val="0"/>
                </a:spcBef>
                <a:spcAft>
                  <a:spcPts val="0"/>
                </a:spcAft>
              </a:pPr>
              <a:r>
                <a:rPr lang="zh-CN" altLang="en-US" sz="12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一张图片，通常含有许多特征点，为了实现图像分类，我们需要使用</a:t>
              </a:r>
              <a:r>
                <a:rPr lang="zh-CN" altLang="en-US" sz="1200" b="1">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卷积</a:t>
              </a:r>
              <a:r>
                <a:rPr lang="zh-CN" altLang="en-US" sz="12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进行图像特征的突出与提取。卷积时，需要先选取一个卷积核，再用该卷积核对图像进行矩阵的</a:t>
              </a:r>
              <a:r>
                <a:rPr lang="zh-CN" altLang="en-US" sz="12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数乘运算。卷积的步骤如图所示：</a:t>
              </a:r>
              <a:endParaRPr lang="zh-CN" altLang="en-US" sz="1200">
                <a:solidFill>
                  <a:schemeClr val="tx1">
                    <a:lumMod val="65000"/>
                    <a:lumOff val="35000"/>
                  </a:schemeClr>
                </a:solidFill>
                <a:latin typeface="Times New Roman" panose="02020603050405020304" charset="0"/>
                <a:ea typeface="楷体" panose="02010609060101010101" charset="-122"/>
                <a:cs typeface="Times New Roman" panose="02020603050405020304" charset="0"/>
              </a:endParaRPr>
            </a:p>
          </p:txBody>
        </p:sp>
      </p:grpSp>
      <p:grpSp>
        <p:nvGrpSpPr>
          <p:cNvPr id="7" name="组合 6"/>
          <p:cNvGrpSpPr/>
          <p:nvPr/>
        </p:nvGrpSpPr>
        <p:grpSpPr>
          <a:xfrm>
            <a:off x="4816475" y="721360"/>
            <a:ext cx="3884295" cy="1571625"/>
            <a:chOff x="442" y="1136"/>
            <a:chExt cx="6117" cy="2475"/>
          </a:xfrm>
        </p:grpSpPr>
        <p:sp>
          <p:nvSpPr>
            <p:cNvPr id="8" name="文本框 7"/>
            <p:cNvSpPr txBox="1"/>
            <p:nvPr/>
          </p:nvSpPr>
          <p:spPr>
            <a:xfrm>
              <a:off x="442" y="1136"/>
              <a:ext cx="5580" cy="628"/>
            </a:xfrm>
            <a:prstGeom prst="rect">
              <a:avLst/>
            </a:prstGeom>
            <a:noFill/>
          </p:spPr>
          <p:txBody>
            <a:bodyPr wrap="square" rtlCol="0">
              <a:spAutoFit/>
            </a:bodyPr>
            <a:p>
              <a:pPr algn="l"/>
              <a:r>
                <a:rPr lang="zh-CN" altLang="en-US" sz="2000" b="1">
                  <a:latin typeface="+mn-ea"/>
                  <a:cs typeface="+mn-ea"/>
                </a:rPr>
                <a:t>池化（maxpool2d）简介</a:t>
              </a:r>
              <a:endParaRPr lang="zh-CN" altLang="en-US" sz="2000" b="1">
                <a:latin typeface="+mn-ea"/>
                <a:cs typeface="+mn-ea"/>
              </a:endParaRPr>
            </a:p>
          </p:txBody>
        </p:sp>
        <p:sp>
          <p:nvSpPr>
            <p:cNvPr id="9" name="文本框 8"/>
            <p:cNvSpPr txBox="1"/>
            <p:nvPr/>
          </p:nvSpPr>
          <p:spPr>
            <a:xfrm>
              <a:off x="442" y="2013"/>
              <a:ext cx="6117" cy="1598"/>
            </a:xfrm>
            <a:prstGeom prst="rect">
              <a:avLst/>
            </a:prstGeom>
            <a:noFill/>
          </p:spPr>
          <p:txBody>
            <a:bodyPr wrap="square" rtlCol="0">
              <a:spAutoFit/>
            </a:bodyPr>
            <a:p>
              <a:pPr algn="just">
                <a:lnSpc>
                  <a:spcPct val="125000"/>
                </a:lnSpc>
                <a:spcBef>
                  <a:spcPts val="0"/>
                </a:spcBef>
                <a:spcAft>
                  <a:spcPts val="0"/>
                </a:spcAft>
              </a:pPr>
              <a:r>
                <a:rPr lang="zh-CN" altLang="en-US" sz="12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池化的主要作用也是特征提取，池化操作即为选取一个</a:t>
              </a:r>
              <a:r>
                <a:rPr lang="en-US" altLang="zh-CN" sz="12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n</a:t>
              </a:r>
              <a:r>
                <a:rPr lang="zh-CN" altLang="en-US" sz="12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a:t>
              </a:r>
              <a:r>
                <a:rPr lang="en-US" altLang="zh-CN" sz="12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n</a:t>
              </a:r>
              <a:r>
                <a:rPr lang="zh-CN" altLang="en-US" sz="12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的最大池化层，例如下图中即为</a:t>
              </a:r>
              <a:r>
                <a:rPr lang="en-US" altLang="zh-CN" sz="12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2</a:t>
              </a:r>
              <a:r>
                <a:rPr lang="zh-CN" altLang="en-US" sz="12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a:t>
              </a:r>
              <a:r>
                <a:rPr lang="en-US" altLang="zh-CN" sz="12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2</a:t>
              </a:r>
              <a:r>
                <a:rPr lang="zh-CN" altLang="en-US" sz="12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的最大池化层，再从这</a:t>
              </a:r>
              <a:r>
                <a:rPr lang="en-US" altLang="zh-CN" sz="12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2</a:t>
              </a:r>
              <a:r>
                <a:rPr lang="zh-CN" altLang="en-US" sz="12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a:t>
              </a:r>
              <a:r>
                <a:rPr lang="en-US" altLang="zh-CN" sz="12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2</a:t>
              </a:r>
              <a:r>
                <a:rPr lang="zh-CN" altLang="en-US" sz="12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的四个格子中、保留数值最大的一个格子，作为输出，依次</a:t>
              </a:r>
              <a:r>
                <a:rPr lang="zh-CN" altLang="en-US" sz="12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类推。</a:t>
              </a:r>
              <a:endParaRPr lang="zh-CN" altLang="en-US" sz="1200">
                <a:solidFill>
                  <a:schemeClr val="tx1">
                    <a:lumMod val="65000"/>
                    <a:lumOff val="35000"/>
                  </a:schemeClr>
                </a:solidFill>
                <a:latin typeface="Times New Roman" panose="02020603050405020304" charset="0"/>
                <a:ea typeface="楷体" panose="02010609060101010101" charset="-122"/>
                <a:cs typeface="Times New Roman" panose="02020603050405020304" charset="0"/>
              </a:endParaRPr>
            </a:p>
          </p:txBody>
        </p:sp>
      </p:grpSp>
      <p:cxnSp>
        <p:nvCxnSpPr>
          <p:cNvPr id="11" name="直接连接符 10"/>
          <p:cNvCxnSpPr/>
          <p:nvPr/>
        </p:nvCxnSpPr>
        <p:spPr>
          <a:xfrm>
            <a:off x="4490720" y="1006475"/>
            <a:ext cx="0" cy="3218180"/>
          </a:xfrm>
          <a:prstGeom prst="line">
            <a:avLst/>
          </a:prstGeom>
          <a:ln w="6350">
            <a:solidFill>
              <a:schemeClr val="dk1">
                <a:shade val="95000"/>
                <a:satMod val="105000"/>
                <a:alpha val="18000"/>
              </a:schemeClr>
            </a:solidFill>
          </a:ln>
        </p:spPr>
        <p:style>
          <a:lnRef idx="1">
            <a:schemeClr val="dk1"/>
          </a:lnRef>
          <a:fillRef idx="0">
            <a:schemeClr val="dk1"/>
          </a:fillRef>
          <a:effectRef idx="0">
            <a:schemeClr val="dk1"/>
          </a:effectRef>
          <a:fontRef idx="minor">
            <a:schemeClr val="tx1"/>
          </a:fontRef>
        </p:style>
      </p:cxnSp>
      <p:pic>
        <p:nvPicPr>
          <p:cNvPr id="100" name="图片 99"/>
          <p:cNvPicPr/>
          <p:nvPr/>
        </p:nvPicPr>
        <p:blipFill>
          <a:blip r:embed="rId4"/>
          <a:stretch>
            <a:fillRect/>
          </a:stretch>
        </p:blipFill>
        <p:spPr>
          <a:xfrm>
            <a:off x="1037590" y="2539365"/>
            <a:ext cx="2369820" cy="1324610"/>
          </a:xfrm>
          <a:prstGeom prst="rect">
            <a:avLst/>
          </a:prstGeom>
          <a:noFill/>
          <a:ln w="9525">
            <a:noFill/>
          </a:ln>
        </p:spPr>
      </p:pic>
      <p:pic>
        <p:nvPicPr>
          <p:cNvPr id="101" name="图片 100"/>
          <p:cNvPicPr/>
          <p:nvPr/>
        </p:nvPicPr>
        <p:blipFill>
          <a:blip r:embed="rId5"/>
          <a:stretch>
            <a:fillRect/>
          </a:stretch>
        </p:blipFill>
        <p:spPr>
          <a:xfrm>
            <a:off x="5631815" y="2355850"/>
            <a:ext cx="2837180" cy="1134110"/>
          </a:xfrm>
          <a:prstGeom prst="rect">
            <a:avLst/>
          </a:prstGeom>
          <a:noFill/>
          <a:ln w="9525">
            <a:noFill/>
          </a:ln>
        </p:spPr>
      </p:pic>
      <p:pic>
        <p:nvPicPr>
          <p:cNvPr id="102" name="图片 101"/>
          <p:cNvPicPr/>
          <p:nvPr/>
        </p:nvPicPr>
        <p:blipFill>
          <a:blip r:embed="rId6"/>
          <a:stretch>
            <a:fillRect/>
          </a:stretch>
        </p:blipFill>
        <p:spPr>
          <a:xfrm>
            <a:off x="5364480" y="3650615"/>
            <a:ext cx="1237615" cy="708025"/>
          </a:xfrm>
          <a:prstGeom prst="rect">
            <a:avLst/>
          </a:prstGeom>
          <a:noFill/>
          <a:ln w="9525">
            <a:noFill/>
          </a:ln>
        </p:spPr>
      </p:pic>
      <p:pic>
        <p:nvPicPr>
          <p:cNvPr id="103" name="图片 102"/>
          <p:cNvPicPr>
            <a:picLocks noChangeAspect="1"/>
          </p:cNvPicPr>
          <p:nvPr/>
        </p:nvPicPr>
        <p:blipFill>
          <a:blip r:embed="rId7"/>
          <a:stretch>
            <a:fillRect/>
          </a:stretch>
        </p:blipFill>
        <p:spPr>
          <a:xfrm>
            <a:off x="7091956" y="3650604"/>
            <a:ext cx="1292719" cy="709200"/>
          </a:xfrm>
          <a:prstGeom prst="rect">
            <a:avLst/>
          </a:prstGeom>
          <a:noFill/>
          <a:ln w="9525">
            <a:noFill/>
          </a:ln>
        </p:spPr>
      </p:pic>
      <p:sp>
        <p:nvSpPr>
          <p:cNvPr id="12" name="文本框 11"/>
          <p:cNvSpPr txBox="1"/>
          <p:nvPr/>
        </p:nvSpPr>
        <p:spPr>
          <a:xfrm>
            <a:off x="5319395" y="4425315"/>
            <a:ext cx="1340485" cy="245110"/>
          </a:xfrm>
          <a:prstGeom prst="rect">
            <a:avLst/>
          </a:prstGeom>
          <a:noFill/>
        </p:spPr>
        <p:txBody>
          <a:bodyPr wrap="square" rtlCol="0">
            <a:spAutoFit/>
          </a:bodyPr>
          <a:p>
            <a:pPr algn="ctr"/>
            <a:r>
              <a:rPr lang="zh-CN" altLang="en-US" sz="1000">
                <a:latin typeface="仿宋" panose="02010609060101010101" charset="-122"/>
                <a:ea typeface="仿宋" panose="02010609060101010101" charset="-122"/>
              </a:rPr>
              <a:t>原图</a:t>
            </a:r>
            <a:endParaRPr lang="zh-CN" altLang="en-US" sz="1000">
              <a:latin typeface="仿宋" panose="02010609060101010101" charset="-122"/>
              <a:ea typeface="仿宋" panose="02010609060101010101" charset="-122"/>
            </a:endParaRPr>
          </a:p>
        </p:txBody>
      </p:sp>
      <p:sp>
        <p:nvSpPr>
          <p:cNvPr id="13" name="文本框 12"/>
          <p:cNvSpPr txBox="1"/>
          <p:nvPr/>
        </p:nvSpPr>
        <p:spPr>
          <a:xfrm>
            <a:off x="7067550" y="4443730"/>
            <a:ext cx="1340485" cy="245110"/>
          </a:xfrm>
          <a:prstGeom prst="rect">
            <a:avLst/>
          </a:prstGeom>
          <a:noFill/>
        </p:spPr>
        <p:txBody>
          <a:bodyPr wrap="square" rtlCol="0">
            <a:spAutoFit/>
          </a:bodyPr>
          <a:p>
            <a:pPr algn="ctr"/>
            <a:r>
              <a:rPr lang="zh-CN" altLang="en-US" sz="1000">
                <a:latin typeface="仿宋" panose="02010609060101010101" charset="-122"/>
                <a:ea typeface="仿宋" panose="02010609060101010101" charset="-122"/>
              </a:rPr>
              <a:t>池化后的</a:t>
            </a:r>
            <a:r>
              <a:rPr lang="zh-CN" altLang="en-US" sz="1000">
                <a:latin typeface="仿宋" panose="02010609060101010101" charset="-122"/>
                <a:ea typeface="仿宋" panose="02010609060101010101" charset="-122"/>
              </a:rPr>
              <a:t>图像</a:t>
            </a:r>
            <a:endParaRPr lang="zh-CN" altLang="en-US" sz="1000">
              <a:latin typeface="仿宋" panose="02010609060101010101" charset="-122"/>
              <a:ea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课题综述</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grpSp>
        <p:nvGrpSpPr>
          <p:cNvPr id="27" name="组合 26"/>
          <p:cNvGrpSpPr/>
          <p:nvPr/>
        </p:nvGrpSpPr>
        <p:grpSpPr>
          <a:xfrm>
            <a:off x="3108343" y="467116"/>
            <a:ext cx="648000" cy="89060"/>
            <a:chOff x="1977863" y="380438"/>
            <a:chExt cx="576000" cy="89060"/>
          </a:xfrm>
          <a:solidFill>
            <a:schemeClr val="accent1"/>
          </a:solidFill>
        </p:grpSpPr>
        <p:sp>
          <p:nvSpPr>
            <p:cNvPr id="28" name="矩形 27"/>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 name="等腰三角形 28"/>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0" name="文本框 29"/>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31"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目前现状</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32" name="文本框 31"/>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33" name="文本框 2"/>
          <p:cNvSpPr txBox="1">
            <a:spLocks noChangeArrowheads="1"/>
          </p:cNvSpPr>
          <p:nvPr/>
        </p:nvSpPr>
        <p:spPr bwMode="auto">
          <a:xfrm>
            <a:off x="5364665"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研究目标</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34" name="文本框 33"/>
          <p:cNvSpPr txBox="1"/>
          <p:nvPr/>
        </p:nvSpPr>
        <p:spPr>
          <a:xfrm>
            <a:off x="5533936" y="268074"/>
            <a:ext cx="642324"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35"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研究过程</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36" name="文本框 35"/>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37"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研究结论</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61" name="文本框 60"/>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5536" y="32335"/>
            <a:ext cx="555600" cy="463926"/>
          </a:xfrm>
          <a:prstGeom prst="rect">
            <a:avLst/>
          </a:prstGeom>
        </p:spPr>
      </p:pic>
      <p:sp>
        <p:nvSpPr>
          <p:cNvPr id="64" name="矩形 63"/>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3556399" y="285330"/>
            <a:ext cx="5618018" cy="215444"/>
          </a:xfrm>
          <a:prstGeom prst="rect">
            <a:avLst/>
          </a:prstGeom>
          <a:noFill/>
        </p:spPr>
        <p:txBody>
          <a:bodyPr wrap="square" rtlCol="0">
            <a:spAutoFit/>
          </a:bodyPr>
          <a:lstStyle/>
          <a:p>
            <a:pPr algn="r"/>
            <a:r>
              <a:rPr lang="zh-CN" altLang="en-US" sz="800" dirty="0">
                <a:solidFill>
                  <a:schemeClr val="bg1"/>
                </a:solidFill>
                <a:latin typeface="Bahnschrift Light Condensed" panose="020B0502040204020203" pitchFamily="34" charset="0"/>
              </a:rPr>
              <a:t>大连海事大学 </a:t>
            </a:r>
            <a:r>
              <a:rPr lang="en-US" altLang="zh-CN" sz="800" dirty="0">
                <a:solidFill>
                  <a:schemeClr val="bg1"/>
                </a:solidFill>
                <a:latin typeface="Bahnschrift Light Condensed" panose="020B0502040204020203" pitchFamily="34" charset="0"/>
              </a:rPr>
              <a:t>- </a:t>
            </a:r>
            <a:r>
              <a:rPr lang="zh-CN" altLang="en-US" sz="800" dirty="0">
                <a:solidFill>
                  <a:schemeClr val="bg1"/>
                </a:solidFill>
                <a:latin typeface="Bahnschrift Light Condensed" panose="020B0502040204020203" pitchFamily="34" charset="0"/>
              </a:rPr>
              <a:t>电航学社 </a:t>
            </a:r>
            <a:r>
              <a:rPr lang="en-US" altLang="zh-CN" sz="800" dirty="0">
                <a:solidFill>
                  <a:schemeClr val="bg1"/>
                </a:solidFill>
                <a:latin typeface="Bahnschrift Light Condensed" panose="020B0502040204020203" pitchFamily="34" charset="0"/>
              </a:rPr>
              <a:t>- </a:t>
            </a:r>
            <a:r>
              <a:rPr lang="zh-CN" altLang="en-US" sz="800" dirty="0">
                <a:solidFill>
                  <a:schemeClr val="bg1"/>
                </a:solidFill>
                <a:latin typeface="Bahnschrift Light Condensed" panose="020B0502040204020203" pitchFamily="34" charset="0"/>
              </a:rPr>
              <a:t>智能认知与数据计算部</a:t>
            </a:r>
            <a:r>
              <a:rPr lang="en-US" altLang="zh-CN" sz="800" dirty="0">
                <a:solidFill>
                  <a:schemeClr val="bg1"/>
                </a:solidFill>
                <a:latin typeface="Bahnschrift Light Condensed" panose="020B0502040204020203" pitchFamily="34" charset="0"/>
              </a:rPr>
              <a:t>(</a:t>
            </a:r>
            <a:r>
              <a:rPr lang="en-US" altLang="zh-CN" sz="800" dirty="0" err="1">
                <a:solidFill>
                  <a:schemeClr val="bg1"/>
                </a:solidFill>
                <a:latin typeface="Bahnschrift Light Condensed" panose="020B0502040204020203" pitchFamily="34" charset="0"/>
              </a:rPr>
              <a:t>ICDC</a:t>
            </a:r>
            <a:r>
              <a:rPr lang="en-US" altLang="zh-CN" sz="800" dirty="0">
                <a:solidFill>
                  <a:schemeClr val="bg1"/>
                </a:solidFill>
                <a:latin typeface="Bahnschrift Light Condensed" panose="020B0502040204020203" pitchFamily="34" charset="0"/>
              </a:rPr>
              <a:t>) </a:t>
            </a:r>
            <a:endParaRPr lang="zh-CN" altLang="en-US" sz="800" dirty="0">
              <a:solidFill>
                <a:schemeClr val="bg1"/>
              </a:solidFill>
              <a:latin typeface="Bahnschrift Light Condensed" panose="020B0502040204020203" pitchFamily="34" charset="0"/>
            </a:endParaRPr>
          </a:p>
        </p:txBody>
      </p:sp>
      <p:pic>
        <p:nvPicPr>
          <p:cNvPr id="67" name="图片 66"/>
          <p:cNvPicPr>
            <a:picLocks noChangeAspect="1"/>
          </p:cNvPicPr>
          <p:nvPr/>
        </p:nvPicPr>
        <p:blipFill rotWithShape="1">
          <a:blip r:embed="rId2" cstate="print">
            <a:clrChange>
              <a:clrFrom>
                <a:srgbClr val="0259A8"/>
              </a:clrFrom>
              <a:clrTo>
                <a:srgbClr val="0259A8">
                  <a:alpha val="0"/>
                </a:srgbClr>
              </a:clrTo>
            </a:clrChange>
            <a:extLst>
              <a:ext uri="{28A0092B-C50C-407E-A947-70E740481C1C}">
                <a14:useLocalDpi xmlns:a14="http://schemas.microsoft.com/office/drawing/2010/main" val="0"/>
              </a:ext>
            </a:extLst>
          </a:blip>
          <a:srcRect l="7712" t="5969" r="5271" b="5139"/>
          <a:stretch>
            <a:fillRect/>
          </a:stretch>
        </p:blipFill>
        <p:spPr>
          <a:xfrm>
            <a:off x="584890" y="67439"/>
            <a:ext cx="432106" cy="440725"/>
          </a:xfrm>
          <a:prstGeom prst="rect">
            <a:avLst/>
          </a:prstGeom>
        </p:spPr>
      </p:pic>
      <p:sp>
        <p:nvSpPr>
          <p:cNvPr id="69" name="矩形 68"/>
          <p:cNvSpPr/>
          <p:nvPr/>
        </p:nvSpPr>
        <p:spPr>
          <a:xfrm>
            <a:off x="0" y="4858138"/>
            <a:ext cx="9144000" cy="2883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86" y="1"/>
            <a:ext cx="557630" cy="555526"/>
          </a:xfrm>
          <a:prstGeom prst="rect">
            <a:avLst/>
          </a:prstGeom>
        </p:spPr>
      </p:pic>
      <p:sp>
        <p:nvSpPr>
          <p:cNvPr id="62" name="文本框 61"/>
          <p:cNvSpPr txBox="1"/>
          <p:nvPr/>
        </p:nvSpPr>
        <p:spPr>
          <a:xfrm>
            <a:off x="52802" y="4902280"/>
            <a:ext cx="9144000" cy="200055"/>
          </a:xfrm>
          <a:prstGeom prst="rect">
            <a:avLst/>
          </a:prstGeom>
          <a:noFill/>
        </p:spPr>
        <p:txBody>
          <a:bodyPr wrap="square" rtlCol="0">
            <a:spAutoFit/>
          </a:bodyPr>
          <a:lstStyle/>
          <a:p>
            <a:pPr algn="ctr"/>
            <a:r>
              <a:rPr lang="en-US" altLang="zh-CN" sz="700" dirty="0" err="1">
                <a:solidFill>
                  <a:schemeClr val="bg1"/>
                </a:solidFill>
                <a:latin typeface="Arial" panose="020B0604020202020204" pitchFamily="34" charset="0"/>
                <a:cs typeface="Arial" panose="020B0604020202020204" pitchFamily="34" charset="0"/>
              </a:rPr>
              <a:t>an.hongjun@foxmail.com</a:t>
            </a:r>
            <a:r>
              <a:rPr lang="en-US" altLang="zh-CN" sz="700" dirty="0">
                <a:solidFill>
                  <a:schemeClr val="bg1"/>
                </a:solidFill>
                <a:latin typeface="Arial" panose="020B0604020202020204" pitchFamily="34" charset="0"/>
                <a:cs typeface="Arial" panose="020B0604020202020204" pitchFamily="34" charset="0"/>
              </a:rPr>
              <a:t> | Copyright © Intelligent Cognition and Data Computing department(</a:t>
            </a:r>
            <a:r>
              <a:rPr lang="en-US" altLang="zh-CN" sz="700" dirty="0" err="1">
                <a:solidFill>
                  <a:schemeClr val="bg1"/>
                </a:solidFill>
                <a:latin typeface="Arial" panose="020B0604020202020204" pitchFamily="34" charset="0"/>
                <a:cs typeface="Arial" panose="020B0604020202020204" pitchFamily="34" charset="0"/>
              </a:rPr>
              <a:t>ICDC</a:t>
            </a:r>
            <a:r>
              <a:rPr lang="en-US" altLang="zh-CN" sz="700" dirty="0">
                <a:solidFill>
                  <a:schemeClr val="bg1"/>
                </a:solidFill>
                <a:latin typeface="Arial" panose="020B0604020202020204" pitchFamily="34" charset="0"/>
                <a:cs typeface="Arial" panose="020B0604020202020204" pitchFamily="34" charset="0"/>
              </a:rPr>
              <a:t>), </a:t>
            </a:r>
            <a:r>
              <a:rPr lang="en-US" altLang="zh-CN" sz="700" dirty="0" err="1">
                <a:solidFill>
                  <a:schemeClr val="bg1"/>
                </a:solidFill>
                <a:latin typeface="Arial" panose="020B0604020202020204" pitchFamily="34" charset="0"/>
                <a:cs typeface="Arial" panose="020B0604020202020204" pitchFamily="34" charset="0"/>
              </a:rPr>
              <a:t>Dianhang</a:t>
            </a:r>
            <a:r>
              <a:rPr lang="en-US" altLang="zh-CN" sz="700" dirty="0">
                <a:solidFill>
                  <a:schemeClr val="bg1"/>
                </a:solidFill>
                <a:latin typeface="Arial" panose="020B0604020202020204" pitchFamily="34" charset="0"/>
                <a:cs typeface="Arial" panose="020B0604020202020204" pitchFamily="34" charset="0"/>
              </a:rPr>
              <a:t> Association, Dalian Maritime University. All rights reserved. </a:t>
            </a:r>
            <a:endParaRPr lang="zh-CN" altLang="en-US" sz="700" dirty="0">
              <a:solidFill>
                <a:schemeClr val="bg1"/>
              </a:solidFill>
              <a:latin typeface="Arial" panose="020B0604020202020204" pitchFamily="34" charset="0"/>
              <a:cs typeface="Arial" panose="020B0604020202020204" pitchFamily="34" charset="0"/>
            </a:endParaRPr>
          </a:p>
        </p:txBody>
      </p:sp>
      <p:sp>
        <p:nvSpPr>
          <p:cNvPr id="25" name="文本框 24"/>
          <p:cNvSpPr txBox="1"/>
          <p:nvPr/>
        </p:nvSpPr>
        <p:spPr>
          <a:xfrm>
            <a:off x="4960072" y="61224"/>
            <a:ext cx="4180856" cy="253916"/>
          </a:xfrm>
          <a:prstGeom prst="rect">
            <a:avLst/>
          </a:prstGeom>
          <a:noFill/>
        </p:spPr>
        <p:txBody>
          <a:bodyPr wrap="square" rtlCol="0">
            <a:spAutoFit/>
          </a:bodyPr>
          <a:lstStyle/>
          <a:p>
            <a:pPr algn="r"/>
            <a:r>
              <a:rPr lang="en-US" altLang="zh-CN" sz="1050" dirty="0">
                <a:solidFill>
                  <a:schemeClr val="bg1"/>
                </a:solidFill>
                <a:latin typeface="+mn-ea"/>
              </a:rPr>
              <a:t>2021-2022</a:t>
            </a:r>
            <a:r>
              <a:rPr lang="zh-CN" altLang="en-US" sz="1050" dirty="0">
                <a:solidFill>
                  <a:schemeClr val="bg1"/>
                </a:solidFill>
                <a:latin typeface="+mn-ea"/>
              </a:rPr>
              <a:t>学年第二学期培训</a:t>
            </a:r>
            <a:endParaRPr lang="zh-CN" altLang="en-US" sz="1050" dirty="0">
              <a:solidFill>
                <a:schemeClr val="bg1"/>
              </a:solidFill>
              <a:latin typeface="+mn-ea"/>
            </a:endParaRPr>
          </a:p>
        </p:txBody>
      </p:sp>
      <p:sp>
        <p:nvSpPr>
          <p:cNvPr id="2" name="文本框 1"/>
          <p:cNvSpPr txBox="1"/>
          <p:nvPr/>
        </p:nvSpPr>
        <p:spPr>
          <a:xfrm>
            <a:off x="280670" y="721360"/>
            <a:ext cx="3951605" cy="398780"/>
          </a:xfrm>
          <a:prstGeom prst="rect">
            <a:avLst/>
          </a:prstGeom>
          <a:noFill/>
        </p:spPr>
        <p:txBody>
          <a:bodyPr wrap="square" rtlCol="0">
            <a:spAutoFit/>
          </a:bodyPr>
          <a:p>
            <a:pPr algn="l"/>
            <a:r>
              <a:rPr sz="2000" b="1">
                <a:latin typeface="+mn-ea"/>
                <a:cs typeface="+mn-ea"/>
              </a:rPr>
              <a:t>非线性激活ReLU</a:t>
            </a:r>
            <a:endParaRPr sz="2000" b="1">
              <a:latin typeface="+mn-ea"/>
              <a:cs typeface="+mn-ea"/>
            </a:endParaRPr>
          </a:p>
        </p:txBody>
      </p:sp>
      <p:sp>
        <p:nvSpPr>
          <p:cNvPr id="13" name="文本框 12"/>
          <p:cNvSpPr txBox="1"/>
          <p:nvPr/>
        </p:nvSpPr>
        <p:spPr>
          <a:xfrm>
            <a:off x="280670" y="1635125"/>
            <a:ext cx="3653155" cy="1718310"/>
          </a:xfrm>
          <a:prstGeom prst="rect">
            <a:avLst/>
          </a:prstGeom>
          <a:noFill/>
        </p:spPr>
        <p:txBody>
          <a:bodyPr wrap="square" rtlCol="0">
            <a:spAutoFit/>
          </a:bodyPr>
          <a:p>
            <a:pPr marL="285750" indent="-285750" algn="just" fontAlgn="auto">
              <a:lnSpc>
                <a:spcPct val="120000"/>
              </a:lnSpc>
              <a:spcBef>
                <a:spcPts val="0"/>
              </a:spcBef>
              <a:spcAft>
                <a:spcPts val="600"/>
              </a:spcAft>
              <a:buFont typeface="Wingdings" panose="05000000000000000000" charset="0"/>
              <a:buChar char="Ø"/>
            </a:pPr>
            <a:r>
              <a:rPr lang="zh-CN" altLang="en-US" sz="14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同一般的神经网络相同，采用非线性激活函数</a:t>
            </a:r>
            <a:r>
              <a:rPr lang="zh-CN" altLang="en-US" sz="1400" b="1">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能够使网络全过程训练摆脱单一的线性关系</a:t>
            </a:r>
            <a:r>
              <a:rPr lang="zh-CN" altLang="en-US" sz="14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，让feature map获得的特征更加符合现实。</a:t>
            </a:r>
            <a:endParaRPr lang="zh-CN" altLang="en-US" sz="1400">
              <a:solidFill>
                <a:schemeClr val="tx1">
                  <a:lumMod val="65000"/>
                  <a:lumOff val="35000"/>
                </a:schemeClr>
              </a:solidFill>
              <a:latin typeface="Times New Roman" panose="02020603050405020304" charset="0"/>
              <a:ea typeface="楷体" panose="02010609060101010101" charset="-122"/>
              <a:cs typeface="Times New Roman" panose="02020603050405020304" charset="0"/>
            </a:endParaRPr>
          </a:p>
          <a:p>
            <a:pPr marL="285750" indent="-285750" algn="just" fontAlgn="auto">
              <a:lnSpc>
                <a:spcPct val="120000"/>
              </a:lnSpc>
              <a:spcBef>
                <a:spcPts val="0"/>
              </a:spcBef>
              <a:spcAft>
                <a:spcPts val="600"/>
              </a:spcAft>
              <a:buFont typeface="Wingdings" panose="05000000000000000000" charset="0"/>
              <a:buChar char="Ø"/>
            </a:pPr>
            <a:r>
              <a:rPr lang="zh-CN" altLang="en-US" sz="14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在大部分CNN网络架构当中，采用</a:t>
            </a:r>
            <a:r>
              <a:rPr lang="zh-CN" altLang="en-US" sz="1400" i="1">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ReLU</a:t>
            </a:r>
            <a:r>
              <a:rPr lang="zh-CN" altLang="en-US" sz="14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函数作为激活函数，</a:t>
            </a:r>
            <a:r>
              <a:rPr lang="zh-CN" altLang="en-US" sz="1400" i="1">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ReLU</a:t>
            </a:r>
            <a:r>
              <a:rPr lang="zh-CN" altLang="en-US" sz="14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函数表示如下：</a:t>
            </a:r>
            <a:endParaRPr lang="zh-CN" altLang="en-US" sz="1400">
              <a:solidFill>
                <a:schemeClr val="tx1">
                  <a:lumMod val="65000"/>
                  <a:lumOff val="35000"/>
                </a:schemeClr>
              </a:solidFill>
              <a:latin typeface="Times New Roman" panose="02020603050405020304" charset="0"/>
              <a:ea typeface="楷体" panose="02010609060101010101" charset="-122"/>
              <a:cs typeface="Times New Roman" panose="02020603050405020304" charset="0"/>
            </a:endParaRPr>
          </a:p>
        </p:txBody>
      </p:sp>
      <p:pic>
        <p:nvPicPr>
          <p:cNvPr id="8" name="图片 7"/>
          <p:cNvPicPr>
            <a:picLocks noChangeAspect="1"/>
          </p:cNvPicPr>
          <p:nvPr/>
        </p:nvPicPr>
        <p:blipFill>
          <a:blip r:embed="rId4"/>
          <a:stretch>
            <a:fillRect/>
          </a:stretch>
        </p:blipFill>
        <p:spPr>
          <a:xfrm>
            <a:off x="1192530" y="3507740"/>
            <a:ext cx="1829435" cy="608330"/>
          </a:xfrm>
          <a:prstGeom prst="rect">
            <a:avLst/>
          </a:prstGeom>
        </p:spPr>
      </p:pic>
      <p:grpSp>
        <p:nvGrpSpPr>
          <p:cNvPr id="16" name="组合 15"/>
          <p:cNvGrpSpPr/>
          <p:nvPr/>
        </p:nvGrpSpPr>
        <p:grpSpPr>
          <a:xfrm>
            <a:off x="4932045" y="1305560"/>
            <a:ext cx="3806190" cy="2921635"/>
            <a:chOff x="8333" y="2284"/>
            <a:chExt cx="5994" cy="4601"/>
          </a:xfrm>
        </p:grpSpPr>
        <p:sp>
          <p:nvSpPr>
            <p:cNvPr id="15" name="圆角矩形 14"/>
            <p:cNvSpPr/>
            <p:nvPr/>
          </p:nvSpPr>
          <p:spPr>
            <a:xfrm>
              <a:off x="8333" y="2284"/>
              <a:ext cx="5994" cy="4601"/>
            </a:xfrm>
            <a:prstGeom prst="roundRect">
              <a:avLst>
                <a:gd name="adj" fmla="val 7694"/>
              </a:avLst>
            </a:prstGeom>
            <a:solidFill>
              <a:srgbClr val="DFF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noFill/>
              </a:endParaRPr>
            </a:p>
          </p:txBody>
        </p:sp>
        <p:sp>
          <p:nvSpPr>
            <p:cNvPr id="14" name="文本框 13"/>
            <p:cNvSpPr txBox="1"/>
            <p:nvPr/>
          </p:nvSpPr>
          <p:spPr>
            <a:xfrm>
              <a:off x="8566" y="2566"/>
              <a:ext cx="5573" cy="4082"/>
            </a:xfrm>
            <a:prstGeom prst="rect">
              <a:avLst/>
            </a:prstGeom>
            <a:noFill/>
          </p:spPr>
          <p:txBody>
            <a:bodyPr wrap="square" rtlCol="0" anchor="t">
              <a:spAutoFit/>
            </a:bodyPr>
            <a:p>
              <a:pPr marL="171450" indent="-171450">
                <a:lnSpc>
                  <a:spcPct val="125000"/>
                </a:lnSpc>
                <a:spcBef>
                  <a:spcPts val="0"/>
                </a:spcBef>
                <a:spcAft>
                  <a:spcPts val="600"/>
                </a:spcAft>
                <a:buFont typeface="Wingdings" panose="05000000000000000000" charset="0"/>
                <a:buChar char="Ø"/>
              </a:pPr>
              <a:r>
                <a:rPr lang="zh-CN" altLang="en-US" sz="1400">
                  <a:solidFill>
                    <a:schemeClr val="accent1"/>
                  </a:solidFill>
                  <a:latin typeface="Times New Roman" panose="02020603050405020304" charset="0"/>
                  <a:ea typeface="楷体" panose="02010609060101010101" charset="-122"/>
                  <a:cs typeface="Times New Roman" panose="02020603050405020304" charset="0"/>
                </a:rPr>
                <a:t>ReLU以0为阈值，能够使feature map当中更多的数值为0，使其变得稀疏，能够一定程度上防止过拟合，有利于特征提取。</a:t>
              </a:r>
              <a:endParaRPr lang="zh-CN" altLang="en-US" sz="1400">
                <a:solidFill>
                  <a:schemeClr val="accent1"/>
                </a:solidFill>
                <a:latin typeface="Times New Roman" panose="02020603050405020304" charset="0"/>
                <a:ea typeface="楷体" panose="02010609060101010101" charset="-122"/>
                <a:cs typeface="Times New Roman" panose="02020603050405020304" charset="0"/>
              </a:endParaRPr>
            </a:p>
            <a:p>
              <a:pPr marL="171450" indent="-171450">
                <a:lnSpc>
                  <a:spcPct val="125000"/>
                </a:lnSpc>
                <a:spcBef>
                  <a:spcPts val="0"/>
                </a:spcBef>
                <a:spcAft>
                  <a:spcPts val="600"/>
                </a:spcAft>
                <a:buFont typeface="Wingdings" panose="05000000000000000000" charset="0"/>
                <a:buChar char="Ø"/>
              </a:pPr>
              <a:r>
                <a:rPr lang="zh-CN" altLang="en-US" sz="1400">
                  <a:solidFill>
                    <a:schemeClr val="accent1"/>
                  </a:solidFill>
                  <a:latin typeface="Times New Roman" panose="02020603050405020304" charset="0"/>
                  <a:ea typeface="楷体" panose="02010609060101010101" charset="-122"/>
                  <a:cs typeface="Times New Roman" panose="02020603050405020304" charset="0"/>
                </a:rPr>
                <a:t>ReLU函数同sigmoid、tanh函数相比求导更加简单。由函数图形看，可能在0点的时候函数是不可导的，在实际应用当中，对零点导数的取值同左侧一致，即为0。这样的梯度取值同样能够避免梯度消失和梯度爆炸问题的出现。</a:t>
              </a:r>
              <a:endParaRPr lang="zh-CN" altLang="en-US" sz="1400">
                <a:solidFill>
                  <a:schemeClr val="accent1"/>
                </a:solidFill>
                <a:latin typeface="Times New Roman" panose="02020603050405020304" charset="0"/>
                <a:ea typeface="楷体" panose="02010609060101010101" charset="-122"/>
                <a:cs typeface="Times New Roman" panose="0202060305040502030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96293"/>
            <a:ext cx="3228536" cy="11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2309420"/>
            <a:ext cx="1661160" cy="53022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a:t>
            </a:r>
            <a:r>
              <a:rPr lang="zh-CN" altLang="en-US" sz="3000" b="1" dirty="0">
                <a:solidFill>
                  <a:schemeClr val="bg1"/>
                </a:solidFill>
                <a:latin typeface="微软雅黑" panose="020B0503020204020204" pitchFamily="34" charset="-122"/>
                <a:ea typeface="微软雅黑" panose="020B0503020204020204" pitchFamily="34" charset="-122"/>
              </a:rPr>
              <a:t>二部分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3302392" y="1996293"/>
            <a:ext cx="305972" cy="11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
        <p:nvSpPr>
          <p:cNvPr id="62" name="矩形 61"/>
          <p:cNvSpPr/>
          <p:nvPr/>
        </p:nvSpPr>
        <p:spPr>
          <a:xfrm>
            <a:off x="0" y="4858138"/>
            <a:ext cx="9144000" cy="2883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矩形 86"/>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文本框 88"/>
          <p:cNvSpPr txBox="1"/>
          <p:nvPr/>
        </p:nvSpPr>
        <p:spPr>
          <a:xfrm>
            <a:off x="3556399" y="285330"/>
            <a:ext cx="5618018" cy="215444"/>
          </a:xfrm>
          <a:prstGeom prst="rect">
            <a:avLst/>
          </a:prstGeom>
          <a:noFill/>
        </p:spPr>
        <p:txBody>
          <a:bodyPr wrap="square" rtlCol="0">
            <a:spAutoFit/>
          </a:bodyPr>
          <a:p>
            <a:pPr algn="r"/>
            <a:r>
              <a:rPr lang="zh-CN" altLang="en-US" sz="800" dirty="0">
                <a:solidFill>
                  <a:schemeClr val="bg1"/>
                </a:solidFill>
                <a:latin typeface="Bahnschrift Light Condensed" panose="020B0502040204020203" pitchFamily="34" charset="0"/>
              </a:rPr>
              <a:t>大连海事大学 </a:t>
            </a:r>
            <a:r>
              <a:rPr lang="en-US" altLang="zh-CN" sz="800" dirty="0">
                <a:solidFill>
                  <a:schemeClr val="bg1"/>
                </a:solidFill>
                <a:latin typeface="Bahnschrift Light Condensed" panose="020B0502040204020203" pitchFamily="34" charset="0"/>
              </a:rPr>
              <a:t>- </a:t>
            </a:r>
            <a:r>
              <a:rPr lang="zh-CN" altLang="en-US" sz="800" dirty="0">
                <a:solidFill>
                  <a:schemeClr val="bg1"/>
                </a:solidFill>
                <a:latin typeface="Bahnschrift Light Condensed" panose="020B0502040204020203" pitchFamily="34" charset="0"/>
              </a:rPr>
              <a:t>电航学社 </a:t>
            </a:r>
            <a:r>
              <a:rPr lang="en-US" altLang="zh-CN" sz="800" dirty="0">
                <a:solidFill>
                  <a:schemeClr val="bg1"/>
                </a:solidFill>
                <a:latin typeface="Bahnschrift Light Condensed" panose="020B0502040204020203" pitchFamily="34" charset="0"/>
              </a:rPr>
              <a:t>- </a:t>
            </a:r>
            <a:r>
              <a:rPr lang="zh-CN" altLang="en-US" sz="800" dirty="0">
                <a:solidFill>
                  <a:schemeClr val="bg1"/>
                </a:solidFill>
                <a:latin typeface="Bahnschrift Light Condensed" panose="020B0502040204020203" pitchFamily="34" charset="0"/>
              </a:rPr>
              <a:t>智能认知与数据计算部</a:t>
            </a:r>
            <a:r>
              <a:rPr lang="en-US" altLang="zh-CN" sz="800" dirty="0">
                <a:solidFill>
                  <a:schemeClr val="bg1"/>
                </a:solidFill>
                <a:latin typeface="Bahnschrift Light Condensed" panose="020B0502040204020203" pitchFamily="34" charset="0"/>
              </a:rPr>
              <a:t>(</a:t>
            </a:r>
            <a:r>
              <a:rPr lang="en-US" altLang="zh-CN" sz="800" dirty="0" err="1">
                <a:solidFill>
                  <a:schemeClr val="bg1"/>
                </a:solidFill>
                <a:latin typeface="Bahnschrift Light Condensed" panose="020B0502040204020203" pitchFamily="34" charset="0"/>
              </a:rPr>
              <a:t>ICDC</a:t>
            </a:r>
            <a:r>
              <a:rPr lang="en-US" altLang="zh-CN" sz="800" dirty="0">
                <a:solidFill>
                  <a:schemeClr val="bg1"/>
                </a:solidFill>
                <a:latin typeface="Bahnschrift Light Condensed" panose="020B0502040204020203" pitchFamily="34" charset="0"/>
              </a:rPr>
              <a:t>) </a:t>
            </a:r>
            <a:endParaRPr lang="zh-CN" altLang="en-US" sz="800" dirty="0">
              <a:solidFill>
                <a:schemeClr val="bg1"/>
              </a:solidFill>
              <a:latin typeface="Bahnschrift Light Condensed" panose="020B0502040204020203" pitchFamily="34" charset="0"/>
            </a:endParaRPr>
          </a:p>
        </p:txBody>
      </p:sp>
      <p:pic>
        <p:nvPicPr>
          <p:cNvPr id="90" name="图片 89"/>
          <p:cNvPicPr>
            <a:picLocks noChangeAspect="1"/>
          </p:cNvPicPr>
          <p:nvPr/>
        </p:nvPicPr>
        <p:blipFill rotWithShape="1">
          <a:blip r:embed="rId1" cstate="print">
            <a:clrChange>
              <a:clrFrom>
                <a:srgbClr val="0259A8"/>
              </a:clrFrom>
              <a:clrTo>
                <a:srgbClr val="0259A8">
                  <a:alpha val="0"/>
                </a:srgbClr>
              </a:clrTo>
            </a:clrChange>
            <a:extLst>
              <a:ext uri="{28A0092B-C50C-407E-A947-70E740481C1C}">
                <a14:useLocalDpi xmlns:a14="http://schemas.microsoft.com/office/drawing/2010/main" val="0"/>
              </a:ext>
            </a:extLst>
          </a:blip>
          <a:srcRect l="7712" t="5969" r="5271" b="5139"/>
          <a:stretch>
            <a:fillRect/>
          </a:stretch>
        </p:blipFill>
        <p:spPr>
          <a:xfrm>
            <a:off x="584890" y="67439"/>
            <a:ext cx="432106" cy="440725"/>
          </a:xfrm>
          <a:prstGeom prst="rect">
            <a:avLst/>
          </a:prstGeom>
        </p:spPr>
      </p:pic>
      <p:pic>
        <p:nvPicPr>
          <p:cNvPr id="91" name="图片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86" y="1"/>
            <a:ext cx="557630" cy="555526"/>
          </a:xfrm>
          <a:prstGeom prst="rect">
            <a:avLst/>
          </a:prstGeom>
        </p:spPr>
      </p:pic>
      <p:sp>
        <p:nvSpPr>
          <p:cNvPr id="92" name="文本框 91"/>
          <p:cNvSpPr txBox="1"/>
          <p:nvPr/>
        </p:nvSpPr>
        <p:spPr>
          <a:xfrm>
            <a:off x="52802" y="4902280"/>
            <a:ext cx="9144000" cy="200055"/>
          </a:xfrm>
          <a:prstGeom prst="rect">
            <a:avLst/>
          </a:prstGeom>
          <a:noFill/>
        </p:spPr>
        <p:txBody>
          <a:bodyPr wrap="square" rtlCol="0">
            <a:spAutoFit/>
          </a:bodyPr>
          <a:p>
            <a:pPr algn="ctr"/>
            <a:r>
              <a:rPr lang="en-US" altLang="zh-CN" sz="700" dirty="0" err="1">
                <a:solidFill>
                  <a:schemeClr val="bg1"/>
                </a:solidFill>
                <a:latin typeface="Arial" panose="020B0604020202020204" pitchFamily="34" charset="0"/>
                <a:cs typeface="Arial" panose="020B0604020202020204" pitchFamily="34" charset="0"/>
              </a:rPr>
              <a:t>an.hongjun@foxmail.com</a:t>
            </a:r>
            <a:r>
              <a:rPr lang="en-US" altLang="zh-CN" sz="700" dirty="0">
                <a:solidFill>
                  <a:schemeClr val="bg1"/>
                </a:solidFill>
                <a:latin typeface="Arial" panose="020B0604020202020204" pitchFamily="34" charset="0"/>
                <a:cs typeface="Arial" panose="020B0604020202020204" pitchFamily="34" charset="0"/>
              </a:rPr>
              <a:t> | Copyright © Intelligent Cognition and Data Computing department(</a:t>
            </a:r>
            <a:r>
              <a:rPr lang="en-US" altLang="zh-CN" sz="700" dirty="0" err="1">
                <a:solidFill>
                  <a:schemeClr val="bg1"/>
                </a:solidFill>
                <a:latin typeface="Arial" panose="020B0604020202020204" pitchFamily="34" charset="0"/>
                <a:cs typeface="Arial" panose="020B0604020202020204" pitchFamily="34" charset="0"/>
              </a:rPr>
              <a:t>ICDC</a:t>
            </a:r>
            <a:r>
              <a:rPr lang="en-US" altLang="zh-CN" sz="700" dirty="0">
                <a:solidFill>
                  <a:schemeClr val="bg1"/>
                </a:solidFill>
                <a:latin typeface="Arial" panose="020B0604020202020204" pitchFamily="34" charset="0"/>
                <a:cs typeface="Arial" panose="020B0604020202020204" pitchFamily="34" charset="0"/>
              </a:rPr>
              <a:t>), </a:t>
            </a:r>
            <a:r>
              <a:rPr lang="en-US" altLang="zh-CN" sz="700" dirty="0" err="1">
                <a:solidFill>
                  <a:schemeClr val="bg1"/>
                </a:solidFill>
                <a:latin typeface="Arial" panose="020B0604020202020204" pitchFamily="34" charset="0"/>
                <a:cs typeface="Arial" panose="020B0604020202020204" pitchFamily="34" charset="0"/>
              </a:rPr>
              <a:t>Dianhang</a:t>
            </a:r>
            <a:r>
              <a:rPr lang="en-US" altLang="zh-CN" sz="700" dirty="0">
                <a:solidFill>
                  <a:schemeClr val="bg1"/>
                </a:solidFill>
                <a:latin typeface="Arial" panose="020B0604020202020204" pitchFamily="34" charset="0"/>
                <a:cs typeface="Arial" panose="020B0604020202020204" pitchFamily="34" charset="0"/>
              </a:rPr>
              <a:t> Association, Dalian Maritime University. All rights reserved. </a:t>
            </a:r>
            <a:endParaRPr lang="zh-CN" altLang="en-US" sz="700" dirty="0">
              <a:solidFill>
                <a:schemeClr val="bg1"/>
              </a:solidFill>
              <a:latin typeface="Arial" panose="020B0604020202020204" pitchFamily="34" charset="0"/>
              <a:cs typeface="Arial" panose="020B0604020202020204" pitchFamily="34" charset="0"/>
            </a:endParaRPr>
          </a:p>
        </p:txBody>
      </p:sp>
      <p:sp>
        <p:nvSpPr>
          <p:cNvPr id="25" name="文本框 24"/>
          <p:cNvSpPr txBox="1"/>
          <p:nvPr/>
        </p:nvSpPr>
        <p:spPr>
          <a:xfrm>
            <a:off x="4960072" y="61224"/>
            <a:ext cx="4180856" cy="253916"/>
          </a:xfrm>
          <a:prstGeom prst="rect">
            <a:avLst/>
          </a:prstGeom>
          <a:noFill/>
        </p:spPr>
        <p:txBody>
          <a:bodyPr wrap="square" rtlCol="0">
            <a:spAutoFit/>
          </a:bodyPr>
          <a:lstStyle/>
          <a:p>
            <a:pPr algn="r"/>
            <a:r>
              <a:rPr lang="en-US" altLang="zh-CN" sz="1050" dirty="0">
                <a:solidFill>
                  <a:schemeClr val="bg1"/>
                </a:solidFill>
                <a:latin typeface="+mn-ea"/>
              </a:rPr>
              <a:t>2021-2022</a:t>
            </a:r>
            <a:r>
              <a:rPr lang="zh-CN" altLang="en-US" sz="1050" dirty="0">
                <a:solidFill>
                  <a:schemeClr val="bg1"/>
                </a:solidFill>
                <a:latin typeface="+mn-ea"/>
              </a:rPr>
              <a:t>学年第二学期培训</a:t>
            </a:r>
            <a:endParaRPr lang="zh-CN" altLang="en-US" sz="1050" dirty="0">
              <a:solidFill>
                <a:schemeClr val="bg1"/>
              </a:solidFill>
              <a:latin typeface="+mn-ea"/>
            </a:endParaRPr>
          </a:p>
        </p:txBody>
      </p:sp>
      <p:sp>
        <p:nvSpPr>
          <p:cNvPr id="27" name="TextBox 24"/>
          <p:cNvSpPr txBox="1"/>
          <p:nvPr/>
        </p:nvSpPr>
        <p:spPr>
          <a:xfrm>
            <a:off x="4283698" y="2799170"/>
            <a:ext cx="1664335" cy="299085"/>
          </a:xfrm>
          <a:prstGeom prst="rect">
            <a:avLst/>
          </a:prstGeom>
          <a:noFill/>
        </p:spPr>
        <p:txBody>
          <a:bodyPr wrap="none" lIns="68580" tIns="34290" rIns="68580" bIns="34290" rtlCol="0">
            <a:spAutoFit/>
          </a:bodyPr>
          <a:lstStyle/>
          <a:p>
            <a:pPr marL="285750" indent="-285750" algn="l">
              <a:buFont typeface="Wingdings" panose="05000000000000000000" pitchFamily="2" charset="2"/>
              <a:buChar char="ü"/>
            </a:pPr>
            <a:r>
              <a:rPr lang="en-US" sz="1500" dirty="0">
                <a:solidFill>
                  <a:schemeClr val="tx1">
                    <a:lumMod val="65000"/>
                    <a:lumOff val="35000"/>
                  </a:schemeClr>
                </a:solidFill>
                <a:latin typeface="微软雅黑" panose="020B0503020204020204" pitchFamily="34" charset="-122"/>
                <a:ea typeface="微软雅黑" panose="020B0503020204020204" pitchFamily="34" charset="-122"/>
              </a:rPr>
              <a:t>nn.</a:t>
            </a:r>
            <a:r>
              <a:rPr sz="1500" dirty="0">
                <a:solidFill>
                  <a:schemeClr val="tx1">
                    <a:lumMod val="65000"/>
                    <a:lumOff val="35000"/>
                  </a:schemeClr>
                </a:solidFill>
                <a:latin typeface="微软雅黑" panose="020B0503020204020204" pitchFamily="34" charset="-122"/>
                <a:ea typeface="微软雅黑" panose="020B0503020204020204" pitchFamily="34" charset="-122"/>
              </a:rPr>
              <a:t>Sequential</a:t>
            </a:r>
            <a:endParaRPr sz="1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TextBox 25"/>
          <p:cNvSpPr txBox="1"/>
          <p:nvPr/>
        </p:nvSpPr>
        <p:spPr>
          <a:xfrm>
            <a:off x="6875606" y="2798769"/>
            <a:ext cx="1257935" cy="299085"/>
          </a:xfrm>
          <a:prstGeom prst="rect">
            <a:avLst/>
          </a:prstGeom>
          <a:noFill/>
        </p:spPr>
        <p:txBody>
          <a:bodyPr wrap="none" lIns="68580" tIns="34290" rIns="68580" bIns="34290" rtlCol="0">
            <a:spAutoFit/>
          </a:bodyPr>
          <a:lstStyle/>
          <a:p>
            <a:pPr marL="285750" indent="-285750" algn="l">
              <a:buFont typeface="Wingdings" panose="05000000000000000000" pitchFamily="2" charset="2"/>
              <a:buChar char="ü"/>
            </a:pPr>
            <a:r>
              <a:rPr sz="1500" dirty="0">
                <a:solidFill>
                  <a:schemeClr val="tx1">
                    <a:lumMod val="65000"/>
                    <a:lumOff val="35000"/>
                  </a:schemeClr>
                </a:solidFill>
                <a:latin typeface="微软雅黑" panose="020B0503020204020204" pitchFamily="34" charset="-122"/>
                <a:ea typeface="微软雅黑" panose="020B0503020204020204" pitchFamily="34" charset="-122"/>
              </a:rPr>
              <a:t>CIFAR-10</a:t>
            </a:r>
            <a:endParaRPr sz="1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3773158" y="1878865"/>
            <a:ext cx="5111750" cy="750083"/>
            <a:chOff x="3773160" y="1247148"/>
            <a:chExt cx="5111750" cy="750083"/>
          </a:xfrm>
        </p:grpSpPr>
        <p:sp>
          <p:nvSpPr>
            <p:cNvPr id="31" name="TextBox 4"/>
            <p:cNvSpPr txBox="1"/>
            <p:nvPr/>
          </p:nvSpPr>
          <p:spPr>
            <a:xfrm>
              <a:off x="3773160" y="1247148"/>
              <a:ext cx="5111750" cy="375920"/>
            </a:xfrm>
            <a:prstGeom prst="rect">
              <a:avLst/>
            </a:prstGeom>
            <a:noFill/>
          </p:spPr>
          <p:txBody>
            <a:bodyPr wrap="none" lIns="68580" tIns="34290" rIns="68580" bIns="34290" rtlCol="0">
              <a:spAutoFit/>
            </a:bodyPr>
            <a:lstStyle/>
            <a:p>
              <a:pPr algn="l"/>
              <a:r>
                <a:rPr lang="en-US" altLang="zh-CN" sz="2000" dirty="0">
                  <a:solidFill>
                    <a:schemeClr val="accent1"/>
                  </a:solidFill>
                  <a:latin typeface="Impact" panose="020B0806030902050204" pitchFamily="34" charset="0"/>
                  <a:ea typeface="微软雅黑" panose="020B0503020204020204" pitchFamily="34" charset="-122"/>
                  <a:cs typeface="Segoe UI Light" panose="020B0502040204020203" pitchFamily="34" charset="0"/>
                </a:rPr>
                <a:t>Neural network structure reproduction exercise</a:t>
              </a:r>
              <a:endParaRPr lang="en-US" altLang="zh-CN" sz="2000" dirty="0">
                <a:solidFill>
                  <a:schemeClr val="accent1"/>
                </a:solidFill>
                <a:latin typeface="Impact" panose="020B0806030902050204" pitchFamily="34" charset="0"/>
                <a:ea typeface="微软雅黑" panose="020B0503020204020204" pitchFamily="34" charset="-122"/>
                <a:cs typeface="Segoe UI Light" panose="020B0502040204020203" pitchFamily="34" charset="0"/>
              </a:endParaRPr>
            </a:p>
          </p:txBody>
        </p:sp>
        <p:sp>
          <p:nvSpPr>
            <p:cNvPr id="32" name="文本框 31"/>
            <p:cNvSpPr txBox="1"/>
            <p:nvPr/>
          </p:nvSpPr>
          <p:spPr>
            <a:xfrm>
              <a:off x="3826082" y="1651791"/>
              <a:ext cx="2423160" cy="345440"/>
            </a:xfrm>
            <a:prstGeom prst="rect">
              <a:avLst/>
            </a:prstGeom>
            <a:noFill/>
          </p:spPr>
          <p:txBody>
            <a:bodyPr wrap="none" lIns="68580" tIns="34290" rIns="68580" bIns="34290" rtlCol="0">
              <a:spAutoFit/>
            </a:bodyPr>
            <a:lstStyle/>
            <a:p>
              <a:pPr algn="l"/>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神经网络结构复现练习</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3" name="矩形 32"/>
          <p:cNvSpPr/>
          <p:nvPr/>
        </p:nvSpPr>
        <p:spPr>
          <a:xfrm>
            <a:off x="3825914" y="3306883"/>
            <a:ext cx="5319000" cy="200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bldLvl="0" animBg="1"/>
      <p:bldP spid="27" grpId="0"/>
      <p:bldP spid="28" grpId="0"/>
      <p:bldP spid="3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课题综述</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grpSp>
        <p:nvGrpSpPr>
          <p:cNvPr id="27" name="组合 26"/>
          <p:cNvGrpSpPr/>
          <p:nvPr/>
        </p:nvGrpSpPr>
        <p:grpSpPr>
          <a:xfrm>
            <a:off x="3108343" y="467116"/>
            <a:ext cx="648000" cy="89060"/>
            <a:chOff x="1977863" y="380438"/>
            <a:chExt cx="576000" cy="89060"/>
          </a:xfrm>
          <a:solidFill>
            <a:schemeClr val="accent1"/>
          </a:solidFill>
        </p:grpSpPr>
        <p:sp>
          <p:nvSpPr>
            <p:cNvPr id="28" name="矩形 27"/>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 name="等腰三角形 28"/>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0" name="文本框 29"/>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31"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目前现状</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32" name="文本框 31"/>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33" name="文本框 2"/>
          <p:cNvSpPr txBox="1">
            <a:spLocks noChangeArrowheads="1"/>
          </p:cNvSpPr>
          <p:nvPr/>
        </p:nvSpPr>
        <p:spPr bwMode="auto">
          <a:xfrm>
            <a:off x="5364665"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研究目标</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34" name="文本框 33"/>
          <p:cNvSpPr txBox="1"/>
          <p:nvPr/>
        </p:nvSpPr>
        <p:spPr>
          <a:xfrm>
            <a:off x="5533936" y="268074"/>
            <a:ext cx="642324"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35"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研究过程</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36" name="文本框 35"/>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37"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研究结论</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61" name="文本框 60"/>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5536" y="32335"/>
            <a:ext cx="555600" cy="463926"/>
          </a:xfrm>
          <a:prstGeom prst="rect">
            <a:avLst/>
          </a:prstGeom>
        </p:spPr>
      </p:pic>
      <p:sp>
        <p:nvSpPr>
          <p:cNvPr id="64" name="矩形 63"/>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3556399" y="285330"/>
            <a:ext cx="5618018" cy="215444"/>
          </a:xfrm>
          <a:prstGeom prst="rect">
            <a:avLst/>
          </a:prstGeom>
          <a:noFill/>
        </p:spPr>
        <p:txBody>
          <a:bodyPr wrap="square" rtlCol="0">
            <a:spAutoFit/>
          </a:bodyPr>
          <a:lstStyle/>
          <a:p>
            <a:pPr algn="r"/>
            <a:r>
              <a:rPr lang="zh-CN" altLang="en-US" sz="800" dirty="0">
                <a:solidFill>
                  <a:schemeClr val="bg1"/>
                </a:solidFill>
                <a:latin typeface="Bahnschrift Light Condensed" panose="020B0502040204020203" pitchFamily="34" charset="0"/>
              </a:rPr>
              <a:t>大连海事大学 </a:t>
            </a:r>
            <a:r>
              <a:rPr lang="en-US" altLang="zh-CN" sz="800" dirty="0">
                <a:solidFill>
                  <a:schemeClr val="bg1"/>
                </a:solidFill>
                <a:latin typeface="Bahnschrift Light Condensed" panose="020B0502040204020203" pitchFamily="34" charset="0"/>
              </a:rPr>
              <a:t>- </a:t>
            </a:r>
            <a:r>
              <a:rPr lang="zh-CN" altLang="en-US" sz="800" dirty="0">
                <a:solidFill>
                  <a:schemeClr val="bg1"/>
                </a:solidFill>
                <a:latin typeface="Bahnschrift Light Condensed" panose="020B0502040204020203" pitchFamily="34" charset="0"/>
              </a:rPr>
              <a:t>电航学社 </a:t>
            </a:r>
            <a:r>
              <a:rPr lang="en-US" altLang="zh-CN" sz="800" dirty="0">
                <a:solidFill>
                  <a:schemeClr val="bg1"/>
                </a:solidFill>
                <a:latin typeface="Bahnschrift Light Condensed" panose="020B0502040204020203" pitchFamily="34" charset="0"/>
              </a:rPr>
              <a:t>- </a:t>
            </a:r>
            <a:r>
              <a:rPr lang="zh-CN" altLang="en-US" sz="800" dirty="0">
                <a:solidFill>
                  <a:schemeClr val="bg1"/>
                </a:solidFill>
                <a:latin typeface="Bahnschrift Light Condensed" panose="020B0502040204020203" pitchFamily="34" charset="0"/>
              </a:rPr>
              <a:t>智能认知与数据计算部</a:t>
            </a:r>
            <a:r>
              <a:rPr lang="en-US" altLang="zh-CN" sz="800" dirty="0">
                <a:solidFill>
                  <a:schemeClr val="bg1"/>
                </a:solidFill>
                <a:latin typeface="Bahnschrift Light Condensed" panose="020B0502040204020203" pitchFamily="34" charset="0"/>
              </a:rPr>
              <a:t>(</a:t>
            </a:r>
            <a:r>
              <a:rPr lang="en-US" altLang="zh-CN" sz="800" dirty="0" err="1">
                <a:solidFill>
                  <a:schemeClr val="bg1"/>
                </a:solidFill>
                <a:latin typeface="Bahnschrift Light Condensed" panose="020B0502040204020203" pitchFamily="34" charset="0"/>
              </a:rPr>
              <a:t>ICDC</a:t>
            </a:r>
            <a:r>
              <a:rPr lang="en-US" altLang="zh-CN" sz="800" dirty="0">
                <a:solidFill>
                  <a:schemeClr val="bg1"/>
                </a:solidFill>
                <a:latin typeface="Bahnschrift Light Condensed" panose="020B0502040204020203" pitchFamily="34" charset="0"/>
              </a:rPr>
              <a:t>) </a:t>
            </a:r>
            <a:endParaRPr lang="zh-CN" altLang="en-US" sz="800" dirty="0">
              <a:solidFill>
                <a:schemeClr val="bg1"/>
              </a:solidFill>
              <a:latin typeface="Bahnschrift Light Condensed" panose="020B0502040204020203" pitchFamily="34" charset="0"/>
            </a:endParaRPr>
          </a:p>
        </p:txBody>
      </p:sp>
      <p:pic>
        <p:nvPicPr>
          <p:cNvPr id="67" name="图片 66"/>
          <p:cNvPicPr>
            <a:picLocks noChangeAspect="1"/>
          </p:cNvPicPr>
          <p:nvPr/>
        </p:nvPicPr>
        <p:blipFill rotWithShape="1">
          <a:blip r:embed="rId2" cstate="print">
            <a:clrChange>
              <a:clrFrom>
                <a:srgbClr val="0259A8"/>
              </a:clrFrom>
              <a:clrTo>
                <a:srgbClr val="0259A8">
                  <a:alpha val="0"/>
                </a:srgbClr>
              </a:clrTo>
            </a:clrChange>
            <a:extLst>
              <a:ext uri="{28A0092B-C50C-407E-A947-70E740481C1C}">
                <a14:useLocalDpi xmlns:a14="http://schemas.microsoft.com/office/drawing/2010/main" val="0"/>
              </a:ext>
            </a:extLst>
          </a:blip>
          <a:srcRect l="7712" t="5969" r="5271" b="5139"/>
          <a:stretch>
            <a:fillRect/>
          </a:stretch>
        </p:blipFill>
        <p:spPr>
          <a:xfrm>
            <a:off x="584890" y="67439"/>
            <a:ext cx="432106" cy="440725"/>
          </a:xfrm>
          <a:prstGeom prst="rect">
            <a:avLst/>
          </a:prstGeom>
        </p:spPr>
      </p:pic>
      <p:sp>
        <p:nvSpPr>
          <p:cNvPr id="69" name="矩形 68"/>
          <p:cNvSpPr/>
          <p:nvPr/>
        </p:nvSpPr>
        <p:spPr>
          <a:xfrm>
            <a:off x="0" y="4858138"/>
            <a:ext cx="9144000" cy="2883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86" y="1"/>
            <a:ext cx="557630" cy="555526"/>
          </a:xfrm>
          <a:prstGeom prst="rect">
            <a:avLst/>
          </a:prstGeom>
        </p:spPr>
      </p:pic>
      <p:sp>
        <p:nvSpPr>
          <p:cNvPr id="62" name="文本框 61"/>
          <p:cNvSpPr txBox="1"/>
          <p:nvPr/>
        </p:nvSpPr>
        <p:spPr>
          <a:xfrm>
            <a:off x="52802" y="4902280"/>
            <a:ext cx="9144000" cy="200055"/>
          </a:xfrm>
          <a:prstGeom prst="rect">
            <a:avLst/>
          </a:prstGeom>
          <a:noFill/>
        </p:spPr>
        <p:txBody>
          <a:bodyPr wrap="square" rtlCol="0">
            <a:spAutoFit/>
          </a:bodyPr>
          <a:lstStyle/>
          <a:p>
            <a:pPr algn="ctr"/>
            <a:r>
              <a:rPr lang="en-US" altLang="zh-CN" sz="700" dirty="0" err="1">
                <a:solidFill>
                  <a:schemeClr val="bg1"/>
                </a:solidFill>
                <a:latin typeface="Arial" panose="020B0604020202020204" pitchFamily="34" charset="0"/>
                <a:cs typeface="Arial" panose="020B0604020202020204" pitchFamily="34" charset="0"/>
              </a:rPr>
              <a:t>an.hongjun@foxmail.com</a:t>
            </a:r>
            <a:r>
              <a:rPr lang="en-US" altLang="zh-CN" sz="700" dirty="0">
                <a:solidFill>
                  <a:schemeClr val="bg1"/>
                </a:solidFill>
                <a:latin typeface="Arial" panose="020B0604020202020204" pitchFamily="34" charset="0"/>
                <a:cs typeface="Arial" panose="020B0604020202020204" pitchFamily="34" charset="0"/>
              </a:rPr>
              <a:t> | Copyright © Intelligent Cognition and Data Computing department(</a:t>
            </a:r>
            <a:r>
              <a:rPr lang="en-US" altLang="zh-CN" sz="700" dirty="0" err="1">
                <a:solidFill>
                  <a:schemeClr val="bg1"/>
                </a:solidFill>
                <a:latin typeface="Arial" panose="020B0604020202020204" pitchFamily="34" charset="0"/>
                <a:cs typeface="Arial" panose="020B0604020202020204" pitchFamily="34" charset="0"/>
              </a:rPr>
              <a:t>ICDC</a:t>
            </a:r>
            <a:r>
              <a:rPr lang="en-US" altLang="zh-CN" sz="700" dirty="0">
                <a:solidFill>
                  <a:schemeClr val="bg1"/>
                </a:solidFill>
                <a:latin typeface="Arial" panose="020B0604020202020204" pitchFamily="34" charset="0"/>
                <a:cs typeface="Arial" panose="020B0604020202020204" pitchFamily="34" charset="0"/>
              </a:rPr>
              <a:t>), </a:t>
            </a:r>
            <a:r>
              <a:rPr lang="en-US" altLang="zh-CN" sz="700" dirty="0" err="1">
                <a:solidFill>
                  <a:schemeClr val="bg1"/>
                </a:solidFill>
                <a:latin typeface="Arial" panose="020B0604020202020204" pitchFamily="34" charset="0"/>
                <a:cs typeface="Arial" panose="020B0604020202020204" pitchFamily="34" charset="0"/>
              </a:rPr>
              <a:t>Dianhang</a:t>
            </a:r>
            <a:r>
              <a:rPr lang="en-US" altLang="zh-CN" sz="700" dirty="0">
                <a:solidFill>
                  <a:schemeClr val="bg1"/>
                </a:solidFill>
                <a:latin typeface="Arial" panose="020B0604020202020204" pitchFamily="34" charset="0"/>
                <a:cs typeface="Arial" panose="020B0604020202020204" pitchFamily="34" charset="0"/>
              </a:rPr>
              <a:t> Association, Dalian Maritime University. All rights reserved. </a:t>
            </a:r>
            <a:endParaRPr lang="zh-CN" altLang="en-US" sz="700" dirty="0">
              <a:solidFill>
                <a:schemeClr val="bg1"/>
              </a:solidFill>
              <a:latin typeface="Arial" panose="020B0604020202020204" pitchFamily="34" charset="0"/>
              <a:cs typeface="Arial" panose="020B0604020202020204" pitchFamily="34" charset="0"/>
            </a:endParaRPr>
          </a:p>
        </p:txBody>
      </p:sp>
      <p:sp>
        <p:nvSpPr>
          <p:cNvPr id="25" name="文本框 24"/>
          <p:cNvSpPr txBox="1"/>
          <p:nvPr/>
        </p:nvSpPr>
        <p:spPr>
          <a:xfrm>
            <a:off x="4960072" y="61224"/>
            <a:ext cx="4180856" cy="253916"/>
          </a:xfrm>
          <a:prstGeom prst="rect">
            <a:avLst/>
          </a:prstGeom>
          <a:noFill/>
        </p:spPr>
        <p:txBody>
          <a:bodyPr wrap="square" rtlCol="0">
            <a:spAutoFit/>
          </a:bodyPr>
          <a:lstStyle/>
          <a:p>
            <a:pPr algn="r"/>
            <a:r>
              <a:rPr lang="en-US" altLang="zh-CN" sz="1050" dirty="0">
                <a:solidFill>
                  <a:schemeClr val="bg1"/>
                </a:solidFill>
                <a:latin typeface="+mn-ea"/>
              </a:rPr>
              <a:t>2021-2022</a:t>
            </a:r>
            <a:r>
              <a:rPr lang="zh-CN" altLang="en-US" sz="1050" dirty="0">
                <a:solidFill>
                  <a:schemeClr val="bg1"/>
                </a:solidFill>
                <a:latin typeface="+mn-ea"/>
              </a:rPr>
              <a:t>学年第二学期培训</a:t>
            </a:r>
            <a:endParaRPr lang="zh-CN" altLang="en-US" sz="1050" dirty="0">
              <a:solidFill>
                <a:schemeClr val="bg1"/>
              </a:solidFill>
              <a:latin typeface="+mn-ea"/>
            </a:endParaRPr>
          </a:p>
        </p:txBody>
      </p:sp>
      <p:sp>
        <p:nvSpPr>
          <p:cNvPr id="2" name="文本框 1"/>
          <p:cNvSpPr txBox="1"/>
          <p:nvPr/>
        </p:nvSpPr>
        <p:spPr>
          <a:xfrm>
            <a:off x="280670" y="721360"/>
            <a:ext cx="8505190" cy="398780"/>
          </a:xfrm>
          <a:prstGeom prst="rect">
            <a:avLst/>
          </a:prstGeom>
          <a:noFill/>
        </p:spPr>
        <p:txBody>
          <a:bodyPr wrap="square" rtlCol="0">
            <a:spAutoFit/>
          </a:bodyPr>
          <a:p>
            <a:pPr algn="l"/>
            <a:r>
              <a:rPr sz="2000" b="1">
                <a:latin typeface="+mn-ea"/>
                <a:cs typeface="+mn-ea"/>
              </a:rPr>
              <a:t>nn.Sequential（对于神经网络不同层的封装操作）</a:t>
            </a:r>
            <a:endParaRPr sz="2000" b="1">
              <a:latin typeface="+mn-ea"/>
              <a:cs typeface="+mn-ea"/>
            </a:endParaRPr>
          </a:p>
        </p:txBody>
      </p:sp>
      <p:sp>
        <p:nvSpPr>
          <p:cNvPr id="6" name="文本框 5"/>
          <p:cNvSpPr txBox="1"/>
          <p:nvPr/>
        </p:nvSpPr>
        <p:spPr>
          <a:xfrm>
            <a:off x="395605" y="1995805"/>
            <a:ext cx="3515995" cy="1514475"/>
          </a:xfrm>
          <a:prstGeom prst="rect">
            <a:avLst/>
          </a:prstGeom>
          <a:noFill/>
        </p:spPr>
        <p:txBody>
          <a:bodyPr wrap="square" rtlCol="0" anchor="t">
            <a:spAutoFit/>
          </a:bodyPr>
          <a:p>
            <a:pPr marL="285750" indent="-285750">
              <a:lnSpc>
                <a:spcPct val="125000"/>
              </a:lnSpc>
              <a:spcBef>
                <a:spcPts val="0"/>
              </a:spcBef>
              <a:spcAft>
                <a:spcPts val="600"/>
              </a:spcAft>
              <a:buFont typeface="Wingdings" panose="05000000000000000000" charset="0"/>
              <a:buChar char="Ø"/>
            </a:pPr>
            <a:r>
              <a:rPr lang="zh-CN" altLang="en-US" sz="14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nn.Sequential 是一个有序的容器，神经网络模块将按照在传入构造器的顺序依次被添加到计算图中执行</a:t>
            </a:r>
            <a:endParaRPr lang="zh-CN" altLang="en-US" sz="1400">
              <a:solidFill>
                <a:schemeClr val="tx1">
                  <a:lumMod val="65000"/>
                  <a:lumOff val="35000"/>
                </a:schemeClr>
              </a:solidFill>
              <a:latin typeface="Times New Roman" panose="02020603050405020304" charset="0"/>
              <a:ea typeface="楷体" panose="02010609060101010101" charset="-122"/>
              <a:cs typeface="Times New Roman" panose="02020603050405020304" charset="0"/>
            </a:endParaRPr>
          </a:p>
          <a:p>
            <a:pPr marL="285750" indent="-285750">
              <a:lnSpc>
                <a:spcPct val="125000"/>
              </a:lnSpc>
              <a:spcBef>
                <a:spcPts val="0"/>
              </a:spcBef>
              <a:spcAft>
                <a:spcPts val="600"/>
              </a:spcAft>
              <a:buFont typeface="Wingdings" panose="05000000000000000000" charset="0"/>
              <a:buChar char="Ø"/>
            </a:pPr>
            <a:r>
              <a:rPr lang="zh-CN" altLang="en-US" sz="1400">
                <a:solidFill>
                  <a:schemeClr val="tx1">
                    <a:lumMod val="65000"/>
                    <a:lumOff val="35000"/>
                  </a:schemeClr>
                </a:solidFill>
                <a:latin typeface="Times New Roman" panose="02020603050405020304" charset="0"/>
                <a:ea typeface="楷体" panose="02010609060101010101" charset="-122"/>
                <a:cs typeface="Times New Roman" panose="02020603050405020304" charset="0"/>
              </a:rPr>
              <a:t>同时以神经网络模块为元素的有序字典也可以作为传入参数。</a:t>
            </a:r>
            <a:endParaRPr lang="zh-CN" altLang="en-US" sz="1400">
              <a:solidFill>
                <a:schemeClr val="tx1">
                  <a:lumMod val="65000"/>
                  <a:lumOff val="35000"/>
                </a:schemeClr>
              </a:solidFill>
              <a:latin typeface="Times New Roman" panose="02020603050405020304" charset="0"/>
              <a:ea typeface="楷体" panose="02010609060101010101" charset="-122"/>
              <a:cs typeface="Times New Roman" panose="02020603050405020304" charset="0"/>
            </a:endParaRPr>
          </a:p>
        </p:txBody>
      </p:sp>
      <p:sp>
        <p:nvSpPr>
          <p:cNvPr id="8" name="文本框 7"/>
          <p:cNvSpPr txBox="1"/>
          <p:nvPr/>
        </p:nvSpPr>
        <p:spPr>
          <a:xfrm>
            <a:off x="5061585" y="1547495"/>
            <a:ext cx="3559175" cy="2399665"/>
          </a:xfrm>
          <a:prstGeom prst="rect">
            <a:avLst/>
          </a:prstGeom>
          <a:solidFill>
            <a:schemeClr val="bg1">
              <a:lumMod val="95000"/>
            </a:schemeClr>
          </a:solidFill>
        </p:spPr>
        <p:txBody>
          <a:bodyPr wrap="square" rtlCol="0" anchor="t">
            <a:spAutoFit/>
          </a:bodyPr>
          <a:p>
            <a:r>
              <a:rPr lang="zh-CN" altLang="en-US" sz="1000">
                <a:solidFill>
                  <a:srgbClr val="00B050"/>
                </a:solidFill>
                <a:latin typeface="Consolas" panose="020B0609020204030204" charset="0"/>
                <a:cs typeface="Consolas" panose="020B0609020204030204" charset="0"/>
              </a:rPr>
              <a:t># Example of using Sequential</a:t>
            </a:r>
            <a:endParaRPr lang="zh-CN" altLang="en-US" sz="1000">
              <a:solidFill>
                <a:srgbClr val="00B050"/>
              </a:solidFill>
              <a:latin typeface="Consolas" panose="020B0609020204030204" charset="0"/>
              <a:cs typeface="Consolas" panose="020B0609020204030204" charset="0"/>
            </a:endParaRPr>
          </a:p>
          <a:p>
            <a:r>
              <a:rPr lang="zh-CN" altLang="en-US" sz="1000" b="1">
                <a:latin typeface="Consolas" panose="020B0609020204030204" charset="0"/>
                <a:cs typeface="Consolas" panose="020B0609020204030204" charset="0"/>
              </a:rPr>
              <a:t>model </a:t>
            </a:r>
            <a:r>
              <a:rPr lang="zh-CN" altLang="en-US" sz="1000">
                <a:latin typeface="Consolas" panose="020B0609020204030204" charset="0"/>
                <a:cs typeface="Consolas" panose="020B0609020204030204" charset="0"/>
              </a:rPr>
              <a:t>= nn.</a:t>
            </a:r>
            <a:r>
              <a:rPr lang="zh-CN" altLang="en-US" sz="1000" b="1">
                <a:latin typeface="Consolas" panose="020B0609020204030204" charset="0"/>
                <a:cs typeface="Consolas" panose="020B0609020204030204" charset="0"/>
              </a:rPr>
              <a:t>Sequential</a:t>
            </a:r>
            <a:r>
              <a:rPr lang="zh-CN" altLang="en-US" sz="1000">
                <a:latin typeface="Consolas" panose="020B0609020204030204" charset="0"/>
                <a:cs typeface="Consolas" panose="020B0609020204030204" charset="0"/>
              </a:rPr>
              <a:t>(</a:t>
            </a:r>
            <a:endParaRPr lang="zh-CN" altLang="en-US" sz="1000">
              <a:latin typeface="Consolas" panose="020B0609020204030204" charset="0"/>
              <a:cs typeface="Consolas" panose="020B0609020204030204" charset="0"/>
            </a:endParaRPr>
          </a:p>
          <a:p>
            <a:r>
              <a:rPr lang="zh-CN" altLang="en-US" sz="1000">
                <a:latin typeface="Consolas" panose="020B0609020204030204" charset="0"/>
                <a:cs typeface="Consolas" panose="020B0609020204030204" charset="0"/>
              </a:rPr>
              <a:t>            nn.</a:t>
            </a:r>
            <a:r>
              <a:rPr lang="zh-CN" altLang="en-US" sz="1000" b="1">
                <a:latin typeface="Consolas" panose="020B0609020204030204" charset="0"/>
                <a:cs typeface="Consolas" panose="020B0609020204030204" charset="0"/>
              </a:rPr>
              <a:t>Conv2d</a:t>
            </a:r>
            <a:r>
              <a:rPr lang="zh-CN" altLang="en-US" sz="1000">
                <a:latin typeface="Consolas" panose="020B0609020204030204" charset="0"/>
                <a:cs typeface="Consolas" panose="020B0609020204030204" charset="0"/>
              </a:rPr>
              <a:t>(1,20,5),</a:t>
            </a:r>
            <a:endParaRPr lang="zh-CN" altLang="en-US" sz="1000">
              <a:latin typeface="Consolas" panose="020B0609020204030204" charset="0"/>
              <a:cs typeface="Consolas" panose="020B0609020204030204" charset="0"/>
            </a:endParaRPr>
          </a:p>
          <a:p>
            <a:r>
              <a:rPr lang="zh-CN" altLang="en-US" sz="1000">
                <a:latin typeface="Consolas" panose="020B0609020204030204" charset="0"/>
                <a:cs typeface="Consolas" panose="020B0609020204030204" charset="0"/>
              </a:rPr>
              <a:t>            nn.</a:t>
            </a:r>
            <a:r>
              <a:rPr lang="zh-CN" altLang="en-US" sz="1000" b="1">
                <a:latin typeface="Consolas" panose="020B0609020204030204" charset="0"/>
                <a:cs typeface="Consolas" panose="020B0609020204030204" charset="0"/>
              </a:rPr>
              <a:t>ReLU</a:t>
            </a:r>
            <a:r>
              <a:rPr lang="zh-CN" altLang="en-US" sz="1000">
                <a:latin typeface="Consolas" panose="020B0609020204030204" charset="0"/>
                <a:cs typeface="Consolas" panose="020B0609020204030204" charset="0"/>
              </a:rPr>
              <a:t>(),</a:t>
            </a:r>
            <a:endParaRPr lang="zh-CN" altLang="en-US" sz="1000">
              <a:latin typeface="Consolas" panose="020B0609020204030204" charset="0"/>
              <a:cs typeface="Consolas" panose="020B0609020204030204" charset="0"/>
            </a:endParaRPr>
          </a:p>
          <a:p>
            <a:r>
              <a:rPr lang="zh-CN" altLang="en-US" sz="1000">
                <a:latin typeface="Consolas" panose="020B0609020204030204" charset="0"/>
                <a:cs typeface="Consolas" panose="020B0609020204030204" charset="0"/>
              </a:rPr>
              <a:t>            nn.</a:t>
            </a:r>
            <a:r>
              <a:rPr lang="zh-CN" altLang="en-US" sz="1000" b="1">
                <a:latin typeface="Consolas" panose="020B0609020204030204" charset="0"/>
                <a:cs typeface="Consolas" panose="020B0609020204030204" charset="0"/>
              </a:rPr>
              <a:t>Conv2d</a:t>
            </a:r>
            <a:r>
              <a:rPr lang="zh-CN" altLang="en-US" sz="1000">
                <a:latin typeface="Consolas" panose="020B0609020204030204" charset="0"/>
                <a:cs typeface="Consolas" panose="020B0609020204030204" charset="0"/>
              </a:rPr>
              <a:t>(20,64,5),</a:t>
            </a:r>
            <a:endParaRPr lang="zh-CN" altLang="en-US" sz="1000">
              <a:latin typeface="Consolas" panose="020B0609020204030204" charset="0"/>
              <a:cs typeface="Consolas" panose="020B0609020204030204" charset="0"/>
            </a:endParaRPr>
          </a:p>
          <a:p>
            <a:r>
              <a:rPr lang="zh-CN" altLang="en-US" sz="1000">
                <a:latin typeface="Consolas" panose="020B0609020204030204" charset="0"/>
                <a:cs typeface="Consolas" panose="020B0609020204030204" charset="0"/>
              </a:rPr>
              <a:t>            nn.</a:t>
            </a:r>
            <a:r>
              <a:rPr lang="zh-CN" altLang="en-US" sz="1000" b="1">
                <a:latin typeface="Consolas" panose="020B0609020204030204" charset="0"/>
                <a:cs typeface="Consolas" panose="020B0609020204030204" charset="0"/>
              </a:rPr>
              <a:t>ReLU</a:t>
            </a:r>
            <a:r>
              <a:rPr lang="zh-CN" altLang="en-US" sz="1000">
                <a:latin typeface="Consolas" panose="020B0609020204030204" charset="0"/>
                <a:cs typeface="Consolas" panose="020B0609020204030204" charset="0"/>
              </a:rPr>
              <a:t>()</a:t>
            </a:r>
            <a:endParaRPr lang="zh-CN" altLang="en-US" sz="1000">
              <a:latin typeface="Consolas" panose="020B0609020204030204" charset="0"/>
              <a:cs typeface="Consolas" panose="020B0609020204030204" charset="0"/>
            </a:endParaRPr>
          </a:p>
          <a:p>
            <a:r>
              <a:rPr lang="zh-CN" altLang="en-US" sz="1000">
                <a:latin typeface="Consolas" panose="020B0609020204030204" charset="0"/>
                <a:cs typeface="Consolas" panose="020B0609020204030204" charset="0"/>
              </a:rPr>
              <a:t>        )</a:t>
            </a:r>
            <a:endParaRPr lang="zh-CN" altLang="en-US" sz="1000">
              <a:latin typeface="Consolas" panose="020B0609020204030204" charset="0"/>
              <a:cs typeface="Consolas" panose="020B0609020204030204" charset="0"/>
            </a:endParaRPr>
          </a:p>
          <a:p>
            <a:r>
              <a:rPr lang="zh-CN" altLang="en-US" sz="1000">
                <a:latin typeface="Consolas" panose="020B0609020204030204" charset="0"/>
                <a:cs typeface="Consolas" panose="020B0609020204030204" charset="0"/>
              </a:rPr>
              <a:t> </a:t>
            </a:r>
            <a:endParaRPr lang="zh-CN" altLang="en-US" sz="1000">
              <a:latin typeface="Consolas" panose="020B0609020204030204" charset="0"/>
              <a:cs typeface="Consolas" panose="020B0609020204030204" charset="0"/>
            </a:endParaRPr>
          </a:p>
          <a:p>
            <a:pPr algn="l">
              <a:buClrTx/>
              <a:buSzTx/>
              <a:buFontTx/>
            </a:pPr>
            <a:r>
              <a:rPr lang="zh-CN" altLang="en-US" sz="1000">
                <a:solidFill>
                  <a:srgbClr val="00B050"/>
                </a:solidFill>
                <a:latin typeface="Consolas" panose="020B0609020204030204" charset="0"/>
                <a:cs typeface="Consolas" panose="020B0609020204030204" charset="0"/>
              </a:rPr>
              <a:t># Example of using Sequential with OrderedDict</a:t>
            </a:r>
            <a:endParaRPr lang="zh-CN" altLang="en-US" sz="1000">
              <a:solidFill>
                <a:srgbClr val="00B050"/>
              </a:solidFill>
              <a:latin typeface="Consolas" panose="020B0609020204030204" charset="0"/>
              <a:cs typeface="Consolas" panose="020B0609020204030204" charset="0"/>
            </a:endParaRPr>
          </a:p>
          <a:p>
            <a:r>
              <a:rPr lang="zh-CN" altLang="en-US" sz="1000" b="1">
                <a:latin typeface="Consolas" panose="020B0609020204030204" charset="0"/>
                <a:cs typeface="Consolas" panose="020B0609020204030204" charset="0"/>
              </a:rPr>
              <a:t>model </a:t>
            </a:r>
            <a:r>
              <a:rPr lang="zh-CN" altLang="en-US" sz="1000">
                <a:latin typeface="Consolas" panose="020B0609020204030204" charset="0"/>
                <a:cs typeface="Consolas" panose="020B0609020204030204" charset="0"/>
              </a:rPr>
              <a:t>= nn.</a:t>
            </a:r>
            <a:r>
              <a:rPr lang="zh-CN" altLang="en-US" sz="1000" b="1">
                <a:latin typeface="Consolas" panose="020B0609020204030204" charset="0"/>
                <a:cs typeface="Consolas" panose="020B0609020204030204" charset="0"/>
              </a:rPr>
              <a:t>Sequential</a:t>
            </a:r>
            <a:r>
              <a:rPr lang="zh-CN" altLang="en-US" sz="1000">
                <a:latin typeface="Consolas" panose="020B0609020204030204" charset="0"/>
                <a:cs typeface="Consolas" panose="020B0609020204030204" charset="0"/>
              </a:rPr>
              <a:t>(OrderedDict([</a:t>
            </a:r>
            <a:endParaRPr lang="zh-CN" altLang="en-US" sz="1000">
              <a:latin typeface="Consolas" panose="020B0609020204030204" charset="0"/>
              <a:cs typeface="Consolas" panose="020B0609020204030204" charset="0"/>
            </a:endParaRPr>
          </a:p>
          <a:p>
            <a:r>
              <a:rPr lang="zh-CN" altLang="en-US" sz="1000">
                <a:latin typeface="Consolas" panose="020B0609020204030204" charset="0"/>
                <a:cs typeface="Consolas" panose="020B0609020204030204" charset="0"/>
              </a:rPr>
              <a:t>            ('conv1', nn.</a:t>
            </a:r>
            <a:r>
              <a:rPr lang="zh-CN" altLang="en-US" sz="1000" b="1">
                <a:latin typeface="Consolas" panose="020B0609020204030204" charset="0"/>
                <a:cs typeface="Consolas" panose="020B0609020204030204" charset="0"/>
              </a:rPr>
              <a:t>Conv2d</a:t>
            </a:r>
            <a:r>
              <a:rPr lang="zh-CN" altLang="en-US" sz="1000">
                <a:latin typeface="Consolas" panose="020B0609020204030204" charset="0"/>
                <a:cs typeface="Consolas" panose="020B0609020204030204" charset="0"/>
              </a:rPr>
              <a:t>(1,20,5)),</a:t>
            </a:r>
            <a:endParaRPr lang="zh-CN" altLang="en-US" sz="1000">
              <a:latin typeface="Consolas" panose="020B0609020204030204" charset="0"/>
              <a:cs typeface="Consolas" panose="020B0609020204030204" charset="0"/>
            </a:endParaRPr>
          </a:p>
          <a:p>
            <a:r>
              <a:rPr lang="zh-CN" altLang="en-US" sz="1000">
                <a:latin typeface="Consolas" panose="020B0609020204030204" charset="0"/>
                <a:cs typeface="Consolas" panose="020B0609020204030204" charset="0"/>
              </a:rPr>
              <a:t>            ('relu1', nn.</a:t>
            </a:r>
            <a:r>
              <a:rPr lang="zh-CN" altLang="en-US" sz="1000" b="1">
                <a:latin typeface="Consolas" panose="020B0609020204030204" charset="0"/>
                <a:cs typeface="Consolas" panose="020B0609020204030204" charset="0"/>
              </a:rPr>
              <a:t>ReLU</a:t>
            </a:r>
            <a:r>
              <a:rPr lang="zh-CN" altLang="en-US" sz="1000">
                <a:latin typeface="Consolas" panose="020B0609020204030204" charset="0"/>
                <a:cs typeface="Consolas" panose="020B0609020204030204" charset="0"/>
              </a:rPr>
              <a:t>()),</a:t>
            </a:r>
            <a:endParaRPr lang="zh-CN" altLang="en-US" sz="1000">
              <a:latin typeface="Consolas" panose="020B0609020204030204" charset="0"/>
              <a:cs typeface="Consolas" panose="020B0609020204030204" charset="0"/>
            </a:endParaRPr>
          </a:p>
          <a:p>
            <a:r>
              <a:rPr lang="zh-CN" altLang="en-US" sz="1000">
                <a:latin typeface="Consolas" panose="020B0609020204030204" charset="0"/>
                <a:cs typeface="Consolas" panose="020B0609020204030204" charset="0"/>
              </a:rPr>
              <a:t>            ('conv2', nn.</a:t>
            </a:r>
            <a:r>
              <a:rPr lang="zh-CN" altLang="en-US" sz="1000" b="1">
                <a:latin typeface="Consolas" panose="020B0609020204030204" charset="0"/>
                <a:cs typeface="Consolas" panose="020B0609020204030204" charset="0"/>
              </a:rPr>
              <a:t>Conv2d</a:t>
            </a:r>
            <a:r>
              <a:rPr lang="zh-CN" altLang="en-US" sz="1000">
                <a:latin typeface="Consolas" panose="020B0609020204030204" charset="0"/>
                <a:cs typeface="Consolas" panose="020B0609020204030204" charset="0"/>
              </a:rPr>
              <a:t>(20,64,5)),</a:t>
            </a:r>
            <a:endParaRPr lang="zh-CN" altLang="en-US" sz="1000">
              <a:latin typeface="Consolas" panose="020B0609020204030204" charset="0"/>
              <a:cs typeface="Consolas" panose="020B0609020204030204" charset="0"/>
            </a:endParaRPr>
          </a:p>
          <a:p>
            <a:r>
              <a:rPr lang="zh-CN" altLang="en-US" sz="1000">
                <a:latin typeface="Consolas" panose="020B0609020204030204" charset="0"/>
                <a:cs typeface="Consolas" panose="020B0609020204030204" charset="0"/>
              </a:rPr>
              <a:t>            ('relu2', nn.</a:t>
            </a:r>
            <a:r>
              <a:rPr lang="zh-CN" altLang="en-US" sz="1000" b="1">
                <a:latin typeface="Consolas" panose="020B0609020204030204" charset="0"/>
                <a:cs typeface="Consolas" panose="020B0609020204030204" charset="0"/>
              </a:rPr>
              <a:t>ReLU</a:t>
            </a:r>
            <a:r>
              <a:rPr lang="zh-CN" altLang="en-US" sz="1000">
                <a:latin typeface="Consolas" panose="020B0609020204030204" charset="0"/>
                <a:cs typeface="Consolas" panose="020B0609020204030204" charset="0"/>
              </a:rPr>
              <a:t>())</a:t>
            </a:r>
            <a:endParaRPr lang="zh-CN" altLang="en-US" sz="1000">
              <a:latin typeface="Consolas" panose="020B0609020204030204" charset="0"/>
              <a:cs typeface="Consolas" panose="020B0609020204030204" charset="0"/>
            </a:endParaRPr>
          </a:p>
          <a:p>
            <a:r>
              <a:rPr lang="zh-CN" altLang="en-US" sz="1000">
                <a:latin typeface="Consolas" panose="020B0609020204030204" charset="0"/>
                <a:cs typeface="Consolas" panose="020B0609020204030204" charset="0"/>
              </a:rPr>
              <a:t>        ]))</a:t>
            </a:r>
            <a:endParaRPr lang="zh-CN" altLang="en-US" sz="1000">
              <a:latin typeface="Consolas" panose="020B0609020204030204" charset="0"/>
              <a:cs typeface="Consolas" panose="020B0609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nvSpPr>
        <p:spPr bwMode="auto">
          <a:xfrm>
            <a:off x="2875059" y="51470"/>
            <a:ext cx="1114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课题综述</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grpSp>
        <p:nvGrpSpPr>
          <p:cNvPr id="27" name="组合 26"/>
          <p:cNvGrpSpPr/>
          <p:nvPr/>
        </p:nvGrpSpPr>
        <p:grpSpPr>
          <a:xfrm>
            <a:off x="3108343" y="467116"/>
            <a:ext cx="648000" cy="89060"/>
            <a:chOff x="1977863" y="380438"/>
            <a:chExt cx="576000" cy="89060"/>
          </a:xfrm>
          <a:solidFill>
            <a:schemeClr val="accent1"/>
          </a:solidFill>
        </p:grpSpPr>
        <p:sp>
          <p:nvSpPr>
            <p:cNvPr id="28" name="矩形 27"/>
            <p:cNvSpPr/>
            <p:nvPr/>
          </p:nvSpPr>
          <p:spPr>
            <a:xfrm>
              <a:off x="1977863" y="433498"/>
              <a:ext cx="57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 name="等腰三角形 28"/>
            <p:cNvSpPr/>
            <p:nvPr/>
          </p:nvSpPr>
          <p:spPr>
            <a:xfrm>
              <a:off x="2219439" y="380438"/>
              <a:ext cx="96000" cy="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30" name="文本框 29"/>
          <p:cNvSpPr txBox="1"/>
          <p:nvPr/>
        </p:nvSpPr>
        <p:spPr>
          <a:xfrm>
            <a:off x="3132302"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one</a:t>
            </a:r>
            <a:endParaRPr lang="zh-CN" altLang="en-US" sz="800" dirty="0">
              <a:solidFill>
                <a:schemeClr val="bg1"/>
              </a:solidFill>
              <a:ea typeface="华文细黑" panose="02010600040101010101" pitchFamily="2" charset="-122"/>
            </a:endParaRPr>
          </a:p>
        </p:txBody>
      </p:sp>
      <p:sp>
        <p:nvSpPr>
          <p:cNvPr id="31" name="文本框 2"/>
          <p:cNvSpPr txBox="1">
            <a:spLocks noChangeArrowheads="1"/>
          </p:cNvSpPr>
          <p:nvPr/>
        </p:nvSpPr>
        <p:spPr bwMode="auto">
          <a:xfrm>
            <a:off x="4165594"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目前现状</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32" name="文本框 31"/>
          <p:cNvSpPr txBox="1"/>
          <p:nvPr/>
        </p:nvSpPr>
        <p:spPr>
          <a:xfrm>
            <a:off x="4377105"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two</a:t>
            </a:r>
            <a:endParaRPr lang="zh-CN" altLang="en-US" sz="800" dirty="0">
              <a:solidFill>
                <a:schemeClr val="bg1"/>
              </a:solidFill>
              <a:ea typeface="华文细黑" panose="02010600040101010101" pitchFamily="2" charset="-122"/>
            </a:endParaRPr>
          </a:p>
        </p:txBody>
      </p:sp>
      <p:sp>
        <p:nvSpPr>
          <p:cNvPr id="33" name="文本框 2"/>
          <p:cNvSpPr txBox="1">
            <a:spLocks noChangeArrowheads="1"/>
          </p:cNvSpPr>
          <p:nvPr/>
        </p:nvSpPr>
        <p:spPr bwMode="auto">
          <a:xfrm>
            <a:off x="5364665"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研究目标</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34" name="文本框 33"/>
          <p:cNvSpPr txBox="1"/>
          <p:nvPr/>
        </p:nvSpPr>
        <p:spPr>
          <a:xfrm>
            <a:off x="5533936" y="268074"/>
            <a:ext cx="642324"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three</a:t>
            </a:r>
            <a:endParaRPr lang="zh-CN" altLang="en-US" sz="800" dirty="0">
              <a:solidFill>
                <a:schemeClr val="bg1"/>
              </a:solidFill>
              <a:ea typeface="华文细黑" panose="02010600040101010101" pitchFamily="2" charset="-122"/>
            </a:endParaRPr>
          </a:p>
        </p:txBody>
      </p:sp>
      <p:sp>
        <p:nvSpPr>
          <p:cNvPr id="35" name="文本框 2"/>
          <p:cNvSpPr txBox="1">
            <a:spLocks noChangeArrowheads="1"/>
          </p:cNvSpPr>
          <p:nvPr/>
        </p:nvSpPr>
        <p:spPr bwMode="auto">
          <a:xfrm>
            <a:off x="656373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研究过程</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36" name="文本框 35"/>
          <p:cNvSpPr txBox="1"/>
          <p:nvPr/>
        </p:nvSpPr>
        <p:spPr>
          <a:xfrm>
            <a:off x="6775247" y="268074"/>
            <a:ext cx="600083"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four</a:t>
            </a:r>
            <a:endParaRPr lang="zh-CN" altLang="en-US" sz="800" dirty="0">
              <a:solidFill>
                <a:schemeClr val="bg1"/>
              </a:solidFill>
              <a:ea typeface="华文细黑" panose="02010600040101010101" pitchFamily="2" charset="-122"/>
            </a:endParaRPr>
          </a:p>
        </p:txBody>
      </p:sp>
      <p:sp>
        <p:nvSpPr>
          <p:cNvPr id="37" name="文本框 2"/>
          <p:cNvSpPr txBox="1">
            <a:spLocks noChangeArrowheads="1"/>
          </p:cNvSpPr>
          <p:nvPr/>
        </p:nvSpPr>
        <p:spPr bwMode="auto">
          <a:xfrm>
            <a:off x="7762806" y="51470"/>
            <a:ext cx="1023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200" dirty="0">
                <a:solidFill>
                  <a:schemeClr val="bg1"/>
                </a:solidFill>
                <a:latin typeface="方正兰亭黑简体" panose="02000000000000000000" pitchFamily="2" charset="-122"/>
                <a:ea typeface="方正兰亭黑简体" panose="02000000000000000000" pitchFamily="2" charset="-122"/>
              </a:rPr>
              <a:t>研究结论</a:t>
            </a:r>
            <a:endParaRPr lang="zh-CN" altLang="en-US" sz="1200" dirty="0">
              <a:solidFill>
                <a:schemeClr val="bg1"/>
              </a:solidFill>
              <a:latin typeface="方正兰亭黑简体" panose="02000000000000000000" pitchFamily="2" charset="-122"/>
              <a:ea typeface="方正兰亭黑简体" panose="02000000000000000000" pitchFamily="2" charset="-122"/>
            </a:endParaRPr>
          </a:p>
        </p:txBody>
      </p:sp>
      <p:sp>
        <p:nvSpPr>
          <p:cNvPr id="61" name="文本框 60"/>
          <p:cNvSpPr txBox="1"/>
          <p:nvPr/>
        </p:nvSpPr>
        <p:spPr>
          <a:xfrm>
            <a:off x="7927878" y="268074"/>
            <a:ext cx="692960" cy="215444"/>
          </a:xfrm>
          <a:prstGeom prst="rect">
            <a:avLst/>
          </a:prstGeom>
          <a:noFill/>
        </p:spPr>
        <p:txBody>
          <a:bodyPr wrap="square" rtlCol="0">
            <a:spAutoFit/>
          </a:bodyPr>
          <a:lstStyle/>
          <a:p>
            <a:pPr algn="ctr"/>
            <a:r>
              <a:rPr lang="en-US" altLang="zh-CN" sz="800" dirty="0">
                <a:solidFill>
                  <a:schemeClr val="bg1"/>
                </a:solidFill>
                <a:ea typeface="华文细黑" panose="02010600040101010101" pitchFamily="2" charset="-122"/>
              </a:rPr>
              <a:t>Part five</a:t>
            </a:r>
            <a:endParaRPr lang="zh-CN" altLang="en-US" sz="800" dirty="0">
              <a:solidFill>
                <a:schemeClr val="bg1"/>
              </a:solidFill>
              <a:ea typeface="华文细黑" panose="02010600040101010101" pitchFamily="2" charset="-122"/>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5536" y="32335"/>
            <a:ext cx="555600" cy="463926"/>
          </a:xfrm>
          <a:prstGeom prst="rect">
            <a:avLst/>
          </a:prstGeom>
        </p:spPr>
      </p:pic>
      <p:sp>
        <p:nvSpPr>
          <p:cNvPr id="64" name="矩形 63"/>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3556399" y="285330"/>
            <a:ext cx="5618018" cy="215444"/>
          </a:xfrm>
          <a:prstGeom prst="rect">
            <a:avLst/>
          </a:prstGeom>
          <a:noFill/>
        </p:spPr>
        <p:txBody>
          <a:bodyPr wrap="square" rtlCol="0">
            <a:spAutoFit/>
          </a:bodyPr>
          <a:lstStyle/>
          <a:p>
            <a:pPr algn="r"/>
            <a:r>
              <a:rPr lang="zh-CN" altLang="en-US" sz="800" dirty="0">
                <a:solidFill>
                  <a:schemeClr val="bg1"/>
                </a:solidFill>
                <a:latin typeface="Bahnschrift Light Condensed" panose="020B0502040204020203" pitchFamily="34" charset="0"/>
              </a:rPr>
              <a:t>大连海事大学 </a:t>
            </a:r>
            <a:r>
              <a:rPr lang="en-US" altLang="zh-CN" sz="800" dirty="0">
                <a:solidFill>
                  <a:schemeClr val="bg1"/>
                </a:solidFill>
                <a:latin typeface="Bahnschrift Light Condensed" panose="020B0502040204020203" pitchFamily="34" charset="0"/>
              </a:rPr>
              <a:t>- </a:t>
            </a:r>
            <a:r>
              <a:rPr lang="zh-CN" altLang="en-US" sz="800" dirty="0">
                <a:solidFill>
                  <a:schemeClr val="bg1"/>
                </a:solidFill>
                <a:latin typeface="Bahnschrift Light Condensed" panose="020B0502040204020203" pitchFamily="34" charset="0"/>
              </a:rPr>
              <a:t>电航学社 </a:t>
            </a:r>
            <a:r>
              <a:rPr lang="en-US" altLang="zh-CN" sz="800" dirty="0">
                <a:solidFill>
                  <a:schemeClr val="bg1"/>
                </a:solidFill>
                <a:latin typeface="Bahnschrift Light Condensed" panose="020B0502040204020203" pitchFamily="34" charset="0"/>
              </a:rPr>
              <a:t>- </a:t>
            </a:r>
            <a:r>
              <a:rPr lang="zh-CN" altLang="en-US" sz="800" dirty="0">
                <a:solidFill>
                  <a:schemeClr val="bg1"/>
                </a:solidFill>
                <a:latin typeface="Bahnschrift Light Condensed" panose="020B0502040204020203" pitchFamily="34" charset="0"/>
              </a:rPr>
              <a:t>智能认知与数据计算部</a:t>
            </a:r>
            <a:r>
              <a:rPr lang="en-US" altLang="zh-CN" sz="800" dirty="0">
                <a:solidFill>
                  <a:schemeClr val="bg1"/>
                </a:solidFill>
                <a:latin typeface="Bahnschrift Light Condensed" panose="020B0502040204020203" pitchFamily="34" charset="0"/>
              </a:rPr>
              <a:t>(</a:t>
            </a:r>
            <a:r>
              <a:rPr lang="en-US" altLang="zh-CN" sz="800" dirty="0" err="1">
                <a:solidFill>
                  <a:schemeClr val="bg1"/>
                </a:solidFill>
                <a:latin typeface="Bahnschrift Light Condensed" panose="020B0502040204020203" pitchFamily="34" charset="0"/>
              </a:rPr>
              <a:t>ICDC</a:t>
            </a:r>
            <a:r>
              <a:rPr lang="en-US" altLang="zh-CN" sz="800" dirty="0">
                <a:solidFill>
                  <a:schemeClr val="bg1"/>
                </a:solidFill>
                <a:latin typeface="Bahnschrift Light Condensed" panose="020B0502040204020203" pitchFamily="34" charset="0"/>
              </a:rPr>
              <a:t>) </a:t>
            </a:r>
            <a:endParaRPr lang="zh-CN" altLang="en-US" sz="800" dirty="0">
              <a:solidFill>
                <a:schemeClr val="bg1"/>
              </a:solidFill>
              <a:latin typeface="Bahnschrift Light Condensed" panose="020B0502040204020203" pitchFamily="34" charset="0"/>
            </a:endParaRPr>
          </a:p>
        </p:txBody>
      </p:sp>
      <p:pic>
        <p:nvPicPr>
          <p:cNvPr id="67" name="图片 66"/>
          <p:cNvPicPr>
            <a:picLocks noChangeAspect="1"/>
          </p:cNvPicPr>
          <p:nvPr/>
        </p:nvPicPr>
        <p:blipFill rotWithShape="1">
          <a:blip r:embed="rId2" cstate="print">
            <a:clrChange>
              <a:clrFrom>
                <a:srgbClr val="0259A8"/>
              </a:clrFrom>
              <a:clrTo>
                <a:srgbClr val="0259A8">
                  <a:alpha val="0"/>
                </a:srgbClr>
              </a:clrTo>
            </a:clrChange>
            <a:extLst>
              <a:ext uri="{28A0092B-C50C-407E-A947-70E740481C1C}">
                <a14:useLocalDpi xmlns:a14="http://schemas.microsoft.com/office/drawing/2010/main" val="0"/>
              </a:ext>
            </a:extLst>
          </a:blip>
          <a:srcRect l="7712" t="5969" r="5271" b="5139"/>
          <a:stretch>
            <a:fillRect/>
          </a:stretch>
        </p:blipFill>
        <p:spPr>
          <a:xfrm>
            <a:off x="584890" y="67439"/>
            <a:ext cx="432106" cy="440725"/>
          </a:xfrm>
          <a:prstGeom prst="rect">
            <a:avLst/>
          </a:prstGeom>
        </p:spPr>
      </p:pic>
      <p:sp>
        <p:nvSpPr>
          <p:cNvPr id="69" name="矩形 68"/>
          <p:cNvSpPr/>
          <p:nvPr/>
        </p:nvSpPr>
        <p:spPr>
          <a:xfrm>
            <a:off x="0" y="4858138"/>
            <a:ext cx="9144000" cy="2883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86" y="1"/>
            <a:ext cx="557630" cy="555526"/>
          </a:xfrm>
          <a:prstGeom prst="rect">
            <a:avLst/>
          </a:prstGeom>
        </p:spPr>
      </p:pic>
      <p:sp>
        <p:nvSpPr>
          <p:cNvPr id="62" name="文本框 61"/>
          <p:cNvSpPr txBox="1"/>
          <p:nvPr/>
        </p:nvSpPr>
        <p:spPr>
          <a:xfrm>
            <a:off x="52802" y="4902280"/>
            <a:ext cx="9144000" cy="200055"/>
          </a:xfrm>
          <a:prstGeom prst="rect">
            <a:avLst/>
          </a:prstGeom>
          <a:noFill/>
        </p:spPr>
        <p:txBody>
          <a:bodyPr wrap="square" rtlCol="0">
            <a:spAutoFit/>
          </a:bodyPr>
          <a:lstStyle/>
          <a:p>
            <a:pPr algn="ctr"/>
            <a:r>
              <a:rPr lang="en-US" altLang="zh-CN" sz="700" dirty="0" err="1">
                <a:solidFill>
                  <a:schemeClr val="bg1"/>
                </a:solidFill>
                <a:latin typeface="Arial" panose="020B0604020202020204" pitchFamily="34" charset="0"/>
                <a:cs typeface="Arial" panose="020B0604020202020204" pitchFamily="34" charset="0"/>
              </a:rPr>
              <a:t>an.hongjun@foxmail.com</a:t>
            </a:r>
            <a:r>
              <a:rPr lang="en-US" altLang="zh-CN" sz="700" dirty="0">
                <a:solidFill>
                  <a:schemeClr val="bg1"/>
                </a:solidFill>
                <a:latin typeface="Arial" panose="020B0604020202020204" pitchFamily="34" charset="0"/>
                <a:cs typeface="Arial" panose="020B0604020202020204" pitchFamily="34" charset="0"/>
              </a:rPr>
              <a:t> | Copyright © Intelligent Cognition and Data Computing department(</a:t>
            </a:r>
            <a:r>
              <a:rPr lang="en-US" altLang="zh-CN" sz="700" dirty="0" err="1">
                <a:solidFill>
                  <a:schemeClr val="bg1"/>
                </a:solidFill>
                <a:latin typeface="Arial" panose="020B0604020202020204" pitchFamily="34" charset="0"/>
                <a:cs typeface="Arial" panose="020B0604020202020204" pitchFamily="34" charset="0"/>
              </a:rPr>
              <a:t>ICDC</a:t>
            </a:r>
            <a:r>
              <a:rPr lang="en-US" altLang="zh-CN" sz="700" dirty="0">
                <a:solidFill>
                  <a:schemeClr val="bg1"/>
                </a:solidFill>
                <a:latin typeface="Arial" panose="020B0604020202020204" pitchFamily="34" charset="0"/>
                <a:cs typeface="Arial" panose="020B0604020202020204" pitchFamily="34" charset="0"/>
              </a:rPr>
              <a:t>), </a:t>
            </a:r>
            <a:r>
              <a:rPr lang="en-US" altLang="zh-CN" sz="700" dirty="0" err="1">
                <a:solidFill>
                  <a:schemeClr val="bg1"/>
                </a:solidFill>
                <a:latin typeface="Arial" panose="020B0604020202020204" pitchFamily="34" charset="0"/>
                <a:cs typeface="Arial" panose="020B0604020202020204" pitchFamily="34" charset="0"/>
              </a:rPr>
              <a:t>Dianhang</a:t>
            </a:r>
            <a:r>
              <a:rPr lang="en-US" altLang="zh-CN" sz="700" dirty="0">
                <a:solidFill>
                  <a:schemeClr val="bg1"/>
                </a:solidFill>
                <a:latin typeface="Arial" panose="020B0604020202020204" pitchFamily="34" charset="0"/>
                <a:cs typeface="Arial" panose="020B0604020202020204" pitchFamily="34" charset="0"/>
              </a:rPr>
              <a:t> Association, Dalian Maritime University. All rights reserved. </a:t>
            </a:r>
            <a:endParaRPr lang="zh-CN" altLang="en-US" sz="700" dirty="0">
              <a:solidFill>
                <a:schemeClr val="bg1"/>
              </a:solidFill>
              <a:latin typeface="Arial" panose="020B0604020202020204" pitchFamily="34" charset="0"/>
              <a:cs typeface="Arial" panose="020B0604020202020204" pitchFamily="34" charset="0"/>
            </a:endParaRPr>
          </a:p>
        </p:txBody>
      </p:sp>
      <p:sp>
        <p:nvSpPr>
          <p:cNvPr id="25" name="文本框 24"/>
          <p:cNvSpPr txBox="1"/>
          <p:nvPr/>
        </p:nvSpPr>
        <p:spPr>
          <a:xfrm>
            <a:off x="4960072" y="61224"/>
            <a:ext cx="4180856" cy="253916"/>
          </a:xfrm>
          <a:prstGeom prst="rect">
            <a:avLst/>
          </a:prstGeom>
          <a:noFill/>
        </p:spPr>
        <p:txBody>
          <a:bodyPr wrap="square" rtlCol="0">
            <a:spAutoFit/>
          </a:bodyPr>
          <a:lstStyle/>
          <a:p>
            <a:pPr algn="r"/>
            <a:r>
              <a:rPr lang="en-US" altLang="zh-CN" sz="1050" dirty="0">
                <a:solidFill>
                  <a:schemeClr val="bg1"/>
                </a:solidFill>
                <a:latin typeface="+mn-ea"/>
              </a:rPr>
              <a:t>2021-2022</a:t>
            </a:r>
            <a:r>
              <a:rPr lang="zh-CN" altLang="en-US" sz="1050" dirty="0">
                <a:solidFill>
                  <a:schemeClr val="bg1"/>
                </a:solidFill>
                <a:latin typeface="+mn-ea"/>
              </a:rPr>
              <a:t>学年第二学期培训</a:t>
            </a:r>
            <a:endParaRPr lang="zh-CN" altLang="en-US" sz="1050" dirty="0">
              <a:solidFill>
                <a:schemeClr val="bg1"/>
              </a:solidFill>
              <a:latin typeface="+mn-ea"/>
            </a:endParaRPr>
          </a:p>
        </p:txBody>
      </p:sp>
      <p:sp>
        <p:nvSpPr>
          <p:cNvPr id="2" name="文本框 1"/>
          <p:cNvSpPr txBox="1"/>
          <p:nvPr/>
        </p:nvSpPr>
        <p:spPr>
          <a:xfrm>
            <a:off x="280670" y="721360"/>
            <a:ext cx="3951605" cy="398780"/>
          </a:xfrm>
          <a:prstGeom prst="rect">
            <a:avLst/>
          </a:prstGeom>
          <a:noFill/>
        </p:spPr>
        <p:txBody>
          <a:bodyPr wrap="square" rtlCol="0">
            <a:spAutoFit/>
          </a:bodyPr>
          <a:p>
            <a:pPr algn="l"/>
            <a:r>
              <a:rPr lang="zh-CN" sz="2000" b="1">
                <a:latin typeface="+mn-ea"/>
                <a:cs typeface="+mn-ea"/>
              </a:rPr>
              <a:t>复</a:t>
            </a:r>
            <a:r>
              <a:rPr sz="2000" b="1">
                <a:latin typeface="+mn-ea"/>
                <a:cs typeface="+mn-ea"/>
              </a:rPr>
              <a:t>现CIFAR-10模型结构</a:t>
            </a:r>
            <a:endParaRPr sz="2000" b="1">
              <a:latin typeface="+mn-ea"/>
              <a:cs typeface="+mn-ea"/>
            </a:endParaRPr>
          </a:p>
        </p:txBody>
      </p:sp>
      <p:pic>
        <p:nvPicPr>
          <p:cNvPr id="3" name="图片 2"/>
          <p:cNvPicPr>
            <a:picLocks noChangeAspect="1"/>
          </p:cNvPicPr>
          <p:nvPr/>
        </p:nvPicPr>
        <p:blipFill>
          <a:blip r:embed="rId4"/>
          <a:stretch>
            <a:fillRect/>
          </a:stretch>
        </p:blipFill>
        <p:spPr>
          <a:xfrm>
            <a:off x="1611630" y="1778635"/>
            <a:ext cx="5920740" cy="1651635"/>
          </a:xfrm>
          <a:prstGeom prst="rect">
            <a:avLst/>
          </a:prstGeom>
        </p:spPr>
      </p:pic>
      <p:sp>
        <p:nvSpPr>
          <p:cNvPr id="4" name="文本框 3"/>
          <p:cNvSpPr txBox="1"/>
          <p:nvPr/>
        </p:nvSpPr>
        <p:spPr>
          <a:xfrm>
            <a:off x="3072765" y="3723005"/>
            <a:ext cx="3208655" cy="275590"/>
          </a:xfrm>
          <a:prstGeom prst="rect">
            <a:avLst/>
          </a:prstGeom>
          <a:noFill/>
        </p:spPr>
        <p:txBody>
          <a:bodyPr wrap="square" rtlCol="0">
            <a:spAutoFit/>
          </a:bodyPr>
          <a:p>
            <a:pPr algn="ctr"/>
            <a:r>
              <a:rPr lang="en-US" altLang="zh-CN" sz="1200">
                <a:latin typeface="MiSans" panose="00000500000000000000" charset="-122"/>
                <a:ea typeface="MiSans" panose="00000500000000000000" charset="-122"/>
                <a:cs typeface="MiSans" panose="00000500000000000000" charset="-122"/>
              </a:rPr>
              <a:t>CIFAR-10 </a:t>
            </a:r>
            <a:r>
              <a:rPr lang="zh-CN" altLang="en-US" sz="1200">
                <a:latin typeface="MiSans" panose="00000500000000000000" charset="-122"/>
                <a:ea typeface="MiSans" panose="00000500000000000000" charset="-122"/>
                <a:cs typeface="MiSans" panose="00000500000000000000" charset="-122"/>
              </a:rPr>
              <a:t>模型结构</a:t>
            </a:r>
            <a:endParaRPr lang="zh-CN" altLang="en-US" sz="1200">
              <a:latin typeface="MiSans" panose="00000500000000000000" charset="-122"/>
              <a:ea typeface="MiSans" panose="00000500000000000000" charset="-122"/>
              <a:cs typeface="MiSans" panose="00000500000000000000"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矩形 68"/>
          <p:cNvSpPr/>
          <p:nvPr/>
        </p:nvSpPr>
        <p:spPr>
          <a:xfrm>
            <a:off x="0" y="4858138"/>
            <a:ext cx="9144000" cy="2883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2795972" y="987326"/>
            <a:ext cx="3552056" cy="1410579"/>
          </a:xfrm>
          <a:prstGeom prst="rect">
            <a:avLst/>
          </a:prstGeom>
        </p:spPr>
        <p:txBody>
          <a:bodyPr wrap="square">
            <a:spAutoFit/>
          </a:bodyPr>
          <a:lstStyle/>
          <a:p>
            <a:pPr algn="ctr">
              <a:lnSpc>
                <a:spcPct val="150000"/>
              </a:lnSpc>
            </a:pPr>
            <a:r>
              <a:rPr lang="en-US" altLang="zh-CN" sz="6600" dirty="0">
                <a:solidFill>
                  <a:schemeClr val="accent1"/>
                </a:solidFill>
                <a:latin typeface="Impact" panose="020B0806030902050204" pitchFamily="34" charset="0"/>
                <a:ea typeface="微软雅黑" panose="020B0503020204020204" pitchFamily="34" charset="-122"/>
              </a:rPr>
              <a:t>THANKS!</a:t>
            </a:r>
            <a:endParaRPr lang="zh-CN" altLang="en-US" sz="6600" b="0" dirty="0">
              <a:solidFill>
                <a:schemeClr val="accent1"/>
              </a:solidFill>
              <a:latin typeface="Impact" panose="020B0806030902050204" pitchFamily="34" charset="0"/>
              <a:ea typeface="微软雅黑" panose="020B0503020204020204" pitchFamily="34" charset="-122"/>
            </a:endParaRPr>
          </a:p>
        </p:txBody>
      </p:sp>
      <p:sp>
        <p:nvSpPr>
          <p:cNvPr id="5" name="矩形 4"/>
          <p:cNvSpPr/>
          <p:nvPr/>
        </p:nvSpPr>
        <p:spPr>
          <a:xfrm>
            <a:off x="0" y="1"/>
            <a:ext cx="9144000" cy="562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3556399" y="285330"/>
            <a:ext cx="5618018" cy="215444"/>
          </a:xfrm>
          <a:prstGeom prst="rect">
            <a:avLst/>
          </a:prstGeom>
          <a:noFill/>
        </p:spPr>
        <p:txBody>
          <a:bodyPr wrap="square" rtlCol="0">
            <a:spAutoFit/>
          </a:bodyPr>
          <a:p>
            <a:pPr algn="r"/>
            <a:r>
              <a:rPr lang="zh-CN" altLang="en-US" sz="800" dirty="0">
                <a:solidFill>
                  <a:schemeClr val="bg1"/>
                </a:solidFill>
                <a:latin typeface="Bahnschrift Light Condensed" panose="020B0502040204020203" pitchFamily="34" charset="0"/>
              </a:rPr>
              <a:t>大连海事大学 </a:t>
            </a:r>
            <a:r>
              <a:rPr lang="en-US" altLang="zh-CN" sz="800" dirty="0">
                <a:solidFill>
                  <a:schemeClr val="bg1"/>
                </a:solidFill>
                <a:latin typeface="Bahnschrift Light Condensed" panose="020B0502040204020203" pitchFamily="34" charset="0"/>
              </a:rPr>
              <a:t>- </a:t>
            </a:r>
            <a:r>
              <a:rPr lang="zh-CN" altLang="en-US" sz="800" dirty="0">
                <a:solidFill>
                  <a:schemeClr val="bg1"/>
                </a:solidFill>
                <a:latin typeface="Bahnschrift Light Condensed" panose="020B0502040204020203" pitchFamily="34" charset="0"/>
              </a:rPr>
              <a:t>电航学社 </a:t>
            </a:r>
            <a:r>
              <a:rPr lang="en-US" altLang="zh-CN" sz="800" dirty="0">
                <a:solidFill>
                  <a:schemeClr val="bg1"/>
                </a:solidFill>
                <a:latin typeface="Bahnschrift Light Condensed" panose="020B0502040204020203" pitchFamily="34" charset="0"/>
              </a:rPr>
              <a:t>- </a:t>
            </a:r>
            <a:r>
              <a:rPr lang="zh-CN" altLang="en-US" sz="800" dirty="0">
                <a:solidFill>
                  <a:schemeClr val="bg1"/>
                </a:solidFill>
                <a:latin typeface="Bahnschrift Light Condensed" panose="020B0502040204020203" pitchFamily="34" charset="0"/>
              </a:rPr>
              <a:t>智能认知与数据计算部</a:t>
            </a:r>
            <a:r>
              <a:rPr lang="en-US" altLang="zh-CN" sz="800" dirty="0">
                <a:solidFill>
                  <a:schemeClr val="bg1"/>
                </a:solidFill>
                <a:latin typeface="Bahnschrift Light Condensed" panose="020B0502040204020203" pitchFamily="34" charset="0"/>
              </a:rPr>
              <a:t>(</a:t>
            </a:r>
            <a:r>
              <a:rPr lang="en-US" altLang="zh-CN" sz="800" dirty="0" err="1">
                <a:solidFill>
                  <a:schemeClr val="bg1"/>
                </a:solidFill>
                <a:latin typeface="Bahnschrift Light Condensed" panose="020B0502040204020203" pitchFamily="34" charset="0"/>
              </a:rPr>
              <a:t>ICDC</a:t>
            </a:r>
            <a:r>
              <a:rPr lang="en-US" altLang="zh-CN" sz="800" dirty="0">
                <a:solidFill>
                  <a:schemeClr val="bg1"/>
                </a:solidFill>
                <a:latin typeface="Bahnschrift Light Condensed" panose="020B0502040204020203" pitchFamily="34" charset="0"/>
              </a:rPr>
              <a:t>) </a:t>
            </a:r>
            <a:endParaRPr lang="zh-CN" altLang="en-US" sz="800" dirty="0">
              <a:solidFill>
                <a:schemeClr val="bg1"/>
              </a:solidFill>
              <a:latin typeface="Bahnschrift Light Condensed" panose="020B0502040204020203" pitchFamily="34" charset="0"/>
            </a:endParaRPr>
          </a:p>
        </p:txBody>
      </p:sp>
      <p:pic>
        <p:nvPicPr>
          <p:cNvPr id="67" name="图片 66"/>
          <p:cNvPicPr>
            <a:picLocks noChangeAspect="1"/>
          </p:cNvPicPr>
          <p:nvPr/>
        </p:nvPicPr>
        <p:blipFill rotWithShape="1">
          <a:blip r:embed="rId1" cstate="print">
            <a:clrChange>
              <a:clrFrom>
                <a:srgbClr val="0259A8"/>
              </a:clrFrom>
              <a:clrTo>
                <a:srgbClr val="0259A8">
                  <a:alpha val="0"/>
                </a:srgbClr>
              </a:clrTo>
            </a:clrChange>
            <a:extLst>
              <a:ext uri="{28A0092B-C50C-407E-A947-70E740481C1C}">
                <a14:useLocalDpi xmlns:a14="http://schemas.microsoft.com/office/drawing/2010/main" val="0"/>
              </a:ext>
            </a:extLst>
          </a:blip>
          <a:srcRect l="7712" t="5969" r="5271" b="5139"/>
          <a:stretch>
            <a:fillRect/>
          </a:stretch>
        </p:blipFill>
        <p:spPr>
          <a:xfrm>
            <a:off x="584890" y="67439"/>
            <a:ext cx="432106" cy="440725"/>
          </a:xfrm>
          <a:prstGeom prst="rect">
            <a:avLst/>
          </a:prstGeom>
        </p:spPr>
      </p:pic>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86" y="1"/>
            <a:ext cx="557630" cy="555526"/>
          </a:xfrm>
          <a:prstGeom prst="rect">
            <a:avLst/>
          </a:prstGeom>
        </p:spPr>
      </p:pic>
      <p:sp>
        <p:nvSpPr>
          <p:cNvPr id="62" name="文本框 61"/>
          <p:cNvSpPr txBox="1"/>
          <p:nvPr/>
        </p:nvSpPr>
        <p:spPr>
          <a:xfrm>
            <a:off x="52802" y="4902280"/>
            <a:ext cx="9144000" cy="200055"/>
          </a:xfrm>
          <a:prstGeom prst="rect">
            <a:avLst/>
          </a:prstGeom>
          <a:noFill/>
        </p:spPr>
        <p:txBody>
          <a:bodyPr wrap="square" rtlCol="0">
            <a:spAutoFit/>
          </a:bodyPr>
          <a:p>
            <a:pPr algn="ctr"/>
            <a:r>
              <a:rPr lang="en-US" altLang="zh-CN" sz="700" dirty="0" err="1">
                <a:solidFill>
                  <a:schemeClr val="bg1"/>
                </a:solidFill>
                <a:latin typeface="Arial" panose="020B0604020202020204" pitchFamily="34" charset="0"/>
                <a:cs typeface="Arial" panose="020B0604020202020204" pitchFamily="34" charset="0"/>
              </a:rPr>
              <a:t>an.hongjun@foxmail.com</a:t>
            </a:r>
            <a:r>
              <a:rPr lang="en-US" altLang="zh-CN" sz="700" dirty="0">
                <a:solidFill>
                  <a:schemeClr val="bg1"/>
                </a:solidFill>
                <a:latin typeface="Arial" panose="020B0604020202020204" pitchFamily="34" charset="0"/>
                <a:cs typeface="Arial" panose="020B0604020202020204" pitchFamily="34" charset="0"/>
              </a:rPr>
              <a:t> | Copyright © Intelligent Cognition and Data Computing department(</a:t>
            </a:r>
            <a:r>
              <a:rPr lang="en-US" altLang="zh-CN" sz="700" dirty="0" err="1">
                <a:solidFill>
                  <a:schemeClr val="bg1"/>
                </a:solidFill>
                <a:latin typeface="Arial" panose="020B0604020202020204" pitchFamily="34" charset="0"/>
                <a:cs typeface="Arial" panose="020B0604020202020204" pitchFamily="34" charset="0"/>
              </a:rPr>
              <a:t>ICDC</a:t>
            </a:r>
            <a:r>
              <a:rPr lang="en-US" altLang="zh-CN" sz="700" dirty="0">
                <a:solidFill>
                  <a:schemeClr val="bg1"/>
                </a:solidFill>
                <a:latin typeface="Arial" panose="020B0604020202020204" pitchFamily="34" charset="0"/>
                <a:cs typeface="Arial" panose="020B0604020202020204" pitchFamily="34" charset="0"/>
              </a:rPr>
              <a:t>), </a:t>
            </a:r>
            <a:r>
              <a:rPr lang="en-US" altLang="zh-CN" sz="700" dirty="0" err="1">
                <a:solidFill>
                  <a:schemeClr val="bg1"/>
                </a:solidFill>
                <a:latin typeface="Arial" panose="020B0604020202020204" pitchFamily="34" charset="0"/>
                <a:cs typeface="Arial" panose="020B0604020202020204" pitchFamily="34" charset="0"/>
              </a:rPr>
              <a:t>Dianhang</a:t>
            </a:r>
            <a:r>
              <a:rPr lang="en-US" altLang="zh-CN" sz="700" dirty="0">
                <a:solidFill>
                  <a:schemeClr val="bg1"/>
                </a:solidFill>
                <a:latin typeface="Arial" panose="020B0604020202020204" pitchFamily="34" charset="0"/>
                <a:cs typeface="Arial" panose="020B0604020202020204" pitchFamily="34" charset="0"/>
              </a:rPr>
              <a:t> Association, Dalian Maritime University. All rights reserved. </a:t>
            </a:r>
            <a:endParaRPr lang="zh-CN" altLang="en-US" sz="700" dirty="0">
              <a:solidFill>
                <a:schemeClr val="bg1"/>
              </a:solidFill>
              <a:latin typeface="Arial" panose="020B0604020202020204" pitchFamily="34" charset="0"/>
              <a:cs typeface="Arial" panose="020B0604020202020204" pitchFamily="34" charset="0"/>
            </a:endParaRPr>
          </a:p>
        </p:txBody>
      </p:sp>
      <p:sp>
        <p:nvSpPr>
          <p:cNvPr id="3" name="文本框 2"/>
          <p:cNvSpPr txBox="1"/>
          <p:nvPr/>
        </p:nvSpPr>
        <p:spPr>
          <a:xfrm>
            <a:off x="4960072" y="61224"/>
            <a:ext cx="4180856" cy="253916"/>
          </a:xfrm>
          <a:prstGeom prst="rect">
            <a:avLst/>
          </a:prstGeom>
          <a:noFill/>
        </p:spPr>
        <p:txBody>
          <a:bodyPr wrap="square" rtlCol="0">
            <a:spAutoFit/>
          </a:bodyPr>
          <a:p>
            <a:pPr algn="r"/>
            <a:r>
              <a:rPr lang="en-US" altLang="zh-CN" sz="1050" dirty="0">
                <a:solidFill>
                  <a:schemeClr val="bg1"/>
                </a:solidFill>
                <a:latin typeface="+mn-ea"/>
              </a:rPr>
              <a:t>2021-2022</a:t>
            </a:r>
            <a:r>
              <a:rPr lang="zh-CN" altLang="en-US" sz="1050" dirty="0">
                <a:solidFill>
                  <a:schemeClr val="bg1"/>
                </a:solidFill>
                <a:latin typeface="+mn-ea"/>
              </a:rPr>
              <a:t>学年第二学期培训</a:t>
            </a:r>
            <a:endParaRPr lang="zh-CN" altLang="en-US" sz="1050" dirty="0">
              <a:solidFill>
                <a:schemeClr val="bg1"/>
              </a:solidFill>
              <a:latin typeface="+mn-ea"/>
            </a:endParaRPr>
          </a:p>
        </p:txBody>
      </p:sp>
      <p:sp>
        <p:nvSpPr>
          <p:cNvPr id="8" name="矩形 7"/>
          <p:cNvSpPr/>
          <p:nvPr/>
        </p:nvSpPr>
        <p:spPr>
          <a:xfrm>
            <a:off x="2737977" y="2791955"/>
            <a:ext cx="3662069" cy="715629"/>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3120736" y="3659241"/>
            <a:ext cx="2902528" cy="583565"/>
          </a:xfrm>
          <a:prstGeom prst="rect">
            <a:avLst/>
          </a:prstGeom>
          <a:noFill/>
        </p:spPr>
        <p:txBody>
          <a:bodyPr wrap="square" rtlCol="0">
            <a:spAutoFit/>
          </a:bodyPr>
          <a:p>
            <a:pPr algn="ctr"/>
            <a:r>
              <a:rPr lang="en-US" sz="1600" dirty="0" err="1">
                <a:latin typeface="Javanese Text" panose="02000000000000000000" charset="0"/>
                <a:cs typeface="Javanese Text" panose="02000000000000000000" charset="0"/>
                <a:sym typeface="+mn-ea"/>
              </a:rPr>
              <a:t>jonathan@dlmu.edu.cn</a:t>
            </a:r>
            <a:endParaRPr lang="en-US" sz="1600" dirty="0">
              <a:latin typeface="Javanese Text" panose="02000000000000000000" charset="0"/>
              <a:cs typeface="Javanese Text" panose="02000000000000000000" charset="0"/>
            </a:endParaRPr>
          </a:p>
          <a:p>
            <a:pPr algn="ctr"/>
            <a:endParaRPr lang="zh-CN" altLang="en-US" sz="1600" dirty="0">
              <a:latin typeface="Javanese Text" panose="02000000000000000000" charset="0"/>
              <a:cs typeface="Javanese Text" panose="02000000000000000000" charset="0"/>
            </a:endParaRPr>
          </a:p>
        </p:txBody>
      </p:sp>
      <p:sp>
        <p:nvSpPr>
          <p:cNvPr id="18" name="文本框 17"/>
          <p:cNvSpPr txBox="1"/>
          <p:nvPr/>
        </p:nvSpPr>
        <p:spPr>
          <a:xfrm>
            <a:off x="2970913" y="2761782"/>
            <a:ext cx="864096" cy="783590"/>
          </a:xfrm>
          <a:prstGeom prst="rect">
            <a:avLst/>
          </a:prstGeom>
          <a:noFill/>
        </p:spPr>
        <p:txBody>
          <a:bodyPr wrap="square" rtlCol="0">
            <a:spAutoFit/>
          </a:bodyPr>
          <a:p>
            <a:pPr algn="ctr">
              <a:lnSpc>
                <a:spcPct val="150000"/>
              </a:lnSpc>
            </a:pPr>
            <a:r>
              <a:rPr lang="zh-CN" altLang="en-US" sz="1400" dirty="0">
                <a:latin typeface="华文新魏" panose="02010800040101010101" pitchFamily="2" charset="-122"/>
                <a:ea typeface="华文新魏" panose="02010800040101010101" pitchFamily="2" charset="-122"/>
              </a:rPr>
              <a:t>分享人</a:t>
            </a:r>
            <a:endParaRPr lang="en-US" altLang="zh-CN" sz="1400" dirty="0">
              <a:latin typeface="华文新魏" panose="02010800040101010101" pitchFamily="2" charset="-122"/>
              <a:ea typeface="华文新魏" panose="02010800040101010101" pitchFamily="2" charset="-122"/>
            </a:endParaRPr>
          </a:p>
          <a:p>
            <a:pPr algn="ctr">
              <a:lnSpc>
                <a:spcPct val="150000"/>
              </a:lnSpc>
            </a:pPr>
            <a:r>
              <a:rPr lang="zh-CN" altLang="en-US" sz="1600" dirty="0">
                <a:latin typeface="华文新魏" panose="02010800040101010101" pitchFamily="2" charset="-122"/>
                <a:ea typeface="华文新魏" panose="02010800040101010101" pitchFamily="2" charset="-122"/>
              </a:rPr>
              <a:t>臧景奇</a:t>
            </a:r>
            <a:endParaRPr lang="zh-CN" altLang="en-US" sz="1600" dirty="0">
              <a:latin typeface="华文新魏" panose="02010800040101010101" pitchFamily="2" charset="-122"/>
              <a:ea typeface="华文新魏" panose="02010800040101010101" pitchFamily="2" charset="-122"/>
            </a:endParaRPr>
          </a:p>
        </p:txBody>
      </p:sp>
      <p:sp>
        <p:nvSpPr>
          <p:cNvPr id="21" name="文本框 20"/>
          <p:cNvSpPr txBox="1"/>
          <p:nvPr/>
        </p:nvSpPr>
        <p:spPr>
          <a:xfrm>
            <a:off x="4067944" y="2827479"/>
            <a:ext cx="2219123" cy="645160"/>
          </a:xfrm>
          <a:prstGeom prst="rect">
            <a:avLst/>
          </a:prstGeom>
          <a:noFill/>
        </p:spPr>
        <p:txBody>
          <a:bodyPr wrap="square" rtlCol="0">
            <a:spAutoFit/>
          </a:bodyPr>
          <a:p>
            <a:pPr>
              <a:lnSpc>
                <a:spcPct val="150000"/>
              </a:lnSpc>
            </a:pPr>
            <a:r>
              <a:rPr lang="en-US" altLang="zh-CN" sz="1200" dirty="0">
                <a:latin typeface="Rockwell Condensed" panose="02060603050405020104" charset="0"/>
                <a:cs typeface="Rockwell Condensed" panose="02060603050405020104" charset="0"/>
              </a:rPr>
              <a:t>Dalian Maritime University</a:t>
            </a:r>
            <a:endParaRPr lang="en-US" altLang="zh-CN" sz="1200" dirty="0">
              <a:latin typeface="Rockwell Condensed" panose="02060603050405020104" charset="0"/>
              <a:cs typeface="Rockwell Condensed" panose="02060603050405020104" charset="0"/>
            </a:endParaRPr>
          </a:p>
          <a:p>
            <a:pPr>
              <a:lnSpc>
                <a:spcPct val="150000"/>
              </a:lnSpc>
            </a:pPr>
            <a:r>
              <a:rPr lang="en-US" altLang="zh-CN" sz="1200" dirty="0" err="1">
                <a:latin typeface="Rockwell Condensed" panose="02060603050405020104" charset="0"/>
                <a:cs typeface="Rockwell Condensed" panose="02060603050405020104" charset="0"/>
              </a:rPr>
              <a:t>ICDC</a:t>
            </a:r>
            <a:r>
              <a:rPr lang="en-US" altLang="zh-CN" sz="1200" dirty="0">
                <a:latin typeface="Rockwell Condensed" panose="02060603050405020104" charset="0"/>
                <a:cs typeface="Rockwell Condensed" panose="02060603050405020104" charset="0"/>
              </a:rPr>
              <a:t> department, </a:t>
            </a:r>
            <a:r>
              <a:rPr lang="en-US" altLang="zh-CN" sz="1200" dirty="0" err="1">
                <a:latin typeface="Rockwell Condensed" panose="02060603050405020104" charset="0"/>
                <a:cs typeface="Rockwell Condensed" panose="02060603050405020104" charset="0"/>
              </a:rPr>
              <a:t>Dianhang</a:t>
            </a:r>
            <a:r>
              <a:rPr lang="en-US" altLang="zh-CN" sz="1200" dirty="0">
                <a:latin typeface="Rockwell Condensed" panose="02060603050405020104" charset="0"/>
                <a:cs typeface="Rockwell Condensed" panose="02060603050405020104" charset="0"/>
              </a:rPr>
              <a:t> Association</a:t>
            </a:r>
            <a:endParaRPr lang="zh-CN" altLang="en-US" sz="1200" dirty="0">
              <a:latin typeface="Rockwell Condensed" panose="02060603050405020104" charset="0"/>
              <a:cs typeface="Rockwell Condensed" panose="02060603050405020104" charset="0"/>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ppt_x</p:attrName>
                                        </p:attrNameLst>
                                      </p:cBhvr>
                                      <p:tavLst>
                                        <p:tav tm="0">
                                          <p:val>
                                            <p:strVal val="#ppt_x"/>
                                          </p:val>
                                        </p:tav>
                                        <p:tav tm="100000">
                                          <p:val>
                                            <p:strVal val="#ppt_x"/>
                                          </p:val>
                                        </p:tav>
                                      </p:tavLst>
                                    </p:anim>
                                    <p:anim calcmode="lin" valueType="num">
                                      <p:cBhvr>
                                        <p:cTn id="8" dur="250" fill="hold"/>
                                        <p:tgtEl>
                                          <p:spTgt spid="24"/>
                                        </p:tgtEl>
                                        <p:attrNameLst>
                                          <p:attrName>ppt_y</p:attrName>
                                        </p:attrNameLst>
                                      </p:cBhvr>
                                      <p:tavLst>
                                        <p:tav tm="0">
                                          <p:val>
                                            <p:strVal val="#ppt_y-#ppt_h/2"/>
                                          </p:val>
                                        </p:tav>
                                        <p:tav tm="100000">
                                          <p:val>
                                            <p:strVal val="#ppt_y"/>
                                          </p:val>
                                        </p:tav>
                                      </p:tavLst>
                                    </p:anim>
                                    <p:anim calcmode="lin" valueType="num">
                                      <p:cBhvr>
                                        <p:cTn id="9" dur="250" fill="hold"/>
                                        <p:tgtEl>
                                          <p:spTgt spid="24"/>
                                        </p:tgtEl>
                                        <p:attrNameLst>
                                          <p:attrName>ppt_w</p:attrName>
                                        </p:attrNameLst>
                                      </p:cBhvr>
                                      <p:tavLst>
                                        <p:tav tm="0">
                                          <p:val>
                                            <p:strVal val="#ppt_w"/>
                                          </p:val>
                                        </p:tav>
                                        <p:tav tm="100000">
                                          <p:val>
                                            <p:strVal val="#ppt_w"/>
                                          </p:val>
                                        </p:tav>
                                      </p:tavLst>
                                    </p:anim>
                                    <p:anim calcmode="lin" valueType="num">
                                      <p:cBhvr>
                                        <p:cTn id="10" dur="250" fill="hold"/>
                                        <p:tgtEl>
                                          <p:spTgt spid="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可修改">
      <a:dk1>
        <a:srgbClr val="000000"/>
      </a:dk1>
      <a:lt1>
        <a:srgbClr val="FFFFFF"/>
      </a:lt1>
      <a:dk2>
        <a:srgbClr val="36303B"/>
      </a:dk2>
      <a:lt2>
        <a:srgbClr val="E2DFCC"/>
      </a:lt2>
      <a:accent1>
        <a:srgbClr val="006599"/>
      </a:accent1>
      <a:accent2>
        <a:srgbClr val="948A54"/>
      </a:accent2>
      <a:accent3>
        <a:srgbClr val="1C7B64"/>
      </a:accent3>
      <a:accent4>
        <a:srgbClr val="7F7F7F"/>
      </a:accent4>
      <a:accent5>
        <a:srgbClr val="596166"/>
      </a:accent5>
      <a:accent6>
        <a:srgbClr val="BFBFBF"/>
      </a:accent6>
      <a:hlink>
        <a:srgbClr val="36303B"/>
      </a:hlink>
      <a:folHlink>
        <a:srgbClr val="948A54"/>
      </a:folHlink>
    </a:clrScheme>
    <a:fontScheme name="Lao UI">
      <a:majorFont>
        <a:latin typeface="Lao UI"/>
        <a:ea typeface="微软雅黑"/>
        <a:cs typeface=""/>
      </a:majorFont>
      <a:minorFont>
        <a:latin typeface="Lao U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3491</Words>
  <Application>WPS 演示</Application>
  <PresentationFormat>全屏显示(16:9)</PresentationFormat>
  <Paragraphs>240</Paragraphs>
  <Slides>8</Slides>
  <Notes>42</Notes>
  <HiddenSlides>0</HiddenSlides>
  <MMClips>2</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8</vt:i4>
      </vt:variant>
    </vt:vector>
  </HeadingPairs>
  <TitlesOfParts>
    <vt:vector size="34" baseType="lpstr">
      <vt:lpstr>Arial</vt:lpstr>
      <vt:lpstr>宋体</vt:lpstr>
      <vt:lpstr>Wingdings</vt:lpstr>
      <vt:lpstr>汉仪大宋简</vt:lpstr>
      <vt:lpstr>Times New Roman</vt:lpstr>
      <vt:lpstr>微软雅黑</vt:lpstr>
      <vt:lpstr>华文新魏</vt:lpstr>
      <vt:lpstr>Javanese Text</vt:lpstr>
      <vt:lpstr>Rockwell Condensed</vt:lpstr>
      <vt:lpstr>方正正黑简体</vt:lpstr>
      <vt:lpstr>黑体</vt:lpstr>
      <vt:lpstr>方正兰亭黑简体</vt:lpstr>
      <vt:lpstr>华文细黑</vt:lpstr>
      <vt:lpstr>Bahnschrift Light Condensed</vt:lpstr>
      <vt:lpstr>Impact</vt:lpstr>
      <vt:lpstr>Segoe UI Light</vt:lpstr>
      <vt:lpstr>楷体</vt:lpstr>
      <vt:lpstr>仿宋</vt:lpstr>
      <vt:lpstr>Wingdings</vt:lpstr>
      <vt:lpstr>Consolas</vt:lpstr>
      <vt:lpstr>MiSans</vt:lpstr>
      <vt:lpstr>Lao UI</vt:lpstr>
      <vt:lpstr>Segoe Print</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Coder.AN</dc:creator>
  <cp:keywords>tukuppt</cp:keywords>
  <cp:lastModifiedBy>叮当猫</cp:lastModifiedBy>
  <cp:revision>43</cp:revision>
  <dcterms:created xsi:type="dcterms:W3CDTF">2014-09-01T14:19:00Z</dcterms:created>
  <dcterms:modified xsi:type="dcterms:W3CDTF">2022-04-03T10:53:46Z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2052-11.1.0.9914</vt:lpwstr>
  </property>
  <property fmtid="{D5CDD505-2E9C-101B-9397-08002B2CF9AE}" pid="4" name="ICV">
    <vt:lpwstr>0CA35236D37E421C951E9A9ADFE8D40C</vt:lpwstr>
  </property>
</Properties>
</file>