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3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9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4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73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5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D40F-EA53-470A-A806-B7EB096A6786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7867-CA04-4798-B4FF-85601F664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8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ms190768.aspx" TargetMode="External"/><Relationship Id="rId2" Type="http://schemas.openxmlformats.org/officeDocument/2006/relationships/hyperlink" Target="https://technet.microsoft.com/ru-ru/library/ms175527(v=sql.105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yurov.com/2016/07/24/mssql-tempdb-o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600200"/>
          </a:xfrm>
        </p:spPr>
        <p:txBody>
          <a:bodyPr/>
          <a:lstStyle/>
          <a:p>
            <a:r>
              <a:rPr lang="ru-RU" sz="4800" dirty="0" smtClean="0"/>
              <a:t>Обзор случаев, в которых используется </a:t>
            </a:r>
            <a:r>
              <a:rPr lang="en-US" sz="4800" dirty="0" err="1" smtClean="0"/>
              <a:t>Tempdb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70852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Наиболее частой проблемой, с которой сталкиваются пользователи, является значительное </a:t>
            </a:r>
            <a:r>
              <a:rPr lang="ru-RU" sz="2000" dirty="0"/>
              <a:t>увеличение размера базы </a:t>
            </a:r>
            <a:r>
              <a:rPr lang="ru-RU" sz="2000" b="1" dirty="0"/>
              <a:t>TEMPDB. </a:t>
            </a:r>
            <a:r>
              <a:rPr lang="ru-RU" sz="2000" dirty="0"/>
              <a:t>Причиной увеличения размера базы данных TEMPDB, как правило, является невозможность автоматической очистки журнала транзакций и повторного использования свободного пространства в TEMPDB из-за наличия активных транзакций, использующих объекты этой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6682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sz="2000" dirty="0"/>
              <a:t>1. Перезапустить </a:t>
            </a:r>
            <a:r>
              <a:rPr lang="en-US" sz="2000" dirty="0"/>
              <a:t>MS SQL Server. </a:t>
            </a:r>
            <a:r>
              <a:rPr lang="ru-RU" sz="2000" dirty="0"/>
              <a:t>В этом случае размер базы данных </a:t>
            </a:r>
            <a:r>
              <a:rPr lang="en-US" sz="2000" dirty="0"/>
              <a:t>TEMPDB </a:t>
            </a:r>
            <a:r>
              <a:rPr lang="ru-RU" sz="2000" dirty="0"/>
              <a:t>будет установлен по умолчанию.</a:t>
            </a:r>
          </a:p>
          <a:p>
            <a:pPr marL="0" indent="0" fontAlgn="base">
              <a:buNone/>
            </a:pPr>
            <a:r>
              <a:rPr lang="ru-RU" sz="2000" dirty="0"/>
              <a:t>2. Сжать базу данных </a:t>
            </a:r>
            <a:r>
              <a:rPr lang="en-US" sz="2000" dirty="0"/>
              <a:t>TEMPDB. </a:t>
            </a:r>
            <a:r>
              <a:rPr lang="ru-RU" sz="2000" dirty="0"/>
              <a:t>Для этого нужно в </a:t>
            </a:r>
            <a:r>
              <a:rPr lang="en-US" sz="2000" dirty="0"/>
              <a:t>Query Analyzer </a:t>
            </a:r>
            <a:r>
              <a:rPr lang="ru-RU" sz="2000" dirty="0"/>
              <a:t>выполнить следующую команду: </a:t>
            </a:r>
            <a:r>
              <a:rPr lang="en-US" sz="2000" dirty="0"/>
              <a:t>DBCC SHRINKDATABASE (TEMPDB).</a:t>
            </a:r>
          </a:p>
          <a:p>
            <a:pPr marL="0" indent="0">
              <a:buNone/>
            </a:pPr>
            <a:r>
              <a:rPr lang="ru-RU" sz="2000" dirty="0" smtClean="0"/>
              <a:t>3. </a:t>
            </a:r>
            <a:r>
              <a:rPr lang="ru-RU" sz="2000" dirty="0"/>
              <a:t>Уменьшить размер отдельных файлов. Для этого нужно в </a:t>
            </a:r>
            <a:r>
              <a:rPr lang="ru-RU" sz="2000" dirty="0" err="1"/>
              <a:t>Query</a:t>
            </a:r>
            <a:r>
              <a:rPr lang="ru-RU" sz="2000" dirty="0"/>
              <a:t> </a:t>
            </a:r>
            <a:r>
              <a:rPr lang="ru-RU" sz="2000" dirty="0" err="1"/>
              <a:t>Analyzer</a:t>
            </a:r>
            <a:r>
              <a:rPr lang="ru-RU" sz="2000" dirty="0"/>
              <a:t> выполнить команды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DBCC </a:t>
            </a:r>
            <a:r>
              <a:rPr lang="en-US" sz="2000" dirty="0"/>
              <a:t>SHRINKFILE (</a:t>
            </a:r>
            <a:r>
              <a:rPr lang="ru-RU" sz="2000" dirty="0" err="1"/>
              <a:t>Логическое_Имя_Файла_Данных</a:t>
            </a:r>
            <a:r>
              <a:rPr lang="ru-RU" sz="2000" dirty="0"/>
              <a:t>, </a:t>
            </a:r>
            <a:r>
              <a:rPr lang="ru-RU" sz="2000" dirty="0" smtClean="0"/>
              <a:t>	</a:t>
            </a:r>
            <a:r>
              <a:rPr lang="ru-RU" sz="2000" dirty="0" err="1" smtClean="0"/>
              <a:t>Желаемый_Размер_Файла_Данных_В_Мегабайтах</a:t>
            </a:r>
            <a:r>
              <a:rPr lang="ru-RU" sz="2000" dirty="0"/>
              <a:t>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en-US" sz="2000" dirty="0" smtClean="0"/>
              <a:t>go</a:t>
            </a:r>
            <a:br>
              <a:rPr lang="en-US" sz="2000" dirty="0" smtClean="0"/>
            </a:br>
            <a:r>
              <a:rPr lang="ru-RU" sz="2000" dirty="0" smtClean="0"/>
              <a:t>	</a:t>
            </a:r>
            <a:r>
              <a:rPr lang="en-US" sz="2000" dirty="0" smtClean="0"/>
              <a:t>DBCC </a:t>
            </a:r>
            <a:r>
              <a:rPr lang="en-US" sz="2000" dirty="0"/>
              <a:t>SHRINKFILE (</a:t>
            </a:r>
            <a:r>
              <a:rPr lang="ru-RU" sz="2000" dirty="0" err="1"/>
              <a:t>Логическое_Имя_Файла_Журнала_Транзакций</a:t>
            </a:r>
            <a:r>
              <a:rPr lang="ru-RU" sz="2000" dirty="0"/>
              <a:t>,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ru-RU" sz="2000" dirty="0" err="1" smtClean="0"/>
              <a:t>Желаемый_Размер_Файла_Журнала_Транзакций_В_Мегабайтах</a:t>
            </a:r>
            <a:r>
              <a:rPr lang="ru-RU" sz="2000" dirty="0"/>
              <a:t>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en-US" sz="2000" dirty="0" smtClean="0"/>
              <a:t>go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68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4. </a:t>
            </a:r>
            <a:r>
              <a:rPr lang="ru-RU" dirty="0"/>
              <a:t>Переместить базу данных </a:t>
            </a:r>
            <a:r>
              <a:rPr lang="en-US" dirty="0"/>
              <a:t>TEMPDB </a:t>
            </a:r>
            <a:r>
              <a:rPr lang="ru-RU" dirty="0"/>
              <a:t>нас диск большего размера. Изменить месторасположение файлов базы данных </a:t>
            </a:r>
            <a:r>
              <a:rPr lang="en-US" dirty="0"/>
              <a:t>TEMPDB </a:t>
            </a:r>
            <a:r>
              <a:rPr lang="ru-RU" dirty="0"/>
              <a:t>можно с помощью команды </a:t>
            </a:r>
            <a:r>
              <a:rPr lang="en-US" dirty="0"/>
              <a:t>ALTER DATABASE. </a:t>
            </a:r>
            <a:r>
              <a:rPr lang="ru-RU" dirty="0"/>
              <a:t>Для этого нужно в </a:t>
            </a:r>
            <a:r>
              <a:rPr lang="en-US" dirty="0"/>
              <a:t>Query Analyzer </a:t>
            </a:r>
            <a:r>
              <a:rPr lang="ru-RU" dirty="0"/>
              <a:t>выполнить следующую последовательность команд и </a:t>
            </a:r>
            <a:r>
              <a:rPr lang="ru-RU" b="1" dirty="0"/>
              <a:t>перезапустить сервер СУБД</a:t>
            </a:r>
            <a:r>
              <a:rPr lang="ru-RU" dirty="0"/>
              <a:t>:</a:t>
            </a:r>
          </a:p>
          <a:p>
            <a:pPr marL="0" indent="0" fontAlgn="base">
              <a:buNone/>
            </a:pPr>
            <a:r>
              <a:rPr lang="ru-RU" dirty="0" smtClean="0"/>
              <a:t>	</a:t>
            </a:r>
            <a:r>
              <a:rPr lang="en-US" dirty="0" smtClean="0"/>
              <a:t>USE </a:t>
            </a:r>
            <a:r>
              <a:rPr lang="en-US" dirty="0"/>
              <a:t>master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GO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ALTER </a:t>
            </a:r>
            <a:r>
              <a:rPr lang="en-US" dirty="0"/>
              <a:t>DATABASE </a:t>
            </a:r>
            <a:r>
              <a:rPr lang="en-US" dirty="0" err="1"/>
              <a:t>tempdb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MODIFY </a:t>
            </a:r>
            <a:r>
              <a:rPr lang="en-US" dirty="0"/>
              <a:t>FILE (NAME = </a:t>
            </a:r>
            <a:r>
              <a:rPr lang="en-US" dirty="0" err="1"/>
              <a:t>tempdev</a:t>
            </a:r>
            <a:r>
              <a:rPr lang="en-US" dirty="0"/>
              <a:t>, FILENAME = </a:t>
            </a:r>
            <a:r>
              <a:rPr lang="ru-RU" dirty="0" smtClean="0"/>
              <a:t>	</a:t>
            </a:r>
            <a:r>
              <a:rPr lang="en-US" dirty="0" smtClean="0"/>
              <a:t>‘</a:t>
            </a:r>
            <a:r>
              <a:rPr lang="ru-RU" dirty="0" err="1"/>
              <a:t>Новый_Диск</a:t>
            </a:r>
            <a:r>
              <a:rPr lang="ru-RU" dirty="0"/>
              <a:t>:\</a:t>
            </a:r>
            <a:r>
              <a:rPr lang="ru-RU" dirty="0" err="1"/>
              <a:t>Новый_Каталог</a:t>
            </a:r>
            <a:r>
              <a:rPr lang="ru-RU" dirty="0"/>
              <a:t>\</a:t>
            </a:r>
            <a:r>
              <a:rPr lang="en-US" dirty="0" err="1"/>
              <a:t>tempdb.mdf</a:t>
            </a:r>
            <a:r>
              <a:rPr lang="en-US" dirty="0"/>
              <a:t>’)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GO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ALTER </a:t>
            </a:r>
            <a:r>
              <a:rPr lang="en-US" dirty="0"/>
              <a:t>DATABASE </a:t>
            </a:r>
            <a:r>
              <a:rPr lang="en-US" dirty="0" err="1"/>
              <a:t>tempdb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MODIFY </a:t>
            </a:r>
            <a:r>
              <a:rPr lang="en-US" dirty="0"/>
              <a:t>FILE (NAME = </a:t>
            </a:r>
            <a:r>
              <a:rPr lang="en-US" dirty="0" err="1"/>
              <a:t>templog</a:t>
            </a:r>
            <a:r>
              <a:rPr lang="en-US" dirty="0"/>
              <a:t>, FILENAME = </a:t>
            </a:r>
            <a:r>
              <a:rPr lang="ru-RU" dirty="0" smtClean="0"/>
              <a:t>	</a:t>
            </a:r>
            <a:r>
              <a:rPr lang="en-US" dirty="0" smtClean="0"/>
              <a:t>‘</a:t>
            </a:r>
            <a:r>
              <a:rPr lang="ru-RU" dirty="0" err="1"/>
              <a:t>Новый_Диск</a:t>
            </a:r>
            <a:r>
              <a:rPr lang="ru-RU" dirty="0"/>
              <a:t>:\</a:t>
            </a:r>
            <a:r>
              <a:rPr lang="ru-RU" dirty="0" err="1"/>
              <a:t>Новый_Каталог</a:t>
            </a:r>
            <a:r>
              <a:rPr lang="ru-RU" dirty="0"/>
              <a:t>\</a:t>
            </a:r>
            <a:r>
              <a:rPr lang="en-US" dirty="0" err="1"/>
              <a:t>templog.ldf</a:t>
            </a:r>
            <a:r>
              <a:rPr lang="en-US" dirty="0"/>
              <a:t>’)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GO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4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Начальный размер временной базы данных.</a:t>
            </a:r>
          </a:p>
          <a:p>
            <a:pPr marL="0" indent="0">
              <a:buNone/>
            </a:pPr>
            <a:r>
              <a:rPr lang="ru-RU" sz="2000" dirty="0"/>
              <a:t>Рекомендуется </a:t>
            </a:r>
            <a:r>
              <a:rPr lang="ru-RU" sz="2000" b="1" dirty="0"/>
              <a:t>минимальный</a:t>
            </a:r>
            <a:r>
              <a:rPr lang="ru-RU" sz="2000" dirty="0"/>
              <a:t> размер временной базы данных:</a:t>
            </a:r>
          </a:p>
          <a:p>
            <a:r>
              <a:rPr lang="ru-RU" sz="2000" dirty="0"/>
              <a:t>Для небольших рабочих БД — 1024MB для данных и 256MB для журнала транзакций.</a:t>
            </a:r>
          </a:p>
          <a:p>
            <a:r>
              <a:rPr lang="ru-RU" sz="2000" dirty="0"/>
              <a:t>Для средних рабочих БД — 5120MB для данных и 1024MB для журнала транзакций.</a:t>
            </a:r>
          </a:p>
          <a:p>
            <a:r>
              <a:rPr lang="ru-RU" sz="2000" dirty="0"/>
              <a:t>Для больших рабочих БД — 10024MB для данных и 2048MB для журнала транзакций.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50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Планирование размера баз данных </a:t>
            </a:r>
            <a:r>
              <a:rPr lang="en-US" dirty="0" err="1" smtClean="0"/>
              <a:t>tempdb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Рекомендуется </a:t>
            </a:r>
            <a:r>
              <a:rPr lang="ru-RU" dirty="0"/>
              <a:t>проанализировать текущую рабочую нагрузку, выполнив следующие задачи в среде тестирования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marL="514350" lvl="0" indent="-514350">
              <a:buAutoNum type="arabicPeriod"/>
            </a:pPr>
            <a:r>
              <a:rPr lang="ru-RU" dirty="0" smtClean="0"/>
              <a:t>Установите </a:t>
            </a:r>
            <a:r>
              <a:rPr lang="ru-RU" dirty="0" err="1"/>
              <a:t>автоувеличение</a:t>
            </a:r>
            <a:r>
              <a:rPr lang="ru-RU" dirty="0"/>
              <a:t> для базы данных </a:t>
            </a:r>
            <a:r>
              <a:rPr lang="ru-RU" b="1" dirty="0" err="1" smtClean="0"/>
              <a:t>tempdb</a:t>
            </a:r>
            <a:r>
              <a:rPr lang="ru-RU" dirty="0" smtClean="0"/>
              <a:t>.</a:t>
            </a:r>
          </a:p>
          <a:p>
            <a:pPr marL="514350" lvl="0" indent="-514350">
              <a:buAutoNum type="arabicPeriod"/>
            </a:pPr>
            <a:r>
              <a:rPr lang="ru-RU" dirty="0" smtClean="0"/>
              <a:t>Запустите </a:t>
            </a:r>
            <a:r>
              <a:rPr lang="ru-RU" dirty="0"/>
              <a:t>отдельные запросы или файлы трассировки рабочей нагрузки и следите за использованием диска базой данных </a:t>
            </a:r>
            <a:r>
              <a:rPr lang="ru-RU" b="1" dirty="0" err="1" smtClean="0"/>
              <a:t>tempdb</a:t>
            </a:r>
            <a:r>
              <a:rPr lang="ru-RU" dirty="0" smtClean="0"/>
              <a:t>.</a:t>
            </a:r>
          </a:p>
          <a:p>
            <a:pPr marL="514350" lvl="0" indent="-514350">
              <a:buAutoNum type="arabicPeriod"/>
            </a:pPr>
            <a:r>
              <a:rPr lang="ru-RU" dirty="0" smtClean="0"/>
              <a:t>Выполните </a:t>
            </a:r>
            <a:r>
              <a:rPr lang="ru-RU" dirty="0"/>
              <a:t>операции обслуживания индексов, например перестроение индексов и следите за использованием диска базой данных </a:t>
            </a:r>
            <a:r>
              <a:rPr lang="ru-RU" b="1" dirty="0" err="1" smtClean="0"/>
              <a:t>tempdb</a:t>
            </a:r>
            <a:r>
              <a:rPr lang="ru-RU" dirty="0" smtClean="0"/>
              <a:t>.</a:t>
            </a:r>
          </a:p>
          <a:p>
            <a:pPr marL="514350" lvl="0" indent="-514350">
              <a:buAutoNum type="arabicPeriod"/>
            </a:pPr>
            <a:r>
              <a:rPr lang="ru-RU" dirty="0" smtClean="0"/>
              <a:t>Используйте </a:t>
            </a:r>
            <a:r>
              <a:rPr lang="ru-RU" dirty="0"/>
              <a:t>сведения об используемом месте из предыдущих шагов для прогнозирования общей рабочей нагрузки, скорректируйте полученное значение с учетом планируемой параллельной обработки и задайте соответствующий размер базы данных </a:t>
            </a:r>
            <a:r>
              <a:rPr lang="ru-RU" b="1" dirty="0" err="1"/>
              <a:t>tempdb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Размещение файлов.</a:t>
            </a:r>
            <a:endParaRPr lang="en-US" sz="2000" dirty="0" smtClean="0"/>
          </a:p>
          <a:p>
            <a:pPr>
              <a:buAutoNum type="arabicPeriod"/>
            </a:pPr>
            <a:r>
              <a:rPr lang="ru-RU" sz="2000" dirty="0" smtClean="0"/>
              <a:t>Рекомендуется </a:t>
            </a:r>
            <a:r>
              <a:rPr lang="ru-RU" sz="2000" dirty="0"/>
              <a:t>размещать файлы данных и журнала транзакций для временной базы на отдельных дисках, также отдельно от операционной системы, файла подкачки и других баз </a:t>
            </a:r>
            <a:r>
              <a:rPr lang="ru-RU" sz="2000" dirty="0" smtClean="0"/>
              <a:t>данных.</a:t>
            </a:r>
          </a:p>
          <a:p>
            <a:pPr>
              <a:buAutoNum type="arabicPeriod"/>
            </a:pPr>
            <a:r>
              <a:rPr lang="ru-RU" sz="2000" dirty="0" smtClean="0"/>
              <a:t>Для </a:t>
            </a:r>
            <a:r>
              <a:rPr lang="ru-RU" sz="2000" dirty="0"/>
              <a:t>ускорения ввода-вывода рекомендуется создавать несколько файлов данных в зависимости от количества логических процессоров, выделенных для сервера базы данных (</a:t>
            </a:r>
            <a:r>
              <a:rPr lang="ru-RU" sz="2000" dirty="0" err="1"/>
              <a:t>Database</a:t>
            </a:r>
            <a:r>
              <a:rPr lang="ru-RU" sz="2000" dirty="0"/>
              <a:t> </a:t>
            </a:r>
            <a:r>
              <a:rPr lang="ru-RU" sz="2000" dirty="0" err="1"/>
              <a:t>Engine</a:t>
            </a:r>
            <a:r>
              <a:rPr lang="ru-RU" sz="2000" dirty="0"/>
              <a:t>). </a:t>
            </a:r>
            <a:endParaRPr lang="ru-RU" sz="2000" dirty="0" smtClean="0"/>
          </a:p>
          <a:p>
            <a:pPr>
              <a:buAutoNum type="arabicPeriod"/>
            </a:pPr>
            <a:r>
              <a:rPr lang="ru-RU" sz="2000" dirty="0" smtClean="0"/>
              <a:t>Для </a:t>
            </a:r>
            <a:r>
              <a:rPr lang="ru-RU" sz="2000" dirty="0"/>
              <a:t>снижения времени задержки и балансировки нагрузки рекомендуется </a:t>
            </a:r>
            <a:r>
              <a:rPr lang="ru-RU" sz="2000" dirty="0" smtClean="0"/>
              <a:t>задавать </a:t>
            </a:r>
            <a:r>
              <a:rPr lang="ru-RU" sz="2000" dirty="0"/>
              <a:t>одинаковый размер </a:t>
            </a:r>
            <a:r>
              <a:rPr lang="ru-RU" sz="2000" dirty="0" smtClean="0"/>
              <a:t>файлов.</a:t>
            </a:r>
          </a:p>
          <a:p>
            <a:pPr>
              <a:buAutoNum type="arabicPeriod"/>
            </a:pPr>
            <a:r>
              <a:rPr lang="ru-RU" sz="2000" dirty="0" smtClean="0"/>
              <a:t>Для </a:t>
            </a:r>
            <a:r>
              <a:rPr lang="ru-RU" sz="2000" dirty="0"/>
              <a:t>ускорения увеличения размера файлов данных рекомендуется настроить </a:t>
            </a:r>
            <a:r>
              <a:rPr lang="ru-RU" sz="2000" dirty="0" smtClean="0"/>
              <a:t>моментальную инициализацию файлов. </a:t>
            </a:r>
            <a:endParaRPr lang="ru-RU" sz="20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3048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 размещении временной базы данных для ускорения ее работы используются различные аппаратные решения:</a:t>
            </a:r>
          </a:p>
          <a:p>
            <a:r>
              <a:rPr lang="ru-RU" dirty="0"/>
              <a:t>SSD, в </a:t>
            </a:r>
            <a:r>
              <a:rPr lang="ru-RU" dirty="0" err="1"/>
              <a:t>т.ч</a:t>
            </a:r>
            <a:r>
              <a:rPr lang="ru-RU" dirty="0"/>
              <a:t>. PCI </a:t>
            </a:r>
            <a:r>
              <a:rPr lang="ru-RU" dirty="0" err="1"/>
              <a:t>Express</a:t>
            </a:r>
            <a:r>
              <a:rPr lang="ru-RU" dirty="0"/>
              <a:t> — с падением стоимости и увеличением надежности может стать оптимальным решением для сервера базы данных. </a:t>
            </a:r>
            <a:endParaRPr lang="ru-RU" dirty="0" smtClean="0"/>
          </a:p>
          <a:p>
            <a:r>
              <a:rPr lang="ru-RU" dirty="0" smtClean="0"/>
              <a:t>RAID 10, в </a:t>
            </a:r>
            <a:r>
              <a:rPr lang="ru-RU" dirty="0" err="1" smtClean="0"/>
              <a:t>т.ч</a:t>
            </a:r>
            <a:r>
              <a:rPr lang="ru-RU" dirty="0" smtClean="0"/>
              <a:t>. на основе SSD — поскольку временная база данных является системной и ее сбой приведет к остановке сервера базы данных, необходимо, помимо производительности, также обеспечить надежность.</a:t>
            </a:r>
          </a:p>
          <a:p>
            <a:r>
              <a:rPr lang="ru-RU" dirty="0" smtClean="0"/>
              <a:t>RAM</a:t>
            </a:r>
            <a:r>
              <a:rPr lang="ru-RU" dirty="0"/>
              <a:t> </a:t>
            </a:r>
            <a:r>
              <a:rPr lang="ru-RU" dirty="0" err="1"/>
              <a:t>disk</a:t>
            </a:r>
            <a:r>
              <a:rPr lang="ru-RU" dirty="0"/>
              <a:t> — размещение файлов в оперативной памяти (программное решение) или на PCI карте с DIMM (аппаратное </a:t>
            </a:r>
            <a:r>
              <a:rPr lang="ru-RU" dirty="0" smtClean="0"/>
              <a:t>решение) может </a:t>
            </a:r>
            <a:r>
              <a:rPr lang="ru-RU" dirty="0"/>
              <a:t>ускорить производительность операций с временной базой данных на порядок и более.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1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https://support.microsoft.com/ru-ru/help/307487/how-to-shrink-the-tempdb-database-in-sql-server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://technet.microsoft.com/ru-ru/library/ms175527(v=sql.105).</a:t>
            </a:r>
            <a:r>
              <a:rPr lang="en-US" sz="2400" dirty="0" smtClean="0">
                <a:hlinkClick r:id="rId2"/>
              </a:rPr>
              <a:t>aspx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msdn.microsoft.com/ru-ru/library/ms190768.aspx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minyurov.com/2016/07/24/mssql-tempdb-opt/</a:t>
            </a:r>
            <a:endParaRPr lang="ru-RU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://www.osp.ru/winitpro/2014/05/13040898/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990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TEMPDB представляет собой системную базу </a:t>
            </a:r>
            <a:r>
              <a:rPr lang="ru-RU" sz="2600" dirty="0" smtClean="0"/>
              <a:t>данных, </a:t>
            </a:r>
            <a:r>
              <a:rPr lang="ru-RU" sz="2600" dirty="0"/>
              <a:t>в которой хранятся временные таблицы созданные как самим сервером, так и пользователями. Эта база данных создается заново при каждом </a:t>
            </a:r>
            <a:r>
              <a:rPr lang="ru-RU" sz="2600" dirty="0" smtClean="0"/>
              <a:t>запуске. </a:t>
            </a:r>
            <a:endParaRPr lang="en-US" sz="2600" dirty="0" smtClean="0"/>
          </a:p>
          <a:p>
            <a:r>
              <a:rPr lang="ru-RU" sz="2600" dirty="0" smtClean="0"/>
              <a:t>По </a:t>
            </a:r>
            <a:r>
              <a:rPr lang="ru-RU" sz="2600" dirty="0"/>
              <a:t>умолчанию размер этой базы данных неограничен и увеличение его осуществляется при необходимости автоматически, порциями по 10% от текущего размера TEMPDB, однако эти параметры могут быть переопределены пользователем.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560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SQL 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tempdb</a:t>
            </a:r>
            <a:r>
              <a:rPr lang="en-US" dirty="0" smtClean="0"/>
              <a:t> </a:t>
            </a:r>
            <a:r>
              <a:rPr lang="ru-RU" dirty="0" smtClean="0"/>
              <a:t>хранятся:</a:t>
            </a:r>
          </a:p>
          <a:p>
            <a:r>
              <a:rPr lang="ru-RU" dirty="0" smtClean="0"/>
              <a:t>временные </a:t>
            </a:r>
            <a:r>
              <a:rPr lang="ru-RU" dirty="0"/>
              <a:t>объекты, созданные явно, такие как глобальные или локальные временные таблицы, временные хранимые процедуры, табличные переменные и курсоры;</a:t>
            </a:r>
          </a:p>
          <a:p>
            <a:pPr lvl="0"/>
            <a:r>
              <a:rPr lang="ru-RU" dirty="0"/>
              <a:t>внутренние объекты, создаваемые Компонент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Engine</a:t>
            </a:r>
            <a:r>
              <a:rPr lang="ru-RU" dirty="0"/>
              <a:t>, например рабочие таблицы, хранящие промежуточные результаты буферов или сортировки;</a:t>
            </a:r>
          </a:p>
          <a:p>
            <a:pPr lvl="0"/>
            <a:r>
              <a:rPr lang="ru-RU" dirty="0"/>
              <a:t>версии строк, сформированные транзакциями изменения данных в базе данных, в которой используются транзакции изоляции моментальных снимков с зафиксированным чтением и транзакции изоляции моментальных снимков;</a:t>
            </a:r>
          </a:p>
          <a:p>
            <a:pPr lvl="0"/>
            <a:r>
              <a:rPr lang="ru-RU" dirty="0"/>
              <a:t>версии строк, создаваемые транзакциями изменения данных для таких функций, как операции с индексами в сети, функции режима MARS и триггеры AFTER.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04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Физические свойства базы данных </a:t>
            </a:r>
            <a:r>
              <a:rPr lang="ru-RU" dirty="0" err="1"/>
              <a:t>tempdb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98116"/>
              </p:ext>
            </p:extLst>
          </p:nvPr>
        </p:nvGraphicFramePr>
        <p:xfrm>
          <a:off x="467544" y="2204864"/>
          <a:ext cx="8496945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595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 dirty="0">
                          <a:effectLst/>
                        </a:rPr>
                        <a:t>Файл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Логическое имя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Физическое имя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Начальный размер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Увеличение размера файлов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Первичные данные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tempdev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 dirty="0" err="1">
                          <a:effectLst/>
                        </a:rPr>
                        <a:t>tempdb.mdf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8 МБ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 dirty="0">
                          <a:effectLst/>
                        </a:rPr>
                        <a:t>Автоматическое увеличение на 64 МБ до заполнения диска.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Вторичные файлы данных*.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temp#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tempdb_mssql_ # .ndf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8 МБ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Автоматическое увеличение на 64 МБ до заполнения диска.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</a:tr>
              <a:tr h="988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Журнал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templog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templog.ldf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>
                          <a:effectLst/>
                        </a:rPr>
                        <a:t>8 МБ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000" dirty="0">
                          <a:effectLst/>
                        </a:rPr>
                        <a:t>Автоматическое увеличение на 64 МБ до максимального размера в 2 ТБ.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0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Ограничения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базе данных </a:t>
            </a:r>
            <a:r>
              <a:rPr lang="ru-RU" sz="1800" b="1" dirty="0" err="1"/>
              <a:t>tempdb</a:t>
            </a:r>
            <a:r>
              <a:rPr lang="ru-RU" sz="1800" dirty="0"/>
              <a:t> нельзя выполнить следующие операции.</a:t>
            </a:r>
          </a:p>
          <a:p>
            <a:pPr lvl="0"/>
            <a:r>
              <a:rPr lang="ru-RU" sz="1800" dirty="0"/>
              <a:t>Добавление файловых групп.</a:t>
            </a:r>
          </a:p>
          <a:p>
            <a:pPr lvl="0"/>
            <a:r>
              <a:rPr lang="ru-RU" sz="1800" dirty="0"/>
              <a:t>Резервное копирование и восстановление из копии.</a:t>
            </a:r>
          </a:p>
          <a:p>
            <a:pPr lvl="0"/>
            <a:r>
              <a:rPr lang="ru-RU" sz="1800" dirty="0"/>
              <a:t>Изменение параметров сортировки. Параметрами сортировки по умолчанию являются параметры сортировки сервера.</a:t>
            </a:r>
          </a:p>
          <a:p>
            <a:pPr lvl="0"/>
            <a:r>
              <a:rPr lang="ru-RU" sz="1800" dirty="0"/>
              <a:t>Изменение владельца базы данных. </a:t>
            </a:r>
            <a:r>
              <a:rPr lang="ru-RU" sz="1800" dirty="0" smtClean="0"/>
              <a:t>Владельцем</a:t>
            </a:r>
            <a:r>
              <a:rPr lang="en-US" sz="1800" dirty="0" smtClean="0"/>
              <a:t> </a:t>
            </a:r>
            <a:r>
              <a:rPr lang="ru-RU" sz="1800" b="1" dirty="0" err="1" smtClean="0"/>
              <a:t>tempdb</a:t>
            </a:r>
            <a:r>
              <a:rPr lang="ru-RU" sz="1800" dirty="0"/>
              <a:t> является </a:t>
            </a:r>
            <a:r>
              <a:rPr lang="ru-RU" sz="1800" b="1" dirty="0" err="1"/>
              <a:t>sa</a:t>
            </a:r>
            <a:r>
              <a:rPr lang="ru-RU" sz="1800" dirty="0"/>
              <a:t>.</a:t>
            </a:r>
          </a:p>
          <a:p>
            <a:pPr lvl="0"/>
            <a:r>
              <a:rPr lang="ru-RU" sz="1800" dirty="0"/>
              <a:t>Создание моментального снимка базы данных.</a:t>
            </a:r>
          </a:p>
          <a:p>
            <a:pPr lvl="0"/>
            <a:r>
              <a:rPr lang="ru-RU" sz="1800" dirty="0"/>
              <a:t>Удаление базы данных.</a:t>
            </a:r>
          </a:p>
          <a:p>
            <a:pPr lvl="0"/>
            <a:r>
              <a:rPr lang="ru-RU" sz="1800" dirty="0"/>
              <a:t>Удаление пользователя </a:t>
            </a:r>
            <a:r>
              <a:rPr lang="ru-RU" sz="1800" b="1" dirty="0" err="1"/>
              <a:t>guest</a:t>
            </a:r>
            <a:r>
              <a:rPr lang="ru-RU" sz="1800" dirty="0"/>
              <a:t> из базы данных.</a:t>
            </a:r>
          </a:p>
          <a:p>
            <a:pPr lvl="0"/>
            <a:r>
              <a:rPr lang="ru-RU" sz="1800" dirty="0"/>
              <a:t>Включение системы отслеживания измененных данных.</a:t>
            </a:r>
          </a:p>
          <a:p>
            <a:pPr lvl="0"/>
            <a:r>
              <a:rPr lang="ru-RU" sz="1800" dirty="0"/>
              <a:t>Участие в зеркальном отображении базы данных.</a:t>
            </a:r>
          </a:p>
          <a:p>
            <a:pPr lvl="0"/>
            <a:r>
              <a:rPr lang="ru-RU" sz="1800" dirty="0"/>
              <a:t>Удаление первичной файловой группы, первичного файла данных или файла журнала.</a:t>
            </a:r>
          </a:p>
          <a:p>
            <a:pPr lvl="0"/>
            <a:r>
              <a:rPr lang="ru-RU" sz="1800" dirty="0"/>
              <a:t>Переименование базы данных или первичной файловой группы.</a:t>
            </a:r>
          </a:p>
          <a:p>
            <a:pPr lvl="0"/>
            <a:r>
              <a:rPr lang="ru-RU" sz="1800" dirty="0"/>
              <a:t>Выполнение инструкции DBCC CHECKALLOC.</a:t>
            </a:r>
          </a:p>
          <a:p>
            <a:pPr lvl="0"/>
            <a:r>
              <a:rPr lang="ru-RU" sz="1800" dirty="0"/>
              <a:t>Выполнение инструкции DBCC CHECKCATALOG.</a:t>
            </a:r>
          </a:p>
          <a:p>
            <a:pPr lvl="0"/>
            <a:r>
              <a:rPr lang="ru-RU" sz="1800" dirty="0"/>
              <a:t>Перевод базы данных в режим «вне сети» (OFFLINE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Перевод базы данных или первичной файловой группы в режим READ_ONLY.</a:t>
            </a:r>
          </a:p>
          <a:p>
            <a:pPr lvl="0"/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1861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tempdb</a:t>
            </a:r>
            <a:r>
              <a:rPr lang="en-US" dirty="0" smtClean="0"/>
              <a:t> </a:t>
            </a:r>
            <a:r>
              <a:rPr lang="ru-RU" dirty="0" smtClean="0"/>
              <a:t>для прикладных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281339"/>
          </a:xfrm>
        </p:spPr>
        <p:txBody>
          <a:bodyPr>
            <a:noAutofit/>
          </a:bodyPr>
          <a:lstStyle/>
          <a:p>
            <a:r>
              <a:rPr lang="ru-RU" sz="1800" dirty="0"/>
              <a:t>Выполнение запросов с инструкциями ORDER BY, GROUP BY или операторами множеств (UNION, INTERSECT, EXCEPT). В плане выполнения необходимо обратить внимание на операторы </a:t>
            </a:r>
            <a:r>
              <a:rPr lang="ru-RU" sz="1800" dirty="0" err="1"/>
              <a:t>Sort</a:t>
            </a:r>
            <a:r>
              <a:rPr lang="ru-RU" sz="1800" dirty="0"/>
              <a:t>, </a:t>
            </a:r>
            <a:r>
              <a:rPr lang="ru-RU" sz="1800" dirty="0" err="1"/>
              <a:t>Hash</a:t>
            </a:r>
            <a:r>
              <a:rPr lang="ru-RU" sz="1800" dirty="0"/>
              <a:t> </a:t>
            </a:r>
            <a:r>
              <a:rPr lang="ru-RU" sz="1800" dirty="0" err="1"/>
              <a:t>match</a:t>
            </a:r>
            <a:r>
              <a:rPr lang="ru-RU" sz="1800" dirty="0"/>
              <a:t>, </a:t>
            </a:r>
            <a:r>
              <a:rPr lang="ru-RU" sz="1800" dirty="0" err="1"/>
              <a:t>Spool</a:t>
            </a:r>
            <a:r>
              <a:rPr lang="ru-RU" sz="1800" dirty="0"/>
              <a:t>.</a:t>
            </a:r>
          </a:p>
          <a:p>
            <a:r>
              <a:rPr lang="ru-RU" sz="1800" dirty="0"/>
              <a:t>Выполнение скриптов с использованием курсоров типа </a:t>
            </a:r>
            <a:r>
              <a:rPr lang="ru-RU" sz="1800" dirty="0" err="1"/>
              <a:t>static</a:t>
            </a:r>
            <a:r>
              <a:rPr lang="ru-RU" sz="1800" dirty="0"/>
              <a:t> или </a:t>
            </a:r>
            <a:r>
              <a:rPr lang="ru-RU" sz="1800" dirty="0" err="1"/>
              <a:t>keyset</a:t>
            </a:r>
            <a:r>
              <a:rPr lang="ru-RU" sz="1800" dirty="0"/>
              <a:t>.</a:t>
            </a:r>
          </a:p>
          <a:p>
            <a:r>
              <a:rPr lang="ru-RU" sz="1800" dirty="0"/>
              <a:t>Создание временных таблиц и табличных переменных.</a:t>
            </a:r>
          </a:p>
          <a:p>
            <a:r>
              <a:rPr lang="ru-RU" sz="1800" dirty="0"/>
              <a:t>Использование табличных функций.</a:t>
            </a:r>
          </a:p>
          <a:p>
            <a:r>
              <a:rPr lang="ru-RU" sz="1800" dirty="0"/>
              <a:t>Использование триггеров.</a:t>
            </a:r>
          </a:p>
          <a:p>
            <a:r>
              <a:rPr lang="ru-RU" sz="1800" dirty="0"/>
              <a:t>Подключение клиентов в </a:t>
            </a:r>
            <a:r>
              <a:rPr lang="ru-RU" sz="1800" dirty="0" smtClean="0"/>
              <a:t>режиме </a:t>
            </a:r>
            <a:r>
              <a:rPr lang="en-US" sz="1800" dirty="0" smtClean="0"/>
              <a:t>MARS(Multiple Active Result Sets).</a:t>
            </a:r>
            <a:endParaRPr lang="ru-RU" sz="1800" dirty="0"/>
          </a:p>
          <a:p>
            <a:r>
              <a:rPr lang="ru-RU" sz="1800" dirty="0"/>
              <a:t>Создание и обновление индексов.</a:t>
            </a:r>
          </a:p>
          <a:p>
            <a:r>
              <a:rPr lang="ru-RU" sz="1800" dirty="0"/>
              <a:t>Уровень изоляции транзакций с версионностью (SNAPSHOT).</a:t>
            </a:r>
          </a:p>
          <a:p>
            <a:r>
              <a:rPr lang="ru-RU" sz="1800" dirty="0"/>
              <a:t>Использование больших объектов (</a:t>
            </a:r>
            <a:r>
              <a:rPr lang="ru-RU" sz="1800" dirty="0" err="1"/>
              <a:t>varchar</a:t>
            </a:r>
            <a:r>
              <a:rPr lang="ru-RU" sz="1800" dirty="0"/>
              <a:t>(</a:t>
            </a:r>
            <a:r>
              <a:rPr lang="ru-RU" sz="1800" dirty="0" err="1"/>
              <a:t>max</a:t>
            </a:r>
            <a:r>
              <a:rPr lang="ru-RU" sz="1800" dirty="0"/>
              <a:t>), </a:t>
            </a:r>
            <a:r>
              <a:rPr lang="ru-RU" sz="1800" dirty="0" err="1"/>
              <a:t>nvarchar</a:t>
            </a:r>
            <a:r>
              <a:rPr lang="ru-RU" sz="1800" dirty="0"/>
              <a:t>(</a:t>
            </a:r>
            <a:r>
              <a:rPr lang="ru-RU" sz="1800" dirty="0" err="1"/>
              <a:t>max</a:t>
            </a:r>
            <a:r>
              <a:rPr lang="ru-RU" sz="1800" dirty="0"/>
              <a:t>), </a:t>
            </a:r>
            <a:r>
              <a:rPr lang="ru-RU" sz="1800" dirty="0" err="1"/>
              <a:t>varbinary</a:t>
            </a:r>
            <a:r>
              <a:rPr lang="ru-RU" sz="1800" dirty="0"/>
              <a:t>(</a:t>
            </a:r>
            <a:r>
              <a:rPr lang="ru-RU" sz="1800" dirty="0" err="1"/>
              <a:t>max</a:t>
            </a:r>
            <a:r>
              <a:rPr lang="ru-RU" sz="1800" dirty="0"/>
              <a:t>), </a:t>
            </a:r>
            <a:r>
              <a:rPr lang="ru-RU" sz="1800" dirty="0" err="1"/>
              <a:t>text</a:t>
            </a:r>
            <a:r>
              <a:rPr lang="ru-RU" sz="1800" dirty="0"/>
              <a:t>, </a:t>
            </a:r>
            <a:r>
              <a:rPr lang="ru-RU" sz="1800" dirty="0" err="1"/>
              <a:t>ntext</a:t>
            </a:r>
            <a:r>
              <a:rPr lang="ru-RU" sz="1800" dirty="0"/>
              <a:t>, </a:t>
            </a:r>
            <a:r>
              <a:rPr lang="ru-RU" sz="1800" dirty="0" err="1"/>
              <a:t>image</a:t>
            </a:r>
            <a:r>
              <a:rPr lang="ru-RU" sz="1800" dirty="0"/>
              <a:t>, </a:t>
            </a:r>
            <a:r>
              <a:rPr lang="ru-RU" sz="1800" dirty="0" err="1"/>
              <a:t>xml</a:t>
            </a:r>
            <a:r>
              <a:rPr lang="ru-RU" sz="1800" dirty="0"/>
              <a:t>) как параметров или переменных.</a:t>
            </a:r>
          </a:p>
          <a:p>
            <a:r>
              <a:rPr lang="ru-RU" sz="1800" dirty="0"/>
              <a:t>Выполнение команды DBCC CHECK.</a:t>
            </a:r>
          </a:p>
          <a:p>
            <a:r>
              <a:rPr lang="ru-RU" sz="1800" dirty="0"/>
              <a:t>Использование </a:t>
            </a:r>
            <a:r>
              <a:rPr lang="ru-RU" sz="1800" dirty="0" err="1"/>
              <a:t>Service</a:t>
            </a:r>
            <a:r>
              <a:rPr lang="ru-RU" sz="1800" dirty="0"/>
              <a:t> </a:t>
            </a:r>
            <a:r>
              <a:rPr lang="ru-RU" sz="1800" dirty="0" err="1"/>
              <a:t>Broker</a:t>
            </a:r>
            <a:r>
              <a:rPr lang="ru-RU" sz="1800" dirty="0"/>
              <a:t> или </a:t>
            </a:r>
            <a:r>
              <a:rPr lang="ru-RU" sz="1800" dirty="0" err="1"/>
              <a:t>Database</a:t>
            </a:r>
            <a:r>
              <a:rPr lang="ru-RU" sz="1800" dirty="0"/>
              <a:t> </a:t>
            </a:r>
            <a:r>
              <a:rPr lang="ru-RU" sz="1800" dirty="0" err="1"/>
              <a:t>mail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9231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нагрузки на временную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7"/>
            <a:ext cx="8579296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</a:t>
            </a:r>
            <a:r>
              <a:rPr lang="en-US" sz="2400" dirty="0" smtClean="0"/>
              <a:t> SUM(</a:t>
            </a:r>
            <a:r>
              <a:rPr lang="en-US" sz="2400" dirty="0" err="1" smtClean="0"/>
              <a:t>user_object_reserved_page_count</a:t>
            </a:r>
            <a:r>
              <a:rPr lang="en-US" sz="2400" dirty="0"/>
              <a:t>)*8 as </a:t>
            </a:r>
            <a:r>
              <a:rPr lang="en-US" sz="2400" dirty="0" err="1"/>
              <a:t>usr_obj_kb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SUM(</a:t>
            </a:r>
            <a:r>
              <a:rPr lang="en-US" sz="2400" dirty="0" err="1"/>
              <a:t>internal_object_reserved_page_count</a:t>
            </a:r>
            <a:r>
              <a:rPr lang="en-US" sz="2400" dirty="0"/>
              <a:t>)*8 as </a:t>
            </a:r>
            <a:r>
              <a:rPr lang="en-US" sz="2400" dirty="0" err="1"/>
              <a:t>internal_obj_kb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SUM(</a:t>
            </a:r>
            <a:r>
              <a:rPr lang="en-US" sz="2400" dirty="0" err="1"/>
              <a:t>version_store_reserved_page_count</a:t>
            </a:r>
            <a:r>
              <a:rPr lang="en-US" sz="2400" dirty="0"/>
              <a:t>)*8 as </a:t>
            </a:r>
            <a:r>
              <a:rPr lang="en-US" sz="2400" dirty="0" err="1"/>
              <a:t>version_store_kb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SUM(</a:t>
            </a:r>
            <a:r>
              <a:rPr lang="en-US" sz="2400" dirty="0" err="1"/>
              <a:t>unallocated_extent_page_count</a:t>
            </a:r>
            <a:r>
              <a:rPr lang="en-US" sz="2400" dirty="0"/>
              <a:t>)*8 as </a:t>
            </a:r>
            <a:r>
              <a:rPr lang="en-US" sz="2400" dirty="0" err="1"/>
              <a:t>freespace_kb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SUM(</a:t>
            </a:r>
            <a:r>
              <a:rPr lang="en-US" sz="2400" dirty="0" err="1"/>
              <a:t>mixed_extent_page_count</a:t>
            </a:r>
            <a:r>
              <a:rPr lang="en-US" sz="2400" dirty="0"/>
              <a:t>)*8 as </a:t>
            </a:r>
            <a:r>
              <a:rPr lang="en-US" sz="2400" dirty="0" err="1"/>
              <a:t>mixedextent_kb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FROM </a:t>
            </a:r>
            <a:r>
              <a:rPr lang="en-US" sz="2400" dirty="0" err="1"/>
              <a:t>tempdb.sys.dm_db_file_space_usage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916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производительности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files.physical_name</a:t>
            </a:r>
            <a:r>
              <a:rPr lang="en-US" sz="1800" dirty="0"/>
              <a:t>, files.name,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stats.num_of_writes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/>
              <a:t>(1.0 *</a:t>
            </a:r>
            <a:r>
              <a:rPr lang="en-US" sz="1800" dirty="0" smtClean="0"/>
              <a:t> </a:t>
            </a:r>
            <a:r>
              <a:rPr lang="en-US" sz="1800" dirty="0" err="1"/>
              <a:t>stats.io_stall_write_ms</a:t>
            </a:r>
            <a:r>
              <a:rPr lang="en-US" sz="1800" dirty="0"/>
              <a:t> /</a:t>
            </a:r>
            <a:r>
              <a:rPr lang="en-US" sz="1800" dirty="0" smtClean="0"/>
              <a:t> </a:t>
            </a:r>
            <a:r>
              <a:rPr lang="en-US" sz="1800" dirty="0" err="1"/>
              <a:t>stats.num_of_writes</a:t>
            </a:r>
            <a:r>
              <a:rPr lang="en-US" sz="1800" dirty="0"/>
              <a:t>)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avg_write_stall_ms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stats.num_of_reads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/>
              <a:t>(1.0 *</a:t>
            </a:r>
            <a:r>
              <a:rPr lang="en-US" sz="1800" dirty="0" smtClean="0"/>
              <a:t> </a:t>
            </a:r>
            <a:r>
              <a:rPr lang="en-US" sz="1800" dirty="0" err="1"/>
              <a:t>stats.io_stall_read_ms</a:t>
            </a:r>
            <a:r>
              <a:rPr lang="en-US" sz="1800" dirty="0"/>
              <a:t> /</a:t>
            </a:r>
            <a:r>
              <a:rPr lang="en-US" sz="1800" dirty="0" smtClean="0"/>
              <a:t> </a:t>
            </a:r>
            <a:r>
              <a:rPr lang="en-US" sz="1800" dirty="0" err="1"/>
              <a:t>stats.num_of_reads</a:t>
            </a:r>
            <a:r>
              <a:rPr lang="en-US" sz="1800" dirty="0"/>
              <a:t>)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r>
              <a:rPr lang="en-US" sz="1800" dirty="0" err="1"/>
              <a:t>avg_read_stall_ms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dirty="0" err="1"/>
              <a:t>sys.dm_io_virtual_file_stats</a:t>
            </a:r>
            <a:r>
              <a:rPr lang="en-US" sz="1800" dirty="0"/>
              <a:t>(2,</a:t>
            </a:r>
            <a:r>
              <a:rPr lang="en-US" sz="1800" dirty="0" smtClean="0"/>
              <a:t> </a:t>
            </a:r>
            <a:r>
              <a:rPr lang="en-US" sz="1800" dirty="0"/>
              <a:t>NULL)</a:t>
            </a:r>
            <a:r>
              <a:rPr lang="en-US" sz="1800" dirty="0" smtClean="0"/>
              <a:t> </a:t>
            </a:r>
            <a:r>
              <a:rPr lang="en-US" sz="1800" dirty="0"/>
              <a:t>as</a:t>
            </a:r>
            <a:r>
              <a:rPr lang="en-US" sz="1800" dirty="0" smtClean="0"/>
              <a:t> </a:t>
            </a:r>
            <a:r>
              <a:rPr lang="en-US" sz="1800" dirty="0"/>
              <a:t>stats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INNER </a:t>
            </a:r>
            <a:r>
              <a:rPr lang="en-US" sz="1800" dirty="0"/>
              <a:t>JOIN</a:t>
            </a:r>
            <a:r>
              <a:rPr lang="en-US" sz="1800" dirty="0" smtClean="0"/>
              <a:t> </a:t>
            </a:r>
            <a:r>
              <a:rPr lang="en-US" sz="1800" dirty="0" err="1"/>
              <a:t>master.sys.master_files</a:t>
            </a:r>
            <a:r>
              <a:rPr lang="en-US" sz="1800" dirty="0" smtClean="0"/>
              <a:t> </a:t>
            </a:r>
            <a:r>
              <a:rPr lang="en-US" sz="1800" dirty="0"/>
              <a:t>AS files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ON </a:t>
            </a:r>
            <a:r>
              <a:rPr lang="en-US" sz="1800" dirty="0" err="1"/>
              <a:t>stats.database_id</a:t>
            </a:r>
            <a:r>
              <a:rPr lang="en-US" sz="1800" dirty="0"/>
              <a:t> = </a:t>
            </a:r>
            <a:r>
              <a:rPr lang="en-US" sz="1800" dirty="0" err="1"/>
              <a:t>files.database_id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AND </a:t>
            </a:r>
            <a:r>
              <a:rPr lang="en-US" sz="1800" dirty="0" err="1"/>
              <a:t>stats.file_id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files.file_id</a:t>
            </a:r>
            <a:r>
              <a:rPr lang="en-US" sz="1800" dirty="0" smtClean="0"/>
              <a:t> </a:t>
            </a:r>
            <a:r>
              <a:rPr lang="en-US" sz="1800" dirty="0"/>
              <a:t>WHERE </a:t>
            </a:r>
            <a:r>
              <a:rPr lang="en-US" sz="1800" dirty="0" err="1"/>
              <a:t>files.type_desc</a:t>
            </a:r>
            <a:r>
              <a:rPr lang="en-US" sz="1800" dirty="0"/>
              <a:t> =</a:t>
            </a:r>
            <a:r>
              <a:rPr lang="en-US" sz="1800" dirty="0" smtClean="0"/>
              <a:t> </a:t>
            </a:r>
            <a:r>
              <a:rPr lang="en-US" sz="1800" dirty="0"/>
              <a:t>'ROWS'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8571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Детальный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es.session_id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ec.connection_id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es.login_name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es.host_name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st.text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su.user_objects_alloc_page_count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su.user_objects_dealloc_page_count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su.internal_objects_alloc_page_count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su.internal_objects_dealloc_page_count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 err="1"/>
              <a:t>ec.last_read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ec.last_write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es.program_name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tempdb.sys.dm_db_session_space_usage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INNER </a:t>
            </a:r>
            <a:r>
              <a:rPr lang="en-US" dirty="0"/>
              <a:t>JOIN</a:t>
            </a:r>
            <a:r>
              <a:rPr lang="en-US" dirty="0" smtClean="0"/>
              <a:t> </a:t>
            </a:r>
            <a:r>
              <a:rPr lang="en-US" dirty="0" err="1"/>
              <a:t>sys.dm_exec_sessions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/>
              <a:t>su.session_id</a:t>
            </a:r>
            <a:r>
              <a:rPr lang="en-US" dirty="0"/>
              <a:t> = </a:t>
            </a:r>
            <a:r>
              <a:rPr lang="en-US" dirty="0" err="1"/>
              <a:t>es.session_id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/>
              <a:t>OUTER</a:t>
            </a:r>
            <a:r>
              <a:rPr lang="en-US" dirty="0" smtClean="0"/>
              <a:t> </a:t>
            </a:r>
            <a:r>
              <a:rPr lang="en-US" dirty="0"/>
              <a:t>JOIN</a:t>
            </a:r>
            <a:r>
              <a:rPr lang="en-US" dirty="0" smtClean="0"/>
              <a:t> </a:t>
            </a:r>
            <a:r>
              <a:rPr lang="en-US" dirty="0" err="1"/>
              <a:t>sys.dm_exec_connections</a:t>
            </a:r>
            <a:r>
              <a:rPr lang="en-US" dirty="0"/>
              <a:t> </a:t>
            </a:r>
            <a:r>
              <a:rPr lang="en-US" dirty="0" err="1"/>
              <a:t>ec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/>
              <a:t>su.session_id</a:t>
            </a:r>
            <a:r>
              <a:rPr lang="en-US" dirty="0"/>
              <a:t> = </a:t>
            </a:r>
            <a:r>
              <a:rPr lang="en-US" dirty="0" err="1"/>
              <a:t>ec.most_recent_session_id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OUTER </a:t>
            </a:r>
            <a:r>
              <a:rPr lang="en-US" dirty="0"/>
              <a:t>APPLY</a:t>
            </a:r>
            <a:r>
              <a:rPr lang="en-US" dirty="0" smtClean="0"/>
              <a:t> </a:t>
            </a:r>
            <a:r>
              <a:rPr lang="en-US" dirty="0" err="1"/>
              <a:t>sys.dm_exec_sql_text</a:t>
            </a:r>
            <a:r>
              <a:rPr lang="en-US" dirty="0"/>
              <a:t>(</a:t>
            </a:r>
            <a:r>
              <a:rPr lang="en-US" dirty="0" err="1"/>
              <a:t>ec.most_recent_sql_handle</a:t>
            </a:r>
            <a:r>
              <a:rPr lang="en-US" dirty="0"/>
              <a:t>) </a:t>
            </a:r>
            <a:r>
              <a:rPr lang="en-US" dirty="0" err="1"/>
              <a:t>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368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510</Words>
  <Application>Microsoft Office PowerPoint</Application>
  <PresentationFormat>Экран 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Обзор случаев, в которых используется Tempdb</vt:lpstr>
      <vt:lpstr>Tempdb</vt:lpstr>
      <vt:lpstr>Tempdb в SQL Server</vt:lpstr>
      <vt:lpstr>Физические свойства базы данных tempdb</vt:lpstr>
      <vt:lpstr>Ограничения </vt:lpstr>
      <vt:lpstr>Использование tempdb для прикладных задач</vt:lpstr>
      <vt:lpstr>Анализ нагрузки на временную бд</vt:lpstr>
      <vt:lpstr>Оценка производительности</vt:lpstr>
      <vt:lpstr>Детальный анализ</vt:lpstr>
      <vt:lpstr>Проблемы</vt:lpstr>
      <vt:lpstr>Решения</vt:lpstr>
      <vt:lpstr>Презентация PowerPoint</vt:lpstr>
      <vt:lpstr>Рекомендации</vt:lpstr>
      <vt:lpstr>Планирование размера баз данных tempdb </vt:lpstr>
      <vt:lpstr>Рекомендации</vt:lpstr>
      <vt:lpstr>Аппаратное обеспечение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случаев, в которых используется Tempdb</dc:title>
  <dc:creator>Пользователь Windows</dc:creator>
  <cp:lastModifiedBy>Пользователь Windows</cp:lastModifiedBy>
  <cp:revision>11</cp:revision>
  <dcterms:created xsi:type="dcterms:W3CDTF">2017-05-04T10:30:02Z</dcterms:created>
  <dcterms:modified xsi:type="dcterms:W3CDTF">2017-06-14T14:57:23Z</dcterms:modified>
</cp:coreProperties>
</file>