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4.jpg" ContentType="image/jpg"/>
  <Override PartName="/ppt/media/image5.jpg" ContentType="image/jpg"/>
  <Override PartName="/ppt/notesSlides/notesSlide3.xml" ContentType="application/vnd.openxmlformats-officedocument.presentationml.notesSlide+xml"/>
  <Override PartName="/ppt/media/image8.jpg" ContentType="image/jpg"/>
  <Override PartName="/ppt/media/image10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78" r:id="rId3"/>
    <p:sldId id="285" r:id="rId4"/>
    <p:sldId id="306" r:id="rId5"/>
    <p:sldId id="307" r:id="rId6"/>
    <p:sldId id="308" r:id="rId7"/>
    <p:sldId id="309" r:id="rId8"/>
    <p:sldId id="260" r:id="rId9"/>
    <p:sldId id="259" r:id="rId10"/>
    <p:sldId id="310" r:id="rId11"/>
    <p:sldId id="305" r:id="rId12"/>
    <p:sldId id="304" r:id="rId13"/>
    <p:sldId id="261" r:id="rId14"/>
    <p:sldId id="262" r:id="rId15"/>
    <p:sldId id="263" r:id="rId16"/>
    <p:sldId id="264" r:id="rId17"/>
    <p:sldId id="265" r:id="rId18"/>
    <p:sldId id="29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88" r:id="rId27"/>
    <p:sldId id="289" r:id="rId28"/>
    <p:sldId id="290" r:id="rId29"/>
    <p:sldId id="291" r:id="rId30"/>
    <p:sldId id="292" r:id="rId31"/>
    <p:sldId id="294" r:id="rId32"/>
    <p:sldId id="273" r:id="rId33"/>
    <p:sldId id="274" r:id="rId34"/>
    <p:sldId id="275" r:id="rId35"/>
    <p:sldId id="276" r:id="rId36"/>
    <p:sldId id="296" r:id="rId37"/>
    <p:sldId id="298" r:id="rId38"/>
    <p:sldId id="300" r:id="rId39"/>
    <p:sldId id="303" r:id="rId40"/>
    <p:sldId id="277" r:id="rId4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363" autoAdjust="0"/>
  </p:normalViewPr>
  <p:slideViewPr>
    <p:cSldViewPr>
      <p:cViewPr varScale="1">
        <p:scale>
          <a:sx n="55" d="100"/>
          <a:sy n="55" d="100"/>
        </p:scale>
        <p:origin x="1604" y="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CA358-ECF5-4819-9CA8-62C51BFB1C64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AC064-1BA6-453C-A97B-D4EE79A79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17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AC064-1BA6-453C-A97B-D4EE79A79B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49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CC2C4-2656-416E-B0E3-0AACEE4326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09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AC064-1BA6-453C-A97B-D4EE79A79B9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28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0E8D2-0C71-4C53-9629-3C45459C10CB}" type="datetime1">
              <a:rPr lang="en-US" smtClean="0"/>
              <a:t>9/7/2020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Century Schoolbook"/>
                <a:cs typeface="Century Schoolbook"/>
              </a:defRPr>
            </a:lvl1pPr>
          </a:lstStyle>
          <a:p>
            <a:pPr marL="25400">
              <a:lnSpc>
                <a:spcPts val="15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65F6C"/>
                </a:solidFill>
                <a:latin typeface="Century Schoolbook"/>
                <a:cs typeface="Century School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entury Schoolbook"/>
                <a:cs typeface="Century Schoolboo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08A59-91B8-4F8B-BBD5-0D7506BA14E7}" type="datetime1">
              <a:rPr lang="en-US" smtClean="0"/>
              <a:t>9/7/2020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Century Schoolbook"/>
                <a:cs typeface="Century Schoolbook"/>
              </a:defRPr>
            </a:lvl1pPr>
          </a:lstStyle>
          <a:p>
            <a:pPr marL="25400">
              <a:lnSpc>
                <a:spcPts val="15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65F6C"/>
                </a:solidFill>
                <a:latin typeface="Century Schoolbook"/>
                <a:cs typeface="Century School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C697A-95D0-4100-AF1C-DE0C7AEDF0E3}" type="datetime1">
              <a:rPr lang="en-US" smtClean="0"/>
              <a:t>9/7/2020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Century Schoolbook"/>
                <a:cs typeface="Century Schoolbook"/>
              </a:defRPr>
            </a:lvl1pPr>
          </a:lstStyle>
          <a:p>
            <a:pPr marL="25400">
              <a:lnSpc>
                <a:spcPts val="15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65F6C"/>
                </a:solidFill>
                <a:latin typeface="Century Schoolbook"/>
                <a:cs typeface="Century School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90A54-796C-4116-BE94-9AA429BC8C80}" type="datetime1">
              <a:rPr lang="en-US" smtClean="0"/>
              <a:t>9/7/2020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Century Schoolbook"/>
                <a:cs typeface="Century Schoolbook"/>
              </a:defRPr>
            </a:lvl1pPr>
          </a:lstStyle>
          <a:p>
            <a:pPr marL="25400">
              <a:lnSpc>
                <a:spcPts val="15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42975" y="0"/>
            <a:ext cx="47625" cy="6858000"/>
          </a:xfrm>
          <a:custGeom>
            <a:avLst/>
            <a:gdLst/>
            <a:ahLst/>
            <a:cxnLst/>
            <a:rect l="l" t="t" r="r" b="b"/>
            <a:pathLst>
              <a:path w="47625" h="6858000">
                <a:moveTo>
                  <a:pt x="0" y="6858000"/>
                </a:moveTo>
                <a:lnTo>
                  <a:pt x="47625" y="6858000"/>
                </a:lnTo>
                <a:lnTo>
                  <a:pt x="4762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82688" y="0"/>
            <a:ext cx="3175" cy="6858000"/>
          </a:xfrm>
          <a:custGeom>
            <a:avLst/>
            <a:gdLst/>
            <a:ahLst/>
            <a:cxnLst/>
            <a:rect l="l" t="t" r="r" b="b"/>
            <a:pathLst>
              <a:path w="3175" h="6858000">
                <a:moveTo>
                  <a:pt x="0" y="6858000"/>
                </a:moveTo>
                <a:lnTo>
                  <a:pt x="3136" y="6858000"/>
                </a:lnTo>
                <a:lnTo>
                  <a:pt x="313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81000" y="0"/>
            <a:ext cx="445134" cy="6858000"/>
          </a:xfrm>
          <a:custGeom>
            <a:avLst/>
            <a:gdLst/>
            <a:ahLst/>
            <a:cxnLst/>
            <a:rect l="l" t="t" r="r" b="b"/>
            <a:pathLst>
              <a:path w="445134" h="6858000">
                <a:moveTo>
                  <a:pt x="0" y="6858000"/>
                </a:moveTo>
                <a:lnTo>
                  <a:pt x="444538" y="6858000"/>
                </a:lnTo>
                <a:lnTo>
                  <a:pt x="444538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76339" y="0"/>
            <a:ext cx="104775" cy="6858000"/>
          </a:xfrm>
          <a:custGeom>
            <a:avLst/>
            <a:gdLst/>
            <a:ahLst/>
            <a:cxnLst/>
            <a:rect l="l" t="t" r="r" b="b"/>
            <a:pathLst>
              <a:path w="104775" h="6858000">
                <a:moveTo>
                  <a:pt x="0" y="6858000"/>
                </a:moveTo>
                <a:lnTo>
                  <a:pt x="104664" y="6858000"/>
                </a:lnTo>
                <a:lnTo>
                  <a:pt x="10466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D9C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990600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30" h="6858000">
                <a:moveTo>
                  <a:pt x="0" y="6858000"/>
                </a:moveTo>
                <a:lnTo>
                  <a:pt x="150723" y="6858000"/>
                </a:lnTo>
                <a:lnTo>
                  <a:pt x="150723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D9C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95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8000"/>
                </a:moveTo>
                <a:lnTo>
                  <a:pt x="76200" y="6858000"/>
                </a:lnTo>
                <a:lnTo>
                  <a:pt x="76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ECE8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141323" y="0"/>
            <a:ext cx="78105" cy="6858000"/>
          </a:xfrm>
          <a:custGeom>
            <a:avLst/>
            <a:gdLst/>
            <a:ahLst/>
            <a:cxnLst/>
            <a:rect l="l" t="t" r="r" b="b"/>
            <a:pathLst>
              <a:path w="78105" h="6858000">
                <a:moveTo>
                  <a:pt x="0" y="6858000"/>
                </a:moveTo>
                <a:lnTo>
                  <a:pt x="77876" y="6858000"/>
                </a:lnTo>
                <a:lnTo>
                  <a:pt x="7787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ECE8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6343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5715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85825" y="0"/>
            <a:ext cx="57150" cy="6858000"/>
          </a:xfrm>
          <a:custGeom>
            <a:avLst/>
            <a:gdLst/>
            <a:ahLst/>
            <a:cxnLst/>
            <a:rect l="l" t="t" r="r" b="b"/>
            <a:pathLst>
              <a:path w="57150" h="6858000">
                <a:moveTo>
                  <a:pt x="0" y="6857999"/>
                </a:moveTo>
                <a:lnTo>
                  <a:pt x="57150" y="6857999"/>
                </a:lnTo>
                <a:lnTo>
                  <a:pt x="5715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E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825538" y="0"/>
            <a:ext cx="57150" cy="6858000"/>
          </a:xfrm>
          <a:custGeom>
            <a:avLst/>
            <a:gdLst/>
            <a:ahLst/>
            <a:cxnLst/>
            <a:rect l="l" t="t" r="r" b="b"/>
            <a:pathLst>
              <a:path w="57150" h="6858000">
                <a:moveTo>
                  <a:pt x="0" y="6857999"/>
                </a:moveTo>
                <a:lnTo>
                  <a:pt x="57150" y="6857999"/>
                </a:lnTo>
                <a:lnTo>
                  <a:pt x="5715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726692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575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0668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525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9125331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6"/>
                </a:lnTo>
              </a:path>
            </a:pathLst>
          </a:custGeom>
          <a:ln w="3429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9091041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6"/>
                </a:lnTo>
              </a:path>
            </a:pathLst>
          </a:custGeom>
          <a:ln w="11429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219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8000"/>
                </a:moveTo>
                <a:lnTo>
                  <a:pt x="76200" y="6858000"/>
                </a:lnTo>
                <a:lnTo>
                  <a:pt x="76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5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609600" y="3429000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44" y="1293623"/>
                </a:lnTo>
                <a:lnTo>
                  <a:pt x="743422" y="1288378"/>
                </a:lnTo>
                <a:lnTo>
                  <a:pt x="789709" y="1279788"/>
                </a:lnTo>
                <a:lnTo>
                  <a:pt x="834780" y="1267980"/>
                </a:lnTo>
                <a:lnTo>
                  <a:pt x="878510" y="1253078"/>
                </a:lnTo>
                <a:lnTo>
                  <a:pt x="920773" y="1235208"/>
                </a:lnTo>
                <a:lnTo>
                  <a:pt x="961444" y="1214494"/>
                </a:lnTo>
                <a:lnTo>
                  <a:pt x="1000398" y="1191062"/>
                </a:lnTo>
                <a:lnTo>
                  <a:pt x="1037511" y="1165037"/>
                </a:lnTo>
                <a:lnTo>
                  <a:pt x="1072656" y="1136545"/>
                </a:lnTo>
                <a:lnTo>
                  <a:pt x="1105709" y="1105709"/>
                </a:lnTo>
                <a:lnTo>
                  <a:pt x="1136545" y="1072656"/>
                </a:lnTo>
                <a:lnTo>
                  <a:pt x="1165037" y="1037511"/>
                </a:lnTo>
                <a:lnTo>
                  <a:pt x="1191062" y="1000398"/>
                </a:lnTo>
                <a:lnTo>
                  <a:pt x="1214494" y="961444"/>
                </a:lnTo>
                <a:lnTo>
                  <a:pt x="1235208" y="920773"/>
                </a:lnTo>
                <a:lnTo>
                  <a:pt x="1253078" y="878510"/>
                </a:lnTo>
                <a:lnTo>
                  <a:pt x="1267980" y="834780"/>
                </a:lnTo>
                <a:lnTo>
                  <a:pt x="1279788" y="789709"/>
                </a:lnTo>
                <a:lnTo>
                  <a:pt x="1288378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8" y="551977"/>
                </a:lnTo>
                <a:lnTo>
                  <a:pt x="1279788" y="505690"/>
                </a:lnTo>
                <a:lnTo>
                  <a:pt x="1267980" y="460619"/>
                </a:lnTo>
                <a:lnTo>
                  <a:pt x="1253078" y="416889"/>
                </a:lnTo>
                <a:lnTo>
                  <a:pt x="1235208" y="374626"/>
                </a:lnTo>
                <a:lnTo>
                  <a:pt x="1214494" y="333955"/>
                </a:lnTo>
                <a:lnTo>
                  <a:pt x="1191062" y="295001"/>
                </a:lnTo>
                <a:lnTo>
                  <a:pt x="1165037" y="257888"/>
                </a:lnTo>
                <a:lnTo>
                  <a:pt x="1136545" y="222743"/>
                </a:lnTo>
                <a:lnTo>
                  <a:pt x="1105709" y="189690"/>
                </a:lnTo>
                <a:lnTo>
                  <a:pt x="1072656" y="158854"/>
                </a:lnTo>
                <a:lnTo>
                  <a:pt x="1037511" y="130362"/>
                </a:lnTo>
                <a:lnTo>
                  <a:pt x="1000398" y="104337"/>
                </a:lnTo>
                <a:lnTo>
                  <a:pt x="961444" y="80905"/>
                </a:lnTo>
                <a:lnTo>
                  <a:pt x="920773" y="60191"/>
                </a:lnTo>
                <a:lnTo>
                  <a:pt x="878510" y="42321"/>
                </a:lnTo>
                <a:lnTo>
                  <a:pt x="834780" y="27419"/>
                </a:lnTo>
                <a:lnTo>
                  <a:pt x="789709" y="15611"/>
                </a:lnTo>
                <a:lnTo>
                  <a:pt x="743422" y="7021"/>
                </a:lnTo>
                <a:lnTo>
                  <a:pt x="696044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309624" y="4866766"/>
            <a:ext cx="641985" cy="641350"/>
          </a:xfrm>
          <a:custGeom>
            <a:avLst/>
            <a:gdLst/>
            <a:ahLst/>
            <a:cxnLst/>
            <a:rect l="l" t="t" r="r" b="b"/>
            <a:pathLst>
              <a:path w="641985" h="641350">
                <a:moveTo>
                  <a:pt x="320675" y="0"/>
                </a:moveTo>
                <a:lnTo>
                  <a:pt x="273302" y="3475"/>
                </a:lnTo>
                <a:lnTo>
                  <a:pt x="228083" y="13572"/>
                </a:lnTo>
                <a:lnTo>
                  <a:pt x="185515" y="29794"/>
                </a:lnTo>
                <a:lnTo>
                  <a:pt x="146093" y="51647"/>
                </a:lnTo>
                <a:lnTo>
                  <a:pt x="110315" y="78635"/>
                </a:lnTo>
                <a:lnTo>
                  <a:pt x="78678" y="110263"/>
                </a:lnTo>
                <a:lnTo>
                  <a:pt x="51679" y="146037"/>
                </a:lnTo>
                <a:lnTo>
                  <a:pt x="29815" y="185460"/>
                </a:lnTo>
                <a:lnTo>
                  <a:pt x="13582" y="228037"/>
                </a:lnTo>
                <a:lnTo>
                  <a:pt x="3478" y="273274"/>
                </a:lnTo>
                <a:lnTo>
                  <a:pt x="0" y="320674"/>
                </a:lnTo>
                <a:lnTo>
                  <a:pt x="3478" y="368075"/>
                </a:lnTo>
                <a:lnTo>
                  <a:pt x="13582" y="413312"/>
                </a:lnTo>
                <a:lnTo>
                  <a:pt x="29815" y="455889"/>
                </a:lnTo>
                <a:lnTo>
                  <a:pt x="51679" y="495312"/>
                </a:lnTo>
                <a:lnTo>
                  <a:pt x="78678" y="531086"/>
                </a:lnTo>
                <a:lnTo>
                  <a:pt x="110315" y="562714"/>
                </a:lnTo>
                <a:lnTo>
                  <a:pt x="146093" y="589702"/>
                </a:lnTo>
                <a:lnTo>
                  <a:pt x="185515" y="611555"/>
                </a:lnTo>
                <a:lnTo>
                  <a:pt x="228083" y="627777"/>
                </a:lnTo>
                <a:lnTo>
                  <a:pt x="273302" y="637874"/>
                </a:lnTo>
                <a:lnTo>
                  <a:pt x="320675" y="641349"/>
                </a:lnTo>
                <a:lnTo>
                  <a:pt x="368078" y="637874"/>
                </a:lnTo>
                <a:lnTo>
                  <a:pt x="413323" y="627777"/>
                </a:lnTo>
                <a:lnTo>
                  <a:pt x="455913" y="611555"/>
                </a:lnTo>
                <a:lnTo>
                  <a:pt x="495351" y="589702"/>
                </a:lnTo>
                <a:lnTo>
                  <a:pt x="531141" y="562714"/>
                </a:lnTo>
                <a:lnTo>
                  <a:pt x="562786" y="531086"/>
                </a:lnTo>
                <a:lnTo>
                  <a:pt x="589791" y="495312"/>
                </a:lnTo>
                <a:lnTo>
                  <a:pt x="611659" y="455889"/>
                </a:lnTo>
                <a:lnTo>
                  <a:pt x="627893" y="413312"/>
                </a:lnTo>
                <a:lnTo>
                  <a:pt x="637998" y="368075"/>
                </a:lnTo>
                <a:lnTo>
                  <a:pt x="641476" y="320674"/>
                </a:lnTo>
                <a:lnTo>
                  <a:pt x="637998" y="273274"/>
                </a:lnTo>
                <a:lnTo>
                  <a:pt x="627893" y="228037"/>
                </a:lnTo>
                <a:lnTo>
                  <a:pt x="611659" y="185460"/>
                </a:lnTo>
                <a:lnTo>
                  <a:pt x="589791" y="146037"/>
                </a:lnTo>
                <a:lnTo>
                  <a:pt x="562786" y="110263"/>
                </a:lnTo>
                <a:lnTo>
                  <a:pt x="531141" y="78635"/>
                </a:lnTo>
                <a:lnTo>
                  <a:pt x="495351" y="51647"/>
                </a:lnTo>
                <a:lnTo>
                  <a:pt x="455913" y="29794"/>
                </a:lnTo>
                <a:lnTo>
                  <a:pt x="413323" y="13572"/>
                </a:lnTo>
                <a:lnTo>
                  <a:pt x="368078" y="3475"/>
                </a:lnTo>
                <a:lnTo>
                  <a:pt x="320675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091082" y="5500623"/>
            <a:ext cx="137160" cy="137795"/>
          </a:xfrm>
          <a:custGeom>
            <a:avLst/>
            <a:gdLst/>
            <a:ahLst/>
            <a:cxnLst/>
            <a:rect l="l" t="t" r="r" b="b"/>
            <a:pathLst>
              <a:path w="137159" h="137795">
                <a:moveTo>
                  <a:pt x="68579" y="0"/>
                </a:moveTo>
                <a:lnTo>
                  <a:pt x="41882" y="5393"/>
                </a:lnTo>
                <a:lnTo>
                  <a:pt x="20083" y="20097"/>
                </a:lnTo>
                <a:lnTo>
                  <a:pt x="5388" y="41898"/>
                </a:lnTo>
                <a:lnTo>
                  <a:pt x="0" y="68579"/>
                </a:lnTo>
                <a:lnTo>
                  <a:pt x="5388" y="95279"/>
                </a:lnTo>
                <a:lnTo>
                  <a:pt x="20083" y="117082"/>
                </a:lnTo>
                <a:lnTo>
                  <a:pt x="41882" y="131782"/>
                </a:lnTo>
                <a:lnTo>
                  <a:pt x="68579" y="137172"/>
                </a:lnTo>
                <a:lnTo>
                  <a:pt x="95272" y="131782"/>
                </a:lnTo>
                <a:lnTo>
                  <a:pt x="117071" y="117082"/>
                </a:lnTo>
                <a:lnTo>
                  <a:pt x="131770" y="95279"/>
                </a:lnTo>
                <a:lnTo>
                  <a:pt x="137159" y="68579"/>
                </a:lnTo>
                <a:lnTo>
                  <a:pt x="131770" y="41898"/>
                </a:lnTo>
                <a:lnTo>
                  <a:pt x="117071" y="20097"/>
                </a:lnTo>
                <a:lnTo>
                  <a:pt x="95272" y="5393"/>
                </a:lnTo>
                <a:lnTo>
                  <a:pt x="68579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664207" y="5788152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19" h="274320">
                <a:moveTo>
                  <a:pt x="137160" y="0"/>
                </a:moveTo>
                <a:lnTo>
                  <a:pt x="93829" y="6992"/>
                </a:lnTo>
                <a:lnTo>
                  <a:pt x="56180" y="26462"/>
                </a:lnTo>
                <a:lnTo>
                  <a:pt x="26481" y="56153"/>
                </a:lnTo>
                <a:lnTo>
                  <a:pt x="6998" y="93805"/>
                </a:lnTo>
                <a:lnTo>
                  <a:pt x="0" y="137160"/>
                </a:lnTo>
                <a:lnTo>
                  <a:pt x="6998" y="180514"/>
                </a:lnTo>
                <a:lnTo>
                  <a:pt x="26481" y="218166"/>
                </a:lnTo>
                <a:lnTo>
                  <a:pt x="56180" y="247857"/>
                </a:lnTo>
                <a:lnTo>
                  <a:pt x="93829" y="267327"/>
                </a:lnTo>
                <a:lnTo>
                  <a:pt x="137160" y="274320"/>
                </a:lnTo>
                <a:lnTo>
                  <a:pt x="180490" y="267327"/>
                </a:lnTo>
                <a:lnTo>
                  <a:pt x="218139" y="247857"/>
                </a:lnTo>
                <a:lnTo>
                  <a:pt x="247838" y="218166"/>
                </a:lnTo>
                <a:lnTo>
                  <a:pt x="267321" y="180514"/>
                </a:lnTo>
                <a:lnTo>
                  <a:pt x="274319" y="137160"/>
                </a:lnTo>
                <a:lnTo>
                  <a:pt x="267321" y="93805"/>
                </a:lnTo>
                <a:lnTo>
                  <a:pt x="247838" y="56153"/>
                </a:lnTo>
                <a:lnTo>
                  <a:pt x="218139" y="26462"/>
                </a:lnTo>
                <a:lnTo>
                  <a:pt x="180490" y="6992"/>
                </a:lnTo>
                <a:lnTo>
                  <a:pt x="137160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905000" y="4495800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182880" y="0"/>
                </a:moveTo>
                <a:lnTo>
                  <a:pt x="134276" y="6535"/>
                </a:lnTo>
                <a:lnTo>
                  <a:pt x="90593" y="24976"/>
                </a:lnTo>
                <a:lnTo>
                  <a:pt x="53578" y="53578"/>
                </a:lnTo>
                <a:lnTo>
                  <a:pt x="24976" y="90593"/>
                </a:lnTo>
                <a:lnTo>
                  <a:pt x="6535" y="134276"/>
                </a:lnTo>
                <a:lnTo>
                  <a:pt x="0" y="182880"/>
                </a:lnTo>
                <a:lnTo>
                  <a:pt x="6535" y="231483"/>
                </a:lnTo>
                <a:lnTo>
                  <a:pt x="24976" y="275166"/>
                </a:lnTo>
                <a:lnTo>
                  <a:pt x="53578" y="312181"/>
                </a:lnTo>
                <a:lnTo>
                  <a:pt x="90593" y="340783"/>
                </a:lnTo>
                <a:lnTo>
                  <a:pt x="134276" y="359224"/>
                </a:lnTo>
                <a:lnTo>
                  <a:pt x="182880" y="365760"/>
                </a:lnTo>
                <a:lnTo>
                  <a:pt x="231483" y="359224"/>
                </a:lnTo>
                <a:lnTo>
                  <a:pt x="275166" y="340783"/>
                </a:lnTo>
                <a:lnTo>
                  <a:pt x="312181" y="312181"/>
                </a:lnTo>
                <a:lnTo>
                  <a:pt x="340783" y="275166"/>
                </a:lnTo>
                <a:lnTo>
                  <a:pt x="359224" y="231483"/>
                </a:lnTo>
                <a:lnTo>
                  <a:pt x="365760" y="182880"/>
                </a:lnTo>
                <a:lnTo>
                  <a:pt x="359224" y="134276"/>
                </a:lnTo>
                <a:lnTo>
                  <a:pt x="340783" y="90593"/>
                </a:lnTo>
                <a:lnTo>
                  <a:pt x="312181" y="53578"/>
                </a:lnTo>
                <a:lnTo>
                  <a:pt x="275166" y="24976"/>
                </a:lnTo>
                <a:lnTo>
                  <a:pt x="231483" y="6535"/>
                </a:lnTo>
                <a:lnTo>
                  <a:pt x="182880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F1923-0500-49C8-948B-FA090DEB59E6}" type="datetime1">
              <a:rPr lang="en-US" smtClean="0"/>
              <a:t>9/7/2020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Century Schoolbook"/>
                <a:cs typeface="Century Schoolbook"/>
              </a:defRPr>
            </a:lvl1pPr>
          </a:lstStyle>
          <a:p>
            <a:pPr marL="25400">
              <a:lnSpc>
                <a:spcPts val="15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7630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763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6"/>
                </a:lnTo>
              </a:path>
            </a:pathLst>
          </a:custGeom>
          <a:ln w="3429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333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6"/>
                </a:lnTo>
              </a:path>
            </a:pathLst>
          </a:custGeom>
          <a:ln w="1143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839200" y="3429000"/>
            <a:ext cx="142875" cy="0"/>
          </a:xfrm>
          <a:custGeom>
            <a:avLst/>
            <a:gdLst/>
            <a:ahLst/>
            <a:cxnLst/>
            <a:rect l="l" t="t" r="r" b="b"/>
            <a:pathLst>
              <a:path w="142875">
                <a:moveTo>
                  <a:pt x="0" y="0"/>
                </a:moveTo>
                <a:lnTo>
                  <a:pt x="142875" y="0"/>
                </a:lnTo>
              </a:path>
            </a:pathLst>
          </a:custGeom>
          <a:ln w="19050">
            <a:solidFill>
              <a:srgbClr val="FD85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8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8915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525">
            <a:solidFill>
              <a:srgbClr val="FD85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8156447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225008" y="4419"/>
                </a:lnTo>
                <a:lnTo>
                  <a:pt x="178597" y="17162"/>
                </a:lnTo>
                <a:lnTo>
                  <a:pt x="135861" y="37453"/>
                </a:lnTo>
                <a:lnTo>
                  <a:pt x="97575" y="64518"/>
                </a:lnTo>
                <a:lnTo>
                  <a:pt x="64513" y="97580"/>
                </a:lnTo>
                <a:lnTo>
                  <a:pt x="37450" y="135867"/>
                </a:lnTo>
                <a:lnTo>
                  <a:pt x="17161" y="178602"/>
                </a:lnTo>
                <a:lnTo>
                  <a:pt x="4419" y="225011"/>
                </a:lnTo>
                <a:lnTo>
                  <a:pt x="0" y="274319"/>
                </a:lnTo>
                <a:lnTo>
                  <a:pt x="4419" y="323628"/>
                </a:lnTo>
                <a:lnTo>
                  <a:pt x="17161" y="370037"/>
                </a:lnTo>
                <a:lnTo>
                  <a:pt x="37450" y="412772"/>
                </a:lnTo>
                <a:lnTo>
                  <a:pt x="64513" y="451059"/>
                </a:lnTo>
                <a:lnTo>
                  <a:pt x="97575" y="484121"/>
                </a:lnTo>
                <a:lnTo>
                  <a:pt x="135861" y="511186"/>
                </a:lnTo>
                <a:lnTo>
                  <a:pt x="178597" y="531477"/>
                </a:lnTo>
                <a:lnTo>
                  <a:pt x="225008" y="544220"/>
                </a:lnTo>
                <a:lnTo>
                  <a:pt x="274320" y="548640"/>
                </a:lnTo>
                <a:lnTo>
                  <a:pt x="323631" y="544220"/>
                </a:lnTo>
                <a:lnTo>
                  <a:pt x="370042" y="531477"/>
                </a:lnTo>
                <a:lnTo>
                  <a:pt x="412778" y="511186"/>
                </a:lnTo>
                <a:lnTo>
                  <a:pt x="451064" y="484121"/>
                </a:lnTo>
                <a:lnTo>
                  <a:pt x="484126" y="451059"/>
                </a:lnTo>
                <a:lnTo>
                  <a:pt x="511189" y="412772"/>
                </a:lnTo>
                <a:lnTo>
                  <a:pt x="531478" y="370037"/>
                </a:lnTo>
                <a:lnTo>
                  <a:pt x="544220" y="323628"/>
                </a:lnTo>
                <a:lnTo>
                  <a:pt x="548640" y="274319"/>
                </a:lnTo>
                <a:lnTo>
                  <a:pt x="544220" y="225011"/>
                </a:lnTo>
                <a:lnTo>
                  <a:pt x="531478" y="178602"/>
                </a:lnTo>
                <a:lnTo>
                  <a:pt x="511189" y="135867"/>
                </a:lnTo>
                <a:lnTo>
                  <a:pt x="484126" y="97580"/>
                </a:lnTo>
                <a:lnTo>
                  <a:pt x="451064" y="64518"/>
                </a:lnTo>
                <a:lnTo>
                  <a:pt x="412778" y="37453"/>
                </a:lnTo>
                <a:lnTo>
                  <a:pt x="370042" y="17162"/>
                </a:lnTo>
                <a:lnTo>
                  <a:pt x="323631" y="4419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251523" y="5949280"/>
            <a:ext cx="1835658" cy="86240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171871"/>
            <a:ext cx="8072119" cy="11798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565F6C"/>
                </a:solidFill>
                <a:latin typeface="Century Schoolbook"/>
                <a:cs typeface="Century School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7949" y="1313497"/>
            <a:ext cx="7908925" cy="2830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entury Schoolbook"/>
                <a:cs typeface="Century Schoolboo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9F0DB-F5A5-4B27-9C1A-D3DE0457C7D4}" type="datetime1">
              <a:rPr lang="en-US" smtClean="0"/>
              <a:t>9/7/2020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06561" y="5903852"/>
            <a:ext cx="255270" cy="203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Century Schoolbook"/>
                <a:cs typeface="Century Schoolbook"/>
              </a:defRPr>
            </a:lvl1pPr>
          </a:lstStyle>
          <a:p>
            <a:pPr marL="25400">
              <a:lnSpc>
                <a:spcPts val="15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46705" y="5055108"/>
            <a:ext cx="3941445" cy="417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b="1" spc="5" dirty="0">
                <a:solidFill>
                  <a:srgbClr val="565F6C"/>
                </a:solidFill>
                <a:latin typeface="Century Schoolbook"/>
                <a:cs typeface="Century Schoolbook"/>
              </a:rPr>
              <a:t>P</a:t>
            </a:r>
            <a:r>
              <a:rPr sz="2150" b="1" spc="5" dirty="0">
                <a:solidFill>
                  <a:srgbClr val="565F6C"/>
                </a:solidFill>
                <a:latin typeface="Century Schoolbook"/>
                <a:cs typeface="Century Schoolbook"/>
              </a:rPr>
              <a:t>ROCESSES </a:t>
            </a:r>
            <a:r>
              <a:rPr sz="2700" b="1" dirty="0">
                <a:solidFill>
                  <a:srgbClr val="565F6C"/>
                </a:solidFill>
                <a:latin typeface="Century Schoolbook"/>
                <a:cs typeface="Century Schoolbook"/>
              </a:rPr>
              <a:t>&amp;</a:t>
            </a:r>
            <a:r>
              <a:rPr sz="2700" b="1" spc="40" dirty="0">
                <a:solidFill>
                  <a:srgbClr val="565F6C"/>
                </a:solidFill>
                <a:latin typeface="Century Schoolbook"/>
                <a:cs typeface="Century Schoolbook"/>
              </a:rPr>
              <a:t> </a:t>
            </a:r>
            <a:r>
              <a:rPr sz="2700" b="1" spc="5" dirty="0">
                <a:solidFill>
                  <a:srgbClr val="565F6C"/>
                </a:solidFill>
                <a:latin typeface="Century Schoolbook"/>
                <a:cs typeface="Century Schoolbook"/>
              </a:rPr>
              <a:t>T</a:t>
            </a:r>
            <a:r>
              <a:rPr sz="2150" b="1" spc="5" dirty="0">
                <a:solidFill>
                  <a:srgbClr val="565F6C"/>
                </a:solidFill>
                <a:latin typeface="Century Schoolbook"/>
                <a:cs typeface="Century Schoolbook"/>
              </a:rPr>
              <a:t>HREADS</a:t>
            </a:r>
            <a:endParaRPr sz="2150">
              <a:latin typeface="Century Schoolbook"/>
              <a:cs typeface="Century School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95270" y="3733545"/>
            <a:ext cx="540093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5" dirty="0">
                <a:solidFill>
                  <a:srgbClr val="565F6C"/>
                </a:solidFill>
                <a:latin typeface="Century Schoolbook"/>
                <a:cs typeface="Century Schoolbook"/>
              </a:rPr>
              <a:t>C</a:t>
            </a:r>
            <a:r>
              <a:rPr sz="2400" b="1" spc="-5" dirty="0">
                <a:solidFill>
                  <a:srgbClr val="565F6C"/>
                </a:solidFill>
                <a:latin typeface="Century Schoolbook"/>
                <a:cs typeface="Century Schoolbook"/>
              </a:rPr>
              <a:t>OMP </a:t>
            </a:r>
            <a:r>
              <a:rPr sz="3000" b="1" dirty="0">
                <a:solidFill>
                  <a:srgbClr val="565F6C"/>
                </a:solidFill>
                <a:latin typeface="Century Schoolbook"/>
                <a:cs typeface="Century Schoolbook"/>
              </a:rPr>
              <a:t>346 – </a:t>
            </a:r>
            <a:r>
              <a:rPr lang="en-US" sz="3000" b="1" spc="-5" dirty="0">
                <a:solidFill>
                  <a:srgbClr val="565F6C"/>
                </a:solidFill>
                <a:latin typeface="Century Schoolbook"/>
                <a:cs typeface="Century Schoolbook"/>
              </a:rPr>
              <a:t>Fall</a:t>
            </a:r>
            <a:r>
              <a:rPr sz="2400" b="1" spc="270" dirty="0">
                <a:solidFill>
                  <a:srgbClr val="565F6C"/>
                </a:solidFill>
                <a:latin typeface="Century Schoolbook"/>
                <a:cs typeface="Century Schoolbook"/>
              </a:rPr>
              <a:t> </a:t>
            </a:r>
            <a:r>
              <a:rPr sz="3000" b="1" spc="5" dirty="0">
                <a:solidFill>
                  <a:srgbClr val="565F6C"/>
                </a:solidFill>
                <a:latin typeface="Century Schoolbook"/>
                <a:cs typeface="Century Schoolbook"/>
              </a:rPr>
              <a:t>20</a:t>
            </a:r>
            <a:r>
              <a:rPr lang="en-CA" sz="3000" b="1" spc="5" dirty="0">
                <a:solidFill>
                  <a:srgbClr val="565F6C"/>
                </a:solidFill>
                <a:latin typeface="Century Schoolbook"/>
                <a:cs typeface="Century Schoolbook"/>
              </a:rPr>
              <a:t>20</a:t>
            </a:r>
            <a:endParaRPr sz="3000" dirty="0">
              <a:latin typeface="Century Schoolbook"/>
              <a:cs typeface="Century Schoolboo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46705" y="4551298"/>
            <a:ext cx="1400810" cy="282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565F6C"/>
                </a:solidFill>
                <a:latin typeface="Century Schoolbook"/>
                <a:cs typeface="Century Schoolbook"/>
              </a:rPr>
              <a:t>Tutorial </a:t>
            </a:r>
            <a:r>
              <a:rPr sz="1800" b="1" dirty="0">
                <a:solidFill>
                  <a:srgbClr val="565F6C"/>
                </a:solidFill>
                <a:latin typeface="Century Schoolbook"/>
                <a:cs typeface="Century Schoolbook"/>
              </a:rPr>
              <a:t>#</a:t>
            </a:r>
            <a:r>
              <a:rPr sz="1800" b="1" spc="-90" dirty="0">
                <a:solidFill>
                  <a:srgbClr val="565F6C"/>
                </a:solidFill>
                <a:latin typeface="Century Schoolbook"/>
                <a:cs typeface="Century Schoolbook"/>
              </a:rPr>
              <a:t> </a:t>
            </a:r>
            <a:r>
              <a:rPr sz="1800" b="1" dirty="0">
                <a:solidFill>
                  <a:srgbClr val="565F6C"/>
                </a:solidFill>
                <a:latin typeface="Century Schoolbook"/>
                <a:cs typeface="Century Schoolbook"/>
              </a:rPr>
              <a:t>1</a:t>
            </a:r>
            <a:endParaRPr sz="1800">
              <a:latin typeface="Century Schoolbook"/>
              <a:cs typeface="Century Schoolboo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66799" y="5077841"/>
            <a:ext cx="12827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Century Schoolbook"/>
                <a:cs typeface="Century Schoolbook"/>
              </a:rPr>
              <a:t>1</a:t>
            </a:r>
            <a:endParaRPr sz="1400">
              <a:latin typeface="Century Schoolbook"/>
              <a:cs typeface="Century Schoolbook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530"/>
              </a:lnSpc>
            </a:pPr>
            <a:fld id="{81D60167-4931-47E6-BA6A-407CBD079E47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940" y="171871"/>
            <a:ext cx="8072119" cy="553998"/>
          </a:xfrm>
        </p:spPr>
        <p:txBody>
          <a:bodyPr/>
          <a:lstStyle/>
          <a:p>
            <a:r>
              <a:rPr lang="en-CA" sz="3600" dirty="0"/>
              <a:t>CPU switch from process to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530"/>
              </a:lnSpc>
            </a:pPr>
            <a:fld id="{81D60167-4931-47E6-BA6A-407CBD079E47}" type="slidenum">
              <a:rPr lang="en-CA" smtClean="0"/>
              <a:t>10</a:t>
            </a:fld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390134"/>
            <a:ext cx="5943600" cy="4819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8987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400"/>
              </a:lnSpc>
            </a:pPr>
            <a:r>
              <a:rPr sz="3600" spc="15" dirty="0"/>
              <a:t>S</a:t>
            </a:r>
            <a:r>
              <a:rPr sz="2850" spc="15" dirty="0"/>
              <a:t>INGLE </a:t>
            </a:r>
            <a:r>
              <a:rPr sz="3600" dirty="0"/>
              <a:t>&amp; </a:t>
            </a:r>
            <a:r>
              <a:rPr sz="3600" spc="15" dirty="0"/>
              <a:t>M</a:t>
            </a:r>
            <a:r>
              <a:rPr sz="2850" spc="15" dirty="0"/>
              <a:t>ULTIPLE </a:t>
            </a:r>
            <a:r>
              <a:rPr sz="3600" spc="15" dirty="0"/>
              <a:t>T</a:t>
            </a:r>
            <a:r>
              <a:rPr sz="2850" spc="15" dirty="0"/>
              <a:t>HREAD </a:t>
            </a:r>
            <a:r>
              <a:rPr sz="2850" spc="20" dirty="0"/>
              <a:t>OF  </a:t>
            </a:r>
            <a:r>
              <a:rPr sz="2850" spc="15" dirty="0"/>
              <a:t>CONTROL</a:t>
            </a:r>
            <a:endParaRPr sz="2850" dirty="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pic>
        <p:nvPicPr>
          <p:cNvPr id="21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487680"/>
            <a:ext cx="6553200" cy="462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08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940" y="171871"/>
            <a:ext cx="8072119" cy="369332"/>
          </a:xfrm>
        </p:spPr>
        <p:txBody>
          <a:bodyPr/>
          <a:lstStyle/>
          <a:p>
            <a:r>
              <a:rPr lang="en-US" dirty="0"/>
              <a:t>Difference between Process and Thread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6511709"/>
              </p:ext>
            </p:extLst>
          </p:nvPr>
        </p:nvGraphicFramePr>
        <p:xfrm>
          <a:off x="1219201" y="685800"/>
          <a:ext cx="6545205" cy="532861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81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1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1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101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S.N.</a:t>
                      </a:r>
                      <a:endParaRPr lang="en-US" sz="1200" b="1" dirty="0">
                        <a:effectLst/>
                      </a:endParaRP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effectLst/>
                        </a:rPr>
                        <a:t>Process</a:t>
                      </a:r>
                      <a:endParaRPr lang="en-US" sz="12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effectLst/>
                        </a:rPr>
                        <a:t>Thread</a:t>
                      </a:r>
                      <a:endParaRPr lang="en-US" sz="12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167"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/>
                        <a:t>1</a:t>
                      </a:r>
                      <a:endParaRPr lang="en-US" sz="1200" b="1" i="1" u="sng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Process is heavy weight or resource intensive.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Thread is light weight, taking lesser resources than a process.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167"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/>
                        <a:t>2</a:t>
                      </a:r>
                      <a:endParaRPr lang="en-US" sz="1200" b="1" i="1" u="sng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Process switching needs interaction with operating system.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Thread switching does not need to interact with operating system.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564"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/>
                        <a:t>3</a:t>
                      </a:r>
                      <a:endParaRPr lang="en-US" sz="1200" b="1" i="1" u="sng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In multiple processing environments, each process executes the same code but has its own memory and file resources.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All threads can share same set of open files, child processes.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5365"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/>
                        <a:t>4</a:t>
                      </a:r>
                      <a:endParaRPr lang="en-US" sz="1200" b="1" i="1" u="sng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If one process is blocked, then no other process can execute until the first process is unblocked.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While one thread is blocked and waiting, a second thread in the same task can run.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0167"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/>
                        <a:t>5</a:t>
                      </a:r>
                      <a:endParaRPr lang="en-US" sz="1200" b="1" i="1" u="sng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Multiple processes without using threads use more resources.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Multiple threaded processes use fewer resources.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0167"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/>
                        <a:t>6</a:t>
                      </a:r>
                      <a:endParaRPr lang="en-US" sz="1200" b="1" i="1" u="sng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In multiple processes each process operates independently of the others.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One thread can read, write or change another thread's data.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01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530"/>
              </a:lnSpc>
            </a:pPr>
            <a:fld id="{81D60167-4931-47E6-BA6A-407CBD079E4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111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860805"/>
            <a:ext cx="5503545" cy="612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/>
              <a:t>T</a:t>
            </a:r>
            <a:r>
              <a:rPr sz="3200" dirty="0"/>
              <a:t>HREAD </a:t>
            </a:r>
            <a:r>
              <a:rPr sz="4000" dirty="0"/>
              <a:t>S</a:t>
            </a:r>
            <a:r>
              <a:rPr sz="3200" dirty="0"/>
              <a:t>TRUCTURE</a:t>
            </a:r>
            <a:r>
              <a:rPr sz="3200" spc="355" dirty="0"/>
              <a:t> </a:t>
            </a:r>
            <a:r>
              <a:rPr sz="4000" spc="-5" dirty="0"/>
              <a:t>[1]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115618" y="1700809"/>
            <a:ext cx="7239000" cy="391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9194" y="2420365"/>
            <a:ext cx="4767580" cy="2446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dirty="0">
                <a:latin typeface="Century Schoolbook"/>
                <a:cs typeface="Century Schoolbook"/>
              </a:rPr>
              <a:t>The Thread Control Block (TCB) is a  </a:t>
            </a:r>
            <a:r>
              <a:rPr sz="2000" spc="-5" dirty="0">
                <a:latin typeface="Century Schoolbook"/>
                <a:cs typeface="Century Schoolbook"/>
              </a:rPr>
              <a:t>structure </a:t>
            </a:r>
            <a:r>
              <a:rPr sz="2000" dirty="0">
                <a:latin typeface="Century Schoolbook"/>
                <a:cs typeface="Century Schoolbook"/>
              </a:rPr>
              <a:t>used </a:t>
            </a:r>
            <a:r>
              <a:rPr sz="2000" spc="-5" dirty="0">
                <a:latin typeface="Century Schoolbook"/>
                <a:cs typeface="Century Schoolbook"/>
              </a:rPr>
              <a:t>to maintain the </a:t>
            </a:r>
            <a:r>
              <a:rPr sz="2000" dirty="0">
                <a:latin typeface="Century Schoolbook"/>
                <a:cs typeface="Century Schoolbook"/>
              </a:rPr>
              <a:t>state of</a:t>
            </a:r>
            <a:r>
              <a:rPr sz="2000" spc="-125" dirty="0">
                <a:latin typeface="Century Schoolbook"/>
                <a:cs typeface="Century Schoolbook"/>
              </a:rPr>
              <a:t> </a:t>
            </a:r>
            <a:r>
              <a:rPr sz="2000" dirty="0">
                <a:latin typeface="Century Schoolbook"/>
                <a:cs typeface="Century Schoolbook"/>
              </a:rPr>
              <a:t>a  </a:t>
            </a:r>
            <a:r>
              <a:rPr sz="2000" spc="-5" dirty="0">
                <a:latin typeface="Century Schoolbook"/>
                <a:cs typeface="Century Schoolbook"/>
              </a:rPr>
              <a:t>thread during</a:t>
            </a:r>
            <a:r>
              <a:rPr sz="2000" spc="-65" dirty="0">
                <a:latin typeface="Century Schoolbook"/>
                <a:cs typeface="Century Schoolbook"/>
              </a:rPr>
              <a:t> </a:t>
            </a:r>
            <a:r>
              <a:rPr sz="2000" spc="-5" dirty="0">
                <a:latin typeface="Century Schoolbook"/>
                <a:cs typeface="Century Schoolbook"/>
              </a:rPr>
              <a:t>run-time.</a:t>
            </a:r>
            <a:endParaRPr sz="2000">
              <a:latin typeface="Century Schoolbook"/>
              <a:cs typeface="Century Schoolbook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entury Schoolbook"/>
                <a:cs typeface="Century Schoolbook"/>
              </a:rPr>
              <a:t>It</a:t>
            </a:r>
            <a:r>
              <a:rPr sz="2000" spc="-80" dirty="0">
                <a:latin typeface="Century Schoolbook"/>
                <a:cs typeface="Century Schoolbook"/>
              </a:rPr>
              <a:t> </a:t>
            </a:r>
            <a:r>
              <a:rPr sz="2000" spc="-5" dirty="0">
                <a:latin typeface="Century Schoolbook"/>
                <a:cs typeface="Century Schoolbook"/>
              </a:rPr>
              <a:t>Includes:</a:t>
            </a:r>
            <a:endParaRPr sz="2000">
              <a:latin typeface="Century Schoolbook"/>
              <a:cs typeface="Century Schoolbook"/>
            </a:endParaRPr>
          </a:p>
          <a:p>
            <a:pPr marL="306705" indent="-294005">
              <a:lnSpc>
                <a:spcPct val="100000"/>
              </a:lnSpc>
              <a:buAutoNum type="arabicPlain"/>
              <a:tabLst>
                <a:tab pos="307340" algn="l"/>
              </a:tabLst>
            </a:pPr>
            <a:r>
              <a:rPr sz="2000" dirty="0">
                <a:latin typeface="Century Schoolbook"/>
                <a:cs typeface="Century Schoolbook"/>
              </a:rPr>
              <a:t>General-Purpose</a:t>
            </a:r>
            <a:r>
              <a:rPr sz="2000" spc="-100" dirty="0">
                <a:latin typeface="Century Schoolbook"/>
                <a:cs typeface="Century Schoolbook"/>
              </a:rPr>
              <a:t> </a:t>
            </a:r>
            <a:r>
              <a:rPr sz="2000" dirty="0">
                <a:latin typeface="Century Schoolbook"/>
                <a:cs typeface="Century Schoolbook"/>
              </a:rPr>
              <a:t>registers</a:t>
            </a:r>
            <a:endParaRPr sz="2000">
              <a:latin typeface="Century Schoolbook"/>
              <a:cs typeface="Century Schoolbook"/>
            </a:endParaRPr>
          </a:p>
          <a:p>
            <a:pPr marL="306705" indent="-294005">
              <a:lnSpc>
                <a:spcPct val="100000"/>
              </a:lnSpc>
              <a:buAutoNum type="arabicPlain"/>
              <a:tabLst>
                <a:tab pos="307340" algn="l"/>
              </a:tabLst>
            </a:pPr>
            <a:r>
              <a:rPr sz="2000" dirty="0">
                <a:latin typeface="Century Schoolbook"/>
                <a:cs typeface="Century Schoolbook"/>
              </a:rPr>
              <a:t>Stacks</a:t>
            </a:r>
            <a:endParaRPr sz="2000">
              <a:latin typeface="Century Schoolbook"/>
              <a:cs typeface="Century Schoolbook"/>
            </a:endParaRPr>
          </a:p>
          <a:p>
            <a:pPr marL="306705" indent="-294005">
              <a:lnSpc>
                <a:spcPct val="100000"/>
              </a:lnSpc>
              <a:buAutoNum type="arabicPlain"/>
              <a:tabLst>
                <a:tab pos="307340" algn="l"/>
              </a:tabLst>
            </a:pPr>
            <a:r>
              <a:rPr sz="2000" dirty="0">
                <a:latin typeface="Century Schoolbook"/>
                <a:cs typeface="Century Schoolbook"/>
              </a:rPr>
              <a:t>Program</a:t>
            </a:r>
            <a:r>
              <a:rPr sz="2000" spc="-105" dirty="0">
                <a:latin typeface="Century Schoolbook"/>
                <a:cs typeface="Century Schoolbook"/>
              </a:rPr>
              <a:t> </a:t>
            </a:r>
            <a:r>
              <a:rPr sz="2000" dirty="0">
                <a:latin typeface="Century Schoolbook"/>
                <a:cs typeface="Century Schoolbook"/>
              </a:rPr>
              <a:t>Counter</a:t>
            </a:r>
            <a:endParaRPr sz="2000">
              <a:latin typeface="Century Schoolbook"/>
              <a:cs typeface="Century Schoolbook"/>
            </a:endParaRPr>
          </a:p>
          <a:p>
            <a:pPr marL="306705" indent="-294005">
              <a:lnSpc>
                <a:spcPct val="100000"/>
              </a:lnSpc>
              <a:buAutoNum type="arabicPlain"/>
              <a:tabLst>
                <a:tab pos="307340" algn="l"/>
              </a:tabLst>
            </a:pPr>
            <a:r>
              <a:rPr sz="2000" dirty="0">
                <a:latin typeface="Century Schoolbook"/>
                <a:cs typeface="Century Schoolbook"/>
              </a:rPr>
              <a:t>Thread</a:t>
            </a:r>
            <a:r>
              <a:rPr sz="2000" spc="-105" dirty="0">
                <a:latin typeface="Century Schoolbook"/>
                <a:cs typeface="Century Schoolbook"/>
              </a:rPr>
              <a:t> </a:t>
            </a:r>
            <a:r>
              <a:rPr sz="2000" spc="-5" dirty="0">
                <a:latin typeface="Century Schoolbook"/>
                <a:cs typeface="Century Schoolbook"/>
              </a:rPr>
              <a:t>ID</a:t>
            </a:r>
            <a:endParaRPr sz="2000">
              <a:latin typeface="Century Schoolbook"/>
              <a:cs typeface="Century Schoolboo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07767" y="1192148"/>
            <a:ext cx="5083810" cy="612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solidFill>
                  <a:srgbClr val="777B84"/>
                </a:solidFill>
              </a:rPr>
              <a:t>Thread Control</a:t>
            </a:r>
            <a:r>
              <a:rPr sz="4000" spc="-55" dirty="0">
                <a:solidFill>
                  <a:srgbClr val="777B84"/>
                </a:solidFill>
              </a:rPr>
              <a:t> </a:t>
            </a:r>
            <a:r>
              <a:rPr sz="4000" spc="-10" dirty="0">
                <a:solidFill>
                  <a:srgbClr val="777B84"/>
                </a:solidFill>
              </a:rPr>
              <a:t>Block</a:t>
            </a:r>
            <a:endParaRPr sz="4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942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/>
              <a:t>T</a:t>
            </a:r>
            <a:r>
              <a:rPr spc="-5" dirty="0"/>
              <a:t>HREAD</a:t>
            </a:r>
            <a:r>
              <a:rPr spc="120" dirty="0"/>
              <a:t> </a:t>
            </a:r>
            <a:r>
              <a:rPr sz="3000" spc="-10" dirty="0"/>
              <a:t>S</a:t>
            </a:r>
            <a:r>
              <a:rPr spc="-10" dirty="0"/>
              <a:t>TATES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755573" y="1340738"/>
            <a:ext cx="7000875" cy="4786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043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5" dirty="0"/>
              <a:t>T</a:t>
            </a:r>
            <a:r>
              <a:rPr sz="2150" spc="5" dirty="0"/>
              <a:t>HREAD</a:t>
            </a:r>
            <a:r>
              <a:rPr sz="2150" spc="50" dirty="0"/>
              <a:t> </a:t>
            </a:r>
            <a:r>
              <a:rPr sz="2700" spc="5" dirty="0"/>
              <a:t>S</a:t>
            </a:r>
            <a:r>
              <a:rPr sz="2150" spc="5" dirty="0"/>
              <a:t>TATES</a:t>
            </a:r>
            <a:endParaRPr sz="2150"/>
          </a:p>
        </p:txBody>
      </p:sp>
      <p:sp>
        <p:nvSpPr>
          <p:cNvPr id="3" name="object 3"/>
          <p:cNvSpPr/>
          <p:nvPr/>
        </p:nvSpPr>
        <p:spPr>
          <a:xfrm>
            <a:off x="571474" y="1643011"/>
            <a:ext cx="7286625" cy="43577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3448" rIns="0" bIns="0" rtlCol="0">
            <a:spAutoFit/>
          </a:bodyPr>
          <a:lstStyle/>
          <a:p>
            <a:pPr marL="167005">
              <a:lnSpc>
                <a:spcPct val="100000"/>
              </a:lnSpc>
            </a:pPr>
            <a:r>
              <a:rPr sz="3000" spc="-5" dirty="0"/>
              <a:t>T</a:t>
            </a:r>
            <a:r>
              <a:rPr spc="-5" dirty="0"/>
              <a:t>HREAD</a:t>
            </a:r>
            <a:r>
              <a:rPr spc="95" dirty="0"/>
              <a:t> </a:t>
            </a:r>
            <a:r>
              <a:rPr sz="3000" spc="-10" dirty="0"/>
              <a:t>S</a:t>
            </a:r>
            <a:r>
              <a:rPr spc="-10" dirty="0"/>
              <a:t>TATES</a:t>
            </a:r>
            <a:endParaRPr sz="30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2406" y="1170559"/>
            <a:ext cx="7228205" cy="4740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b="1" spc="-10" dirty="0">
                <a:latin typeface="Century Schoolbook"/>
                <a:cs typeface="Century Schoolbook"/>
              </a:rPr>
              <a:t>Figure </a:t>
            </a:r>
            <a:r>
              <a:rPr sz="2200" b="1" spc="-5" dirty="0">
                <a:latin typeface="Century Schoolbook"/>
                <a:cs typeface="Century Schoolbook"/>
              </a:rPr>
              <a:t>1: </a:t>
            </a:r>
            <a:r>
              <a:rPr sz="2200" b="1" spc="-10" dirty="0">
                <a:latin typeface="Century Schoolbook"/>
                <a:cs typeface="Century Schoolbook"/>
              </a:rPr>
              <a:t>Thread</a:t>
            </a:r>
            <a:r>
              <a:rPr sz="2200" b="1" spc="15" dirty="0">
                <a:latin typeface="Century Schoolbook"/>
                <a:cs typeface="Century Schoolbook"/>
              </a:rPr>
              <a:t> </a:t>
            </a:r>
            <a:r>
              <a:rPr sz="2200" b="1" spc="-5" dirty="0">
                <a:latin typeface="Century Schoolbook"/>
                <a:cs typeface="Century Schoolbook"/>
              </a:rPr>
              <a:t>Status.</a:t>
            </a:r>
            <a:endParaRPr sz="2200" dirty="0">
              <a:latin typeface="Century Schoolbook"/>
              <a:cs typeface="Century Schoolbook"/>
            </a:endParaRPr>
          </a:p>
          <a:p>
            <a:pPr marL="287020" marR="1078230" indent="-274320">
              <a:lnSpc>
                <a:spcPts val="2110"/>
              </a:lnSpc>
              <a:spcBef>
                <a:spcPts val="58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b="1" spc="-5" dirty="0">
                <a:latin typeface="Century Schoolbook"/>
                <a:cs typeface="Century Schoolbook"/>
              </a:rPr>
              <a:t>NEW</a:t>
            </a:r>
            <a:r>
              <a:rPr sz="2200" spc="-5" dirty="0">
                <a:latin typeface="Century Schoolbook"/>
                <a:cs typeface="Century Schoolbook"/>
              </a:rPr>
              <a:t>: The thread is created </a:t>
            </a:r>
            <a:r>
              <a:rPr sz="2200" spc="-10" dirty="0">
                <a:latin typeface="Century Schoolbook"/>
                <a:cs typeface="Century Schoolbook"/>
              </a:rPr>
              <a:t>but </a:t>
            </a:r>
            <a:r>
              <a:rPr sz="2200" spc="-5" dirty="0">
                <a:latin typeface="Century Schoolbook"/>
                <a:cs typeface="Century Schoolbook"/>
              </a:rPr>
              <a:t>has not been  processed</a:t>
            </a:r>
            <a:r>
              <a:rPr sz="2200" spc="-100" dirty="0">
                <a:latin typeface="Century Schoolbook"/>
                <a:cs typeface="Century Schoolbook"/>
              </a:rPr>
              <a:t> </a:t>
            </a:r>
            <a:r>
              <a:rPr sz="2200" spc="-10" dirty="0">
                <a:latin typeface="Century Schoolbook"/>
                <a:cs typeface="Century Schoolbook"/>
              </a:rPr>
              <a:t>yet.</a:t>
            </a:r>
            <a:endParaRPr sz="2200" dirty="0">
              <a:latin typeface="Century Schoolbook"/>
              <a:cs typeface="Century Schoolbook"/>
            </a:endParaRPr>
          </a:p>
          <a:p>
            <a:pPr marL="287020" marR="417195" indent="-274320">
              <a:lnSpc>
                <a:spcPts val="2110"/>
              </a:lnSpc>
              <a:spcBef>
                <a:spcPts val="60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b="1" spc="-10" dirty="0">
                <a:latin typeface="Century Schoolbook"/>
                <a:cs typeface="Century Schoolbook"/>
              </a:rPr>
              <a:t>RUNNABLE</a:t>
            </a:r>
            <a:r>
              <a:rPr sz="2200" spc="-10" dirty="0">
                <a:latin typeface="Century Schoolbook"/>
                <a:cs typeface="Century Schoolbook"/>
              </a:rPr>
              <a:t>: </a:t>
            </a:r>
            <a:r>
              <a:rPr sz="2200" spc="-5" dirty="0">
                <a:latin typeface="Century Schoolbook"/>
                <a:cs typeface="Century Schoolbook"/>
              </a:rPr>
              <a:t>The thread is executing in </a:t>
            </a:r>
            <a:r>
              <a:rPr sz="2200" spc="-10" dirty="0">
                <a:latin typeface="Century Schoolbook"/>
                <a:cs typeface="Century Schoolbook"/>
              </a:rPr>
              <a:t>the </a:t>
            </a:r>
            <a:r>
              <a:rPr sz="2200" spc="-5" dirty="0">
                <a:latin typeface="Century Schoolbook"/>
                <a:cs typeface="Century Schoolbook"/>
              </a:rPr>
              <a:t>java  </a:t>
            </a:r>
            <a:r>
              <a:rPr sz="2200" spc="-10" dirty="0">
                <a:latin typeface="Century Schoolbook"/>
                <a:cs typeface="Century Schoolbook"/>
              </a:rPr>
              <a:t>virtual </a:t>
            </a:r>
            <a:r>
              <a:rPr sz="2200" spc="-5" dirty="0">
                <a:latin typeface="Century Schoolbook"/>
                <a:cs typeface="Century Schoolbook"/>
              </a:rPr>
              <a:t>machine, but it may be waiting for other  resources from operating system such as</a:t>
            </a:r>
            <a:r>
              <a:rPr sz="2200" spc="5" dirty="0">
                <a:latin typeface="Century Schoolbook"/>
                <a:cs typeface="Century Schoolbook"/>
              </a:rPr>
              <a:t> </a:t>
            </a:r>
            <a:r>
              <a:rPr sz="2200" spc="-5" dirty="0">
                <a:latin typeface="Century Schoolbook"/>
                <a:cs typeface="Century Schoolbook"/>
              </a:rPr>
              <a:t>processor</a:t>
            </a:r>
            <a:endParaRPr sz="2200" dirty="0">
              <a:latin typeface="Century Schoolbook"/>
              <a:cs typeface="Century Schoolbook"/>
            </a:endParaRPr>
          </a:p>
          <a:p>
            <a:pPr marL="287020" marR="267335" indent="-274320">
              <a:lnSpc>
                <a:spcPct val="80100"/>
              </a:lnSpc>
              <a:spcBef>
                <a:spcPts val="615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b="1" spc="-10" dirty="0">
                <a:latin typeface="Century Schoolbook"/>
                <a:cs typeface="Century Schoolbook"/>
              </a:rPr>
              <a:t>BLOCKED</a:t>
            </a:r>
            <a:r>
              <a:rPr sz="2200" spc="-10" dirty="0">
                <a:latin typeface="Century Schoolbook"/>
                <a:cs typeface="Century Schoolbook"/>
              </a:rPr>
              <a:t>: </a:t>
            </a:r>
            <a:r>
              <a:rPr sz="2200" spc="-5" dirty="0">
                <a:latin typeface="Century Schoolbook"/>
                <a:cs typeface="Century Schoolbook"/>
              </a:rPr>
              <a:t>The thread is waiting for a different  </a:t>
            </a:r>
            <a:r>
              <a:rPr sz="2200" spc="-10" dirty="0">
                <a:latin typeface="Century Schoolbook"/>
                <a:cs typeface="Century Schoolbook"/>
              </a:rPr>
              <a:t>thread </a:t>
            </a:r>
            <a:r>
              <a:rPr sz="2200" spc="-5" dirty="0">
                <a:latin typeface="Century Schoolbook"/>
                <a:cs typeface="Century Schoolbook"/>
              </a:rPr>
              <a:t>to release its lock in order to </a:t>
            </a:r>
            <a:r>
              <a:rPr sz="2200" spc="-10" dirty="0">
                <a:latin typeface="Century Schoolbook"/>
                <a:cs typeface="Century Schoolbook"/>
              </a:rPr>
              <a:t>get the </a:t>
            </a:r>
            <a:r>
              <a:rPr sz="2200" spc="-5" dirty="0">
                <a:latin typeface="Century Schoolbook"/>
                <a:cs typeface="Century Schoolbook"/>
              </a:rPr>
              <a:t>monitor  lock.</a:t>
            </a:r>
            <a:endParaRPr sz="2200" dirty="0">
              <a:latin typeface="Century Schoolbook"/>
              <a:cs typeface="Century Schoolbook"/>
            </a:endParaRPr>
          </a:p>
          <a:p>
            <a:pPr marL="287020" marR="466725" indent="-274320">
              <a:lnSpc>
                <a:spcPct val="80000"/>
              </a:lnSpc>
              <a:spcBef>
                <a:spcPts val="60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b="1" spc="-10" dirty="0">
                <a:latin typeface="Century Schoolbook"/>
                <a:cs typeface="Century Schoolbook"/>
              </a:rPr>
              <a:t>WAITING</a:t>
            </a:r>
            <a:r>
              <a:rPr sz="2200" spc="-10" dirty="0">
                <a:latin typeface="Century Schoolbook"/>
                <a:cs typeface="Century Schoolbook"/>
              </a:rPr>
              <a:t>: </a:t>
            </a:r>
            <a:r>
              <a:rPr sz="2200" spc="-5" dirty="0">
                <a:latin typeface="Century Schoolbook"/>
                <a:cs typeface="Century Schoolbook"/>
              </a:rPr>
              <a:t>The thread is waiting by using a wait,  join</a:t>
            </a:r>
            <a:r>
              <a:rPr sz="2200" spc="-65" dirty="0">
                <a:latin typeface="Century Schoolbook"/>
                <a:cs typeface="Century Schoolbook"/>
              </a:rPr>
              <a:t> </a:t>
            </a:r>
            <a:r>
              <a:rPr sz="2200" spc="-10" dirty="0">
                <a:latin typeface="Century Schoolbook"/>
                <a:cs typeface="Century Schoolbook"/>
              </a:rPr>
              <a:t>method.</a:t>
            </a:r>
            <a:endParaRPr sz="2200" dirty="0">
              <a:latin typeface="Century Schoolbook"/>
              <a:cs typeface="Century Schoolbook"/>
            </a:endParaRPr>
          </a:p>
          <a:p>
            <a:pPr marL="287020" marR="5080" indent="-274320">
              <a:lnSpc>
                <a:spcPct val="80000"/>
              </a:lnSpc>
              <a:spcBef>
                <a:spcPts val="60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b="1" spc="-5" dirty="0">
                <a:latin typeface="Century Schoolbook"/>
                <a:cs typeface="Century Schoolbook"/>
              </a:rPr>
              <a:t>TIMED_WAITING</a:t>
            </a:r>
            <a:r>
              <a:rPr sz="2200" spc="-5" dirty="0">
                <a:latin typeface="Century Schoolbook"/>
                <a:cs typeface="Century Schoolbook"/>
              </a:rPr>
              <a:t>: The thread is waiting by using a  </a:t>
            </a:r>
            <a:r>
              <a:rPr sz="2200" dirty="0">
                <a:latin typeface="Century Schoolbook"/>
                <a:cs typeface="Century Schoolbook"/>
              </a:rPr>
              <a:t>sleep, </a:t>
            </a:r>
            <a:r>
              <a:rPr sz="2200" spc="-5" dirty="0">
                <a:latin typeface="Century Schoolbook"/>
                <a:cs typeface="Century Schoolbook"/>
              </a:rPr>
              <a:t>wait, join method. (The difference from  WAITING is </a:t>
            </a:r>
            <a:r>
              <a:rPr sz="2200" spc="-10" dirty="0">
                <a:latin typeface="Century Schoolbook"/>
                <a:cs typeface="Century Schoolbook"/>
              </a:rPr>
              <a:t>that the </a:t>
            </a:r>
            <a:r>
              <a:rPr sz="2200" spc="-5" dirty="0">
                <a:latin typeface="Century Schoolbook"/>
                <a:cs typeface="Century Schoolbook"/>
              </a:rPr>
              <a:t>maximum waiting time is  specified by </a:t>
            </a:r>
            <a:r>
              <a:rPr sz="2200" spc="-10" dirty="0">
                <a:latin typeface="Century Schoolbook"/>
                <a:cs typeface="Century Schoolbook"/>
              </a:rPr>
              <a:t>the </a:t>
            </a:r>
            <a:r>
              <a:rPr sz="2200" spc="-5" dirty="0">
                <a:latin typeface="Century Schoolbook"/>
                <a:cs typeface="Century Schoolbook"/>
              </a:rPr>
              <a:t>method </a:t>
            </a:r>
            <a:r>
              <a:rPr sz="2200" spc="-10" dirty="0">
                <a:latin typeface="Century Schoolbook"/>
                <a:cs typeface="Century Schoolbook"/>
              </a:rPr>
              <a:t>parameter, </a:t>
            </a:r>
            <a:r>
              <a:rPr sz="2200" spc="-5" dirty="0">
                <a:latin typeface="Century Schoolbook"/>
                <a:cs typeface="Century Schoolbook"/>
              </a:rPr>
              <a:t>and </a:t>
            </a:r>
            <a:r>
              <a:rPr sz="2200" i="1" spc="-5" dirty="0">
                <a:latin typeface="Century Schoolbook"/>
                <a:cs typeface="Century Schoolbook"/>
              </a:rPr>
              <a:t>WAITING  </a:t>
            </a:r>
            <a:r>
              <a:rPr sz="2200" spc="-5" dirty="0">
                <a:latin typeface="Century Schoolbook"/>
                <a:cs typeface="Century Schoolbook"/>
              </a:rPr>
              <a:t>can be relieved by </a:t>
            </a:r>
            <a:r>
              <a:rPr sz="2200" spc="-10" dirty="0">
                <a:latin typeface="Century Schoolbook"/>
                <a:cs typeface="Century Schoolbook"/>
              </a:rPr>
              <a:t>time </a:t>
            </a:r>
            <a:r>
              <a:rPr sz="2200" spc="-5" dirty="0">
                <a:latin typeface="Century Schoolbook"/>
                <a:cs typeface="Century Schoolbook"/>
              </a:rPr>
              <a:t>as well as external</a:t>
            </a:r>
            <a:r>
              <a:rPr sz="2200" spc="45" dirty="0">
                <a:latin typeface="Century Schoolbook"/>
                <a:cs typeface="Century Schoolbook"/>
              </a:rPr>
              <a:t> </a:t>
            </a:r>
            <a:r>
              <a:rPr sz="2200" spc="-5" dirty="0">
                <a:latin typeface="Century Schoolbook"/>
                <a:cs typeface="Century Schoolbook"/>
              </a:rPr>
              <a:t>changes.)</a:t>
            </a:r>
            <a:endParaRPr sz="2200" dirty="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072119" cy="461665"/>
          </a:xfrm>
        </p:spPr>
        <p:txBody>
          <a:bodyPr/>
          <a:lstStyle/>
          <a:p>
            <a:pPr marL="167005"/>
            <a:r>
              <a:rPr lang="en-US" sz="3000" spc="-5" dirty="0"/>
              <a:t>Advantages of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521" y="1814440"/>
            <a:ext cx="7770038" cy="298543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kern="1200" spc="-5" dirty="0"/>
              <a:t>Threads minimize the context switching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kern="1200" spc="-5" dirty="0"/>
              <a:t>Use of threads provides concurrency within a process.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kern="1200" spc="-5" dirty="0"/>
              <a:t>Efficient communication.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kern="1200" spc="-5" dirty="0"/>
              <a:t>It is more economical to create and context switch threads.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kern="1200" spc="-5" dirty="0"/>
              <a:t>Threads allow utilization of multiprocessor architectures to a greater scale and efficiency.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530"/>
              </a:lnSpc>
            </a:pPr>
            <a:fld id="{81D60167-4931-47E6-BA6A-407CBD079E4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156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706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/>
              <a:t>T</a:t>
            </a:r>
            <a:r>
              <a:rPr spc="-5" dirty="0"/>
              <a:t>HREAD</a:t>
            </a:r>
            <a:r>
              <a:rPr spc="95" dirty="0"/>
              <a:t> </a:t>
            </a:r>
            <a:r>
              <a:rPr sz="3000" spc="-5" dirty="0"/>
              <a:t>C</a:t>
            </a:r>
            <a:r>
              <a:rPr spc="-5" dirty="0"/>
              <a:t>REATION</a:t>
            </a:r>
            <a:endParaRPr sz="3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40078"/>
            <a:ext cx="5612130" cy="808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Extending the </a:t>
            </a:r>
            <a:r>
              <a:rPr sz="2400" i="1" spc="-5" dirty="0">
                <a:latin typeface="Century Schoolbook"/>
                <a:cs typeface="Century Schoolbook"/>
              </a:rPr>
              <a:t>Thread</a:t>
            </a:r>
            <a:r>
              <a:rPr sz="2400" i="1" spc="-110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class</a:t>
            </a:r>
            <a:endParaRPr sz="2400">
              <a:latin typeface="Century Schoolbook"/>
              <a:cs typeface="Century Schoolbook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Implementing the </a:t>
            </a:r>
            <a:r>
              <a:rPr sz="2400" i="1" spc="-5" dirty="0">
                <a:latin typeface="Century Schoolbook"/>
                <a:cs typeface="Century Schoolbook"/>
              </a:rPr>
              <a:t>Runnable</a:t>
            </a:r>
            <a:r>
              <a:rPr sz="2400" i="1" spc="-80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interface</a:t>
            </a:r>
            <a:endParaRPr sz="24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6400"/>
            <a:ext cx="6571059" cy="4495800"/>
          </a:xfrm>
        </p:spPr>
        <p:txBody>
          <a:bodyPr>
            <a:normAutofit/>
          </a:bodyPr>
          <a:lstStyle/>
          <a:p>
            <a:r>
              <a:rPr lang="en-US" dirty="0"/>
              <a:t>What do we do in our tutoring sessions?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Quick Review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Working on Fundamentals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Solving Sample Questions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Midterm and Final preparation</a:t>
            </a:r>
          </a:p>
          <a:p>
            <a:r>
              <a:rPr lang="en-US" dirty="0"/>
              <a:t>How to contact your TA?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E-mail address available on the course outline :</a:t>
            </a:r>
          </a:p>
          <a:p>
            <a:pPr lvl="2"/>
            <a:endParaRPr lang="en-US" b="1" dirty="0">
              <a:solidFill>
                <a:srgbClr val="002060"/>
              </a:solidFill>
            </a:endParaRPr>
          </a:p>
          <a:p>
            <a:pPr marL="257175" lvl="1" indent="-257175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2119" cy="553998"/>
          </a:xfrm>
        </p:spPr>
        <p:txBody>
          <a:bodyPr/>
          <a:lstStyle/>
          <a:p>
            <a:r>
              <a:rPr lang="en-US" sz="3600" spc="15" dirty="0"/>
              <a:t>TUT-Introduction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530"/>
              </a:lnSpc>
            </a:pPr>
            <a:fld id="{81D60167-4931-47E6-BA6A-407CBD079E4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198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8825" rIns="0" bIns="0" rtlCol="0">
            <a:spAutoFit/>
          </a:bodyPr>
          <a:lstStyle/>
          <a:p>
            <a:pPr marL="22860">
              <a:lnSpc>
                <a:spcPct val="100000"/>
              </a:lnSpc>
            </a:pPr>
            <a:r>
              <a:rPr sz="3000" spc="-5" dirty="0"/>
              <a:t>E</a:t>
            </a:r>
            <a:r>
              <a:rPr spc="-5" dirty="0"/>
              <a:t>XAMPLE</a:t>
            </a:r>
            <a:r>
              <a:rPr spc="65" dirty="0"/>
              <a:t> </a:t>
            </a:r>
            <a:r>
              <a:rPr sz="3000" dirty="0"/>
              <a:t>1</a:t>
            </a:r>
            <a:endParaRPr sz="3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46303" y="1448191"/>
            <a:ext cx="5854065" cy="405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471170" indent="-274320">
              <a:lnSpc>
                <a:spcPct val="100899"/>
              </a:lnSpc>
            </a:pPr>
            <a:r>
              <a:rPr sz="2400" b="1" spc="-5" dirty="0">
                <a:latin typeface="Century Schoolbook"/>
                <a:cs typeface="Century Schoolbook"/>
              </a:rPr>
              <a:t>class ThreadEx1 extends Thread </a:t>
            </a:r>
            <a:r>
              <a:rPr sz="2400" b="1" dirty="0">
                <a:latin typeface="Century Schoolbook"/>
                <a:cs typeface="Century Schoolbook"/>
              </a:rPr>
              <a:t>{  </a:t>
            </a:r>
            <a:r>
              <a:rPr sz="2400" b="1" spc="-5" dirty="0">
                <a:latin typeface="Century Schoolbook"/>
                <a:cs typeface="Century Schoolbook"/>
              </a:rPr>
              <a:t>private </a:t>
            </a:r>
            <a:r>
              <a:rPr sz="2400" b="1" dirty="0">
                <a:latin typeface="Century Schoolbook"/>
                <a:cs typeface="Century Schoolbook"/>
              </a:rPr>
              <a:t>string </a:t>
            </a:r>
            <a:r>
              <a:rPr sz="2400" b="1" spc="-5" dirty="0">
                <a:latin typeface="Century Schoolbook"/>
                <a:cs typeface="Century Schoolbook"/>
              </a:rPr>
              <a:t>name,  ThreadEx1(String name)</a:t>
            </a:r>
            <a:r>
              <a:rPr sz="2400" b="1" spc="-40" dirty="0">
                <a:latin typeface="Century Schoolbook"/>
                <a:cs typeface="Century Schoolbook"/>
              </a:rPr>
              <a:t> </a:t>
            </a:r>
            <a:r>
              <a:rPr sz="2400" b="1" dirty="0">
                <a:latin typeface="Century Schoolbook"/>
                <a:cs typeface="Century Schoolbook"/>
              </a:rPr>
              <a:t>{</a:t>
            </a:r>
            <a:endParaRPr sz="2400">
              <a:latin typeface="Century Schoolbook"/>
              <a:cs typeface="Century Schoolbook"/>
            </a:endParaRPr>
          </a:p>
          <a:p>
            <a:pPr marL="927100">
              <a:lnSpc>
                <a:spcPct val="100000"/>
              </a:lnSpc>
              <a:spcBef>
                <a:spcPts val="20"/>
              </a:spcBef>
            </a:pPr>
            <a:r>
              <a:rPr sz="2400" b="1" dirty="0">
                <a:latin typeface="Century Schoolbook"/>
                <a:cs typeface="Century Schoolbook"/>
              </a:rPr>
              <a:t>this.name =</a:t>
            </a:r>
            <a:r>
              <a:rPr sz="2400" b="1" spc="-110" dirty="0">
                <a:latin typeface="Century Schoolbook"/>
                <a:cs typeface="Century Schoolbook"/>
              </a:rPr>
              <a:t> </a:t>
            </a:r>
            <a:r>
              <a:rPr sz="2400" b="1" spc="-5" dirty="0">
                <a:latin typeface="Century Schoolbook"/>
                <a:cs typeface="Century Schoolbook"/>
              </a:rPr>
              <a:t>name;</a:t>
            </a:r>
            <a:endParaRPr sz="2400">
              <a:latin typeface="Century Schoolbook"/>
              <a:cs typeface="Century Schoolbook"/>
            </a:endParaRPr>
          </a:p>
          <a:p>
            <a:pPr marL="287020">
              <a:lnSpc>
                <a:spcPct val="100000"/>
              </a:lnSpc>
              <a:spcBef>
                <a:spcPts val="25"/>
              </a:spcBef>
            </a:pPr>
            <a:r>
              <a:rPr sz="2400" b="1" dirty="0">
                <a:latin typeface="Century Schoolbook"/>
                <a:cs typeface="Century Schoolbook"/>
              </a:rPr>
              <a:t>}</a:t>
            </a:r>
            <a:endParaRPr sz="2400">
              <a:latin typeface="Century Schoolbook"/>
              <a:cs typeface="Century Schoolbook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b="1" spc="-5" dirty="0">
                <a:latin typeface="Century Schoolbook"/>
                <a:cs typeface="Century Schoolbook"/>
              </a:rPr>
              <a:t>public void run()</a:t>
            </a:r>
            <a:r>
              <a:rPr sz="2400" b="1" spc="-45" dirty="0">
                <a:latin typeface="Century Schoolbook"/>
                <a:cs typeface="Century Schoolbook"/>
              </a:rPr>
              <a:t> </a:t>
            </a:r>
            <a:r>
              <a:rPr sz="2400" b="1" dirty="0">
                <a:latin typeface="Century Schoolbook"/>
                <a:cs typeface="Century Schoolbook"/>
              </a:rPr>
              <a:t>{</a:t>
            </a:r>
            <a:endParaRPr sz="2400">
              <a:latin typeface="Century Schoolbook"/>
              <a:cs typeface="Century Schoolbook"/>
            </a:endParaRPr>
          </a:p>
          <a:p>
            <a:pPr marL="372110" marR="5080" indent="1469390">
              <a:lnSpc>
                <a:spcPct val="100800"/>
              </a:lnSpc>
            </a:pPr>
            <a:r>
              <a:rPr sz="2400" b="1" spc="-5" dirty="0">
                <a:latin typeface="Century Schoolbook"/>
                <a:cs typeface="Century Schoolbook"/>
              </a:rPr>
              <a:t>for (int </a:t>
            </a:r>
            <a:r>
              <a:rPr sz="2400" b="1" dirty="0">
                <a:latin typeface="Century Schoolbook"/>
                <a:cs typeface="Century Schoolbook"/>
              </a:rPr>
              <a:t>i = </a:t>
            </a:r>
            <a:r>
              <a:rPr sz="2400" b="1" spc="-5" dirty="0">
                <a:latin typeface="Century Schoolbook"/>
                <a:cs typeface="Century Schoolbook"/>
              </a:rPr>
              <a:t>0; </a:t>
            </a:r>
            <a:r>
              <a:rPr sz="2400" b="1" dirty="0">
                <a:latin typeface="Century Schoolbook"/>
                <a:cs typeface="Century Schoolbook"/>
              </a:rPr>
              <a:t>i &lt; </a:t>
            </a:r>
            <a:r>
              <a:rPr sz="2400" b="1" spc="-5" dirty="0">
                <a:latin typeface="Century Schoolbook"/>
                <a:cs typeface="Century Schoolbook"/>
              </a:rPr>
              <a:t>100; i++)</a:t>
            </a:r>
            <a:r>
              <a:rPr sz="2400" b="1" spc="-110" dirty="0">
                <a:latin typeface="Century Schoolbook"/>
                <a:cs typeface="Century Schoolbook"/>
              </a:rPr>
              <a:t> </a:t>
            </a:r>
            <a:r>
              <a:rPr sz="2400" b="1" dirty="0">
                <a:latin typeface="Century Schoolbook"/>
                <a:cs typeface="Century Schoolbook"/>
              </a:rPr>
              <a:t>{  </a:t>
            </a:r>
            <a:r>
              <a:rPr sz="2400" b="1" spc="-5" dirty="0">
                <a:latin typeface="Century Schoolbook"/>
                <a:cs typeface="Century Schoolbook"/>
              </a:rPr>
              <a:t>System.out.print(“I </a:t>
            </a:r>
            <a:r>
              <a:rPr sz="2400" b="1" dirty="0">
                <a:latin typeface="Century Schoolbook"/>
                <a:cs typeface="Century Schoolbook"/>
              </a:rPr>
              <a:t>am “ +</a:t>
            </a:r>
            <a:r>
              <a:rPr sz="2400" b="1" spc="-10" dirty="0">
                <a:latin typeface="Century Schoolbook"/>
                <a:cs typeface="Century Schoolbook"/>
              </a:rPr>
              <a:t> </a:t>
            </a:r>
            <a:r>
              <a:rPr sz="2400" b="1" spc="-5" dirty="0">
                <a:latin typeface="Century Schoolbook"/>
                <a:cs typeface="Century Schoolbook"/>
              </a:rPr>
              <a:t>name);</a:t>
            </a:r>
            <a:endParaRPr sz="2400">
              <a:latin typeface="Century Schoolbook"/>
              <a:cs typeface="Century Schoolbook"/>
            </a:endParaRPr>
          </a:p>
          <a:p>
            <a:pPr marL="927100">
              <a:lnSpc>
                <a:spcPct val="100000"/>
              </a:lnSpc>
              <a:spcBef>
                <a:spcPts val="25"/>
              </a:spcBef>
            </a:pPr>
            <a:r>
              <a:rPr sz="2400" b="1" dirty="0">
                <a:latin typeface="Century Schoolbook"/>
                <a:cs typeface="Century Schoolbook"/>
              </a:rPr>
              <a:t>}</a:t>
            </a:r>
            <a:endParaRPr sz="2400">
              <a:latin typeface="Century Schoolbook"/>
              <a:cs typeface="Century Schoolbook"/>
            </a:endParaRPr>
          </a:p>
          <a:p>
            <a:pPr marL="287020">
              <a:lnSpc>
                <a:spcPct val="100000"/>
              </a:lnSpc>
              <a:spcBef>
                <a:spcPts val="25"/>
              </a:spcBef>
            </a:pPr>
            <a:r>
              <a:rPr sz="2400" b="1" dirty="0">
                <a:latin typeface="Century Schoolbook"/>
                <a:cs typeface="Century Schoolbook"/>
              </a:rPr>
              <a:t>}</a:t>
            </a:r>
            <a:endParaRPr sz="2400">
              <a:latin typeface="Century Schoolbook"/>
              <a:cs typeface="Century Schoolbook"/>
            </a:endParaRPr>
          </a:p>
          <a:p>
            <a:pPr marL="97790">
              <a:lnSpc>
                <a:spcPct val="100000"/>
              </a:lnSpc>
              <a:spcBef>
                <a:spcPts val="25"/>
              </a:spcBef>
            </a:pPr>
            <a:r>
              <a:rPr sz="2400" b="1" dirty="0">
                <a:latin typeface="Century Schoolbook"/>
                <a:cs typeface="Century Schoolbook"/>
              </a:rPr>
              <a:t>}</a:t>
            </a:r>
            <a:endParaRPr sz="24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51088" rIns="0" bIns="0" rtlCol="0">
            <a:spAutoFit/>
          </a:bodyPr>
          <a:lstStyle/>
          <a:p>
            <a:pPr marL="22860">
              <a:lnSpc>
                <a:spcPct val="100000"/>
              </a:lnSpc>
            </a:pPr>
            <a:r>
              <a:rPr sz="3000" spc="-5" dirty="0"/>
              <a:t>E</a:t>
            </a:r>
            <a:r>
              <a:rPr spc="-5" dirty="0"/>
              <a:t>XAMPLE</a:t>
            </a:r>
            <a:r>
              <a:rPr spc="65" dirty="0"/>
              <a:t> </a:t>
            </a:r>
            <a:r>
              <a:rPr sz="3000" dirty="0"/>
              <a:t>1</a:t>
            </a:r>
            <a:endParaRPr sz="3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46303" y="1438783"/>
            <a:ext cx="7149465" cy="4375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25"/>
              </a:lnSpc>
            </a:pPr>
            <a:r>
              <a:rPr sz="2800" b="1" spc="-5" dirty="0">
                <a:latin typeface="Century Schoolbook"/>
                <a:cs typeface="Century Schoolbook"/>
              </a:rPr>
              <a:t>class </a:t>
            </a:r>
            <a:r>
              <a:rPr sz="2800" b="1" spc="-10" dirty="0">
                <a:latin typeface="Century Schoolbook"/>
                <a:cs typeface="Century Schoolbook"/>
              </a:rPr>
              <a:t>Test1</a:t>
            </a:r>
            <a:r>
              <a:rPr sz="2800" b="1" spc="-55" dirty="0">
                <a:latin typeface="Century Schoolbook"/>
                <a:cs typeface="Century Schoolbook"/>
              </a:rPr>
              <a:t> </a:t>
            </a:r>
            <a:r>
              <a:rPr sz="2800" b="1" spc="-5" dirty="0">
                <a:latin typeface="Century Schoolbook"/>
                <a:cs typeface="Century Schoolbook"/>
              </a:rPr>
              <a:t>{</a:t>
            </a:r>
            <a:endParaRPr sz="2800">
              <a:latin typeface="Century Schoolbook"/>
              <a:cs typeface="Century Schoolbook"/>
            </a:endParaRPr>
          </a:p>
          <a:p>
            <a:pPr marL="287020">
              <a:lnSpc>
                <a:spcPts val="2990"/>
              </a:lnSpc>
            </a:pPr>
            <a:r>
              <a:rPr sz="2800" b="1" spc="-5" dirty="0">
                <a:latin typeface="Century Schoolbook"/>
                <a:cs typeface="Century Schoolbook"/>
              </a:rPr>
              <a:t>public static </a:t>
            </a:r>
            <a:r>
              <a:rPr sz="2800" b="1" spc="-10" dirty="0">
                <a:latin typeface="Century Schoolbook"/>
                <a:cs typeface="Century Schoolbook"/>
              </a:rPr>
              <a:t>void main(String</a:t>
            </a:r>
            <a:r>
              <a:rPr sz="2800" b="1" spc="45" dirty="0">
                <a:latin typeface="Century Schoolbook"/>
                <a:cs typeface="Century Schoolbook"/>
              </a:rPr>
              <a:t> </a:t>
            </a:r>
            <a:r>
              <a:rPr sz="2800" b="1" spc="-5" dirty="0">
                <a:latin typeface="Century Schoolbook"/>
                <a:cs typeface="Century Schoolbook"/>
              </a:rPr>
              <a:t>args[])</a:t>
            </a:r>
            <a:endParaRPr sz="2800">
              <a:latin typeface="Century Schoolbook"/>
              <a:cs typeface="Century Schoolbook"/>
            </a:endParaRPr>
          </a:p>
          <a:p>
            <a:pPr marL="287020">
              <a:lnSpc>
                <a:spcPts val="2990"/>
              </a:lnSpc>
            </a:pPr>
            <a:r>
              <a:rPr sz="2800" b="1" spc="-5" dirty="0">
                <a:latin typeface="Century Schoolbook"/>
                <a:cs typeface="Century Schoolbook"/>
              </a:rPr>
              <a:t>{</a:t>
            </a:r>
            <a:endParaRPr sz="2800">
              <a:latin typeface="Century Schoolbook"/>
              <a:cs typeface="Century Schoolbook"/>
            </a:endParaRPr>
          </a:p>
          <a:p>
            <a:pPr marL="927100">
              <a:lnSpc>
                <a:spcPts val="2990"/>
              </a:lnSpc>
            </a:pPr>
            <a:r>
              <a:rPr sz="2800" b="1" spc="-10" dirty="0">
                <a:latin typeface="Century Schoolbook"/>
                <a:cs typeface="Century Schoolbook"/>
              </a:rPr>
              <a:t>ThreadEx1 </a:t>
            </a:r>
            <a:r>
              <a:rPr sz="2800" b="1" spc="-5" dirty="0">
                <a:latin typeface="Century Schoolbook"/>
                <a:cs typeface="Century Schoolbook"/>
              </a:rPr>
              <a:t>tr1 = new</a:t>
            </a:r>
            <a:r>
              <a:rPr sz="2800" b="1" spc="-20" dirty="0">
                <a:latin typeface="Century Schoolbook"/>
                <a:cs typeface="Century Schoolbook"/>
              </a:rPr>
              <a:t> </a:t>
            </a:r>
            <a:r>
              <a:rPr sz="2800" b="1" spc="-10" dirty="0">
                <a:latin typeface="Century Schoolbook"/>
                <a:cs typeface="Century Schoolbook"/>
              </a:rPr>
              <a:t>ThreadEx1</a:t>
            </a:r>
            <a:endParaRPr sz="2800">
              <a:latin typeface="Century Schoolbook"/>
              <a:cs typeface="Century Schoolbook"/>
            </a:endParaRPr>
          </a:p>
          <a:p>
            <a:pPr marL="287020">
              <a:lnSpc>
                <a:spcPts val="2990"/>
              </a:lnSpc>
            </a:pPr>
            <a:r>
              <a:rPr sz="2800" b="1" spc="-10" dirty="0">
                <a:latin typeface="Century Schoolbook"/>
                <a:cs typeface="Century Schoolbook"/>
              </a:rPr>
              <a:t>(“alpha");</a:t>
            </a:r>
            <a:endParaRPr sz="2800">
              <a:latin typeface="Century Schoolbook"/>
              <a:cs typeface="Century Schoolbook"/>
            </a:endParaRPr>
          </a:p>
          <a:p>
            <a:pPr marL="287020" marR="224790" indent="640080">
              <a:lnSpc>
                <a:spcPct val="80000"/>
              </a:lnSpc>
              <a:spcBef>
                <a:spcPts val="635"/>
              </a:spcBef>
            </a:pPr>
            <a:r>
              <a:rPr sz="2800" b="1" spc="-10" dirty="0">
                <a:latin typeface="Century Schoolbook"/>
                <a:cs typeface="Century Schoolbook"/>
              </a:rPr>
              <a:t>ThreadEx1 </a:t>
            </a:r>
            <a:r>
              <a:rPr sz="2800" b="1" spc="-5" dirty="0">
                <a:latin typeface="Century Schoolbook"/>
                <a:cs typeface="Century Schoolbook"/>
              </a:rPr>
              <a:t>tr2 = new </a:t>
            </a:r>
            <a:r>
              <a:rPr sz="2800" b="1" spc="-10" dirty="0">
                <a:latin typeface="Century Schoolbook"/>
                <a:cs typeface="Century Schoolbook"/>
              </a:rPr>
              <a:t>ThreadEx1  </a:t>
            </a:r>
            <a:r>
              <a:rPr sz="2800" b="1" spc="-5" dirty="0">
                <a:latin typeface="Century Schoolbook"/>
                <a:cs typeface="Century Schoolbook"/>
              </a:rPr>
              <a:t>(“beta");</a:t>
            </a:r>
            <a:endParaRPr sz="2800">
              <a:latin typeface="Century Schoolbook"/>
              <a:cs typeface="Century Schoolbook"/>
            </a:endParaRPr>
          </a:p>
          <a:p>
            <a:pPr marL="287020" marR="205104">
              <a:lnSpc>
                <a:spcPts val="3290"/>
              </a:lnSpc>
              <a:spcBef>
                <a:spcPts val="95"/>
              </a:spcBef>
            </a:pPr>
            <a:r>
              <a:rPr sz="2800" b="1" spc="-5" dirty="0">
                <a:latin typeface="Century Schoolbook"/>
                <a:cs typeface="Century Schoolbook"/>
              </a:rPr>
              <a:t>tr1.start(); // </a:t>
            </a:r>
            <a:r>
              <a:rPr sz="2800" b="1" spc="-10" dirty="0">
                <a:latin typeface="Century Schoolbook"/>
                <a:cs typeface="Century Schoolbook"/>
              </a:rPr>
              <a:t>Start </a:t>
            </a:r>
            <a:r>
              <a:rPr sz="2800" b="1" spc="-5" dirty="0">
                <a:latin typeface="Century Schoolbook"/>
                <a:cs typeface="Century Schoolbook"/>
              </a:rPr>
              <a:t>the </a:t>
            </a:r>
            <a:r>
              <a:rPr sz="2800" b="1" spc="-10" dirty="0">
                <a:latin typeface="Century Schoolbook"/>
                <a:cs typeface="Century Schoolbook"/>
              </a:rPr>
              <a:t>first </a:t>
            </a:r>
            <a:r>
              <a:rPr sz="2800" b="1" spc="-5" dirty="0">
                <a:latin typeface="Century Schoolbook"/>
                <a:cs typeface="Century Schoolbook"/>
              </a:rPr>
              <a:t>thread  tr2.start(); // </a:t>
            </a:r>
            <a:r>
              <a:rPr sz="2800" b="1" spc="-10" dirty="0">
                <a:latin typeface="Century Schoolbook"/>
                <a:cs typeface="Century Schoolbook"/>
              </a:rPr>
              <a:t>Start </a:t>
            </a:r>
            <a:r>
              <a:rPr sz="2800" b="1" spc="-5" dirty="0">
                <a:latin typeface="Century Schoolbook"/>
                <a:cs typeface="Century Schoolbook"/>
              </a:rPr>
              <a:t>the second</a:t>
            </a:r>
            <a:r>
              <a:rPr sz="2800" b="1" spc="-25" dirty="0">
                <a:latin typeface="Century Schoolbook"/>
                <a:cs typeface="Century Schoolbook"/>
              </a:rPr>
              <a:t> </a:t>
            </a:r>
            <a:r>
              <a:rPr sz="2800" b="1" spc="-5" dirty="0">
                <a:latin typeface="Century Schoolbook"/>
                <a:cs typeface="Century Schoolbook"/>
              </a:rPr>
              <a:t>thread</a:t>
            </a:r>
            <a:endParaRPr sz="2800">
              <a:latin typeface="Century Schoolbook"/>
              <a:cs typeface="Century Schoolbook"/>
            </a:endParaRPr>
          </a:p>
          <a:p>
            <a:pPr marL="287020">
              <a:lnSpc>
                <a:spcPts val="3155"/>
              </a:lnSpc>
            </a:pPr>
            <a:r>
              <a:rPr sz="2800" b="1" spc="-5" dirty="0">
                <a:latin typeface="Century Schoolbook"/>
                <a:cs typeface="Century Schoolbook"/>
              </a:rPr>
              <a:t>}</a:t>
            </a:r>
            <a:endParaRPr sz="2800">
              <a:latin typeface="Century Schoolbook"/>
              <a:cs typeface="Century Schoolbook"/>
            </a:endParaRPr>
          </a:p>
          <a:p>
            <a:pPr marL="12700">
              <a:lnSpc>
                <a:spcPts val="3325"/>
              </a:lnSpc>
            </a:pPr>
            <a:r>
              <a:rPr sz="2800" b="1" spc="-5" dirty="0">
                <a:latin typeface="Century Schoolbook"/>
                <a:cs typeface="Century Schoolbook"/>
              </a:rPr>
              <a:t>}</a:t>
            </a:r>
            <a:endParaRPr sz="28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8825" rIns="0" bIns="0" rtlCol="0">
            <a:spAutoFit/>
          </a:bodyPr>
          <a:lstStyle/>
          <a:p>
            <a:pPr marL="22860">
              <a:lnSpc>
                <a:spcPct val="100000"/>
              </a:lnSpc>
            </a:pPr>
            <a:r>
              <a:rPr sz="3000" spc="-5" dirty="0"/>
              <a:t>E</a:t>
            </a:r>
            <a:r>
              <a:rPr spc="-5" dirty="0"/>
              <a:t>XAMPLE</a:t>
            </a:r>
            <a:r>
              <a:rPr spc="65" dirty="0"/>
              <a:t> </a:t>
            </a:r>
            <a:r>
              <a:rPr sz="3000" dirty="0"/>
              <a:t>2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474370" y="5479471"/>
            <a:ext cx="1441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50"/>
              </a:lnSpc>
            </a:pPr>
            <a:r>
              <a:rPr sz="2400" b="1" dirty="0">
                <a:latin typeface="Century Schoolbook"/>
                <a:cs typeface="Century Schoolbook"/>
              </a:rPr>
              <a:t>}</a:t>
            </a:r>
            <a:endParaRPr sz="2400">
              <a:latin typeface="Century Schoolbook"/>
              <a:cs typeface="Century Schoolbook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74370" y="1376182"/>
            <a:ext cx="6397625" cy="406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5080" indent="-274320">
              <a:lnSpc>
                <a:spcPct val="100899"/>
              </a:lnSpc>
            </a:pPr>
            <a:r>
              <a:rPr sz="2400" b="1" spc="-5" dirty="0">
                <a:latin typeface="Century Schoolbook"/>
                <a:cs typeface="Century Schoolbook"/>
              </a:rPr>
              <a:t>class ThreadEx2 implements </a:t>
            </a:r>
            <a:r>
              <a:rPr sz="2400" b="1" dirty="0">
                <a:latin typeface="Century Schoolbook"/>
                <a:cs typeface="Century Schoolbook"/>
              </a:rPr>
              <a:t>Runnable {  </a:t>
            </a:r>
            <a:r>
              <a:rPr sz="2400" b="1" spc="-5" dirty="0">
                <a:latin typeface="Century Schoolbook"/>
                <a:cs typeface="Century Schoolbook"/>
              </a:rPr>
              <a:t>private </a:t>
            </a:r>
            <a:r>
              <a:rPr sz="2400" b="1" dirty="0">
                <a:latin typeface="Century Schoolbook"/>
                <a:cs typeface="Century Schoolbook"/>
              </a:rPr>
              <a:t>String </a:t>
            </a:r>
            <a:r>
              <a:rPr sz="2400" b="1" spc="-5" dirty="0">
                <a:latin typeface="Century Schoolbook"/>
                <a:cs typeface="Century Schoolbook"/>
              </a:rPr>
              <a:t>name;  ThreadEx2(String name)</a:t>
            </a:r>
            <a:r>
              <a:rPr sz="2400" b="1" spc="-45" dirty="0">
                <a:latin typeface="Century Schoolbook"/>
                <a:cs typeface="Century Schoolbook"/>
              </a:rPr>
              <a:t> </a:t>
            </a:r>
            <a:r>
              <a:rPr sz="2400" b="1" dirty="0">
                <a:latin typeface="Century Schoolbook"/>
                <a:cs typeface="Century Schoolbook"/>
              </a:rPr>
              <a:t>{</a:t>
            </a:r>
            <a:endParaRPr sz="2400">
              <a:latin typeface="Century Schoolbook"/>
              <a:cs typeface="Century Schoolbook"/>
            </a:endParaRPr>
          </a:p>
          <a:p>
            <a:pPr marL="926465">
              <a:lnSpc>
                <a:spcPct val="100000"/>
              </a:lnSpc>
              <a:spcBef>
                <a:spcPts val="20"/>
              </a:spcBef>
            </a:pPr>
            <a:r>
              <a:rPr sz="2400" b="1" dirty="0">
                <a:latin typeface="Century Schoolbook"/>
                <a:cs typeface="Century Schoolbook"/>
              </a:rPr>
              <a:t>this.name =</a:t>
            </a:r>
            <a:r>
              <a:rPr sz="2400" b="1" spc="-105" dirty="0">
                <a:latin typeface="Century Schoolbook"/>
                <a:cs typeface="Century Schoolbook"/>
              </a:rPr>
              <a:t> </a:t>
            </a:r>
            <a:r>
              <a:rPr sz="2400" b="1" spc="-5" dirty="0">
                <a:latin typeface="Century Schoolbook"/>
                <a:cs typeface="Century Schoolbook"/>
              </a:rPr>
              <a:t>name;</a:t>
            </a:r>
            <a:endParaRPr sz="2400">
              <a:latin typeface="Century Schoolbook"/>
              <a:cs typeface="Century Schoolbook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b="1" dirty="0">
                <a:latin typeface="Century Schoolbook"/>
                <a:cs typeface="Century Schoolbook"/>
              </a:rPr>
              <a:t>}</a:t>
            </a:r>
            <a:endParaRPr sz="2400">
              <a:latin typeface="Century Schoolbook"/>
              <a:cs typeface="Century Schoolbook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Century Schoolbook"/>
                <a:cs typeface="Century Schoolbook"/>
              </a:rPr>
              <a:t>public void run()</a:t>
            </a:r>
            <a:r>
              <a:rPr sz="2400" b="1" spc="-45" dirty="0">
                <a:latin typeface="Century Schoolbook"/>
                <a:cs typeface="Century Schoolbook"/>
              </a:rPr>
              <a:t> </a:t>
            </a:r>
            <a:r>
              <a:rPr sz="2400" b="1" dirty="0">
                <a:latin typeface="Century Schoolbook"/>
                <a:cs typeface="Century Schoolbook"/>
              </a:rPr>
              <a:t>{</a:t>
            </a:r>
            <a:endParaRPr sz="2400">
              <a:latin typeface="Century Schoolbook"/>
              <a:cs typeface="Century Schoolbook"/>
            </a:endParaRPr>
          </a:p>
          <a:p>
            <a:pPr marL="1012190" marR="101600" indent="-725805">
              <a:lnSpc>
                <a:spcPct val="100800"/>
              </a:lnSpc>
            </a:pPr>
            <a:r>
              <a:rPr sz="2400" b="1" spc="-5" dirty="0">
                <a:latin typeface="Century Schoolbook"/>
                <a:cs typeface="Century Schoolbook"/>
              </a:rPr>
              <a:t>for (int </a:t>
            </a:r>
            <a:r>
              <a:rPr sz="2400" b="1" dirty="0">
                <a:latin typeface="Century Schoolbook"/>
                <a:cs typeface="Century Schoolbook"/>
              </a:rPr>
              <a:t>i = </a:t>
            </a:r>
            <a:r>
              <a:rPr sz="2400" b="1" spc="-5" dirty="0">
                <a:latin typeface="Century Schoolbook"/>
                <a:cs typeface="Century Schoolbook"/>
              </a:rPr>
              <a:t>0; </a:t>
            </a:r>
            <a:r>
              <a:rPr sz="2400" b="1" dirty="0">
                <a:latin typeface="Century Schoolbook"/>
                <a:cs typeface="Century Schoolbook"/>
              </a:rPr>
              <a:t>i &lt; </a:t>
            </a:r>
            <a:r>
              <a:rPr sz="2400" b="1" spc="-5" dirty="0">
                <a:latin typeface="Century Schoolbook"/>
                <a:cs typeface="Century Schoolbook"/>
              </a:rPr>
              <a:t>100; i++) </a:t>
            </a:r>
            <a:r>
              <a:rPr sz="2400" b="1" dirty="0">
                <a:latin typeface="Century Schoolbook"/>
                <a:cs typeface="Century Schoolbook"/>
              </a:rPr>
              <a:t>{  </a:t>
            </a:r>
            <a:r>
              <a:rPr sz="2400" b="1" spc="-5" dirty="0">
                <a:latin typeface="Century Schoolbook"/>
                <a:cs typeface="Century Schoolbook"/>
              </a:rPr>
              <a:t>System.out.print(“I </a:t>
            </a:r>
            <a:r>
              <a:rPr sz="2400" b="1" dirty="0">
                <a:latin typeface="Century Schoolbook"/>
                <a:cs typeface="Century Schoolbook"/>
              </a:rPr>
              <a:t>am “ +</a:t>
            </a:r>
            <a:r>
              <a:rPr sz="2400" b="1" spc="-5" dirty="0">
                <a:latin typeface="Century Schoolbook"/>
                <a:cs typeface="Century Schoolbook"/>
              </a:rPr>
              <a:t> name);</a:t>
            </a:r>
            <a:endParaRPr sz="2400">
              <a:latin typeface="Century Schoolbook"/>
              <a:cs typeface="Century Schoolbook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b="1" dirty="0">
                <a:latin typeface="Century Schoolbook"/>
                <a:cs typeface="Century Schoolbook"/>
              </a:rPr>
              <a:t>}</a:t>
            </a:r>
            <a:endParaRPr sz="2400">
              <a:latin typeface="Century Schoolbook"/>
              <a:cs typeface="Century Schoolbook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b="1" dirty="0">
                <a:latin typeface="Century Schoolbook"/>
                <a:cs typeface="Century Schoolbook"/>
              </a:rPr>
              <a:t>}</a:t>
            </a:r>
            <a:endParaRPr sz="24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437" y="1554226"/>
            <a:ext cx="7589520" cy="403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25"/>
              </a:lnSpc>
            </a:pPr>
            <a:r>
              <a:rPr sz="2800" b="1" spc="-10" dirty="0">
                <a:latin typeface="Century Schoolbook"/>
                <a:cs typeface="Century Schoolbook"/>
              </a:rPr>
              <a:t>class Test2</a:t>
            </a:r>
            <a:r>
              <a:rPr sz="2800" b="1" spc="-35" dirty="0">
                <a:latin typeface="Century Schoolbook"/>
                <a:cs typeface="Century Schoolbook"/>
              </a:rPr>
              <a:t> </a:t>
            </a:r>
            <a:r>
              <a:rPr sz="2800" b="1" spc="-5" dirty="0">
                <a:latin typeface="Century Schoolbook"/>
                <a:cs typeface="Century Schoolbook"/>
              </a:rPr>
              <a:t>{</a:t>
            </a:r>
            <a:endParaRPr sz="2800">
              <a:latin typeface="Century Schoolbook"/>
              <a:cs typeface="Century Schoolbook"/>
            </a:endParaRPr>
          </a:p>
          <a:p>
            <a:pPr marL="927100" marR="205104" indent="-640715">
              <a:lnSpc>
                <a:spcPts val="3290"/>
              </a:lnSpc>
              <a:spcBef>
                <a:spcPts val="130"/>
              </a:spcBef>
            </a:pPr>
            <a:r>
              <a:rPr sz="2800" b="1" spc="-5" dirty="0">
                <a:latin typeface="Century Schoolbook"/>
                <a:cs typeface="Century Schoolbook"/>
              </a:rPr>
              <a:t>public static </a:t>
            </a:r>
            <a:r>
              <a:rPr sz="2800" b="1" spc="-10" dirty="0">
                <a:latin typeface="Century Schoolbook"/>
                <a:cs typeface="Century Schoolbook"/>
              </a:rPr>
              <a:t>void main(String </a:t>
            </a:r>
            <a:r>
              <a:rPr sz="2800" b="1" spc="-5" dirty="0">
                <a:latin typeface="Century Schoolbook"/>
                <a:cs typeface="Century Schoolbook"/>
              </a:rPr>
              <a:t>args[]) {  </a:t>
            </a:r>
            <a:r>
              <a:rPr sz="2800" b="1" spc="-10" dirty="0">
                <a:latin typeface="Century Schoolbook"/>
                <a:cs typeface="Century Schoolbook"/>
              </a:rPr>
              <a:t>Thread </a:t>
            </a:r>
            <a:r>
              <a:rPr sz="2800" b="1" spc="-5" dirty="0">
                <a:latin typeface="Century Schoolbook"/>
                <a:cs typeface="Century Schoolbook"/>
              </a:rPr>
              <a:t>tr1 = </a:t>
            </a:r>
            <a:r>
              <a:rPr sz="2800" b="1" spc="-10" dirty="0">
                <a:latin typeface="Century Schoolbook"/>
                <a:cs typeface="Century Schoolbook"/>
              </a:rPr>
              <a:t>new</a:t>
            </a:r>
            <a:r>
              <a:rPr sz="2800" b="1" spc="-20" dirty="0">
                <a:latin typeface="Century Schoolbook"/>
                <a:cs typeface="Century Schoolbook"/>
              </a:rPr>
              <a:t> </a:t>
            </a:r>
            <a:r>
              <a:rPr sz="2800" b="1" spc="-10" dirty="0">
                <a:latin typeface="Century Schoolbook"/>
                <a:cs typeface="Century Schoolbook"/>
              </a:rPr>
              <a:t>Thread(new</a:t>
            </a:r>
            <a:endParaRPr sz="2800">
              <a:latin typeface="Century Schoolbook"/>
              <a:cs typeface="Century Schoolbook"/>
            </a:endParaRPr>
          </a:p>
          <a:p>
            <a:pPr marL="286385">
              <a:lnSpc>
                <a:spcPts val="2555"/>
              </a:lnSpc>
            </a:pPr>
            <a:r>
              <a:rPr sz="2800" b="1" spc="-10" dirty="0">
                <a:latin typeface="Century Schoolbook"/>
                <a:cs typeface="Century Schoolbook"/>
              </a:rPr>
              <a:t>ThreadEx2</a:t>
            </a:r>
            <a:r>
              <a:rPr sz="2800" b="1" spc="-60" dirty="0">
                <a:latin typeface="Century Schoolbook"/>
                <a:cs typeface="Century Schoolbook"/>
              </a:rPr>
              <a:t> </a:t>
            </a:r>
            <a:r>
              <a:rPr sz="2800" b="1" spc="-5" dirty="0">
                <a:latin typeface="Century Schoolbook"/>
                <a:cs typeface="Century Schoolbook"/>
              </a:rPr>
              <a:t>(“alpha"));</a:t>
            </a:r>
            <a:endParaRPr sz="2800">
              <a:latin typeface="Century Schoolbook"/>
              <a:cs typeface="Century Schoolbook"/>
            </a:endParaRPr>
          </a:p>
          <a:p>
            <a:pPr marL="927100">
              <a:lnSpc>
                <a:spcPts val="2990"/>
              </a:lnSpc>
            </a:pPr>
            <a:r>
              <a:rPr sz="2800" b="1" spc="-10" dirty="0">
                <a:latin typeface="Century Schoolbook"/>
                <a:cs typeface="Century Schoolbook"/>
              </a:rPr>
              <a:t>Thread </a:t>
            </a:r>
            <a:r>
              <a:rPr sz="2800" b="1" spc="-5" dirty="0">
                <a:latin typeface="Century Schoolbook"/>
                <a:cs typeface="Century Schoolbook"/>
              </a:rPr>
              <a:t>tr2 = </a:t>
            </a:r>
            <a:r>
              <a:rPr sz="2800" b="1" spc="-10" dirty="0">
                <a:latin typeface="Century Schoolbook"/>
                <a:cs typeface="Century Schoolbook"/>
              </a:rPr>
              <a:t>new</a:t>
            </a:r>
            <a:r>
              <a:rPr sz="2800" b="1" dirty="0">
                <a:latin typeface="Century Schoolbook"/>
                <a:cs typeface="Century Schoolbook"/>
              </a:rPr>
              <a:t> </a:t>
            </a:r>
            <a:r>
              <a:rPr sz="2800" b="1" spc="-10" dirty="0">
                <a:latin typeface="Century Schoolbook"/>
                <a:cs typeface="Century Schoolbook"/>
              </a:rPr>
              <a:t>Thread(new</a:t>
            </a:r>
            <a:endParaRPr sz="2800">
              <a:latin typeface="Century Schoolbook"/>
              <a:cs typeface="Century Schoolbook"/>
            </a:endParaRPr>
          </a:p>
          <a:p>
            <a:pPr marL="286385">
              <a:lnSpc>
                <a:spcPts val="2990"/>
              </a:lnSpc>
            </a:pPr>
            <a:r>
              <a:rPr sz="2800" b="1" spc="-5" dirty="0">
                <a:latin typeface="Century Schoolbook"/>
                <a:cs typeface="Century Schoolbook"/>
              </a:rPr>
              <a:t>ThreadEx2</a:t>
            </a:r>
            <a:r>
              <a:rPr sz="2800" b="1" spc="-65" dirty="0">
                <a:latin typeface="Century Schoolbook"/>
                <a:cs typeface="Century Schoolbook"/>
              </a:rPr>
              <a:t> </a:t>
            </a:r>
            <a:r>
              <a:rPr sz="2800" b="1" spc="-5" dirty="0">
                <a:latin typeface="Century Schoolbook"/>
                <a:cs typeface="Century Schoolbook"/>
              </a:rPr>
              <a:t>(“beta"));</a:t>
            </a:r>
            <a:endParaRPr sz="2800">
              <a:latin typeface="Century Schoolbook"/>
              <a:cs typeface="Century Schoolbook"/>
            </a:endParaRPr>
          </a:p>
          <a:p>
            <a:pPr marL="927100" marR="5080">
              <a:lnSpc>
                <a:spcPts val="3290"/>
              </a:lnSpc>
              <a:spcBef>
                <a:spcPts val="130"/>
              </a:spcBef>
            </a:pPr>
            <a:r>
              <a:rPr sz="2800" b="1" spc="-5" dirty="0">
                <a:latin typeface="Century Schoolbook"/>
                <a:cs typeface="Century Schoolbook"/>
              </a:rPr>
              <a:t>tr1.start(); // </a:t>
            </a:r>
            <a:r>
              <a:rPr sz="2800" b="1" spc="-10" dirty="0">
                <a:latin typeface="Century Schoolbook"/>
                <a:cs typeface="Century Schoolbook"/>
              </a:rPr>
              <a:t>Start </a:t>
            </a:r>
            <a:r>
              <a:rPr sz="2800" b="1" spc="-5" dirty="0">
                <a:latin typeface="Century Schoolbook"/>
                <a:cs typeface="Century Schoolbook"/>
              </a:rPr>
              <a:t>the </a:t>
            </a:r>
            <a:r>
              <a:rPr sz="2800" b="1" spc="-10" dirty="0">
                <a:latin typeface="Century Schoolbook"/>
                <a:cs typeface="Century Schoolbook"/>
              </a:rPr>
              <a:t>first </a:t>
            </a:r>
            <a:r>
              <a:rPr sz="2800" b="1" spc="-5" dirty="0">
                <a:latin typeface="Century Schoolbook"/>
                <a:cs typeface="Century Schoolbook"/>
              </a:rPr>
              <a:t>thread  tr2.start(); // </a:t>
            </a:r>
            <a:r>
              <a:rPr sz="2800" b="1" spc="-10" dirty="0">
                <a:latin typeface="Century Schoolbook"/>
                <a:cs typeface="Century Schoolbook"/>
              </a:rPr>
              <a:t>Start </a:t>
            </a:r>
            <a:r>
              <a:rPr sz="2800" b="1" spc="-5" dirty="0">
                <a:latin typeface="Century Schoolbook"/>
                <a:cs typeface="Century Schoolbook"/>
              </a:rPr>
              <a:t>the second</a:t>
            </a:r>
            <a:r>
              <a:rPr sz="2800" b="1" spc="-25" dirty="0">
                <a:latin typeface="Century Schoolbook"/>
                <a:cs typeface="Century Schoolbook"/>
              </a:rPr>
              <a:t> </a:t>
            </a:r>
            <a:r>
              <a:rPr sz="2800" b="1" spc="-5" dirty="0">
                <a:latin typeface="Century Schoolbook"/>
                <a:cs typeface="Century Schoolbook"/>
              </a:rPr>
              <a:t>thread</a:t>
            </a:r>
            <a:endParaRPr sz="2800">
              <a:latin typeface="Century Schoolbook"/>
              <a:cs typeface="Century Schoolbook"/>
            </a:endParaRPr>
          </a:p>
          <a:p>
            <a:pPr marL="286385">
              <a:lnSpc>
                <a:spcPts val="3155"/>
              </a:lnSpc>
            </a:pPr>
            <a:r>
              <a:rPr sz="2800" b="1" spc="-5" dirty="0">
                <a:latin typeface="Century Schoolbook"/>
                <a:cs typeface="Century Schoolbook"/>
              </a:rPr>
              <a:t>}</a:t>
            </a:r>
            <a:endParaRPr sz="2800">
              <a:latin typeface="Century Schoolbook"/>
              <a:cs typeface="Century Schoolbook"/>
            </a:endParaRPr>
          </a:p>
          <a:p>
            <a:pPr marL="12700">
              <a:lnSpc>
                <a:spcPts val="3325"/>
              </a:lnSpc>
            </a:pPr>
            <a:r>
              <a:rPr sz="2800" b="1" spc="-5" dirty="0">
                <a:latin typeface="Century Schoolbook"/>
                <a:cs typeface="Century Schoolbook"/>
              </a:rPr>
              <a:t>}</a:t>
            </a:r>
            <a:endParaRPr sz="2800">
              <a:latin typeface="Century Schoolbook"/>
              <a:cs typeface="Century Schoolboo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706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/>
              <a:t>E</a:t>
            </a:r>
            <a:r>
              <a:rPr spc="-5" dirty="0"/>
              <a:t>XAMPLE</a:t>
            </a:r>
            <a:r>
              <a:rPr spc="65" dirty="0"/>
              <a:t> </a:t>
            </a:r>
            <a:r>
              <a:rPr sz="3000" dirty="0"/>
              <a:t>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92468" rIns="0" bIns="0" rtlCol="0">
            <a:spAutoFit/>
          </a:bodyPr>
          <a:lstStyle/>
          <a:p>
            <a:pPr marL="240665">
              <a:lnSpc>
                <a:spcPts val="2605"/>
              </a:lnSpc>
            </a:pPr>
            <a:r>
              <a:rPr sz="2400" spc="-5" dirty="0"/>
              <a:t>class Test2</a:t>
            </a:r>
            <a:r>
              <a:rPr sz="2400" spc="-85" dirty="0"/>
              <a:t> </a:t>
            </a:r>
            <a:r>
              <a:rPr sz="2400" dirty="0"/>
              <a:t>{</a:t>
            </a:r>
            <a:endParaRPr sz="2400"/>
          </a:p>
          <a:p>
            <a:pPr marL="514350">
              <a:lnSpc>
                <a:spcPts val="2330"/>
              </a:lnSpc>
            </a:pPr>
            <a:r>
              <a:rPr sz="2400" dirty="0"/>
              <a:t>public static void main(String </a:t>
            </a:r>
            <a:r>
              <a:rPr sz="2400" spc="-5" dirty="0"/>
              <a:t>args[])</a:t>
            </a:r>
            <a:r>
              <a:rPr sz="2400" spc="-80" dirty="0"/>
              <a:t> </a:t>
            </a:r>
            <a:r>
              <a:rPr sz="2400" dirty="0"/>
              <a:t>{</a:t>
            </a:r>
            <a:endParaRPr sz="2400"/>
          </a:p>
          <a:p>
            <a:pPr marL="240665">
              <a:lnSpc>
                <a:spcPts val="2330"/>
              </a:lnSpc>
            </a:pPr>
            <a:r>
              <a:rPr sz="2400" spc="-5" dirty="0"/>
              <a:t>Thread</a:t>
            </a:r>
            <a:r>
              <a:rPr sz="2400" spc="-95" dirty="0"/>
              <a:t> </a:t>
            </a:r>
            <a:r>
              <a:rPr sz="2400" dirty="0"/>
              <a:t>tr1,tr2</a:t>
            </a:r>
            <a:endParaRPr sz="2400"/>
          </a:p>
          <a:p>
            <a:pPr marL="514350" marR="126364" indent="640080">
              <a:lnSpc>
                <a:spcPct val="60000"/>
              </a:lnSpc>
              <a:spcBef>
                <a:spcPts val="875"/>
              </a:spcBef>
            </a:pPr>
            <a:r>
              <a:rPr sz="2400" spc="-5" dirty="0"/>
              <a:t>tr1 </a:t>
            </a:r>
            <a:r>
              <a:rPr sz="2400" dirty="0"/>
              <a:t>= </a:t>
            </a:r>
            <a:r>
              <a:rPr sz="2400" spc="-5" dirty="0"/>
              <a:t>new Thread(new ThreadEx2  "alpha"));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450594" y="2908427"/>
            <a:ext cx="5434965" cy="372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entury Schoolbook"/>
                <a:cs typeface="Century Schoolbook"/>
              </a:rPr>
              <a:t>tr2 </a:t>
            </a:r>
            <a:r>
              <a:rPr sz="2400" b="1" dirty="0">
                <a:latin typeface="Century Schoolbook"/>
                <a:cs typeface="Century Schoolbook"/>
              </a:rPr>
              <a:t>= </a:t>
            </a:r>
            <a:r>
              <a:rPr sz="2400" b="1" spc="-5" dirty="0">
                <a:latin typeface="Century Schoolbook"/>
                <a:cs typeface="Century Schoolbook"/>
              </a:rPr>
              <a:t>new Thread( new</a:t>
            </a:r>
            <a:r>
              <a:rPr sz="2400" b="1" spc="-60" dirty="0">
                <a:latin typeface="Century Schoolbook"/>
                <a:cs typeface="Century Schoolbook"/>
              </a:rPr>
              <a:t> </a:t>
            </a:r>
            <a:r>
              <a:rPr sz="2400" b="1" spc="-5" dirty="0">
                <a:latin typeface="Century Schoolbook"/>
                <a:cs typeface="Century Schoolbook"/>
              </a:rPr>
              <a:t>ThreadEx2</a:t>
            </a:r>
            <a:endParaRPr sz="2400">
              <a:latin typeface="Century Schoolbook"/>
              <a:cs typeface="Century Schoolboo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0259" y="3127883"/>
            <a:ext cx="1359535" cy="372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entury Schoolbook"/>
                <a:cs typeface="Century Schoolbook"/>
              </a:rPr>
              <a:t>("beta"));</a:t>
            </a:r>
            <a:endParaRPr sz="2400">
              <a:latin typeface="Century Schoolbook"/>
              <a:cs typeface="Century Schoolboo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4015104"/>
            <a:ext cx="708660" cy="372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entury Schoolbook"/>
                <a:cs typeface="Century Schoolbook"/>
              </a:rPr>
              <a:t>Try{</a:t>
            </a:r>
            <a:endParaRPr sz="2400">
              <a:latin typeface="Century Schoolbook"/>
              <a:cs typeface="Century Schoolboo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0594" y="3423539"/>
            <a:ext cx="5735955" cy="1259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5"/>
              </a:lnSpc>
            </a:pPr>
            <a:r>
              <a:rPr sz="2400" b="1" spc="-5" dirty="0">
                <a:latin typeface="Century Schoolbook"/>
                <a:cs typeface="Century Schoolbook"/>
              </a:rPr>
              <a:t>tr1.start(); </a:t>
            </a:r>
            <a:r>
              <a:rPr sz="2400" b="1" dirty="0">
                <a:latin typeface="Century Schoolbook"/>
                <a:cs typeface="Century Schoolbook"/>
              </a:rPr>
              <a:t>// </a:t>
            </a:r>
            <a:r>
              <a:rPr sz="2400" b="1" spc="-5" dirty="0">
                <a:latin typeface="Century Schoolbook"/>
                <a:cs typeface="Century Schoolbook"/>
              </a:rPr>
              <a:t>Start </a:t>
            </a:r>
            <a:r>
              <a:rPr sz="2400" b="1" dirty="0">
                <a:latin typeface="Century Schoolbook"/>
                <a:cs typeface="Century Schoolbook"/>
              </a:rPr>
              <a:t>the </a:t>
            </a:r>
            <a:r>
              <a:rPr sz="2400" b="1" spc="-5" dirty="0">
                <a:latin typeface="Century Schoolbook"/>
                <a:cs typeface="Century Schoolbook"/>
              </a:rPr>
              <a:t>first</a:t>
            </a:r>
            <a:r>
              <a:rPr sz="2400" b="1" spc="-30" dirty="0">
                <a:latin typeface="Century Schoolbook"/>
                <a:cs typeface="Century Schoolbook"/>
              </a:rPr>
              <a:t> </a:t>
            </a:r>
            <a:r>
              <a:rPr sz="2400" b="1" dirty="0">
                <a:latin typeface="Century Schoolbook"/>
                <a:cs typeface="Century Schoolbook"/>
              </a:rPr>
              <a:t>thread</a:t>
            </a:r>
            <a:endParaRPr sz="2400">
              <a:latin typeface="Century Schoolbook"/>
              <a:cs typeface="Century Schoolbook"/>
            </a:endParaRPr>
          </a:p>
          <a:p>
            <a:pPr marL="12700">
              <a:lnSpc>
                <a:spcPts val="2605"/>
              </a:lnSpc>
            </a:pPr>
            <a:r>
              <a:rPr sz="2400" b="1" dirty="0">
                <a:latin typeface="Century Schoolbook"/>
                <a:cs typeface="Century Schoolbook"/>
              </a:rPr>
              <a:t>tr2.start(); // </a:t>
            </a:r>
            <a:r>
              <a:rPr sz="2400" b="1" spc="-5" dirty="0">
                <a:latin typeface="Century Schoolbook"/>
                <a:cs typeface="Century Schoolbook"/>
              </a:rPr>
              <a:t>Start </a:t>
            </a:r>
            <a:r>
              <a:rPr sz="2400" b="1" dirty="0">
                <a:latin typeface="Century Schoolbook"/>
                <a:cs typeface="Century Schoolbook"/>
              </a:rPr>
              <a:t>the second</a:t>
            </a:r>
            <a:r>
              <a:rPr sz="2400" b="1" spc="-110" dirty="0">
                <a:latin typeface="Century Schoolbook"/>
                <a:cs typeface="Century Schoolbook"/>
              </a:rPr>
              <a:t> </a:t>
            </a:r>
            <a:r>
              <a:rPr sz="2400" b="1" dirty="0">
                <a:latin typeface="Century Schoolbook"/>
                <a:cs typeface="Century Schoolbook"/>
              </a:rPr>
              <a:t>thread</a:t>
            </a:r>
            <a:endParaRPr sz="2400">
              <a:latin typeface="Century Schoolbook"/>
              <a:cs typeface="Century Schoolbook"/>
            </a:endParaRPr>
          </a:p>
          <a:p>
            <a:pPr marL="12700">
              <a:lnSpc>
                <a:spcPct val="100000"/>
              </a:lnSpc>
              <a:spcBef>
                <a:spcPts val="1775"/>
              </a:spcBef>
            </a:pPr>
            <a:r>
              <a:rPr sz="2400" b="1" spc="-5" dirty="0">
                <a:solidFill>
                  <a:srgbClr val="B32C16"/>
                </a:solidFill>
                <a:latin typeface="Century Schoolbook"/>
                <a:cs typeface="Century Schoolbook"/>
              </a:rPr>
              <a:t>tr1.join();</a:t>
            </a:r>
            <a:endParaRPr sz="2400">
              <a:latin typeface="Century Schoolbook"/>
              <a:cs typeface="Century Schoolboo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4606417"/>
            <a:ext cx="6089015" cy="1259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>
              <a:lnSpc>
                <a:spcPts val="2605"/>
              </a:lnSpc>
            </a:pPr>
            <a:r>
              <a:rPr sz="2400" b="1" spc="-5" dirty="0">
                <a:solidFill>
                  <a:srgbClr val="B32C16"/>
                </a:solidFill>
                <a:latin typeface="Century Schoolbook"/>
                <a:cs typeface="Century Schoolbook"/>
              </a:rPr>
              <a:t>tr2.join();</a:t>
            </a:r>
            <a:endParaRPr sz="2400">
              <a:latin typeface="Century Schoolbook"/>
              <a:cs typeface="Century Schoolbook"/>
            </a:endParaRPr>
          </a:p>
          <a:p>
            <a:pPr marL="599440">
              <a:lnSpc>
                <a:spcPts val="2330"/>
              </a:lnSpc>
            </a:pPr>
            <a:r>
              <a:rPr sz="2400" b="1" dirty="0">
                <a:latin typeface="Century Schoolbook"/>
                <a:cs typeface="Century Schoolbook"/>
              </a:rPr>
              <a:t>} </a:t>
            </a:r>
            <a:r>
              <a:rPr sz="2400" b="1" spc="-5" dirty="0">
                <a:latin typeface="Century Schoolbook"/>
                <a:cs typeface="Century Schoolbook"/>
              </a:rPr>
              <a:t>catch (InterruptedException </a:t>
            </a:r>
            <a:r>
              <a:rPr sz="2400" b="1" dirty="0">
                <a:latin typeface="Century Schoolbook"/>
                <a:cs typeface="Century Schoolbook"/>
              </a:rPr>
              <a:t>e)</a:t>
            </a:r>
            <a:r>
              <a:rPr sz="2400" b="1" spc="40" dirty="0">
                <a:latin typeface="Century Schoolbook"/>
                <a:cs typeface="Century Schoolbook"/>
              </a:rPr>
              <a:t> </a:t>
            </a:r>
            <a:r>
              <a:rPr sz="2400" b="1" dirty="0">
                <a:latin typeface="Century Schoolbook"/>
                <a:cs typeface="Century Schoolbook"/>
              </a:rPr>
              <a:t>{}</a:t>
            </a:r>
            <a:endParaRPr sz="2400">
              <a:latin typeface="Century Schoolbook"/>
              <a:cs typeface="Century Schoolbook"/>
            </a:endParaRPr>
          </a:p>
          <a:p>
            <a:pPr marL="12700">
              <a:lnSpc>
                <a:spcPts val="2330"/>
              </a:lnSpc>
            </a:pPr>
            <a:r>
              <a:rPr sz="2400" b="1" spc="-5" dirty="0">
                <a:solidFill>
                  <a:srgbClr val="B32C16"/>
                </a:solidFill>
                <a:latin typeface="Century Schoolbook"/>
                <a:cs typeface="Century Schoolbook"/>
              </a:rPr>
              <a:t>System.out.println(“main</a:t>
            </a:r>
            <a:r>
              <a:rPr sz="2400" b="1" dirty="0">
                <a:solidFill>
                  <a:srgbClr val="B32C16"/>
                </a:solidFill>
                <a:latin typeface="Century Schoolbook"/>
                <a:cs typeface="Century Schoolbook"/>
              </a:rPr>
              <a:t> finished”);</a:t>
            </a:r>
            <a:endParaRPr sz="2400">
              <a:latin typeface="Century Schoolbook"/>
              <a:cs typeface="Century Schoolbook"/>
            </a:endParaRPr>
          </a:p>
          <a:p>
            <a:pPr marL="286385">
              <a:lnSpc>
                <a:spcPts val="2605"/>
              </a:lnSpc>
            </a:pPr>
            <a:r>
              <a:rPr sz="2400" b="1" dirty="0">
                <a:latin typeface="Century Schoolbook"/>
                <a:cs typeface="Century Schoolbook"/>
              </a:rPr>
              <a:t>}</a:t>
            </a:r>
            <a:endParaRPr sz="2400">
              <a:latin typeface="Century Schoolbook"/>
              <a:cs typeface="Century Schoolboo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5789371"/>
            <a:ext cx="144145" cy="372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Century Schoolbook"/>
                <a:cs typeface="Century Schoolbook"/>
              </a:rPr>
              <a:t>}</a:t>
            </a:r>
            <a:endParaRPr sz="2400">
              <a:latin typeface="Century Schoolbook"/>
              <a:cs typeface="Century Schoolbook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706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/>
              <a:t>J</a:t>
            </a:r>
            <a:r>
              <a:rPr spc="-5" dirty="0"/>
              <a:t>OIN</a:t>
            </a:r>
            <a:r>
              <a:rPr sz="3000" spc="-5" dirty="0"/>
              <a:t>()</a:t>
            </a:r>
            <a:r>
              <a:rPr sz="3000" spc="-80" dirty="0"/>
              <a:t> </a:t>
            </a:r>
            <a:r>
              <a:rPr spc="-5" dirty="0"/>
              <a:t>METHOD</a:t>
            </a:r>
            <a:endParaRPr sz="3000" dirty="0"/>
          </a:p>
        </p:txBody>
      </p:sp>
      <p:sp>
        <p:nvSpPr>
          <p:cNvPr id="10" name="object 10"/>
          <p:cNvSpPr txBox="1"/>
          <p:nvPr/>
        </p:nvSpPr>
        <p:spPr>
          <a:xfrm>
            <a:off x="8319261" y="5884976"/>
            <a:ext cx="22987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FFFFFF"/>
                </a:solidFill>
                <a:latin typeface="Century Schoolbook"/>
                <a:cs typeface="Century Schoolbook"/>
              </a:rPr>
              <a:t>16</a:t>
            </a:r>
            <a:endParaRPr sz="1400">
              <a:latin typeface="Century Schoolbook"/>
              <a:cs typeface="Century Schoolbook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530"/>
              </a:lnSpc>
            </a:pPr>
            <a:fld id="{81D60167-4931-47E6-BA6A-407CBD079E47}" type="slidenum">
              <a:rPr lang="en-US" smtClean="0"/>
              <a:t>24</a:t>
            </a:fld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8676" y="37084"/>
            <a:ext cx="4404360" cy="67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solidFill>
                  <a:srgbClr val="777B84"/>
                </a:solidFill>
              </a:rPr>
              <a:t>Threads</a:t>
            </a:r>
            <a:r>
              <a:rPr sz="4400" spc="-110" dirty="0">
                <a:solidFill>
                  <a:srgbClr val="777B84"/>
                </a:solidFill>
              </a:rPr>
              <a:t> </a:t>
            </a:r>
            <a:r>
              <a:rPr sz="4400" dirty="0">
                <a:solidFill>
                  <a:srgbClr val="777B84"/>
                </a:solidFill>
              </a:rPr>
              <a:t>Concept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46303" y="1455673"/>
            <a:ext cx="1150620" cy="1106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5" dirty="0">
                <a:latin typeface="Century Schoolbook"/>
                <a:cs typeface="Century Schoolbook"/>
              </a:rPr>
              <a:t>Multiple  threads</a:t>
            </a:r>
            <a:r>
              <a:rPr sz="1800" spc="-100" dirty="0">
                <a:latin typeface="Century Schoolbook"/>
                <a:cs typeface="Century Schoolbook"/>
              </a:rPr>
              <a:t> </a:t>
            </a:r>
            <a:r>
              <a:rPr sz="1800" dirty="0">
                <a:latin typeface="Century Schoolbook"/>
                <a:cs typeface="Century Schoolbook"/>
              </a:rPr>
              <a:t>on  </a:t>
            </a:r>
            <a:r>
              <a:rPr sz="1800" spc="-5" dirty="0">
                <a:latin typeface="Century Schoolbook"/>
                <a:cs typeface="Century Schoolbook"/>
              </a:rPr>
              <a:t>multiple  CPUs</a:t>
            </a:r>
            <a:endParaRPr sz="1800">
              <a:latin typeface="Century Schoolbook"/>
              <a:cs typeface="Century Schoolboo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6303" y="3472307"/>
            <a:ext cx="1706245" cy="831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5" dirty="0">
                <a:latin typeface="Century Schoolbook"/>
                <a:cs typeface="Century Schoolbook"/>
              </a:rPr>
              <a:t>Multiple  threads</a:t>
            </a:r>
            <a:r>
              <a:rPr sz="1800" spc="-60" dirty="0">
                <a:latin typeface="Century Schoolbook"/>
                <a:cs typeface="Century Schoolbook"/>
              </a:rPr>
              <a:t> </a:t>
            </a:r>
            <a:r>
              <a:rPr sz="1800" spc="-5" dirty="0">
                <a:latin typeface="Century Schoolbook"/>
                <a:cs typeface="Century Schoolbook"/>
              </a:rPr>
              <a:t>sharing  </a:t>
            </a:r>
            <a:r>
              <a:rPr sz="1800" dirty="0">
                <a:latin typeface="Century Schoolbook"/>
                <a:cs typeface="Century Schoolbook"/>
              </a:rPr>
              <a:t>a </a:t>
            </a:r>
            <a:r>
              <a:rPr sz="1800" spc="-5" dirty="0">
                <a:latin typeface="Century Schoolbook"/>
                <a:cs typeface="Century Schoolbook"/>
              </a:rPr>
              <a:t>single</a:t>
            </a:r>
            <a:r>
              <a:rPr sz="1800" spc="-105" dirty="0">
                <a:latin typeface="Century Schoolbook"/>
                <a:cs typeface="Century Schoolbook"/>
              </a:rPr>
              <a:t> </a:t>
            </a:r>
            <a:r>
              <a:rPr sz="1800" spc="-5" dirty="0">
                <a:latin typeface="Century Schoolbook"/>
                <a:cs typeface="Century Schoolbook"/>
              </a:rPr>
              <a:t>CPU</a:t>
            </a:r>
            <a:endParaRPr sz="1800">
              <a:latin typeface="Century Schoolbook"/>
              <a:cs typeface="Century Schoolboo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55748" y="1412747"/>
            <a:ext cx="6019800" cy="1739900"/>
          </a:xfrm>
          <a:custGeom>
            <a:avLst/>
            <a:gdLst/>
            <a:ahLst/>
            <a:cxnLst/>
            <a:rect l="l" t="t" r="r" b="b"/>
            <a:pathLst>
              <a:path w="6019800" h="1739900">
                <a:moveTo>
                  <a:pt x="0" y="1739900"/>
                </a:moveTo>
                <a:lnTo>
                  <a:pt x="6019800" y="1739900"/>
                </a:lnTo>
                <a:lnTo>
                  <a:pt x="6019800" y="0"/>
                </a:lnTo>
                <a:lnTo>
                  <a:pt x="0" y="0"/>
                </a:lnTo>
                <a:lnTo>
                  <a:pt x="0" y="1739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74369" y="2514854"/>
            <a:ext cx="942975" cy="258445"/>
          </a:xfrm>
          <a:custGeom>
            <a:avLst/>
            <a:gdLst/>
            <a:ahLst/>
            <a:cxnLst/>
            <a:rect l="l" t="t" r="r" b="b"/>
            <a:pathLst>
              <a:path w="942975" h="258444">
                <a:moveTo>
                  <a:pt x="0" y="258301"/>
                </a:moveTo>
                <a:lnTo>
                  <a:pt x="942500" y="258301"/>
                </a:lnTo>
                <a:lnTo>
                  <a:pt x="942500" y="0"/>
                </a:lnTo>
                <a:lnTo>
                  <a:pt x="0" y="0"/>
                </a:lnTo>
                <a:lnTo>
                  <a:pt x="0" y="2583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74369" y="2514854"/>
            <a:ext cx="942975" cy="258445"/>
          </a:xfrm>
          <a:custGeom>
            <a:avLst/>
            <a:gdLst/>
            <a:ahLst/>
            <a:cxnLst/>
            <a:rect l="l" t="t" r="r" b="b"/>
            <a:pathLst>
              <a:path w="942975" h="258444">
                <a:moveTo>
                  <a:pt x="0" y="258301"/>
                </a:moveTo>
                <a:lnTo>
                  <a:pt x="942500" y="258301"/>
                </a:lnTo>
                <a:lnTo>
                  <a:pt x="942500" y="0"/>
                </a:lnTo>
                <a:lnTo>
                  <a:pt x="0" y="0"/>
                </a:lnTo>
                <a:lnTo>
                  <a:pt x="0" y="258301"/>
                </a:lnTo>
                <a:close/>
              </a:path>
            </a:pathLst>
          </a:custGeom>
          <a:ln w="68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74369" y="2106726"/>
            <a:ext cx="942975" cy="258445"/>
          </a:xfrm>
          <a:custGeom>
            <a:avLst/>
            <a:gdLst/>
            <a:ahLst/>
            <a:cxnLst/>
            <a:rect l="l" t="t" r="r" b="b"/>
            <a:pathLst>
              <a:path w="942975" h="258444">
                <a:moveTo>
                  <a:pt x="0" y="258301"/>
                </a:moveTo>
                <a:lnTo>
                  <a:pt x="942500" y="258301"/>
                </a:lnTo>
                <a:lnTo>
                  <a:pt x="942500" y="0"/>
                </a:lnTo>
                <a:lnTo>
                  <a:pt x="0" y="0"/>
                </a:lnTo>
                <a:lnTo>
                  <a:pt x="0" y="2583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74369" y="2106726"/>
            <a:ext cx="942975" cy="258445"/>
          </a:xfrm>
          <a:custGeom>
            <a:avLst/>
            <a:gdLst/>
            <a:ahLst/>
            <a:cxnLst/>
            <a:rect l="l" t="t" r="r" b="b"/>
            <a:pathLst>
              <a:path w="942975" h="258444">
                <a:moveTo>
                  <a:pt x="0" y="258301"/>
                </a:moveTo>
                <a:lnTo>
                  <a:pt x="942500" y="258301"/>
                </a:lnTo>
                <a:lnTo>
                  <a:pt x="942500" y="0"/>
                </a:lnTo>
                <a:lnTo>
                  <a:pt x="0" y="0"/>
                </a:lnTo>
                <a:lnTo>
                  <a:pt x="0" y="258301"/>
                </a:lnTo>
                <a:close/>
              </a:path>
            </a:pathLst>
          </a:custGeom>
          <a:ln w="68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74369" y="1699069"/>
            <a:ext cx="942975" cy="258445"/>
          </a:xfrm>
          <a:custGeom>
            <a:avLst/>
            <a:gdLst/>
            <a:ahLst/>
            <a:cxnLst/>
            <a:rect l="l" t="t" r="r" b="b"/>
            <a:pathLst>
              <a:path w="942975" h="258444">
                <a:moveTo>
                  <a:pt x="0" y="258301"/>
                </a:moveTo>
                <a:lnTo>
                  <a:pt x="942500" y="258301"/>
                </a:lnTo>
                <a:lnTo>
                  <a:pt x="942500" y="0"/>
                </a:lnTo>
                <a:lnTo>
                  <a:pt x="0" y="0"/>
                </a:lnTo>
                <a:lnTo>
                  <a:pt x="0" y="2583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74369" y="1699069"/>
            <a:ext cx="942975" cy="258445"/>
          </a:xfrm>
          <a:custGeom>
            <a:avLst/>
            <a:gdLst/>
            <a:ahLst/>
            <a:cxnLst/>
            <a:rect l="l" t="t" r="r" b="b"/>
            <a:pathLst>
              <a:path w="942975" h="258444">
                <a:moveTo>
                  <a:pt x="0" y="258301"/>
                </a:moveTo>
                <a:lnTo>
                  <a:pt x="942500" y="258301"/>
                </a:lnTo>
                <a:lnTo>
                  <a:pt x="942500" y="0"/>
                </a:lnTo>
                <a:lnTo>
                  <a:pt x="0" y="0"/>
                </a:lnTo>
                <a:lnTo>
                  <a:pt x="0" y="258301"/>
                </a:lnTo>
                <a:close/>
              </a:path>
            </a:pathLst>
          </a:custGeom>
          <a:ln w="68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555748" y="1412747"/>
            <a:ext cx="6019800" cy="17399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Times New Roman"/>
              <a:cs typeface="Times New Roman"/>
            </a:endParaRPr>
          </a:p>
          <a:p>
            <a:pPr marL="593725">
              <a:lnSpc>
                <a:spcPct val="100000"/>
              </a:lnSpc>
            </a:pPr>
            <a:r>
              <a:rPr sz="1750" spc="10" dirty="0">
                <a:latin typeface="Times New Roman"/>
                <a:cs typeface="Times New Roman"/>
              </a:rPr>
              <a:t>Thread</a:t>
            </a:r>
            <a:r>
              <a:rPr sz="1750" spc="-13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1</a:t>
            </a:r>
            <a:endParaRPr sz="1750">
              <a:latin typeface="Times New Roman"/>
              <a:cs typeface="Times New Roman"/>
            </a:endParaRPr>
          </a:p>
          <a:p>
            <a:pPr marL="593725">
              <a:lnSpc>
                <a:spcPct val="100000"/>
              </a:lnSpc>
              <a:spcBef>
                <a:spcPts val="1110"/>
              </a:spcBef>
            </a:pPr>
            <a:r>
              <a:rPr sz="1750" spc="10" dirty="0">
                <a:latin typeface="Times New Roman"/>
                <a:cs typeface="Times New Roman"/>
              </a:rPr>
              <a:t>Thread</a:t>
            </a:r>
            <a:r>
              <a:rPr sz="1750" spc="-13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  <a:p>
            <a:pPr marL="593725">
              <a:lnSpc>
                <a:spcPct val="100000"/>
              </a:lnSpc>
              <a:spcBef>
                <a:spcPts val="1110"/>
              </a:spcBef>
            </a:pPr>
            <a:r>
              <a:rPr sz="1750" spc="10" dirty="0">
                <a:latin typeface="Times New Roman"/>
                <a:cs typeface="Times New Roman"/>
              </a:rPr>
              <a:t>Thread</a:t>
            </a:r>
            <a:r>
              <a:rPr sz="1750" spc="-13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3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716775" y="2252201"/>
            <a:ext cx="200660" cy="0"/>
          </a:xfrm>
          <a:custGeom>
            <a:avLst/>
            <a:gdLst/>
            <a:ahLst/>
            <a:cxnLst/>
            <a:rect l="l" t="t" r="r" b="b"/>
            <a:pathLst>
              <a:path w="200659">
                <a:moveTo>
                  <a:pt x="0" y="0"/>
                </a:moveTo>
                <a:lnTo>
                  <a:pt x="200472" y="0"/>
                </a:lnTo>
              </a:path>
            </a:pathLst>
          </a:custGeom>
          <a:ln w="689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39706" y="2252201"/>
            <a:ext cx="264160" cy="0"/>
          </a:xfrm>
          <a:custGeom>
            <a:avLst/>
            <a:gdLst/>
            <a:ahLst/>
            <a:cxnLst/>
            <a:rect l="l" t="t" r="r" b="b"/>
            <a:pathLst>
              <a:path w="264160">
                <a:moveTo>
                  <a:pt x="0" y="0"/>
                </a:moveTo>
                <a:lnTo>
                  <a:pt x="263777" y="0"/>
                </a:lnTo>
              </a:path>
            </a:pathLst>
          </a:custGeom>
          <a:ln w="689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46299" y="2174753"/>
            <a:ext cx="144145" cy="143510"/>
          </a:xfrm>
          <a:custGeom>
            <a:avLst/>
            <a:gdLst/>
            <a:ahLst/>
            <a:cxnLst/>
            <a:rect l="l" t="t" r="r" b="b"/>
            <a:pathLst>
              <a:path w="144145" h="143510">
                <a:moveTo>
                  <a:pt x="0" y="0"/>
                </a:moveTo>
                <a:lnTo>
                  <a:pt x="48055" y="68027"/>
                </a:lnTo>
                <a:lnTo>
                  <a:pt x="0" y="142931"/>
                </a:lnTo>
                <a:lnTo>
                  <a:pt x="143600" y="6802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16775" y="1844525"/>
            <a:ext cx="200660" cy="0"/>
          </a:xfrm>
          <a:custGeom>
            <a:avLst/>
            <a:gdLst/>
            <a:ahLst/>
            <a:cxnLst/>
            <a:rect l="l" t="t" r="r" b="b"/>
            <a:pathLst>
              <a:path w="200659">
                <a:moveTo>
                  <a:pt x="0" y="0"/>
                </a:moveTo>
                <a:lnTo>
                  <a:pt x="200472" y="0"/>
                </a:lnTo>
              </a:path>
            </a:pathLst>
          </a:custGeom>
          <a:ln w="689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39706" y="1844525"/>
            <a:ext cx="264160" cy="0"/>
          </a:xfrm>
          <a:custGeom>
            <a:avLst/>
            <a:gdLst/>
            <a:ahLst/>
            <a:cxnLst/>
            <a:rect l="l" t="t" r="r" b="b"/>
            <a:pathLst>
              <a:path w="264160">
                <a:moveTo>
                  <a:pt x="0" y="0"/>
                </a:moveTo>
                <a:lnTo>
                  <a:pt x="263777" y="0"/>
                </a:lnTo>
              </a:path>
            </a:pathLst>
          </a:custGeom>
          <a:ln w="689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846299" y="1767096"/>
            <a:ext cx="144145" cy="142875"/>
          </a:xfrm>
          <a:custGeom>
            <a:avLst/>
            <a:gdLst/>
            <a:ahLst/>
            <a:cxnLst/>
            <a:rect l="l" t="t" r="r" b="b"/>
            <a:pathLst>
              <a:path w="144145" h="142875">
                <a:moveTo>
                  <a:pt x="0" y="0"/>
                </a:moveTo>
                <a:lnTo>
                  <a:pt x="48055" y="68008"/>
                </a:lnTo>
                <a:lnTo>
                  <a:pt x="0" y="142460"/>
                </a:lnTo>
                <a:lnTo>
                  <a:pt x="143600" y="6800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16775" y="2660328"/>
            <a:ext cx="200660" cy="0"/>
          </a:xfrm>
          <a:custGeom>
            <a:avLst/>
            <a:gdLst/>
            <a:ahLst/>
            <a:cxnLst/>
            <a:rect l="l" t="t" r="r" b="b"/>
            <a:pathLst>
              <a:path w="200659">
                <a:moveTo>
                  <a:pt x="0" y="0"/>
                </a:moveTo>
                <a:lnTo>
                  <a:pt x="200472" y="0"/>
                </a:lnTo>
              </a:path>
            </a:pathLst>
          </a:custGeom>
          <a:ln w="689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39706" y="2660328"/>
            <a:ext cx="264160" cy="0"/>
          </a:xfrm>
          <a:custGeom>
            <a:avLst/>
            <a:gdLst/>
            <a:ahLst/>
            <a:cxnLst/>
            <a:rect l="l" t="t" r="r" b="b"/>
            <a:pathLst>
              <a:path w="264160">
                <a:moveTo>
                  <a:pt x="0" y="0"/>
                </a:moveTo>
                <a:lnTo>
                  <a:pt x="263777" y="0"/>
                </a:lnTo>
              </a:path>
            </a:pathLst>
          </a:custGeom>
          <a:ln w="689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846299" y="2582881"/>
            <a:ext cx="144145" cy="142875"/>
          </a:xfrm>
          <a:custGeom>
            <a:avLst/>
            <a:gdLst/>
            <a:ahLst/>
            <a:cxnLst/>
            <a:rect l="l" t="t" r="r" b="b"/>
            <a:pathLst>
              <a:path w="144145" h="142875">
                <a:moveTo>
                  <a:pt x="0" y="0"/>
                </a:moveTo>
                <a:lnTo>
                  <a:pt x="48055" y="68027"/>
                </a:lnTo>
                <a:lnTo>
                  <a:pt x="0" y="142479"/>
                </a:lnTo>
                <a:lnTo>
                  <a:pt x="143600" y="6802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03484" y="2106726"/>
            <a:ext cx="3413760" cy="272415"/>
          </a:xfrm>
          <a:custGeom>
            <a:avLst/>
            <a:gdLst/>
            <a:ahLst/>
            <a:cxnLst/>
            <a:rect l="l" t="t" r="r" b="b"/>
            <a:pathLst>
              <a:path w="3413759" h="272414">
                <a:moveTo>
                  <a:pt x="0" y="272091"/>
                </a:moveTo>
                <a:lnTo>
                  <a:pt x="3413291" y="272091"/>
                </a:lnTo>
                <a:lnTo>
                  <a:pt x="3413291" y="0"/>
                </a:lnTo>
                <a:lnTo>
                  <a:pt x="0" y="0"/>
                </a:lnTo>
                <a:lnTo>
                  <a:pt x="0" y="272091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03484" y="1699069"/>
            <a:ext cx="3413760" cy="271780"/>
          </a:xfrm>
          <a:custGeom>
            <a:avLst/>
            <a:gdLst/>
            <a:ahLst/>
            <a:cxnLst/>
            <a:rect l="l" t="t" r="r" b="b"/>
            <a:pathLst>
              <a:path w="3413759" h="271780">
                <a:moveTo>
                  <a:pt x="0" y="271620"/>
                </a:moveTo>
                <a:lnTo>
                  <a:pt x="3413291" y="271620"/>
                </a:lnTo>
                <a:lnTo>
                  <a:pt x="3413291" y="0"/>
                </a:lnTo>
                <a:lnTo>
                  <a:pt x="0" y="0"/>
                </a:lnTo>
                <a:lnTo>
                  <a:pt x="0" y="27162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03484" y="2514854"/>
            <a:ext cx="3413760" cy="272415"/>
          </a:xfrm>
          <a:custGeom>
            <a:avLst/>
            <a:gdLst/>
            <a:ahLst/>
            <a:cxnLst/>
            <a:rect l="l" t="t" r="r" b="b"/>
            <a:pathLst>
              <a:path w="3413759" h="272414">
                <a:moveTo>
                  <a:pt x="0" y="272091"/>
                </a:moveTo>
                <a:lnTo>
                  <a:pt x="3413291" y="272091"/>
                </a:lnTo>
                <a:lnTo>
                  <a:pt x="3413291" y="0"/>
                </a:lnTo>
                <a:lnTo>
                  <a:pt x="0" y="0"/>
                </a:lnTo>
                <a:lnTo>
                  <a:pt x="0" y="272091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55748" y="3429000"/>
            <a:ext cx="6019800" cy="1739900"/>
          </a:xfrm>
          <a:custGeom>
            <a:avLst/>
            <a:gdLst/>
            <a:ahLst/>
            <a:cxnLst/>
            <a:rect l="l" t="t" r="r" b="b"/>
            <a:pathLst>
              <a:path w="6019800" h="1739900">
                <a:moveTo>
                  <a:pt x="0" y="1739900"/>
                </a:moveTo>
                <a:lnTo>
                  <a:pt x="6019800" y="1739900"/>
                </a:lnTo>
                <a:lnTo>
                  <a:pt x="6019800" y="0"/>
                </a:lnTo>
                <a:lnTo>
                  <a:pt x="0" y="0"/>
                </a:lnTo>
                <a:lnTo>
                  <a:pt x="0" y="1739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74369" y="4531105"/>
            <a:ext cx="942975" cy="258445"/>
          </a:xfrm>
          <a:custGeom>
            <a:avLst/>
            <a:gdLst/>
            <a:ahLst/>
            <a:cxnLst/>
            <a:rect l="l" t="t" r="r" b="b"/>
            <a:pathLst>
              <a:path w="942975" h="258445">
                <a:moveTo>
                  <a:pt x="0" y="258301"/>
                </a:moveTo>
                <a:lnTo>
                  <a:pt x="942500" y="258301"/>
                </a:lnTo>
                <a:lnTo>
                  <a:pt x="942500" y="0"/>
                </a:lnTo>
                <a:lnTo>
                  <a:pt x="0" y="0"/>
                </a:lnTo>
                <a:lnTo>
                  <a:pt x="0" y="2583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74369" y="4531105"/>
            <a:ext cx="942975" cy="258445"/>
          </a:xfrm>
          <a:custGeom>
            <a:avLst/>
            <a:gdLst/>
            <a:ahLst/>
            <a:cxnLst/>
            <a:rect l="l" t="t" r="r" b="b"/>
            <a:pathLst>
              <a:path w="942975" h="258445">
                <a:moveTo>
                  <a:pt x="0" y="258301"/>
                </a:moveTo>
                <a:lnTo>
                  <a:pt x="942500" y="258301"/>
                </a:lnTo>
                <a:lnTo>
                  <a:pt x="942500" y="0"/>
                </a:lnTo>
                <a:lnTo>
                  <a:pt x="0" y="0"/>
                </a:lnTo>
                <a:lnTo>
                  <a:pt x="0" y="258301"/>
                </a:lnTo>
                <a:close/>
              </a:path>
            </a:pathLst>
          </a:custGeom>
          <a:ln w="68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74369" y="4122978"/>
            <a:ext cx="942975" cy="258445"/>
          </a:xfrm>
          <a:custGeom>
            <a:avLst/>
            <a:gdLst/>
            <a:ahLst/>
            <a:cxnLst/>
            <a:rect l="l" t="t" r="r" b="b"/>
            <a:pathLst>
              <a:path w="942975" h="258445">
                <a:moveTo>
                  <a:pt x="0" y="258301"/>
                </a:moveTo>
                <a:lnTo>
                  <a:pt x="942500" y="258301"/>
                </a:lnTo>
                <a:lnTo>
                  <a:pt x="942500" y="0"/>
                </a:lnTo>
                <a:lnTo>
                  <a:pt x="0" y="0"/>
                </a:lnTo>
                <a:lnTo>
                  <a:pt x="0" y="2583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74369" y="4122978"/>
            <a:ext cx="942975" cy="258445"/>
          </a:xfrm>
          <a:custGeom>
            <a:avLst/>
            <a:gdLst/>
            <a:ahLst/>
            <a:cxnLst/>
            <a:rect l="l" t="t" r="r" b="b"/>
            <a:pathLst>
              <a:path w="942975" h="258445">
                <a:moveTo>
                  <a:pt x="0" y="258301"/>
                </a:moveTo>
                <a:lnTo>
                  <a:pt x="942500" y="258301"/>
                </a:lnTo>
                <a:lnTo>
                  <a:pt x="942500" y="0"/>
                </a:lnTo>
                <a:lnTo>
                  <a:pt x="0" y="0"/>
                </a:lnTo>
                <a:lnTo>
                  <a:pt x="0" y="258301"/>
                </a:lnTo>
                <a:close/>
              </a:path>
            </a:pathLst>
          </a:custGeom>
          <a:ln w="68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74369" y="3715321"/>
            <a:ext cx="942975" cy="258445"/>
          </a:xfrm>
          <a:custGeom>
            <a:avLst/>
            <a:gdLst/>
            <a:ahLst/>
            <a:cxnLst/>
            <a:rect l="l" t="t" r="r" b="b"/>
            <a:pathLst>
              <a:path w="942975" h="258445">
                <a:moveTo>
                  <a:pt x="0" y="258301"/>
                </a:moveTo>
                <a:lnTo>
                  <a:pt x="942500" y="258301"/>
                </a:lnTo>
                <a:lnTo>
                  <a:pt x="942500" y="0"/>
                </a:lnTo>
                <a:lnTo>
                  <a:pt x="0" y="0"/>
                </a:lnTo>
                <a:lnTo>
                  <a:pt x="0" y="2583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74369" y="3715321"/>
            <a:ext cx="942975" cy="258445"/>
          </a:xfrm>
          <a:custGeom>
            <a:avLst/>
            <a:gdLst/>
            <a:ahLst/>
            <a:cxnLst/>
            <a:rect l="l" t="t" r="r" b="b"/>
            <a:pathLst>
              <a:path w="942975" h="258445">
                <a:moveTo>
                  <a:pt x="0" y="258301"/>
                </a:moveTo>
                <a:lnTo>
                  <a:pt x="942500" y="258301"/>
                </a:lnTo>
                <a:lnTo>
                  <a:pt x="942500" y="0"/>
                </a:lnTo>
                <a:lnTo>
                  <a:pt x="0" y="0"/>
                </a:lnTo>
                <a:lnTo>
                  <a:pt x="0" y="258301"/>
                </a:lnTo>
                <a:close/>
              </a:path>
            </a:pathLst>
          </a:custGeom>
          <a:ln w="68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555748" y="3429000"/>
            <a:ext cx="6019800" cy="17399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Times New Roman"/>
              <a:cs typeface="Times New Roman"/>
            </a:endParaRPr>
          </a:p>
          <a:p>
            <a:pPr marL="593725">
              <a:lnSpc>
                <a:spcPct val="100000"/>
              </a:lnSpc>
            </a:pPr>
            <a:r>
              <a:rPr sz="1750" spc="10" dirty="0">
                <a:latin typeface="Times New Roman"/>
                <a:cs typeface="Times New Roman"/>
              </a:rPr>
              <a:t>Thread</a:t>
            </a:r>
            <a:r>
              <a:rPr sz="1750" spc="-13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1</a:t>
            </a:r>
            <a:endParaRPr sz="1750">
              <a:latin typeface="Times New Roman"/>
              <a:cs typeface="Times New Roman"/>
            </a:endParaRPr>
          </a:p>
          <a:p>
            <a:pPr marL="593725">
              <a:lnSpc>
                <a:spcPct val="100000"/>
              </a:lnSpc>
              <a:spcBef>
                <a:spcPts val="1110"/>
              </a:spcBef>
            </a:pPr>
            <a:r>
              <a:rPr sz="1750" spc="10" dirty="0">
                <a:latin typeface="Times New Roman"/>
                <a:cs typeface="Times New Roman"/>
              </a:rPr>
              <a:t>Thread</a:t>
            </a:r>
            <a:r>
              <a:rPr sz="1750" spc="-13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  <a:p>
            <a:pPr marL="593725">
              <a:lnSpc>
                <a:spcPct val="100000"/>
              </a:lnSpc>
              <a:spcBef>
                <a:spcPts val="1110"/>
              </a:spcBef>
            </a:pPr>
            <a:r>
              <a:rPr sz="1750" spc="10" dirty="0">
                <a:latin typeface="Times New Roman"/>
                <a:cs typeface="Times New Roman"/>
              </a:rPr>
              <a:t>Thread</a:t>
            </a:r>
            <a:r>
              <a:rPr sz="1750" spc="-13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3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034079" y="4268452"/>
            <a:ext cx="883285" cy="0"/>
          </a:xfrm>
          <a:custGeom>
            <a:avLst/>
            <a:gdLst/>
            <a:ahLst/>
            <a:cxnLst/>
            <a:rect l="l" t="t" r="r" b="b"/>
            <a:pathLst>
              <a:path w="883284">
                <a:moveTo>
                  <a:pt x="0" y="0"/>
                </a:moveTo>
                <a:lnTo>
                  <a:pt x="883168" y="0"/>
                </a:lnTo>
              </a:path>
            </a:pathLst>
          </a:custGeom>
          <a:ln w="689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395449" y="4268452"/>
            <a:ext cx="1092835" cy="0"/>
          </a:xfrm>
          <a:custGeom>
            <a:avLst/>
            <a:gdLst/>
            <a:ahLst/>
            <a:cxnLst/>
            <a:rect l="l" t="t" r="r" b="b"/>
            <a:pathLst>
              <a:path w="1092835">
                <a:moveTo>
                  <a:pt x="0" y="0"/>
                </a:moveTo>
                <a:lnTo>
                  <a:pt x="1092608" y="0"/>
                </a:lnTo>
              </a:path>
            </a:pathLst>
          </a:custGeom>
          <a:ln w="689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039706" y="4268453"/>
            <a:ext cx="810260" cy="0"/>
          </a:xfrm>
          <a:custGeom>
            <a:avLst/>
            <a:gdLst/>
            <a:ahLst/>
            <a:cxnLst/>
            <a:rect l="l" t="t" r="r" b="b"/>
            <a:pathLst>
              <a:path w="810260">
                <a:moveTo>
                  <a:pt x="0" y="0"/>
                </a:moveTo>
                <a:lnTo>
                  <a:pt x="809722" y="0"/>
                </a:lnTo>
              </a:path>
            </a:pathLst>
          </a:custGeom>
          <a:ln w="689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846299" y="4191005"/>
            <a:ext cx="144145" cy="143510"/>
          </a:xfrm>
          <a:custGeom>
            <a:avLst/>
            <a:gdLst/>
            <a:ahLst/>
            <a:cxnLst/>
            <a:rect l="l" t="t" r="r" b="b"/>
            <a:pathLst>
              <a:path w="144145" h="143510">
                <a:moveTo>
                  <a:pt x="0" y="0"/>
                </a:moveTo>
                <a:lnTo>
                  <a:pt x="48055" y="68027"/>
                </a:lnTo>
                <a:lnTo>
                  <a:pt x="0" y="142931"/>
                </a:lnTo>
                <a:lnTo>
                  <a:pt x="143600" y="6802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487945" y="3860777"/>
            <a:ext cx="1429385" cy="0"/>
          </a:xfrm>
          <a:custGeom>
            <a:avLst/>
            <a:gdLst/>
            <a:ahLst/>
            <a:cxnLst/>
            <a:rect l="l" t="t" r="r" b="b"/>
            <a:pathLst>
              <a:path w="1429384">
                <a:moveTo>
                  <a:pt x="0" y="0"/>
                </a:moveTo>
                <a:lnTo>
                  <a:pt x="1429302" y="0"/>
                </a:lnTo>
              </a:path>
            </a:pathLst>
          </a:custGeom>
          <a:ln w="689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849504" y="3860777"/>
            <a:ext cx="1092200" cy="0"/>
          </a:xfrm>
          <a:custGeom>
            <a:avLst/>
            <a:gdLst/>
            <a:ahLst/>
            <a:cxnLst/>
            <a:rect l="l" t="t" r="r" b="b"/>
            <a:pathLst>
              <a:path w="1092200">
                <a:moveTo>
                  <a:pt x="0" y="0"/>
                </a:moveTo>
                <a:lnTo>
                  <a:pt x="1091965" y="0"/>
                </a:lnTo>
              </a:path>
            </a:pathLst>
          </a:custGeom>
          <a:ln w="689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039706" y="3860777"/>
            <a:ext cx="264160" cy="0"/>
          </a:xfrm>
          <a:custGeom>
            <a:avLst/>
            <a:gdLst/>
            <a:ahLst/>
            <a:cxnLst/>
            <a:rect l="l" t="t" r="r" b="b"/>
            <a:pathLst>
              <a:path w="264160">
                <a:moveTo>
                  <a:pt x="0" y="0"/>
                </a:moveTo>
                <a:lnTo>
                  <a:pt x="263777" y="0"/>
                </a:lnTo>
              </a:path>
            </a:pathLst>
          </a:custGeom>
          <a:ln w="689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846299" y="3783348"/>
            <a:ext cx="144145" cy="142875"/>
          </a:xfrm>
          <a:custGeom>
            <a:avLst/>
            <a:gdLst/>
            <a:ahLst/>
            <a:cxnLst/>
            <a:rect l="l" t="t" r="r" b="b"/>
            <a:pathLst>
              <a:path w="144145" h="142875">
                <a:moveTo>
                  <a:pt x="0" y="0"/>
                </a:moveTo>
                <a:lnTo>
                  <a:pt x="48055" y="68008"/>
                </a:lnTo>
                <a:lnTo>
                  <a:pt x="0" y="142460"/>
                </a:lnTo>
                <a:lnTo>
                  <a:pt x="143600" y="6800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941470" y="4676580"/>
            <a:ext cx="1976120" cy="0"/>
          </a:xfrm>
          <a:custGeom>
            <a:avLst/>
            <a:gdLst/>
            <a:ahLst/>
            <a:cxnLst/>
            <a:rect l="l" t="t" r="r" b="b"/>
            <a:pathLst>
              <a:path w="1976120">
                <a:moveTo>
                  <a:pt x="0" y="0"/>
                </a:moveTo>
                <a:lnTo>
                  <a:pt x="1975777" y="0"/>
                </a:lnTo>
              </a:path>
            </a:pathLst>
          </a:custGeom>
          <a:ln w="689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039706" y="4676580"/>
            <a:ext cx="1356360" cy="0"/>
          </a:xfrm>
          <a:custGeom>
            <a:avLst/>
            <a:gdLst/>
            <a:ahLst/>
            <a:cxnLst/>
            <a:rect l="l" t="t" r="r" b="b"/>
            <a:pathLst>
              <a:path w="1356360">
                <a:moveTo>
                  <a:pt x="0" y="0"/>
                </a:moveTo>
                <a:lnTo>
                  <a:pt x="1355743" y="0"/>
                </a:lnTo>
              </a:path>
            </a:pathLst>
          </a:custGeom>
          <a:ln w="689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846299" y="4599133"/>
            <a:ext cx="144145" cy="142875"/>
          </a:xfrm>
          <a:custGeom>
            <a:avLst/>
            <a:gdLst/>
            <a:ahLst/>
            <a:cxnLst/>
            <a:rect l="l" t="t" r="r" b="b"/>
            <a:pathLst>
              <a:path w="144145" h="142875">
                <a:moveTo>
                  <a:pt x="0" y="0"/>
                </a:moveTo>
                <a:lnTo>
                  <a:pt x="48055" y="68027"/>
                </a:lnTo>
                <a:lnTo>
                  <a:pt x="0" y="142479"/>
                </a:lnTo>
                <a:lnTo>
                  <a:pt x="143600" y="6802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303484" y="3715321"/>
            <a:ext cx="546100" cy="271780"/>
          </a:xfrm>
          <a:custGeom>
            <a:avLst/>
            <a:gdLst/>
            <a:ahLst/>
            <a:cxnLst/>
            <a:rect l="l" t="t" r="r" b="b"/>
            <a:pathLst>
              <a:path w="546100" h="271779">
                <a:moveTo>
                  <a:pt x="0" y="271620"/>
                </a:moveTo>
                <a:lnTo>
                  <a:pt x="546020" y="271620"/>
                </a:lnTo>
                <a:lnTo>
                  <a:pt x="546020" y="0"/>
                </a:lnTo>
                <a:lnTo>
                  <a:pt x="0" y="0"/>
                </a:lnTo>
                <a:lnTo>
                  <a:pt x="0" y="27162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849429" y="4122978"/>
            <a:ext cx="546100" cy="272415"/>
          </a:xfrm>
          <a:custGeom>
            <a:avLst/>
            <a:gdLst/>
            <a:ahLst/>
            <a:cxnLst/>
            <a:rect l="l" t="t" r="r" b="b"/>
            <a:pathLst>
              <a:path w="546100" h="272414">
                <a:moveTo>
                  <a:pt x="0" y="272091"/>
                </a:moveTo>
                <a:lnTo>
                  <a:pt x="546020" y="272091"/>
                </a:lnTo>
                <a:lnTo>
                  <a:pt x="546020" y="0"/>
                </a:lnTo>
                <a:lnTo>
                  <a:pt x="0" y="0"/>
                </a:lnTo>
                <a:lnTo>
                  <a:pt x="0" y="272091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395449" y="4531105"/>
            <a:ext cx="546100" cy="272415"/>
          </a:xfrm>
          <a:custGeom>
            <a:avLst/>
            <a:gdLst/>
            <a:ahLst/>
            <a:cxnLst/>
            <a:rect l="l" t="t" r="r" b="b"/>
            <a:pathLst>
              <a:path w="546100" h="272414">
                <a:moveTo>
                  <a:pt x="0" y="272091"/>
                </a:moveTo>
                <a:lnTo>
                  <a:pt x="546020" y="272091"/>
                </a:lnTo>
                <a:lnTo>
                  <a:pt x="546020" y="0"/>
                </a:lnTo>
                <a:lnTo>
                  <a:pt x="0" y="0"/>
                </a:lnTo>
                <a:lnTo>
                  <a:pt x="0" y="272091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41470" y="3715321"/>
            <a:ext cx="546735" cy="271780"/>
          </a:xfrm>
          <a:custGeom>
            <a:avLst/>
            <a:gdLst/>
            <a:ahLst/>
            <a:cxnLst/>
            <a:rect l="l" t="t" r="r" b="b"/>
            <a:pathLst>
              <a:path w="546735" h="271779">
                <a:moveTo>
                  <a:pt x="0" y="271620"/>
                </a:moveTo>
                <a:lnTo>
                  <a:pt x="546474" y="271620"/>
                </a:lnTo>
                <a:lnTo>
                  <a:pt x="546474" y="0"/>
                </a:lnTo>
                <a:lnTo>
                  <a:pt x="0" y="0"/>
                </a:lnTo>
                <a:lnTo>
                  <a:pt x="0" y="27162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488058" y="4122978"/>
            <a:ext cx="546100" cy="272415"/>
          </a:xfrm>
          <a:custGeom>
            <a:avLst/>
            <a:gdLst/>
            <a:ahLst/>
            <a:cxnLst/>
            <a:rect l="l" t="t" r="r" b="b"/>
            <a:pathLst>
              <a:path w="546100" h="272414">
                <a:moveTo>
                  <a:pt x="0" y="272091"/>
                </a:moveTo>
                <a:lnTo>
                  <a:pt x="546020" y="272091"/>
                </a:lnTo>
                <a:lnTo>
                  <a:pt x="546020" y="0"/>
                </a:lnTo>
                <a:lnTo>
                  <a:pt x="0" y="0"/>
                </a:lnTo>
                <a:lnTo>
                  <a:pt x="0" y="272091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2119" cy="461665"/>
          </a:xfrm>
        </p:spPr>
        <p:txBody>
          <a:bodyPr/>
          <a:lstStyle/>
          <a:p>
            <a:r>
              <a:rPr lang="en-US" sz="3000" spc="-5" dirty="0"/>
              <a:t>Types of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Threads are implemented in following two ways: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User Level Threads</a:t>
            </a:r>
            <a:r>
              <a:rPr lang="en-US" dirty="0"/>
              <a:t> − User managed threads.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Kernel Level Threads</a:t>
            </a:r>
            <a:r>
              <a:rPr lang="en-US" dirty="0"/>
              <a:t> − Operating System managed threads acting on kernel, an operating system core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530"/>
              </a:lnSpc>
            </a:pPr>
            <a:fld id="{81D60167-4931-47E6-BA6A-407CBD079E4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052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940" y="171871"/>
            <a:ext cx="8072119" cy="461665"/>
          </a:xfrm>
        </p:spPr>
        <p:txBody>
          <a:bodyPr/>
          <a:lstStyle/>
          <a:p>
            <a:r>
              <a:rPr lang="en-US" sz="3000" spc="-5" dirty="0"/>
              <a:t>User Level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cs typeface="+mn-cs"/>
              </a:rPr>
              <a:t>In this case, the thread management kernel is not aware of the existence of threads.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cs typeface="+mn-cs"/>
              </a:rPr>
              <a:t>The thread library contains code for creating and destroying threads, for passing message and data between threads, for scheduling thread execution and for saving and restoring thread contexts.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cs typeface="+mn-cs"/>
              </a:rPr>
              <a:t>The application starts with a single thread.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124200"/>
            <a:ext cx="4242274" cy="315342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530"/>
              </a:lnSpc>
            </a:pPr>
            <a:fld id="{81D60167-4931-47E6-BA6A-407CBD079E4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98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940" y="171871"/>
            <a:ext cx="8072119" cy="461665"/>
          </a:xfrm>
        </p:spPr>
        <p:txBody>
          <a:bodyPr/>
          <a:lstStyle/>
          <a:p>
            <a:r>
              <a:rPr lang="en-US" sz="3000" spc="-5" dirty="0"/>
              <a:t>User Level Threads – </a:t>
            </a:r>
            <a:r>
              <a:rPr lang="en-US" sz="3000" spc="-5" dirty="0" err="1"/>
              <a:t>Cont</a:t>
            </a:r>
            <a:r>
              <a:rPr lang="en-US" sz="3000" spc="-5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Thread switching does not require Kernel mode privileges.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 level thread can run on any operating system.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Scheduling can be application specific in the user level thread.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 level threads are fast to create and manage.</a:t>
            </a:r>
          </a:p>
          <a:p>
            <a:r>
              <a:rPr lang="en-US" dirty="0"/>
              <a:t>Disadvantages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a typical operating system, most system calls are blocking.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Multithreaded application cannot take advantage of multiprocessing.</a:t>
            </a:r>
          </a:p>
          <a:p>
            <a:endParaRPr lang="en-US" sz="10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530"/>
              </a:lnSpc>
            </a:pPr>
            <a:fld id="{81D60167-4931-47E6-BA6A-407CBD079E4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5344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940" y="171871"/>
            <a:ext cx="8072119" cy="369332"/>
          </a:xfrm>
        </p:spPr>
        <p:txBody>
          <a:bodyPr/>
          <a:lstStyle/>
          <a:p>
            <a:r>
              <a:rPr lang="en-US" dirty="0"/>
              <a:t>Kernel Level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905000"/>
            <a:ext cx="6571059" cy="373380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this case, thread management is done by the Kernel.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There is no thread management code in the application area.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Kernel threads are supported directly by the operating system.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Any application can be programmed to be multithreaded.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All of the threads within an application are supported within a single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Kernel maintains context information for the process as a whole and for individuals threads within the process.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Scheduling by the Kernel is done on a thread basis.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Kernel performs thread creation, scheduling and management in Kernel space. Kernel threads are generally slower to create and manage than the user threads.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530"/>
              </a:lnSpc>
            </a:pPr>
            <a:fld id="{81D60167-4931-47E6-BA6A-407CBD079E4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991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33400"/>
            <a:ext cx="8303259" cy="51054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530"/>
              </a:lnSpc>
            </a:pPr>
            <a:fld id="{81D60167-4931-47E6-BA6A-407CBD079E4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5857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940" y="171871"/>
            <a:ext cx="8072119" cy="369332"/>
          </a:xfrm>
        </p:spPr>
        <p:txBody>
          <a:bodyPr/>
          <a:lstStyle/>
          <a:p>
            <a:r>
              <a:rPr lang="en-US" dirty="0"/>
              <a:t>Kernel Level Threads –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Advantages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Kernel can simultaneously schedule multiple threads from the same process on multiple processes.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one thread in a process is blocked, the Kernel can schedule another thread of the same process.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Kernel routines themselves can be multithreaded.</a:t>
            </a:r>
          </a:p>
          <a:p>
            <a:r>
              <a:rPr lang="en-US" dirty="0"/>
              <a:t>Disadvantages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Kernel threads are generally slower to create and manage than the user threads.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Transfer of control from one thread to another within the same process requires a mode switch to the Kernel.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530"/>
              </a:lnSpc>
            </a:pPr>
            <a:fld id="{81D60167-4931-47E6-BA6A-407CBD079E47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9499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940" y="171871"/>
            <a:ext cx="8072119" cy="369332"/>
          </a:xfrm>
        </p:spPr>
        <p:txBody>
          <a:bodyPr/>
          <a:lstStyle/>
          <a:p>
            <a:r>
              <a:rPr lang="en-US" dirty="0"/>
              <a:t>Difference between User-Level &amp; Kernel-Level Thread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1355212"/>
              </p:ext>
            </p:extLst>
          </p:nvPr>
        </p:nvGraphicFramePr>
        <p:xfrm>
          <a:off x="1066800" y="1295400"/>
          <a:ext cx="6234486" cy="468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8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8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8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17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S.N.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User-Level Threads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Kernel-Level Thread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978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User-level threads are faster to create and manage.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Kernel-level threads are slower to create and manage.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978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Implementation is by a thread library at the user level.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Operating system supports creation of Kernel threads.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978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User-level thread is generic and can run on any operating system.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Kernel-level thread is specific to the operating system.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378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Multi-threaded applications cannot take advantage of multiprocessing.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Kernel routines themselves can be multithreaded.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530"/>
              </a:lnSpc>
            </a:pPr>
            <a:fld id="{81D60167-4931-47E6-BA6A-407CBD079E47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2202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706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/>
              <a:t>C</a:t>
            </a:r>
            <a:r>
              <a:rPr dirty="0"/>
              <a:t>ONTEXT</a:t>
            </a:r>
            <a:r>
              <a:rPr spc="45" dirty="0"/>
              <a:t> </a:t>
            </a:r>
            <a:r>
              <a:rPr sz="3000" spc="-5" dirty="0"/>
              <a:t>S</a:t>
            </a:r>
            <a:r>
              <a:rPr spc="-5" dirty="0"/>
              <a:t>WITCH</a:t>
            </a:r>
            <a:endParaRPr sz="3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38980"/>
            <a:ext cx="7310755" cy="1908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15875" indent="-274320">
              <a:lnSpc>
                <a:spcPct val="100299"/>
              </a:lnSpc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dirty="0">
                <a:latin typeface="Century Schoolbook"/>
                <a:cs typeface="Century Schoolbook"/>
              </a:rPr>
              <a:t>A </a:t>
            </a:r>
            <a:r>
              <a:rPr sz="2400" i="1" dirty="0">
                <a:latin typeface="Century Schoolbook"/>
                <a:cs typeface="Century Schoolbook"/>
              </a:rPr>
              <a:t>context switch </a:t>
            </a:r>
            <a:r>
              <a:rPr sz="2400" dirty="0">
                <a:latin typeface="Century Schoolbook"/>
                <a:cs typeface="Century Schoolbook"/>
              </a:rPr>
              <a:t>(also sometimes referred </a:t>
            </a:r>
            <a:r>
              <a:rPr sz="2400" spc="-5" dirty="0">
                <a:latin typeface="Century Schoolbook"/>
                <a:cs typeface="Century Schoolbook"/>
              </a:rPr>
              <a:t>to as </a:t>
            </a:r>
            <a:r>
              <a:rPr sz="2400" dirty="0">
                <a:latin typeface="Century Schoolbook"/>
                <a:cs typeface="Century Schoolbook"/>
              </a:rPr>
              <a:t>a  </a:t>
            </a:r>
            <a:r>
              <a:rPr sz="2400" i="1" spc="-5" dirty="0">
                <a:latin typeface="Century Schoolbook"/>
                <a:cs typeface="Century Schoolbook"/>
              </a:rPr>
              <a:t>process switch </a:t>
            </a:r>
            <a:r>
              <a:rPr sz="2400" dirty="0">
                <a:latin typeface="Century Schoolbook"/>
                <a:cs typeface="Century Schoolbook"/>
              </a:rPr>
              <a:t>or a </a:t>
            </a:r>
            <a:r>
              <a:rPr sz="2400" i="1" spc="-5" dirty="0">
                <a:latin typeface="Century Schoolbook"/>
                <a:cs typeface="Century Schoolbook"/>
              </a:rPr>
              <a:t>task switch</a:t>
            </a:r>
            <a:r>
              <a:rPr sz="2400" spc="-5" dirty="0">
                <a:latin typeface="Century Schoolbook"/>
                <a:cs typeface="Century Schoolbook"/>
              </a:rPr>
              <a:t>) </a:t>
            </a:r>
            <a:r>
              <a:rPr sz="2400" dirty="0">
                <a:latin typeface="Century Schoolbook"/>
                <a:cs typeface="Century Schoolbook"/>
              </a:rPr>
              <a:t>is </a:t>
            </a:r>
            <a:r>
              <a:rPr sz="2400" spc="-5" dirty="0">
                <a:latin typeface="Century Schoolbook"/>
                <a:cs typeface="Century Schoolbook"/>
              </a:rPr>
              <a:t>the </a:t>
            </a:r>
            <a:r>
              <a:rPr sz="2400" dirty="0">
                <a:latin typeface="Century Schoolbook"/>
                <a:cs typeface="Century Schoolbook"/>
              </a:rPr>
              <a:t>switching  of </a:t>
            </a:r>
            <a:r>
              <a:rPr sz="2400" spc="-5" dirty="0">
                <a:latin typeface="Century Schoolbook"/>
                <a:cs typeface="Century Schoolbook"/>
              </a:rPr>
              <a:t>the CPU </a:t>
            </a:r>
            <a:r>
              <a:rPr sz="2400" dirty="0">
                <a:latin typeface="Century Schoolbook"/>
                <a:cs typeface="Century Schoolbook"/>
              </a:rPr>
              <a:t>from one </a:t>
            </a:r>
            <a:r>
              <a:rPr sz="2400" spc="-5" dirty="0">
                <a:latin typeface="Century Schoolbook"/>
                <a:cs typeface="Century Schoolbook"/>
              </a:rPr>
              <a:t>process </a:t>
            </a:r>
            <a:r>
              <a:rPr sz="2400" dirty="0">
                <a:latin typeface="Century Schoolbook"/>
                <a:cs typeface="Century Schoolbook"/>
              </a:rPr>
              <a:t>or </a:t>
            </a:r>
            <a:r>
              <a:rPr sz="2400" spc="-5" dirty="0">
                <a:latin typeface="Century Schoolbook"/>
                <a:cs typeface="Century Schoolbook"/>
              </a:rPr>
              <a:t>thread to</a:t>
            </a:r>
            <a:r>
              <a:rPr sz="2400" spc="-125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another.</a:t>
            </a:r>
            <a:endParaRPr sz="2400">
              <a:latin typeface="Century Schoolbook"/>
              <a:cs typeface="Century Schoolbook"/>
            </a:endParaRPr>
          </a:p>
          <a:p>
            <a:pPr marL="287020" marR="5080" indent="-274320">
              <a:lnSpc>
                <a:spcPct val="100400"/>
              </a:lnSpc>
              <a:spcBef>
                <a:spcPts val="5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dirty="0">
                <a:latin typeface="Century Schoolbook"/>
                <a:cs typeface="Century Schoolbook"/>
              </a:rPr>
              <a:t>A </a:t>
            </a:r>
            <a:r>
              <a:rPr sz="2400" i="1" dirty="0">
                <a:latin typeface="Century Schoolbook"/>
                <a:cs typeface="Century Schoolbook"/>
              </a:rPr>
              <a:t>context </a:t>
            </a:r>
            <a:r>
              <a:rPr sz="2400" spc="-10" dirty="0">
                <a:latin typeface="Century Schoolbook"/>
                <a:cs typeface="Century Schoolbook"/>
              </a:rPr>
              <a:t>is </a:t>
            </a:r>
            <a:r>
              <a:rPr sz="2400" spc="-5" dirty="0">
                <a:latin typeface="Century Schoolbook"/>
                <a:cs typeface="Century Schoolbook"/>
              </a:rPr>
              <a:t>the contents </a:t>
            </a:r>
            <a:r>
              <a:rPr sz="2400" spc="-10" dirty="0">
                <a:latin typeface="Century Schoolbook"/>
                <a:cs typeface="Century Schoolbook"/>
              </a:rPr>
              <a:t>of </a:t>
            </a:r>
            <a:r>
              <a:rPr sz="2400" dirty="0">
                <a:latin typeface="Century Schoolbook"/>
                <a:cs typeface="Century Schoolbook"/>
              </a:rPr>
              <a:t>a </a:t>
            </a:r>
            <a:r>
              <a:rPr sz="2400" spc="-5" dirty="0">
                <a:latin typeface="Century Schoolbook"/>
                <a:cs typeface="Century Schoolbook"/>
              </a:rPr>
              <a:t>CPU's registers and  program </a:t>
            </a:r>
            <a:r>
              <a:rPr sz="2400" dirty="0">
                <a:latin typeface="Century Schoolbook"/>
                <a:cs typeface="Century Schoolbook"/>
              </a:rPr>
              <a:t>counter </a:t>
            </a:r>
            <a:r>
              <a:rPr sz="2400" spc="-5" dirty="0">
                <a:latin typeface="Century Schoolbook"/>
                <a:cs typeface="Century Schoolbook"/>
              </a:rPr>
              <a:t>at any point </a:t>
            </a:r>
            <a:r>
              <a:rPr sz="2400" dirty="0">
                <a:latin typeface="Century Schoolbook"/>
                <a:cs typeface="Century Schoolbook"/>
              </a:rPr>
              <a:t>in</a:t>
            </a:r>
            <a:r>
              <a:rPr sz="2400" spc="-120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time</a:t>
            </a:r>
            <a:endParaRPr sz="24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706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10" dirty="0"/>
              <a:t>S</a:t>
            </a:r>
            <a:r>
              <a:rPr spc="-5" dirty="0"/>
              <a:t>TEPS</a:t>
            </a:r>
            <a:endParaRPr sz="3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2040382"/>
            <a:ext cx="7285990" cy="2477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  <a:buAutoNum type="arabicPlain"/>
              <a:tabLst>
                <a:tab pos="278130" algn="l"/>
              </a:tabLst>
            </a:pPr>
            <a:r>
              <a:rPr sz="1800" spc="-5" dirty="0">
                <a:latin typeface="Century Schoolbook"/>
                <a:cs typeface="Century Schoolbook"/>
              </a:rPr>
              <a:t>suspending the progression </a:t>
            </a:r>
            <a:r>
              <a:rPr sz="1800" dirty="0">
                <a:latin typeface="Century Schoolbook"/>
                <a:cs typeface="Century Schoolbook"/>
              </a:rPr>
              <a:t>of one </a:t>
            </a:r>
            <a:r>
              <a:rPr sz="1800" spc="-5" dirty="0">
                <a:latin typeface="Century Schoolbook"/>
                <a:cs typeface="Century Schoolbook"/>
              </a:rPr>
              <a:t>process and storing the</a:t>
            </a:r>
            <a:r>
              <a:rPr sz="1800" spc="100" dirty="0">
                <a:latin typeface="Century Schoolbook"/>
                <a:cs typeface="Century Schoolbook"/>
              </a:rPr>
              <a:t> </a:t>
            </a:r>
            <a:r>
              <a:rPr sz="1800" spc="-5" dirty="0">
                <a:latin typeface="Century Schoolbook"/>
                <a:cs typeface="Century Schoolbook"/>
              </a:rPr>
              <a:t>CPU's</a:t>
            </a:r>
            <a:endParaRPr sz="1800">
              <a:latin typeface="Century Schoolbook"/>
              <a:cs typeface="Century Schoolbook"/>
            </a:endParaRPr>
          </a:p>
          <a:p>
            <a:pPr marL="12700">
              <a:lnSpc>
                <a:spcPts val="2155"/>
              </a:lnSpc>
            </a:pPr>
            <a:r>
              <a:rPr sz="1800" i="1" spc="-5" dirty="0">
                <a:latin typeface="Century Schoolbook"/>
                <a:cs typeface="Century Schoolbook"/>
              </a:rPr>
              <a:t>state </a:t>
            </a:r>
            <a:r>
              <a:rPr sz="1800" dirty="0">
                <a:latin typeface="Century Schoolbook"/>
                <a:cs typeface="Century Schoolbook"/>
              </a:rPr>
              <a:t>(i.e., </a:t>
            </a:r>
            <a:r>
              <a:rPr sz="1800" spc="-5" dirty="0">
                <a:latin typeface="Century Schoolbook"/>
                <a:cs typeface="Century Schoolbook"/>
              </a:rPr>
              <a:t>the </a:t>
            </a:r>
            <a:r>
              <a:rPr sz="1800" dirty="0">
                <a:latin typeface="Century Schoolbook"/>
                <a:cs typeface="Century Schoolbook"/>
              </a:rPr>
              <a:t>context) for </a:t>
            </a:r>
            <a:r>
              <a:rPr sz="1800" spc="-5" dirty="0">
                <a:latin typeface="Century Schoolbook"/>
                <a:cs typeface="Century Schoolbook"/>
              </a:rPr>
              <a:t>that </a:t>
            </a:r>
            <a:r>
              <a:rPr sz="1800" dirty="0">
                <a:latin typeface="Century Schoolbook"/>
                <a:cs typeface="Century Schoolbook"/>
              </a:rPr>
              <a:t>process </a:t>
            </a:r>
            <a:r>
              <a:rPr sz="1800" spc="-5" dirty="0">
                <a:latin typeface="Century Schoolbook"/>
                <a:cs typeface="Century Schoolbook"/>
              </a:rPr>
              <a:t>somewhere </a:t>
            </a:r>
            <a:r>
              <a:rPr sz="1800" dirty="0">
                <a:latin typeface="Century Schoolbook"/>
                <a:cs typeface="Century Schoolbook"/>
              </a:rPr>
              <a:t>in</a:t>
            </a:r>
            <a:r>
              <a:rPr sz="1800" spc="-45" dirty="0">
                <a:latin typeface="Century Schoolbook"/>
                <a:cs typeface="Century Schoolbook"/>
              </a:rPr>
              <a:t> </a:t>
            </a:r>
            <a:r>
              <a:rPr sz="1800" spc="-5" dirty="0">
                <a:latin typeface="Century Schoolbook"/>
                <a:cs typeface="Century Schoolbook"/>
              </a:rPr>
              <a:t>memory</a:t>
            </a:r>
            <a:endParaRPr sz="1800">
              <a:latin typeface="Century Schoolbook"/>
              <a:cs typeface="Century Schoolbook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742950">
              <a:lnSpc>
                <a:spcPct val="100000"/>
              </a:lnSpc>
              <a:spcBef>
                <a:spcPts val="5"/>
              </a:spcBef>
              <a:buAutoNum type="arabicPlain" startAt="2"/>
              <a:tabLst>
                <a:tab pos="278130" algn="l"/>
              </a:tabLst>
            </a:pPr>
            <a:r>
              <a:rPr sz="1800" dirty="0">
                <a:latin typeface="Century Schoolbook"/>
                <a:cs typeface="Century Schoolbook"/>
              </a:rPr>
              <a:t>retrieving </a:t>
            </a:r>
            <a:r>
              <a:rPr sz="1800" spc="-5" dirty="0">
                <a:latin typeface="Century Schoolbook"/>
                <a:cs typeface="Century Schoolbook"/>
              </a:rPr>
              <a:t>the </a:t>
            </a:r>
            <a:r>
              <a:rPr sz="1800" dirty="0">
                <a:latin typeface="Century Schoolbook"/>
                <a:cs typeface="Century Schoolbook"/>
              </a:rPr>
              <a:t>context of </a:t>
            </a:r>
            <a:r>
              <a:rPr sz="1800" spc="-5" dirty="0">
                <a:latin typeface="Century Schoolbook"/>
                <a:cs typeface="Century Schoolbook"/>
              </a:rPr>
              <a:t>the </a:t>
            </a:r>
            <a:r>
              <a:rPr sz="1800" dirty="0">
                <a:latin typeface="Century Schoolbook"/>
                <a:cs typeface="Century Schoolbook"/>
              </a:rPr>
              <a:t>next </a:t>
            </a:r>
            <a:r>
              <a:rPr sz="1800" spc="-5" dirty="0">
                <a:latin typeface="Century Schoolbook"/>
                <a:cs typeface="Century Schoolbook"/>
              </a:rPr>
              <a:t>process </a:t>
            </a:r>
            <a:r>
              <a:rPr sz="1800" dirty="0">
                <a:latin typeface="Century Schoolbook"/>
                <a:cs typeface="Century Schoolbook"/>
              </a:rPr>
              <a:t>from </a:t>
            </a:r>
            <a:r>
              <a:rPr sz="1800" spc="-5" dirty="0">
                <a:latin typeface="Century Schoolbook"/>
                <a:cs typeface="Century Schoolbook"/>
              </a:rPr>
              <a:t>memory and  </a:t>
            </a:r>
            <a:r>
              <a:rPr sz="1800" dirty="0">
                <a:latin typeface="Century Schoolbook"/>
                <a:cs typeface="Century Schoolbook"/>
              </a:rPr>
              <a:t>restoring it in </a:t>
            </a:r>
            <a:r>
              <a:rPr sz="1800" spc="-5" dirty="0">
                <a:latin typeface="Century Schoolbook"/>
                <a:cs typeface="Century Schoolbook"/>
              </a:rPr>
              <a:t>the CPU's</a:t>
            </a:r>
            <a:r>
              <a:rPr sz="1800" spc="-95" dirty="0">
                <a:latin typeface="Century Schoolbook"/>
                <a:cs typeface="Century Schoolbook"/>
              </a:rPr>
              <a:t> </a:t>
            </a:r>
            <a:r>
              <a:rPr sz="1800" spc="-5" dirty="0">
                <a:latin typeface="Century Schoolbook"/>
                <a:cs typeface="Century Schoolbook"/>
              </a:rPr>
              <a:t>registers</a:t>
            </a:r>
            <a:endParaRPr sz="1800">
              <a:latin typeface="Century Schoolbook"/>
              <a:cs typeface="Century Schoolbook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entury Schoolbook"/>
              <a:buAutoNum type="arabicPlain" startAt="2"/>
            </a:pPr>
            <a:endParaRPr sz="18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buAutoNum type="arabicPlain" startAt="2"/>
              <a:tabLst>
                <a:tab pos="278130" algn="l"/>
              </a:tabLst>
            </a:pPr>
            <a:r>
              <a:rPr sz="1800" dirty="0">
                <a:latin typeface="Century Schoolbook"/>
                <a:cs typeface="Century Schoolbook"/>
              </a:rPr>
              <a:t>returning </a:t>
            </a:r>
            <a:r>
              <a:rPr sz="1800" spc="-5" dirty="0">
                <a:latin typeface="Century Schoolbook"/>
                <a:cs typeface="Century Schoolbook"/>
              </a:rPr>
              <a:t>to the location indicated by the </a:t>
            </a:r>
            <a:r>
              <a:rPr sz="1800" dirty="0">
                <a:latin typeface="Century Schoolbook"/>
                <a:cs typeface="Century Schoolbook"/>
              </a:rPr>
              <a:t>program </a:t>
            </a:r>
            <a:r>
              <a:rPr sz="1800" spc="-5" dirty="0">
                <a:latin typeface="Century Schoolbook"/>
                <a:cs typeface="Century Schoolbook"/>
              </a:rPr>
              <a:t>counter (i.e.,  </a:t>
            </a:r>
            <a:r>
              <a:rPr sz="1800" dirty="0">
                <a:latin typeface="Century Schoolbook"/>
                <a:cs typeface="Century Schoolbook"/>
              </a:rPr>
              <a:t>returning </a:t>
            </a:r>
            <a:r>
              <a:rPr sz="1800" spc="-5" dirty="0">
                <a:latin typeface="Century Schoolbook"/>
                <a:cs typeface="Century Schoolbook"/>
              </a:rPr>
              <a:t>to the </a:t>
            </a:r>
            <a:r>
              <a:rPr sz="1800" dirty="0">
                <a:latin typeface="Century Schoolbook"/>
                <a:cs typeface="Century Schoolbook"/>
              </a:rPr>
              <a:t>line of code </a:t>
            </a:r>
            <a:r>
              <a:rPr sz="1800" spc="-5" dirty="0">
                <a:latin typeface="Century Schoolbook"/>
                <a:cs typeface="Century Schoolbook"/>
              </a:rPr>
              <a:t>at </a:t>
            </a:r>
            <a:r>
              <a:rPr sz="1800" dirty="0">
                <a:latin typeface="Century Schoolbook"/>
                <a:cs typeface="Century Schoolbook"/>
              </a:rPr>
              <a:t>which </a:t>
            </a:r>
            <a:r>
              <a:rPr sz="1800" spc="-5" dirty="0">
                <a:latin typeface="Century Schoolbook"/>
                <a:cs typeface="Century Schoolbook"/>
              </a:rPr>
              <a:t>the </a:t>
            </a:r>
            <a:r>
              <a:rPr sz="1800" dirty="0">
                <a:latin typeface="Century Schoolbook"/>
                <a:cs typeface="Century Schoolbook"/>
              </a:rPr>
              <a:t>process was </a:t>
            </a:r>
            <a:r>
              <a:rPr sz="1800" spc="-5" dirty="0">
                <a:latin typeface="Century Schoolbook"/>
                <a:cs typeface="Century Schoolbook"/>
              </a:rPr>
              <a:t>interrupted) </a:t>
            </a:r>
            <a:r>
              <a:rPr sz="1800" dirty="0">
                <a:latin typeface="Century Schoolbook"/>
                <a:cs typeface="Century Schoolbook"/>
              </a:rPr>
              <a:t>in  order </a:t>
            </a:r>
            <a:r>
              <a:rPr sz="1800" spc="-5" dirty="0">
                <a:latin typeface="Century Schoolbook"/>
                <a:cs typeface="Century Schoolbook"/>
              </a:rPr>
              <a:t>to </a:t>
            </a:r>
            <a:r>
              <a:rPr sz="1800" dirty="0">
                <a:latin typeface="Century Schoolbook"/>
                <a:cs typeface="Century Schoolbook"/>
              </a:rPr>
              <a:t>resume </a:t>
            </a:r>
            <a:r>
              <a:rPr sz="1800" spc="-5" dirty="0">
                <a:latin typeface="Century Schoolbook"/>
                <a:cs typeface="Century Schoolbook"/>
              </a:rPr>
              <a:t>the</a:t>
            </a:r>
            <a:r>
              <a:rPr sz="1800" spc="-90" dirty="0">
                <a:latin typeface="Century Schoolbook"/>
                <a:cs typeface="Century Schoolbook"/>
              </a:rPr>
              <a:t> </a:t>
            </a:r>
            <a:r>
              <a:rPr sz="1800" spc="-5" dirty="0">
                <a:latin typeface="Century Schoolbook"/>
                <a:cs typeface="Century Schoolbook"/>
              </a:rPr>
              <a:t>process.</a:t>
            </a:r>
            <a:endParaRPr sz="18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4812" rIns="0" bIns="0" rtlCol="0">
            <a:spAutoFit/>
          </a:bodyPr>
          <a:lstStyle/>
          <a:p>
            <a:pPr marL="1543685">
              <a:lnSpc>
                <a:spcPts val="5250"/>
              </a:lnSpc>
            </a:pPr>
            <a:r>
              <a:rPr sz="4400" dirty="0"/>
              <a:t>Thread</a:t>
            </a:r>
            <a:r>
              <a:rPr sz="4400" spc="-65" dirty="0"/>
              <a:t> </a:t>
            </a:r>
            <a:r>
              <a:rPr sz="4400" dirty="0"/>
              <a:t>Scheduling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2130"/>
              </a:lnSpc>
              <a:buClr>
                <a:srgbClr val="565F6C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  <a:tab pos="2106930" algn="l"/>
              </a:tabLst>
            </a:pPr>
            <a:r>
              <a:rPr spc="-5" dirty="0"/>
              <a:t>Two</a:t>
            </a:r>
            <a:r>
              <a:rPr spc="-10" dirty="0"/>
              <a:t> </a:t>
            </a:r>
            <a:r>
              <a:rPr spc="-5" dirty="0"/>
              <a:t>different	thread</a:t>
            </a:r>
            <a:r>
              <a:rPr spc="-75" dirty="0"/>
              <a:t> </a:t>
            </a:r>
            <a:r>
              <a:rPr dirty="0"/>
              <a:t>implementations</a:t>
            </a:r>
          </a:p>
          <a:p>
            <a:pPr>
              <a:lnSpc>
                <a:spcPct val="100000"/>
              </a:lnSpc>
              <a:buClr>
                <a:srgbClr val="565F6C"/>
              </a:buClr>
              <a:buFont typeface="Wingdings"/>
              <a:buChar char=""/>
            </a:pPr>
            <a:endParaRPr sz="225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"/>
              </a:spcBef>
              <a:buClr>
                <a:srgbClr val="565F6C"/>
              </a:buClr>
              <a:buSzPct val="75000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b="1" spc="-5" dirty="0">
                <a:latin typeface="Century Schoolbook"/>
                <a:cs typeface="Century Schoolbook"/>
              </a:rPr>
              <a:t>“</a:t>
            </a:r>
            <a:r>
              <a:rPr sz="1800" b="1" spc="-5" dirty="0">
                <a:solidFill>
                  <a:srgbClr val="565F6C"/>
                </a:solidFill>
                <a:latin typeface="Century Schoolbook"/>
                <a:cs typeface="Century Schoolbook"/>
              </a:rPr>
              <a:t>Native </a:t>
            </a:r>
            <a:r>
              <a:rPr sz="1800" b="1" dirty="0">
                <a:solidFill>
                  <a:srgbClr val="565F6C"/>
                </a:solidFill>
                <a:latin typeface="Century Schoolbook"/>
                <a:cs typeface="Century Schoolbook"/>
              </a:rPr>
              <a:t>thread</a:t>
            </a:r>
            <a:r>
              <a:rPr sz="1800" b="1" dirty="0">
                <a:latin typeface="Century Schoolbook"/>
                <a:cs typeface="Century Schoolbook"/>
              </a:rPr>
              <a:t>” implementation </a:t>
            </a:r>
            <a:r>
              <a:rPr sz="1800" b="1" spc="-5" dirty="0">
                <a:latin typeface="Century Schoolbook"/>
                <a:cs typeface="Century Schoolbook"/>
              </a:rPr>
              <a:t>(e.g.</a:t>
            </a:r>
            <a:r>
              <a:rPr sz="1800" b="1" spc="-100" dirty="0">
                <a:latin typeface="Century Schoolbook"/>
                <a:cs typeface="Century Schoolbook"/>
              </a:rPr>
              <a:t> </a:t>
            </a:r>
            <a:r>
              <a:rPr sz="1800" b="1" dirty="0">
                <a:latin typeface="Century Schoolbook"/>
                <a:cs typeface="Century Schoolbook"/>
              </a:rPr>
              <a:t>Windows):</a:t>
            </a:r>
            <a:endParaRPr sz="1800">
              <a:latin typeface="Century Schoolbook"/>
              <a:cs typeface="Century Schoolbook"/>
            </a:endParaRPr>
          </a:p>
          <a:p>
            <a:pPr marL="1186180">
              <a:lnSpc>
                <a:spcPts val="2050"/>
              </a:lnSpc>
              <a:spcBef>
                <a:spcPts val="215"/>
              </a:spcBef>
            </a:pPr>
            <a:r>
              <a:rPr dirty="0"/>
              <a:t>Performs </a:t>
            </a:r>
            <a:r>
              <a:rPr spc="-5" dirty="0"/>
              <a:t>time-slicing. </a:t>
            </a:r>
            <a:r>
              <a:rPr dirty="0"/>
              <a:t>Interrupts the running</a:t>
            </a:r>
            <a:r>
              <a:rPr spc="-55" dirty="0"/>
              <a:t> </a:t>
            </a:r>
            <a:r>
              <a:rPr dirty="0"/>
              <a:t>thread</a:t>
            </a:r>
          </a:p>
          <a:p>
            <a:pPr marL="1155700">
              <a:lnSpc>
                <a:spcPts val="2050"/>
              </a:lnSpc>
            </a:pPr>
            <a:r>
              <a:rPr spc="-5" dirty="0"/>
              <a:t>periodically </a:t>
            </a:r>
            <a:r>
              <a:rPr dirty="0"/>
              <a:t>to give </a:t>
            </a:r>
            <a:r>
              <a:rPr spc="-5" dirty="0"/>
              <a:t>other threads </a:t>
            </a:r>
            <a:r>
              <a:rPr dirty="0"/>
              <a:t>a </a:t>
            </a:r>
            <a:r>
              <a:rPr spc="-5" dirty="0"/>
              <a:t>chance </a:t>
            </a:r>
            <a:r>
              <a:rPr dirty="0"/>
              <a:t>to</a:t>
            </a:r>
            <a:r>
              <a:rPr spc="-65" dirty="0"/>
              <a:t> </a:t>
            </a:r>
            <a:r>
              <a:rPr dirty="0"/>
              <a:t>run.</a:t>
            </a:r>
          </a:p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"/>
              </a:spcBef>
              <a:buSzPct val="75000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b="1" spc="-5" dirty="0">
                <a:solidFill>
                  <a:srgbClr val="565F6C"/>
                </a:solidFill>
                <a:latin typeface="Century Schoolbook"/>
                <a:cs typeface="Century Schoolbook"/>
              </a:rPr>
              <a:t>“Green </a:t>
            </a:r>
            <a:r>
              <a:rPr sz="1800" b="1" dirty="0">
                <a:solidFill>
                  <a:srgbClr val="565F6C"/>
                </a:solidFill>
                <a:latin typeface="Century Schoolbook"/>
                <a:cs typeface="Century Schoolbook"/>
              </a:rPr>
              <a:t>thread</a:t>
            </a:r>
            <a:r>
              <a:rPr sz="1800" b="1" dirty="0">
                <a:latin typeface="Century Schoolbook"/>
                <a:cs typeface="Century Schoolbook"/>
              </a:rPr>
              <a:t>” </a:t>
            </a:r>
            <a:r>
              <a:rPr sz="1800" b="1" spc="-5" dirty="0">
                <a:latin typeface="Century Schoolbook"/>
                <a:cs typeface="Century Schoolbook"/>
              </a:rPr>
              <a:t>implementation (e.g.</a:t>
            </a:r>
            <a:r>
              <a:rPr sz="1800" b="1" dirty="0">
                <a:latin typeface="Century Schoolbook"/>
                <a:cs typeface="Century Schoolbook"/>
              </a:rPr>
              <a:t> Solaris)</a:t>
            </a:r>
            <a:endParaRPr sz="1800">
              <a:latin typeface="Century Schoolbook"/>
              <a:cs typeface="Century Schoolbook"/>
            </a:endParaRPr>
          </a:p>
          <a:p>
            <a:pPr marL="1155700" marR="5080" indent="30480">
              <a:lnSpc>
                <a:spcPct val="90100"/>
              </a:lnSpc>
              <a:spcBef>
                <a:spcPts val="430"/>
              </a:spcBef>
            </a:pPr>
            <a:r>
              <a:rPr dirty="0"/>
              <a:t>Does not perform time-slicing. It keeps a running</a:t>
            </a:r>
            <a:r>
              <a:rPr spc="-155" dirty="0"/>
              <a:t> </a:t>
            </a:r>
            <a:r>
              <a:rPr spc="-5" dirty="0"/>
              <a:t>thread  </a:t>
            </a:r>
            <a:r>
              <a:rPr dirty="0"/>
              <a:t>active </a:t>
            </a:r>
            <a:r>
              <a:rPr spc="-5" dirty="0"/>
              <a:t>until </a:t>
            </a:r>
            <a:r>
              <a:rPr dirty="0"/>
              <a:t>a higher-priority thread </a:t>
            </a:r>
            <a:r>
              <a:rPr spc="-5" dirty="0"/>
              <a:t>awakes </a:t>
            </a:r>
            <a:r>
              <a:rPr dirty="0"/>
              <a:t>and takes  </a:t>
            </a:r>
            <a:r>
              <a:rPr spc="-5" dirty="0"/>
              <a:t>control.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0073" rIns="0" bIns="0" rtlCol="0">
            <a:spAutoFit/>
          </a:bodyPr>
          <a:lstStyle/>
          <a:p>
            <a:pPr marL="2170430">
              <a:lnSpc>
                <a:spcPts val="4700"/>
              </a:lnSpc>
            </a:pPr>
            <a:r>
              <a:rPr sz="4000" b="1" spc="-5" dirty="0">
                <a:solidFill>
                  <a:srgbClr val="777B84"/>
                </a:solidFill>
                <a:latin typeface="Century Schoolbook"/>
                <a:cs typeface="Century Schoolbook"/>
              </a:rPr>
              <a:t>Sleep() vs.</a:t>
            </a:r>
            <a:r>
              <a:rPr sz="4000" b="1" spc="-35" dirty="0">
                <a:solidFill>
                  <a:srgbClr val="777B84"/>
                </a:solidFill>
                <a:latin typeface="Century Schoolbook"/>
                <a:cs typeface="Century Schoolbook"/>
              </a:rPr>
              <a:t> </a:t>
            </a:r>
            <a:r>
              <a:rPr sz="4000" b="1" spc="-5" dirty="0">
                <a:solidFill>
                  <a:srgbClr val="777B84"/>
                </a:solidFill>
                <a:latin typeface="Century Schoolbook"/>
                <a:cs typeface="Century Schoolbook"/>
              </a:rPr>
              <a:t>yield()</a:t>
            </a:r>
            <a:endParaRPr sz="4000">
              <a:latin typeface="Century Schoolbook"/>
              <a:cs typeface="Century Schoolboo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80466" y="918781"/>
            <a:ext cx="7586345" cy="4658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40"/>
              </a:lnSpc>
            </a:pPr>
            <a:r>
              <a:rPr sz="3200" dirty="0">
                <a:latin typeface="Century Schoolbook"/>
                <a:cs typeface="Century Schoolbook"/>
              </a:rPr>
              <a:t>There is a </a:t>
            </a:r>
            <a:r>
              <a:rPr sz="3200" spc="-5" dirty="0">
                <a:latin typeface="Century Schoolbook"/>
                <a:cs typeface="Century Schoolbook"/>
              </a:rPr>
              <a:t>big</a:t>
            </a:r>
            <a:r>
              <a:rPr sz="3200" spc="-100" dirty="0">
                <a:latin typeface="Century Schoolbook"/>
                <a:cs typeface="Century Schoolbook"/>
              </a:rPr>
              <a:t> </a:t>
            </a:r>
            <a:r>
              <a:rPr sz="3200" dirty="0">
                <a:latin typeface="Century Schoolbook"/>
                <a:cs typeface="Century Schoolbook"/>
              </a:rPr>
              <a:t>difference</a:t>
            </a:r>
          </a:p>
          <a:p>
            <a:pPr marL="756285" marR="650875" indent="-286385">
              <a:lnSpc>
                <a:spcPts val="3020"/>
              </a:lnSpc>
              <a:spcBef>
                <a:spcPts val="72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entury Schoolbook"/>
                <a:cs typeface="Century Schoolbook"/>
              </a:rPr>
              <a:t>Calling </a:t>
            </a:r>
            <a:r>
              <a:rPr sz="2800" spc="-5" dirty="0">
                <a:latin typeface="Century Schoolbook"/>
                <a:cs typeface="Century Schoolbook"/>
              </a:rPr>
              <a:t>sleep </a:t>
            </a:r>
            <a:r>
              <a:rPr sz="2800" spc="-10" dirty="0">
                <a:latin typeface="Century Schoolbook"/>
                <a:cs typeface="Century Schoolbook"/>
              </a:rPr>
              <a:t>put </a:t>
            </a:r>
            <a:r>
              <a:rPr sz="2800" spc="-5" dirty="0">
                <a:latin typeface="Century Schoolbook"/>
                <a:cs typeface="Century Schoolbook"/>
              </a:rPr>
              <a:t>the current </a:t>
            </a:r>
            <a:r>
              <a:rPr sz="2800" spc="-10" dirty="0">
                <a:latin typeface="Century Schoolbook"/>
                <a:cs typeface="Century Schoolbook"/>
              </a:rPr>
              <a:t>running  thread into the blocked</a:t>
            </a:r>
            <a:r>
              <a:rPr sz="2800" spc="60" dirty="0">
                <a:latin typeface="Century Schoolbook"/>
                <a:cs typeface="Century Schoolbook"/>
              </a:rPr>
              <a:t> </a:t>
            </a:r>
            <a:r>
              <a:rPr sz="2800" spc="-5" dirty="0">
                <a:latin typeface="Century Schoolbook"/>
                <a:cs typeface="Century Schoolbook"/>
              </a:rPr>
              <a:t>state</a:t>
            </a:r>
            <a:endParaRPr sz="2800" dirty="0">
              <a:latin typeface="Century Schoolbook"/>
              <a:cs typeface="Century Schoolbook"/>
            </a:endParaRPr>
          </a:p>
          <a:p>
            <a:pPr marL="756285" indent="-286385">
              <a:lnSpc>
                <a:spcPts val="3190"/>
              </a:lnSpc>
              <a:spcBef>
                <a:spcPts val="29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entury Schoolbook"/>
                <a:cs typeface="Century Schoolbook"/>
              </a:rPr>
              <a:t>Calling yield </a:t>
            </a:r>
            <a:r>
              <a:rPr sz="2800" spc="-5" dirty="0">
                <a:latin typeface="Century Schoolbook"/>
                <a:cs typeface="Century Schoolbook"/>
              </a:rPr>
              <a:t>does not put </a:t>
            </a:r>
            <a:r>
              <a:rPr sz="2800" dirty="0">
                <a:latin typeface="Century Schoolbook"/>
                <a:cs typeface="Century Schoolbook"/>
              </a:rPr>
              <a:t>the</a:t>
            </a:r>
            <a:r>
              <a:rPr sz="2800" spc="35" dirty="0">
                <a:latin typeface="Century Schoolbook"/>
                <a:cs typeface="Century Schoolbook"/>
              </a:rPr>
              <a:t> </a:t>
            </a:r>
            <a:r>
              <a:rPr sz="2800" spc="-5" dirty="0">
                <a:latin typeface="Century Schoolbook"/>
                <a:cs typeface="Century Schoolbook"/>
              </a:rPr>
              <a:t>calling</a:t>
            </a:r>
            <a:endParaRPr sz="2800" dirty="0">
              <a:latin typeface="Century Schoolbook"/>
              <a:cs typeface="Century Schoolbook"/>
            </a:endParaRPr>
          </a:p>
          <a:p>
            <a:pPr marR="809625" algn="ctr">
              <a:lnSpc>
                <a:spcPts val="3190"/>
              </a:lnSpc>
            </a:pPr>
            <a:r>
              <a:rPr sz="2800" spc="-5" dirty="0">
                <a:latin typeface="Century Schoolbook"/>
                <a:cs typeface="Century Schoolbook"/>
              </a:rPr>
              <a:t>thread, t1 </a:t>
            </a:r>
            <a:r>
              <a:rPr sz="2800" spc="-10" dirty="0">
                <a:latin typeface="Century Schoolbook"/>
                <a:cs typeface="Century Schoolbook"/>
              </a:rPr>
              <a:t>into the blocked</a:t>
            </a:r>
            <a:r>
              <a:rPr sz="2800" spc="40" dirty="0">
                <a:latin typeface="Century Schoolbook"/>
                <a:cs typeface="Century Schoolbook"/>
              </a:rPr>
              <a:t> </a:t>
            </a:r>
            <a:r>
              <a:rPr sz="2800" spc="-5" dirty="0">
                <a:latin typeface="Century Schoolbook"/>
                <a:cs typeface="Century Schoolbook"/>
              </a:rPr>
              <a:t>state</a:t>
            </a:r>
            <a:endParaRPr sz="2800" dirty="0">
              <a:latin typeface="Century Schoolbook"/>
              <a:cs typeface="Century Schoolbook"/>
            </a:endParaRPr>
          </a:p>
          <a:p>
            <a:pPr marL="1155065" lvl="1" indent="-228600">
              <a:lnSpc>
                <a:spcPts val="3195"/>
              </a:lnSpc>
              <a:spcBef>
                <a:spcPts val="335"/>
              </a:spcBef>
              <a:buFont typeface="Arial"/>
              <a:buChar char="•"/>
              <a:tabLst>
                <a:tab pos="1155700" algn="l"/>
              </a:tabLst>
            </a:pPr>
            <a:r>
              <a:rPr sz="2800" spc="-5" dirty="0">
                <a:latin typeface="Century Schoolbook"/>
                <a:cs typeface="Century Schoolbook"/>
              </a:rPr>
              <a:t>It </a:t>
            </a:r>
            <a:r>
              <a:rPr sz="2800" spc="-10" dirty="0">
                <a:latin typeface="Century Schoolbook"/>
                <a:cs typeface="Century Schoolbook"/>
              </a:rPr>
              <a:t>merely </a:t>
            </a:r>
            <a:r>
              <a:rPr sz="2800" spc="-5" dirty="0">
                <a:latin typeface="Century Schoolbook"/>
                <a:cs typeface="Century Schoolbook"/>
              </a:rPr>
              <a:t>let </a:t>
            </a:r>
            <a:r>
              <a:rPr sz="2800" spc="-10" dirty="0">
                <a:latin typeface="Century Schoolbook"/>
                <a:cs typeface="Century Schoolbook"/>
              </a:rPr>
              <a:t>the </a:t>
            </a:r>
            <a:r>
              <a:rPr sz="2800" spc="-5" dirty="0">
                <a:latin typeface="Century Schoolbook"/>
                <a:cs typeface="Century Schoolbook"/>
              </a:rPr>
              <a:t>scheduler </a:t>
            </a:r>
            <a:r>
              <a:rPr sz="2800" spc="-10" dirty="0">
                <a:latin typeface="Century Schoolbook"/>
                <a:cs typeface="Century Schoolbook"/>
              </a:rPr>
              <a:t>kick </a:t>
            </a:r>
            <a:r>
              <a:rPr sz="2800" spc="-5" dirty="0">
                <a:latin typeface="Century Schoolbook"/>
                <a:cs typeface="Century Schoolbook"/>
              </a:rPr>
              <a:t>in</a:t>
            </a:r>
            <a:r>
              <a:rPr sz="2800" spc="70" dirty="0">
                <a:latin typeface="Century Schoolbook"/>
                <a:cs typeface="Century Schoolbook"/>
              </a:rPr>
              <a:t> </a:t>
            </a:r>
            <a:r>
              <a:rPr sz="2800" spc="-10" dirty="0">
                <a:latin typeface="Century Schoolbook"/>
                <a:cs typeface="Century Schoolbook"/>
              </a:rPr>
              <a:t>and</a:t>
            </a:r>
            <a:endParaRPr sz="2800" dirty="0">
              <a:latin typeface="Century Schoolbook"/>
              <a:cs typeface="Century Schoolbook"/>
            </a:endParaRPr>
          </a:p>
          <a:p>
            <a:pPr marR="805815" algn="ctr">
              <a:lnSpc>
                <a:spcPts val="3195"/>
              </a:lnSpc>
            </a:pPr>
            <a:r>
              <a:rPr sz="2800" spc="-10" dirty="0">
                <a:latin typeface="Century Schoolbook"/>
                <a:cs typeface="Century Schoolbook"/>
              </a:rPr>
              <a:t>pick another </a:t>
            </a:r>
            <a:r>
              <a:rPr sz="2800" spc="-5" dirty="0">
                <a:latin typeface="Century Schoolbook"/>
                <a:cs typeface="Century Schoolbook"/>
              </a:rPr>
              <a:t>thread to</a:t>
            </a:r>
            <a:r>
              <a:rPr sz="2800" spc="-10" dirty="0">
                <a:latin typeface="Century Schoolbook"/>
                <a:cs typeface="Century Schoolbook"/>
              </a:rPr>
              <a:t> </a:t>
            </a:r>
            <a:r>
              <a:rPr sz="2800" spc="-5" dirty="0">
                <a:latin typeface="Century Schoolbook"/>
                <a:cs typeface="Century Schoolbook"/>
              </a:rPr>
              <a:t>run.</a:t>
            </a:r>
            <a:endParaRPr sz="2800" dirty="0">
              <a:latin typeface="Century Schoolbook"/>
              <a:cs typeface="Century Schoolbook"/>
            </a:endParaRPr>
          </a:p>
          <a:p>
            <a:pPr marL="1155065" marR="5080" lvl="1" indent="-228600" algn="just">
              <a:lnSpc>
                <a:spcPct val="90000"/>
              </a:lnSpc>
              <a:spcBef>
                <a:spcPts val="670"/>
              </a:spcBef>
              <a:buFont typeface="Arial"/>
              <a:buChar char="•"/>
              <a:tabLst>
                <a:tab pos="1155700" algn="l"/>
              </a:tabLst>
            </a:pPr>
            <a:r>
              <a:rPr sz="2800" spc="-5" dirty="0">
                <a:solidFill>
                  <a:srgbClr val="565F6C"/>
                </a:solidFill>
                <a:latin typeface="Century Schoolbook"/>
                <a:cs typeface="Century Schoolbook"/>
              </a:rPr>
              <a:t>It </a:t>
            </a:r>
            <a:r>
              <a:rPr sz="2800" spc="-10" dirty="0">
                <a:solidFill>
                  <a:srgbClr val="565F6C"/>
                </a:solidFill>
                <a:latin typeface="Century Schoolbook"/>
                <a:cs typeface="Century Schoolbook"/>
              </a:rPr>
              <a:t>might </a:t>
            </a:r>
            <a:r>
              <a:rPr sz="2800" spc="-5" dirty="0">
                <a:solidFill>
                  <a:srgbClr val="565F6C"/>
                </a:solidFill>
                <a:latin typeface="Century Schoolbook"/>
                <a:cs typeface="Century Schoolbook"/>
              </a:rPr>
              <a:t>happen </a:t>
            </a:r>
            <a:r>
              <a:rPr sz="2800" spc="-10" dirty="0">
                <a:solidFill>
                  <a:srgbClr val="565F6C"/>
                </a:solidFill>
                <a:latin typeface="Century Schoolbook"/>
                <a:cs typeface="Century Schoolbook"/>
              </a:rPr>
              <a:t>that the </a:t>
            </a:r>
            <a:r>
              <a:rPr sz="2800" spc="5" dirty="0">
                <a:solidFill>
                  <a:srgbClr val="565F6C"/>
                </a:solidFill>
                <a:latin typeface="Century Schoolbook"/>
                <a:cs typeface="Century Schoolbook"/>
              </a:rPr>
              <a:t>t1 </a:t>
            </a:r>
            <a:r>
              <a:rPr sz="2800" spc="-5" dirty="0">
                <a:solidFill>
                  <a:srgbClr val="565F6C"/>
                </a:solidFill>
                <a:latin typeface="Century Schoolbook"/>
                <a:cs typeface="Century Schoolbook"/>
              </a:rPr>
              <a:t>is select </a:t>
            </a:r>
            <a:r>
              <a:rPr sz="2800" spc="-10" dirty="0">
                <a:solidFill>
                  <a:srgbClr val="565F6C"/>
                </a:solidFill>
                <a:latin typeface="Century Schoolbook"/>
                <a:cs typeface="Century Schoolbook"/>
              </a:rPr>
              <a:t>to  run again. </a:t>
            </a:r>
            <a:r>
              <a:rPr sz="2800" spc="-5" dirty="0">
                <a:solidFill>
                  <a:srgbClr val="565F6C"/>
                </a:solidFill>
                <a:latin typeface="Century Schoolbook"/>
                <a:cs typeface="Century Schoolbook"/>
              </a:rPr>
              <a:t>This happens when </a:t>
            </a:r>
            <a:r>
              <a:rPr sz="2800" spc="5" dirty="0">
                <a:solidFill>
                  <a:srgbClr val="565F6C"/>
                </a:solidFill>
                <a:latin typeface="Century Schoolbook"/>
                <a:cs typeface="Century Schoolbook"/>
              </a:rPr>
              <a:t>t1 </a:t>
            </a:r>
            <a:r>
              <a:rPr sz="2800" spc="-5" dirty="0">
                <a:solidFill>
                  <a:srgbClr val="565F6C"/>
                </a:solidFill>
                <a:latin typeface="Century Schoolbook"/>
                <a:cs typeface="Century Schoolbook"/>
              </a:rPr>
              <a:t>has a  </a:t>
            </a:r>
            <a:r>
              <a:rPr sz="2800" spc="-10" dirty="0">
                <a:solidFill>
                  <a:srgbClr val="565F6C"/>
                </a:solidFill>
                <a:latin typeface="Century Schoolbook"/>
                <a:cs typeface="Century Schoolbook"/>
              </a:rPr>
              <a:t>higher priority than </a:t>
            </a:r>
            <a:r>
              <a:rPr sz="2800" spc="-5" dirty="0">
                <a:solidFill>
                  <a:srgbClr val="565F6C"/>
                </a:solidFill>
                <a:latin typeface="Century Schoolbook"/>
                <a:cs typeface="Century Schoolbook"/>
              </a:rPr>
              <a:t>all other runnable  threads.</a:t>
            </a:r>
            <a:endParaRPr sz="2800" dirty="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940" y="171871"/>
            <a:ext cx="8072119" cy="369332"/>
          </a:xfrm>
        </p:spPr>
        <p:txBody>
          <a:bodyPr/>
          <a:lstStyle/>
          <a:p>
            <a:r>
              <a:rPr lang="en-US" dirty="0"/>
              <a:t>Problem-Solving1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7949" y="1313497"/>
            <a:ext cx="7908925" cy="830997"/>
          </a:xfrm>
        </p:spPr>
        <p:txBody>
          <a:bodyPr/>
          <a:lstStyle/>
          <a:p>
            <a:endParaRPr lang="en-US" b="0" dirty="0"/>
          </a:p>
          <a:p>
            <a:r>
              <a:rPr lang="en-US" b="0" dirty="0"/>
              <a:t>In a non-preemptive system, can a process still go into the waiting state?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530"/>
              </a:lnSpc>
            </a:pPr>
            <a:fld id="{81D60167-4931-47E6-BA6A-407CBD079E47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9634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940" y="171871"/>
            <a:ext cx="8072119" cy="369332"/>
          </a:xfrm>
        </p:spPr>
        <p:txBody>
          <a:bodyPr/>
          <a:lstStyle/>
          <a:p>
            <a:r>
              <a:rPr lang="en-US" dirty="0"/>
              <a:t>Problem-Solving2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7949" y="1313497"/>
            <a:ext cx="7908925" cy="830997"/>
          </a:xfrm>
        </p:spPr>
        <p:txBody>
          <a:bodyPr/>
          <a:lstStyle/>
          <a:p>
            <a:r>
              <a:rPr lang="en-US" b="0" dirty="0"/>
              <a:t>Could we run multiple threads on a single core machine without pre-emption?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530"/>
              </a:lnSpc>
            </a:pPr>
            <a:fld id="{81D60167-4931-47E6-BA6A-407CBD079E47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3238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940" y="171871"/>
            <a:ext cx="8072119" cy="369332"/>
          </a:xfrm>
        </p:spPr>
        <p:txBody>
          <a:bodyPr/>
          <a:lstStyle/>
          <a:p>
            <a:r>
              <a:rPr lang="en-US" dirty="0"/>
              <a:t>Problem-Solving3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7949" y="1313497"/>
            <a:ext cx="7908925" cy="3600986"/>
          </a:xfrm>
        </p:spPr>
        <p:txBody>
          <a:bodyPr/>
          <a:lstStyle/>
          <a:p>
            <a:endParaRPr lang="en-US" b="0" dirty="0"/>
          </a:p>
          <a:p>
            <a:r>
              <a:rPr lang="en-US" b="0" dirty="0"/>
              <a:t>Explain the difference between the following pairs, or justify why they are identical:</a:t>
            </a:r>
          </a:p>
          <a:p>
            <a:endParaRPr lang="en-US" dirty="0"/>
          </a:p>
          <a:p>
            <a:endParaRPr lang="en-US" b="0" dirty="0"/>
          </a:p>
          <a:p>
            <a:r>
              <a:rPr lang="en-US" b="0" dirty="0"/>
              <a:t>Threads and Processes</a:t>
            </a:r>
          </a:p>
          <a:p>
            <a:r>
              <a:rPr lang="en-US" b="0" dirty="0"/>
              <a:t>Interrupts and System calls</a:t>
            </a:r>
          </a:p>
          <a:p>
            <a:r>
              <a:rPr lang="en-US" b="0" dirty="0"/>
              <a:t>Single Core and Single Program System</a:t>
            </a:r>
          </a:p>
          <a:p>
            <a:r>
              <a:rPr lang="en-US" b="0" dirty="0"/>
              <a:t>fork() and start()</a:t>
            </a:r>
          </a:p>
          <a:p>
            <a:endParaRPr lang="en-US" dirty="0"/>
          </a:p>
          <a:p>
            <a:endParaRPr lang="en-US" b="0" dirty="0"/>
          </a:p>
          <a:p>
            <a:r>
              <a:rPr lang="en-US" b="0" dirty="0"/>
              <a:t>What controls Java Threads?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530"/>
              </a:lnSpc>
            </a:pPr>
            <a:fld id="{81D60167-4931-47E6-BA6A-407CBD079E47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825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940" y="171871"/>
            <a:ext cx="8072119" cy="369332"/>
          </a:xfrm>
        </p:spPr>
        <p:txBody>
          <a:bodyPr/>
          <a:lstStyle/>
          <a:p>
            <a:r>
              <a:rPr lang="en-US" dirty="0"/>
              <a:t>Problem-Solving4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7949" y="1313497"/>
            <a:ext cx="7908925" cy="5539978"/>
          </a:xfrm>
        </p:spPr>
        <p:txBody>
          <a:bodyPr/>
          <a:lstStyle/>
          <a:p>
            <a:r>
              <a:rPr lang="en-US" b="0" dirty="0"/>
              <a:t>Thread Concurrency –pseudo code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Translate the deposit() and withdraw() code into pseudo-assembly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When could a context switch / interrupt occur?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Show how a deposit method can fail with two parallel threads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Same for withdraw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530"/>
              </a:lnSpc>
            </a:pPr>
            <a:fld id="{81D60167-4931-47E6-BA6A-407CBD079E47}" type="slidenum">
              <a:rPr lang="en-US" smtClean="0"/>
              <a:t>39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113891"/>
              </p:ext>
            </p:extLst>
          </p:nvPr>
        </p:nvGraphicFramePr>
        <p:xfrm>
          <a:off x="762000" y="1981200"/>
          <a:ext cx="60960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Deposit(amount)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Withdraw(amount)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b="0" i="0" u="none" strike="noStrike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Balance += amount;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 i="0" u="none" strike="noStrike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Balance -= amount;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762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681" y="1219200"/>
            <a:ext cx="8072119" cy="538609"/>
          </a:xfrm>
        </p:spPr>
        <p:txBody>
          <a:bodyPr/>
          <a:lstStyle/>
          <a:p>
            <a:r>
              <a:rPr lang="en-US" sz="3500" dirty="0"/>
              <a:t>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530"/>
              </a:lnSpc>
            </a:pPr>
            <a:fld id="{81D60167-4931-47E6-BA6A-407CBD079E47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1905000"/>
            <a:ext cx="6400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CA" sz="2800" dirty="0"/>
              <a:t>Process is a program in execution</a:t>
            </a:r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CA" sz="2800" dirty="0"/>
              <a:t>A process has a self-contained execution environment. </a:t>
            </a:r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CA" sz="2800" dirty="0"/>
              <a:t>Each process has its own memory space.</a:t>
            </a:r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CA" sz="2800" dirty="0"/>
              <a:t>What the user sees as a single application may in fact be a set of cooperating processes.</a:t>
            </a:r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CA" sz="2800" dirty="0"/>
              <a:t>Most implementations of the Java virtual machine run as a single process.</a:t>
            </a:r>
          </a:p>
        </p:txBody>
      </p:sp>
    </p:spTree>
    <p:extLst>
      <p:ext uri="{BB962C8B-B14F-4D97-AF65-F5344CB8AC3E}">
        <p14:creationId xmlns:p14="http://schemas.microsoft.com/office/powerpoint/2010/main" val="5250864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706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10" dirty="0"/>
              <a:t>R</a:t>
            </a:r>
            <a:r>
              <a:rPr spc="-10" dirty="0"/>
              <a:t>EFERENCES</a:t>
            </a:r>
            <a:endParaRPr sz="3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14680" y="1676400"/>
            <a:ext cx="7292340" cy="25391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FD8537"/>
              </a:buClr>
              <a:buSzPct val="70833"/>
              <a:buFont typeface="Wingdings"/>
              <a:buChar char=""/>
              <a:tabLst>
                <a:tab pos="286385" algn="l"/>
                <a:tab pos="287020" algn="l"/>
              </a:tabLst>
            </a:pPr>
            <a:r>
              <a:rPr sz="1000" spc="-5" dirty="0">
                <a:latin typeface="Arial" panose="020B0604020202020204" pitchFamily="34" charset="0"/>
                <a:cs typeface="Arial" panose="020B0604020202020204" pitchFamily="34" charset="0"/>
              </a:rPr>
              <a:t>[1] http://users.encs.concordia.ca/~m_barho/COMP346/</a:t>
            </a:r>
            <a:endParaRPr lang="en-US" sz="10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7020" indent="-274320">
              <a:lnSpc>
                <a:spcPct val="100000"/>
              </a:lnSpc>
              <a:buClr>
                <a:srgbClr val="FD8537"/>
              </a:buClr>
              <a:buSzPct val="70833"/>
              <a:buFont typeface="Wingdings"/>
              <a:buChar char=""/>
              <a:tabLst>
                <a:tab pos="286385" algn="l"/>
                <a:tab pos="287020" algn="l"/>
              </a:tabLst>
            </a:pPr>
            <a:r>
              <a:rPr lang="en-US" sz="1000" spc="-5" dirty="0">
                <a:latin typeface="Arial" panose="020B0604020202020204" pitchFamily="34" charset="0"/>
                <a:cs typeface="Arial" panose="020B0604020202020204" pitchFamily="34" charset="0"/>
              </a:rPr>
              <a:t>[2]</a:t>
            </a:r>
            <a:r>
              <a:rPr sz="1000" spc="-5" dirty="0">
                <a:latin typeface="Arial" panose="020B0604020202020204" pitchFamily="34" charset="0"/>
                <a:cs typeface="Arial" panose="020B0604020202020204" pitchFamily="34" charset="0"/>
              </a:rPr>
              <a:t>ttp://rds.yahoo.com/_ylt=A0LEVVRGJipMblUALJ0PxQt.;_ylu=X3oDMTExbzdyNm41BHNlYwNzcgRwb3MDNgRjb2xvA3JlNAR2dGlkAwRsA1dTMQ/SIG=128rnl1c0/EXP=1277917126/**http%3A//courses.washington.edu/css430/ppt/Threads.ppt</a:t>
            </a:r>
          </a:p>
          <a:p>
            <a:pPr marL="287020" indent="-274320">
              <a:lnSpc>
                <a:spcPct val="100000"/>
              </a:lnSpc>
              <a:spcBef>
                <a:spcPts val="585"/>
              </a:spcBef>
              <a:buClr>
                <a:srgbClr val="FD8537"/>
              </a:buClr>
              <a:buSzPct val="70833"/>
              <a:buFont typeface="Wingdings"/>
              <a:buChar char=""/>
              <a:tabLst>
                <a:tab pos="286385" algn="l"/>
                <a:tab pos="287020" algn="l"/>
              </a:tabLst>
            </a:pPr>
            <a:r>
              <a:rPr sz="1000" spc="-5" dirty="0">
                <a:latin typeface="Arial" panose="020B0604020202020204" pitchFamily="34" charset="0"/>
                <a:cs typeface="Arial" panose="020B0604020202020204" pitchFamily="34" charset="0"/>
              </a:rPr>
              <a:t>[3] http//:courses.washington.edu/css430/syllabi/w05.html</a:t>
            </a:r>
          </a:p>
          <a:p>
            <a:pPr marL="287020" indent="-274320">
              <a:lnSpc>
                <a:spcPct val="100000"/>
              </a:lnSpc>
              <a:spcBef>
                <a:spcPts val="610"/>
              </a:spcBef>
              <a:buClr>
                <a:srgbClr val="FD8537"/>
              </a:buClr>
              <a:buSzPct val="66666"/>
              <a:buFont typeface="Wingdings"/>
              <a:buChar char=""/>
              <a:tabLst>
                <a:tab pos="286385" algn="l"/>
                <a:tab pos="287020" algn="l"/>
              </a:tabLst>
            </a:pPr>
            <a:r>
              <a:rPr sz="1000" spc="-5" dirty="0">
                <a:latin typeface="Arial" panose="020B0604020202020204" pitchFamily="34" charset="0"/>
                <a:cs typeface="Arial" panose="020B0604020202020204" pitchFamily="34" charset="0"/>
              </a:rPr>
              <a:t>[4] http://www.pcguide.com/ref/hdd/if/ide/modesDMA-c.html</a:t>
            </a: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6666"/>
              <a:buFont typeface="Wingdings"/>
              <a:buChar char=""/>
              <a:tabLst>
                <a:tab pos="286385" algn="l"/>
                <a:tab pos="287020" algn="l"/>
              </a:tabLst>
            </a:pPr>
            <a:r>
              <a:rPr sz="1000" spc="-5" dirty="0">
                <a:latin typeface="Arial" panose="020B0604020202020204" pitchFamily="34" charset="0"/>
                <a:cs typeface="Arial" panose="020B0604020202020204" pitchFamily="34" charset="0"/>
              </a:rPr>
              <a:t>[5] faculty.uscupstate.edu/fli/fall11/scsc511/Slides/03.ppt</a:t>
            </a: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833"/>
              <a:buFont typeface="Wingdings"/>
              <a:buChar char=""/>
              <a:tabLst>
                <a:tab pos="286385" algn="l"/>
                <a:tab pos="287020" algn="l"/>
              </a:tabLst>
            </a:pPr>
            <a:r>
              <a:rPr sz="1000" spc="-5" dirty="0">
                <a:latin typeface="Arial" panose="020B0604020202020204" pitchFamily="34" charset="0"/>
                <a:cs typeface="Arial" panose="020B0604020202020204" pitchFamily="34" charset="0"/>
              </a:rPr>
              <a:t>[6] www.cse.ust.hk/~liao/comp201/slides/24slide.ppt</a:t>
            </a: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6666"/>
              <a:buFont typeface="Wingdings"/>
              <a:buChar char=""/>
              <a:tabLst>
                <a:tab pos="286385" algn="l"/>
                <a:tab pos="287020" algn="l"/>
              </a:tabLst>
            </a:pPr>
            <a:r>
              <a:rPr sz="1000" spc="-5" dirty="0">
                <a:latin typeface="Arial" panose="020B0604020202020204" pitchFamily="34" charset="0"/>
                <a:cs typeface="Arial" panose="020B0604020202020204" pitchFamily="34" charset="0"/>
              </a:rPr>
              <a:t>[7] http://architects.dzone.com/articles/how-analyze-java-thread-dumps</a:t>
            </a:r>
          </a:p>
          <a:p>
            <a:pPr marL="287020" indent="-274320">
              <a:lnSpc>
                <a:spcPct val="100000"/>
              </a:lnSpc>
              <a:buClr>
                <a:srgbClr val="FD8537"/>
              </a:buClr>
              <a:buSzPct val="70833"/>
              <a:buFont typeface="Wingdings"/>
              <a:buChar char=""/>
              <a:tabLst>
                <a:tab pos="286385" algn="l"/>
                <a:tab pos="287020" algn="l"/>
              </a:tabLst>
            </a:pPr>
            <a:r>
              <a:rPr sz="1000" spc="-5" dirty="0">
                <a:latin typeface="Arial" panose="020B0604020202020204" pitchFamily="34" charset="0"/>
                <a:cs typeface="Arial" panose="020B0604020202020204" pitchFamily="34" charset="0"/>
              </a:rPr>
              <a:t>[8] http://sivaeluri.blogspot.ca/2012/08/java-programming-interview-questions-2.html</a:t>
            </a:r>
            <a:endParaRPr lang="en-US" sz="10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7020" indent="-274320">
              <a:lnSpc>
                <a:spcPct val="100000"/>
              </a:lnSpc>
              <a:buClr>
                <a:srgbClr val="FD8537"/>
              </a:buClr>
              <a:buSzPct val="70833"/>
              <a:buFont typeface="Wingdings"/>
              <a:buChar char=""/>
              <a:tabLst>
                <a:tab pos="286385" algn="l"/>
                <a:tab pos="287020" algn="l"/>
              </a:tabLst>
            </a:pPr>
            <a:r>
              <a:rPr lang="en-US" sz="1000" spc="-5" dirty="0">
                <a:latin typeface="Arial" panose="020B0604020202020204" pitchFamily="34" charset="0"/>
                <a:cs typeface="Arial" panose="020B0604020202020204" pitchFamily="34" charset="0"/>
              </a:rPr>
              <a:t>[9] Source of sample questions: Prepared by: François </a:t>
            </a:r>
            <a:r>
              <a:rPr lang="en-US" sz="1000" spc="-5" dirty="0" err="1">
                <a:latin typeface="Arial" panose="020B0604020202020204" pitchFamily="34" charset="0"/>
                <a:cs typeface="Arial" panose="020B0604020202020204" pitchFamily="34" charset="0"/>
              </a:rPr>
              <a:t>Gingras</a:t>
            </a:r>
            <a:r>
              <a:rPr lang="en-US" sz="1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spc="-5" dirty="0" err="1">
                <a:latin typeface="Arial" panose="020B0604020202020204" pitchFamily="34" charset="0"/>
                <a:cs typeface="Arial" panose="020B0604020202020204" pitchFamily="34" charset="0"/>
              </a:rPr>
              <a:t>Myriam</a:t>
            </a:r>
            <a:r>
              <a:rPr lang="en-US" sz="1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spc="-5" dirty="0" err="1">
                <a:latin typeface="Arial" panose="020B0604020202020204" pitchFamily="34" charset="0"/>
                <a:cs typeface="Arial" panose="020B0604020202020204" pitchFamily="34" charset="0"/>
              </a:rPr>
              <a:t>Kharma</a:t>
            </a:r>
            <a:endParaRPr lang="en-US" sz="10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7020" indent="-274320">
              <a:lnSpc>
                <a:spcPct val="100000"/>
              </a:lnSpc>
              <a:buClr>
                <a:srgbClr val="FD8537"/>
              </a:buClr>
              <a:buSzPct val="70833"/>
              <a:buFont typeface="Wingdings"/>
              <a:buChar char=""/>
              <a:tabLst>
                <a:tab pos="286385" algn="l"/>
                <a:tab pos="287020" algn="l"/>
              </a:tabLst>
            </a:pPr>
            <a:r>
              <a:rPr lang="en-US" sz="1000" spc="-5" dirty="0">
                <a:latin typeface="Arial" panose="020B0604020202020204" pitchFamily="34" charset="0"/>
                <a:cs typeface="Arial" panose="020B0604020202020204" pitchFamily="34" charset="0"/>
              </a:rPr>
              <a:t>[10] https://www.tutorialspoint.com/operating_system</a:t>
            </a:r>
          </a:p>
          <a:p>
            <a:pPr marL="287020" indent="-274320">
              <a:lnSpc>
                <a:spcPct val="100000"/>
              </a:lnSpc>
              <a:buClr>
                <a:srgbClr val="FD8537"/>
              </a:buClr>
              <a:buSzPct val="70833"/>
              <a:buFont typeface="Wingdings"/>
              <a:buChar char=""/>
              <a:tabLst>
                <a:tab pos="286385" algn="l"/>
                <a:tab pos="287020" algn="l"/>
              </a:tabLst>
            </a:pPr>
            <a:r>
              <a:rPr lang="en-US" sz="1000" spc="-5" dirty="0">
                <a:latin typeface="Arial" panose="020B0604020202020204" pitchFamily="34" charset="0"/>
                <a:cs typeface="Arial" panose="020B0604020202020204" pitchFamily="34" charset="0"/>
              </a:rPr>
              <a:t>[11] http://www.geeksforgeeks.org/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7020" indent="-274320">
              <a:lnSpc>
                <a:spcPct val="100000"/>
              </a:lnSpc>
              <a:buClr>
                <a:srgbClr val="FD8537"/>
              </a:buClr>
              <a:buSzPct val="70833"/>
              <a:buFont typeface="Wingdings"/>
              <a:buChar char=""/>
              <a:tabLst>
                <a:tab pos="286385" algn="l"/>
                <a:tab pos="287020" algn="l"/>
              </a:tabLst>
            </a:pPr>
            <a:endParaRPr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2119" cy="538609"/>
          </a:xfrm>
        </p:spPr>
        <p:txBody>
          <a:bodyPr/>
          <a:lstStyle/>
          <a:p>
            <a:r>
              <a:rPr lang="en-CA" sz="3500" dirty="0"/>
              <a:t>Process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981200"/>
            <a:ext cx="7908925" cy="3877985"/>
          </a:xfrm>
        </p:spPr>
        <p:txBody>
          <a:bodyPr/>
          <a:lstStyle/>
          <a:p>
            <a:pPr marL="285750" indent="-28575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CA" sz="2800" b="0" kern="1200" dirty="0">
                <a:latin typeface="+mn-lt"/>
                <a:cs typeface="+mn-cs"/>
              </a:rPr>
              <a:t>Program itself is not a process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CA" sz="2800" b="0" kern="1200" dirty="0">
                <a:latin typeface="+mn-lt"/>
                <a:cs typeface="+mn-cs"/>
              </a:rPr>
              <a:t>Program is a passive entity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CA" sz="2800" b="0" kern="1200" dirty="0">
                <a:latin typeface="+mn-lt"/>
                <a:cs typeface="+mn-cs"/>
              </a:rPr>
              <a:t>Process is active entity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CA" sz="2800" b="0" kern="1200" dirty="0">
                <a:latin typeface="+mn-lt"/>
                <a:cs typeface="+mn-cs"/>
              </a:rPr>
              <a:t>A program becomes a process when an executable file is loaded into memory</a:t>
            </a:r>
          </a:p>
          <a:p>
            <a:pPr marL="742950" lvl="1" indent="-28575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CA" sz="2800" kern="1200" dirty="0"/>
              <a:t>Double-clicking</a:t>
            </a:r>
          </a:p>
          <a:p>
            <a:pPr marL="742950" lvl="1" indent="-28575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CA" sz="2800" b="0" kern="1200" dirty="0">
                <a:latin typeface="+mn-lt"/>
                <a:cs typeface="+mn-cs"/>
              </a:rPr>
              <a:t>Icon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CA" sz="2800" b="0" kern="1200" dirty="0">
                <a:latin typeface="+mn-lt"/>
                <a:cs typeface="+mn-cs"/>
              </a:rPr>
              <a:t>Two processes can be associated with the same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530"/>
              </a:lnSpc>
            </a:pPr>
            <a:fld id="{81D60167-4931-47E6-BA6A-407CBD079E47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85637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2119" cy="538609"/>
          </a:xfrm>
        </p:spPr>
        <p:txBody>
          <a:bodyPr/>
          <a:lstStyle/>
          <a:p>
            <a:r>
              <a:rPr lang="en-CA" sz="3500" dirty="0"/>
              <a:t>Process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981200"/>
            <a:ext cx="7908925" cy="430887"/>
          </a:xfrm>
        </p:spPr>
        <p:txBody>
          <a:bodyPr/>
          <a:lstStyle/>
          <a:p>
            <a:pPr marL="285750" indent="-28575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CA" sz="2800" b="0" kern="1200" dirty="0">
                <a:latin typeface="+mn-lt"/>
                <a:cs typeface="+mn-cs"/>
              </a:rPr>
              <a:t>Example: MS Word, Google Chrome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530"/>
              </a:lnSpc>
            </a:pPr>
            <a:fld id="{81D60167-4931-47E6-BA6A-407CBD079E47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99484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2119" cy="538609"/>
          </a:xfrm>
        </p:spPr>
        <p:txBody>
          <a:bodyPr/>
          <a:lstStyle/>
          <a:p>
            <a:r>
              <a:rPr lang="en-CA" sz="3500" dirty="0"/>
              <a:t>Process in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530"/>
              </a:lnSpc>
            </a:pPr>
            <a:fld id="{81D60167-4931-47E6-BA6A-407CBD079E47}" type="slidenum">
              <a:rPr lang="en-CA" smtClean="0"/>
              <a:t>7</a:t>
            </a:fld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362073"/>
            <a:ext cx="3171825" cy="4881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1000" y="1600200"/>
            <a:ext cx="4648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CA" sz="2400" dirty="0"/>
              <a:t>Stack: contains temporary data 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CA" sz="2400" dirty="0"/>
              <a:t>Heap: dynamic memory data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CA" sz="2400" dirty="0"/>
              <a:t>Data: Global variables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CA" sz="2400" dirty="0"/>
              <a:t>Text: code</a:t>
            </a:r>
          </a:p>
        </p:txBody>
      </p:sp>
    </p:spTree>
    <p:extLst>
      <p:ext uri="{BB962C8B-B14F-4D97-AF65-F5344CB8AC3E}">
        <p14:creationId xmlns:p14="http://schemas.microsoft.com/office/powerpoint/2010/main" val="545412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9514" rIns="0" bIns="0" rtlCol="0">
            <a:spAutoFit/>
          </a:bodyPr>
          <a:lstStyle/>
          <a:p>
            <a:pPr marL="995680">
              <a:lnSpc>
                <a:spcPct val="100000"/>
              </a:lnSpc>
            </a:pPr>
            <a:r>
              <a:rPr sz="4400" dirty="0"/>
              <a:t>Diagram of Process</a:t>
            </a:r>
            <a:r>
              <a:rPr sz="4400" spc="-90" dirty="0"/>
              <a:t> </a:t>
            </a:r>
            <a:r>
              <a:rPr sz="4400" dirty="0"/>
              <a:t>State</a:t>
            </a:r>
          </a:p>
        </p:txBody>
      </p:sp>
      <p:sp>
        <p:nvSpPr>
          <p:cNvPr id="3" name="object 3"/>
          <p:cNvSpPr/>
          <p:nvPr/>
        </p:nvSpPr>
        <p:spPr>
          <a:xfrm>
            <a:off x="1905000" y="1981200"/>
            <a:ext cx="5715000" cy="401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9143" rIns="0" bIns="0" rtlCol="0">
            <a:spAutoFit/>
          </a:bodyPr>
          <a:lstStyle/>
          <a:p>
            <a:pPr marL="586105">
              <a:lnSpc>
                <a:spcPct val="100000"/>
              </a:lnSpc>
            </a:pPr>
            <a:r>
              <a:rPr sz="4400" dirty="0"/>
              <a:t>Process </a:t>
            </a:r>
            <a:r>
              <a:rPr sz="4400" spc="-5" dirty="0"/>
              <a:t>Control Block</a:t>
            </a:r>
            <a:r>
              <a:rPr sz="4400" spc="-70" dirty="0"/>
              <a:t> </a:t>
            </a:r>
            <a:r>
              <a:rPr sz="4400" dirty="0"/>
              <a:t>(PCB)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4953000" y="1905000"/>
            <a:ext cx="3008376" cy="434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457201" y="1878818"/>
            <a:ext cx="4495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CA" sz="2400" b="1" dirty="0"/>
              <a:t>Process State</a:t>
            </a:r>
            <a:r>
              <a:rPr lang="en-CA" sz="2400" dirty="0"/>
              <a:t>: new, ready, …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CA" sz="2400" b="1" dirty="0"/>
              <a:t>Process number</a:t>
            </a:r>
            <a:r>
              <a:rPr lang="en-CA" sz="2400" dirty="0"/>
              <a:t>: Unique ID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CA" sz="2400" b="1" dirty="0"/>
              <a:t>Program counter</a:t>
            </a:r>
            <a:r>
              <a:rPr lang="en-CA" sz="2400" dirty="0"/>
              <a:t>: the address of the next instruction to be executed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CA" sz="2400" b="1" dirty="0"/>
              <a:t>Registers</a:t>
            </a:r>
            <a:r>
              <a:rPr lang="en-CA" sz="2400" dirty="0"/>
              <a:t>: state information when an interrupt occurs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CA" sz="2400" b="1" dirty="0"/>
              <a:t>Memory limits</a:t>
            </a:r>
            <a:r>
              <a:rPr lang="en-CA" sz="2400" dirty="0"/>
              <a:t>: base and limit of memory address 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CA" sz="2400" b="1" dirty="0"/>
              <a:t>List of open files</a:t>
            </a:r>
            <a:r>
              <a:rPr lang="en-CA" sz="2400" dirty="0"/>
              <a:t>: 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CA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</TotalTime>
  <Words>2072</Words>
  <Application>Microsoft Office PowerPoint</Application>
  <PresentationFormat>On-screen Show (4:3)</PresentationFormat>
  <Paragraphs>333</Paragraphs>
  <Slides>40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Century Schoolbook</vt:lpstr>
      <vt:lpstr>Times New Roman</vt:lpstr>
      <vt:lpstr>Wingdings</vt:lpstr>
      <vt:lpstr>Office Theme</vt:lpstr>
      <vt:lpstr>PowerPoint Presentation</vt:lpstr>
      <vt:lpstr>TUT-Introduction</vt:lpstr>
      <vt:lpstr>PowerPoint Presentation</vt:lpstr>
      <vt:lpstr>Process</vt:lpstr>
      <vt:lpstr>Process</vt:lpstr>
      <vt:lpstr>Process</vt:lpstr>
      <vt:lpstr>Process in Memory</vt:lpstr>
      <vt:lpstr>Diagram of Process State</vt:lpstr>
      <vt:lpstr>Process Control Block (PCB)</vt:lpstr>
      <vt:lpstr>CPU switch from process to process</vt:lpstr>
      <vt:lpstr>SINGLE &amp; MULTIPLE THREAD OF  CONTROL</vt:lpstr>
      <vt:lpstr>Difference between Process and Thread</vt:lpstr>
      <vt:lpstr>THREAD STRUCTURE [1]</vt:lpstr>
      <vt:lpstr>Thread Control Block</vt:lpstr>
      <vt:lpstr>THREAD STATES</vt:lpstr>
      <vt:lpstr>THREAD STATES</vt:lpstr>
      <vt:lpstr>THREAD STATES</vt:lpstr>
      <vt:lpstr>Advantages of Thread</vt:lpstr>
      <vt:lpstr>THREAD CREATION</vt:lpstr>
      <vt:lpstr>EXAMPLE 1</vt:lpstr>
      <vt:lpstr>EXAMPLE 1</vt:lpstr>
      <vt:lpstr>EXAMPLE 2</vt:lpstr>
      <vt:lpstr>EXAMPLE 2</vt:lpstr>
      <vt:lpstr>JOIN() METHOD</vt:lpstr>
      <vt:lpstr>Threads Concept</vt:lpstr>
      <vt:lpstr>Types of Thread</vt:lpstr>
      <vt:lpstr>User Level Threads</vt:lpstr>
      <vt:lpstr>User Level Threads – Cont…</vt:lpstr>
      <vt:lpstr>Kernel Level Threads</vt:lpstr>
      <vt:lpstr>Kernel Level Threads – Cont…</vt:lpstr>
      <vt:lpstr>Difference between User-Level &amp; Kernel-Level Thread</vt:lpstr>
      <vt:lpstr>CONTEXT SWITCH</vt:lpstr>
      <vt:lpstr>STEPS</vt:lpstr>
      <vt:lpstr>Thread Scheduling</vt:lpstr>
      <vt:lpstr>Sleep() vs. yield()</vt:lpstr>
      <vt:lpstr>Problem-Solving1</vt:lpstr>
      <vt:lpstr>Problem-Solving2</vt:lpstr>
      <vt:lpstr>Problem-Solving3</vt:lpstr>
      <vt:lpstr>Problem-Solving4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352 – Fall 2011</dc:title>
  <dc:creator>Admin</dc:creator>
  <cp:lastModifiedBy>Yanal Alahmad</cp:lastModifiedBy>
  <cp:revision>53</cp:revision>
  <dcterms:created xsi:type="dcterms:W3CDTF">2017-09-11T03:14:51Z</dcterms:created>
  <dcterms:modified xsi:type="dcterms:W3CDTF">2020-09-07T13:40:08Z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2017-01-04T00:00:00Z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2017-09-11T00:00:00Z</vt:filetime>
  </property>
</Properties>
</file>