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95" r:id="rId2"/>
    <p:sldId id="315" r:id="rId3"/>
    <p:sldId id="316" r:id="rId4"/>
    <p:sldId id="317" r:id="rId5"/>
    <p:sldId id="318" r:id="rId6"/>
    <p:sldId id="319" r:id="rId7"/>
    <p:sldId id="320" r:id="rId8"/>
    <p:sldId id="321" r:id="rId9"/>
    <p:sldId id="323" r:id="rId10"/>
    <p:sldId id="281" r:id="rId11"/>
    <p:sldId id="296" r:id="rId12"/>
    <p:sldId id="297" r:id="rId13"/>
    <p:sldId id="299" r:id="rId14"/>
    <p:sldId id="298" r:id="rId15"/>
    <p:sldId id="284" r:id="rId16"/>
    <p:sldId id="285" r:id="rId17"/>
    <p:sldId id="286" r:id="rId18"/>
    <p:sldId id="300" r:id="rId19"/>
    <p:sldId id="287" r:id="rId20"/>
    <p:sldId id="288" r:id="rId21"/>
    <p:sldId id="303" r:id="rId22"/>
    <p:sldId id="291" r:id="rId23"/>
    <p:sldId id="304" r:id="rId24"/>
    <p:sldId id="305" r:id="rId25"/>
    <p:sldId id="324" r:id="rId26"/>
    <p:sldId id="325" r:id="rId27"/>
    <p:sldId id="327" r:id="rId28"/>
    <p:sldId id="328" r:id="rId29"/>
    <p:sldId id="306" r:id="rId30"/>
    <p:sldId id="307" r:id="rId31"/>
    <p:sldId id="335" r:id="rId32"/>
    <p:sldId id="308" r:id="rId33"/>
    <p:sldId id="309" r:id="rId34"/>
    <p:sldId id="310" r:id="rId35"/>
    <p:sldId id="329" r:id="rId36"/>
    <p:sldId id="312" r:id="rId37"/>
    <p:sldId id="333" r:id="rId38"/>
    <p:sldId id="334" r:id="rId39"/>
    <p:sldId id="294"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2E60"/>
    <a:srgbClr val="009900"/>
    <a:srgbClr val="0E0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533" autoAdjust="0"/>
  </p:normalViewPr>
  <p:slideViewPr>
    <p:cSldViewPr>
      <p:cViewPr varScale="1">
        <p:scale>
          <a:sx n="63" d="100"/>
          <a:sy n="63" d="100"/>
        </p:scale>
        <p:origin x="1494" y="3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F8E0AA0-61C8-4450-907B-4A47552B3443}" type="datetimeFigureOut">
              <a:rPr lang="en-CA" smtClean="0"/>
              <a:pPr/>
              <a:t>2020-09-20</a:t>
            </a:fld>
            <a:endParaRPr lang="en-CA"/>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0DF9A10-3E00-4DCC-BF16-7F3D204A1D0D}" type="slidenum">
              <a:rPr lang="en-CA" smtClean="0"/>
              <a:pPr/>
              <a:t>‹#›</a:t>
            </a:fld>
            <a:endParaRPr lang="en-CA"/>
          </a:p>
        </p:txBody>
      </p:sp>
    </p:spTree>
    <p:extLst>
      <p:ext uri="{BB962C8B-B14F-4D97-AF65-F5344CB8AC3E}">
        <p14:creationId xmlns:p14="http://schemas.microsoft.com/office/powerpoint/2010/main" val="323193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F9A10-3E00-4DCC-BF16-7F3D204A1D0D}" type="slidenum">
              <a:rPr lang="en-CA" smtClean="0"/>
              <a:pPr/>
              <a:t>1</a:t>
            </a:fld>
            <a:endParaRPr lang="en-CA"/>
          </a:p>
        </p:txBody>
      </p:sp>
    </p:spTree>
    <p:extLst>
      <p:ext uri="{BB962C8B-B14F-4D97-AF65-F5344CB8AC3E}">
        <p14:creationId xmlns:p14="http://schemas.microsoft.com/office/powerpoint/2010/main" val="223662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DF9A10-3E00-4DCC-BF16-7F3D204A1D0D}" type="slidenum">
              <a:rPr lang="en-CA" smtClean="0"/>
              <a:pPr/>
              <a:t>6</a:t>
            </a:fld>
            <a:endParaRPr lang="en-CA"/>
          </a:p>
        </p:txBody>
      </p:sp>
    </p:spTree>
    <p:extLst>
      <p:ext uri="{BB962C8B-B14F-4D97-AF65-F5344CB8AC3E}">
        <p14:creationId xmlns:p14="http://schemas.microsoft.com/office/powerpoint/2010/main" val="108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F9A10-3E00-4DCC-BF16-7F3D204A1D0D}" type="slidenum">
              <a:rPr lang="en-CA" smtClean="0"/>
              <a:pPr/>
              <a:t>7</a:t>
            </a:fld>
            <a:endParaRPr lang="en-CA"/>
          </a:p>
        </p:txBody>
      </p:sp>
    </p:spTree>
    <p:extLst>
      <p:ext uri="{BB962C8B-B14F-4D97-AF65-F5344CB8AC3E}">
        <p14:creationId xmlns:p14="http://schemas.microsoft.com/office/powerpoint/2010/main" val="39108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B0DF9A10-3E00-4DCC-BF16-7F3D204A1D0D}" type="slidenum">
              <a:rPr lang="en-CA" smtClean="0"/>
              <a:pPr/>
              <a:t>10</a:t>
            </a:fld>
            <a:endParaRPr lang="en-CA"/>
          </a:p>
        </p:txBody>
      </p:sp>
    </p:spTree>
    <p:extLst>
      <p:ext uri="{BB962C8B-B14F-4D97-AF65-F5344CB8AC3E}">
        <p14:creationId xmlns:p14="http://schemas.microsoft.com/office/powerpoint/2010/main" val="228722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there is no synchronization, so output is inconsistent. Let's see the example:</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33CC2C4-2656-416E-B0E3-0AACEE432627}" type="slidenum">
              <a:rPr lang="en-US" smtClean="0"/>
              <a:t>27</a:t>
            </a:fld>
            <a:endParaRPr lang="en-US"/>
          </a:p>
        </p:txBody>
      </p:sp>
    </p:spTree>
    <p:extLst>
      <p:ext uri="{BB962C8B-B14F-4D97-AF65-F5344CB8AC3E}">
        <p14:creationId xmlns:p14="http://schemas.microsoft.com/office/powerpoint/2010/main" val="274652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Hardware Layer: The actual electronic hardware of the computer, including and not restricted to: buses, registers, clock, CPU’s… </a:t>
            </a:r>
          </a:p>
          <a:p>
            <a:r>
              <a:rPr lang="en-US" sz="1200" b="0" i="0" u="none" strike="noStrike" kern="1200" baseline="0" dirty="0">
                <a:solidFill>
                  <a:schemeClr val="tx1"/>
                </a:solidFill>
                <a:latin typeface="+mn-lt"/>
                <a:ea typeface="+mn-ea"/>
                <a:cs typeface="+mn-cs"/>
              </a:rPr>
              <a:t> Operating System Layer: Manages and controls resources, as well as program execution. Serves as an interface between the user programs and the hardware. </a:t>
            </a:r>
          </a:p>
          <a:p>
            <a:r>
              <a:rPr lang="en-US" sz="1200" b="0" i="0" u="none" strike="noStrike" kern="1200" baseline="0" dirty="0">
                <a:solidFill>
                  <a:schemeClr val="tx1"/>
                </a:solidFill>
                <a:latin typeface="+mn-lt"/>
                <a:ea typeface="+mn-ea"/>
                <a:cs typeface="+mn-cs"/>
              </a:rPr>
              <a:t> System Software Layer: Software that is not part of the operating system, but which is needed for the proper functioning of other software. For example, a graphic API (DirectX) needed to run a specific game on your computer. </a:t>
            </a:r>
          </a:p>
          <a:p>
            <a:r>
              <a:rPr lang="en-US" sz="1200" b="0" i="0" u="none" strike="noStrike" kern="1200" baseline="0" dirty="0">
                <a:solidFill>
                  <a:schemeClr val="tx1"/>
                </a:solidFill>
                <a:latin typeface="+mn-lt"/>
                <a:ea typeface="+mn-ea"/>
                <a:cs typeface="+mn-cs"/>
              </a:rPr>
              <a:t> Application software Layer: Combines the end user programs and applications. Examples: Microsoft Word, Mozilla Firefox, Temple Run… </a:t>
            </a:r>
          </a:p>
          <a:p>
            <a:endParaRPr lang="en-US" dirty="0"/>
          </a:p>
        </p:txBody>
      </p:sp>
      <p:sp>
        <p:nvSpPr>
          <p:cNvPr id="4" name="Slide Number Placeholder 3"/>
          <p:cNvSpPr>
            <a:spLocks noGrp="1"/>
          </p:cNvSpPr>
          <p:nvPr>
            <p:ph type="sldNum" sz="quarter" idx="10"/>
          </p:nvPr>
        </p:nvSpPr>
        <p:spPr/>
        <p:txBody>
          <a:bodyPr/>
          <a:lstStyle/>
          <a:p>
            <a:fld id="{B0DF9A10-3E00-4DCC-BF16-7F3D204A1D0D}" type="slidenum">
              <a:rPr lang="en-CA" smtClean="0"/>
              <a:pPr/>
              <a:t>30</a:t>
            </a:fld>
            <a:endParaRPr lang="en-CA"/>
          </a:p>
        </p:txBody>
      </p:sp>
    </p:spTree>
    <p:extLst>
      <p:ext uri="{BB962C8B-B14F-4D97-AF65-F5344CB8AC3E}">
        <p14:creationId xmlns:p14="http://schemas.microsoft.com/office/powerpoint/2010/main" val="370544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Part 1: </a:t>
            </a:r>
          </a:p>
          <a:p>
            <a:r>
              <a:rPr lang="en-US" sz="1200" b="0" i="0" u="none" strike="noStrike" kern="1200" baseline="0" dirty="0">
                <a:solidFill>
                  <a:schemeClr val="tx1"/>
                </a:solidFill>
                <a:latin typeface="+mn-lt"/>
                <a:ea typeface="+mn-ea"/>
                <a:cs typeface="+mn-cs"/>
              </a:rPr>
              <a:t> The system operates in user mode when it is executing instructions for application software (end-user programs). It operates in system mode when privileged instructions are to be executed, and the system executes instructions for the operating system itself. </a:t>
            </a:r>
          </a:p>
          <a:p>
            <a:r>
              <a:rPr lang="en-US" sz="1200" b="0" i="0" u="none" strike="noStrike" kern="1200" baseline="0" dirty="0">
                <a:solidFill>
                  <a:schemeClr val="tx1"/>
                </a:solidFill>
                <a:latin typeface="+mn-lt"/>
                <a:ea typeface="+mn-ea"/>
                <a:cs typeface="+mn-cs"/>
              </a:rPr>
              <a:t> User software executes a system call, which in turn generates a trap, and the change of mode occurs. </a:t>
            </a:r>
          </a:p>
          <a:p>
            <a:r>
              <a:rPr lang="en-US" sz="1200" b="0" i="0" u="none" strike="noStrike" kern="1200" baseline="0" dirty="0">
                <a:solidFill>
                  <a:schemeClr val="tx1"/>
                </a:solidFill>
                <a:latin typeface="+mn-lt"/>
                <a:ea typeface="+mn-ea"/>
                <a:cs typeface="+mn-cs"/>
              </a:rPr>
              <a:t> We need different modes for protecting the system, while providing special services to user applications. Example: your file editor needs to save your work. Writing to the disk is a privileged instruction which can only be done by the operating system. Using system calls, the application can write to the disk, and using the user mode, the operating system protects itself from malicious/erroneous writing to disks.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Part 2: </a:t>
            </a:r>
          </a:p>
          <a:p>
            <a:r>
              <a:rPr lang="en-US" sz="1200" b="0" i="0" u="none" strike="noStrike" kern="1200" baseline="0" dirty="0">
                <a:solidFill>
                  <a:schemeClr val="tx1"/>
                </a:solidFill>
                <a:latin typeface="+mn-lt"/>
                <a:ea typeface="+mn-ea"/>
                <a:cs typeface="+mn-cs"/>
              </a:rPr>
              <a:t> Main memory is a –relatively- small and fast memory space, sometimes referred to as “primary storage”, or in more popular terms: “RAM”. </a:t>
            </a:r>
          </a:p>
          <a:p>
            <a:r>
              <a:rPr lang="en-US" sz="1200" b="0" i="0" u="none" strike="noStrike" kern="1200" baseline="0" dirty="0">
                <a:solidFill>
                  <a:schemeClr val="tx1"/>
                </a:solidFill>
                <a:latin typeface="+mn-lt"/>
                <a:ea typeface="+mn-ea"/>
                <a:cs typeface="+mn-cs"/>
              </a:rPr>
              <a:t> Files and programs are stored on the secondary storage, aka the disk. It is only when they are executed that they are loaded into main memory. </a:t>
            </a:r>
          </a:p>
          <a:p>
            <a:endParaRPr lang="en-US" dirty="0"/>
          </a:p>
        </p:txBody>
      </p:sp>
      <p:sp>
        <p:nvSpPr>
          <p:cNvPr id="4" name="Slide Number Placeholder 3"/>
          <p:cNvSpPr>
            <a:spLocks noGrp="1"/>
          </p:cNvSpPr>
          <p:nvPr>
            <p:ph type="sldNum" sz="quarter" idx="10"/>
          </p:nvPr>
        </p:nvSpPr>
        <p:spPr/>
        <p:txBody>
          <a:bodyPr/>
          <a:lstStyle/>
          <a:p>
            <a:fld id="{B0DF9A10-3E00-4DCC-BF16-7F3D204A1D0D}" type="slidenum">
              <a:rPr lang="en-CA" smtClean="0"/>
              <a:pPr/>
              <a:t>33</a:t>
            </a:fld>
            <a:endParaRPr lang="en-CA"/>
          </a:p>
        </p:txBody>
      </p:sp>
    </p:spTree>
    <p:extLst>
      <p:ext uri="{BB962C8B-B14F-4D97-AF65-F5344CB8AC3E}">
        <p14:creationId xmlns:p14="http://schemas.microsoft.com/office/powerpoint/2010/main" val="1757632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 Resources: Processor(s), main memory, peripherals </a:t>
            </a:r>
          </a:p>
          <a:p>
            <a:r>
              <a:rPr lang="en-US" sz="1200" b="0" i="0" u="none" strike="noStrike" kern="1200" baseline="0" dirty="0">
                <a:solidFill>
                  <a:schemeClr val="tx1"/>
                </a:solidFill>
                <a:latin typeface="+mn-lt"/>
                <a:ea typeface="+mn-ea"/>
                <a:cs typeface="+mn-cs"/>
              </a:rPr>
              <a:t>o An application can NOT work directly with the processor or any resource </a:t>
            </a:r>
          </a:p>
          <a:p>
            <a:r>
              <a:rPr lang="en-US" sz="1200" b="0" i="0" u="none" strike="noStrike" kern="1200" baseline="0" dirty="0">
                <a:solidFill>
                  <a:schemeClr val="tx1"/>
                </a:solidFill>
                <a:latin typeface="+mn-lt"/>
                <a:ea typeface="+mn-ea"/>
                <a:cs typeface="+mn-cs"/>
              </a:rPr>
              <a:t>o All applications use the operating system as an interface to the resources </a:t>
            </a:r>
          </a:p>
          <a:p>
            <a:r>
              <a:rPr lang="en-US" sz="1200" b="0" i="0" u="none" strike="noStrike" kern="1200" baseline="0" dirty="0">
                <a:solidFill>
                  <a:schemeClr val="tx1"/>
                </a:solidFill>
                <a:latin typeface="+mn-lt"/>
                <a:ea typeface="+mn-ea"/>
                <a:cs typeface="+mn-cs"/>
              </a:rPr>
              <a:t>o The drivers directly control the resources </a:t>
            </a:r>
          </a:p>
          <a:p>
            <a:endParaRPr lang="en-US" dirty="0"/>
          </a:p>
        </p:txBody>
      </p:sp>
      <p:sp>
        <p:nvSpPr>
          <p:cNvPr id="4" name="Slide Number Placeholder 3"/>
          <p:cNvSpPr>
            <a:spLocks noGrp="1"/>
          </p:cNvSpPr>
          <p:nvPr>
            <p:ph type="sldNum" sz="quarter" idx="10"/>
          </p:nvPr>
        </p:nvSpPr>
        <p:spPr/>
        <p:txBody>
          <a:bodyPr/>
          <a:lstStyle/>
          <a:p>
            <a:fld id="{B0DF9A10-3E00-4DCC-BF16-7F3D204A1D0D}" type="slidenum">
              <a:rPr lang="en-CA" smtClean="0"/>
              <a:pPr/>
              <a:t>34</a:t>
            </a:fld>
            <a:endParaRPr lang="en-CA"/>
          </a:p>
        </p:txBody>
      </p:sp>
    </p:spTree>
    <p:extLst>
      <p:ext uri="{BB962C8B-B14F-4D97-AF65-F5344CB8AC3E}">
        <p14:creationId xmlns:p14="http://schemas.microsoft.com/office/powerpoint/2010/main" val="3843198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3532AAC-6318-4B2F-9572-7A07736DEDBC}" type="datetime1">
              <a:rPr lang="en-CA" smtClean="0"/>
              <a:t>2020-09-20</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CA"/>
              <a:t>Tutorial 2</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C3A0878-15BF-46CA-A796-9F1729AA0E08}" type="slidenum">
              <a:rPr lang="en-CA" smtClean="0"/>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8AD320-298B-4536-8524-05E5D87F848F}" type="datetime1">
              <a:rPr lang="en-CA" smtClean="0"/>
              <a:t>2020-09-20</a:t>
            </a:fld>
            <a:endParaRPr lang="en-CA"/>
          </a:p>
        </p:txBody>
      </p:sp>
      <p:sp>
        <p:nvSpPr>
          <p:cNvPr id="5" name="Footer Placeholder 4"/>
          <p:cNvSpPr>
            <a:spLocks noGrp="1"/>
          </p:cNvSpPr>
          <p:nvPr>
            <p:ph type="ftr" sz="quarter" idx="11"/>
          </p:nvPr>
        </p:nvSpPr>
        <p:spPr/>
        <p:txBody>
          <a:bodyPr/>
          <a:lstStyle/>
          <a:p>
            <a:r>
              <a:rPr lang="en-CA"/>
              <a:t>Tutorial 2</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DAAB8D-1552-47F1-91DF-9ADA0E3B1786}" type="datetime1">
              <a:rPr lang="en-CA" smtClean="0"/>
              <a:t>2020-09-20</a:t>
            </a:fld>
            <a:endParaRPr lang="en-CA"/>
          </a:p>
        </p:txBody>
      </p:sp>
      <p:sp>
        <p:nvSpPr>
          <p:cNvPr id="5" name="Footer Placeholder 4"/>
          <p:cNvSpPr>
            <a:spLocks noGrp="1"/>
          </p:cNvSpPr>
          <p:nvPr>
            <p:ph type="ftr" sz="quarter" idx="11"/>
          </p:nvPr>
        </p:nvSpPr>
        <p:spPr/>
        <p:txBody>
          <a:bodyPr/>
          <a:lstStyle/>
          <a:p>
            <a:r>
              <a:rPr lang="en-CA"/>
              <a:t>Tutorial 2</a:t>
            </a:r>
          </a:p>
        </p:txBody>
      </p:sp>
      <p:sp>
        <p:nvSpPr>
          <p:cNvPr id="6" name="Slide Number Placeholder 5"/>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D817A73-469D-4DF7-A995-933AB0BDAC74}" type="datetime1">
              <a:rPr lang="en-CA" smtClean="0"/>
              <a:t>2020-09-20</a:t>
            </a:fld>
            <a:endParaRPr lang="en-CA" dirty="0"/>
          </a:p>
        </p:txBody>
      </p:sp>
      <p:sp>
        <p:nvSpPr>
          <p:cNvPr id="9" name="Slide Number Placeholder 8"/>
          <p:cNvSpPr>
            <a:spLocks noGrp="1"/>
          </p:cNvSpPr>
          <p:nvPr>
            <p:ph type="sldNum" sz="quarter" idx="15"/>
          </p:nvPr>
        </p:nvSpPr>
        <p:spPr/>
        <p:txBody>
          <a:bodyPr rtlCol="0"/>
          <a:lstStyle/>
          <a:p>
            <a:fld id="{1C3A0878-15BF-46CA-A796-9F1729AA0E08}" type="slidenum">
              <a:rPr lang="en-CA" smtClean="0"/>
              <a:pPr/>
              <a:t>‹#›</a:t>
            </a:fld>
            <a:endParaRPr lang="en-CA"/>
          </a:p>
        </p:txBody>
      </p:sp>
      <p:sp>
        <p:nvSpPr>
          <p:cNvPr id="10" name="Footer Placeholder 9"/>
          <p:cNvSpPr>
            <a:spLocks noGrp="1"/>
          </p:cNvSpPr>
          <p:nvPr>
            <p:ph type="ftr" sz="quarter" idx="16"/>
          </p:nvPr>
        </p:nvSpPr>
        <p:spPr/>
        <p:txBody>
          <a:bodyPr rtlCol="0"/>
          <a:lstStyle/>
          <a:p>
            <a:r>
              <a:rPr lang="en-CA"/>
              <a:t>Tutorial 2</a:t>
            </a:r>
            <a:endParaRPr lang="en-CA" dirty="0"/>
          </a:p>
        </p:txBody>
      </p:sp>
      <p:pic>
        <p:nvPicPr>
          <p:cNvPr id="11" name="Picture 28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5949280"/>
            <a:ext cx="1835696" cy="86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E2E864-FF5F-464C-9831-53BF4271B73B}" type="datetime1">
              <a:rPr lang="en-CA" smtClean="0"/>
              <a:t>2020-09-20</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CA"/>
              <a:t>Tutorial 2</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C3A0878-15BF-46CA-A796-9F1729AA0E08}"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ADE50C2-2D51-4476-BF6F-FBD3EF3585F6}" type="datetime1">
              <a:rPr lang="en-CA" smtClean="0"/>
              <a:t>2020-09-20</a:t>
            </a:fld>
            <a:endParaRPr lang="en-CA"/>
          </a:p>
        </p:txBody>
      </p:sp>
      <p:sp>
        <p:nvSpPr>
          <p:cNvPr id="6" name="Footer Placeholder 5"/>
          <p:cNvSpPr>
            <a:spLocks noGrp="1"/>
          </p:cNvSpPr>
          <p:nvPr>
            <p:ph type="ftr" sz="quarter" idx="11"/>
          </p:nvPr>
        </p:nvSpPr>
        <p:spPr/>
        <p:txBody>
          <a:bodyPr/>
          <a:lstStyle/>
          <a:p>
            <a:r>
              <a:rPr lang="en-CA"/>
              <a:t>Tutorial 2</a:t>
            </a:r>
          </a:p>
        </p:txBody>
      </p:sp>
      <p:sp>
        <p:nvSpPr>
          <p:cNvPr id="7" name="Slide Number Placeholder 6"/>
          <p:cNvSpPr>
            <a:spLocks noGrp="1"/>
          </p:cNvSpPr>
          <p:nvPr>
            <p:ph type="sldNum" sz="quarter" idx="12"/>
          </p:nvPr>
        </p:nvSpPr>
        <p:spPr/>
        <p:txBody>
          <a:bodyPr/>
          <a:lstStyle/>
          <a:p>
            <a:fld id="{1C3A0878-15BF-46CA-A796-9F1729AA0E08}" type="slidenum">
              <a:rPr lang="en-CA" smtClean="0"/>
              <a:pPr/>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855A41F-C246-4D13-917E-4B49073FA1E7}" type="datetime1">
              <a:rPr lang="en-CA" smtClean="0"/>
              <a:t>2020-09-20</a:t>
            </a:fld>
            <a:endParaRPr lang="en-CA"/>
          </a:p>
        </p:txBody>
      </p:sp>
      <p:sp>
        <p:nvSpPr>
          <p:cNvPr id="8" name="Footer Placeholder 7"/>
          <p:cNvSpPr>
            <a:spLocks noGrp="1"/>
          </p:cNvSpPr>
          <p:nvPr>
            <p:ph type="ftr" sz="quarter" idx="11"/>
          </p:nvPr>
        </p:nvSpPr>
        <p:spPr/>
        <p:txBody>
          <a:bodyPr/>
          <a:lstStyle/>
          <a:p>
            <a:r>
              <a:rPr lang="en-CA"/>
              <a:t>Tutorial 2</a:t>
            </a:r>
          </a:p>
        </p:txBody>
      </p:sp>
      <p:sp>
        <p:nvSpPr>
          <p:cNvPr id="9" name="Slide Number Placeholder 8"/>
          <p:cNvSpPr>
            <a:spLocks noGrp="1"/>
          </p:cNvSpPr>
          <p:nvPr>
            <p:ph type="sldNum" sz="quarter" idx="12"/>
          </p:nvPr>
        </p:nvSpPr>
        <p:spPr/>
        <p:txBody>
          <a:bodyPr/>
          <a:lstStyle/>
          <a:p>
            <a:fld id="{1C3A0878-15BF-46CA-A796-9F1729AA0E08}" type="slidenum">
              <a:rPr lang="en-CA" smtClean="0"/>
              <a:pPr/>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5B2825B-1506-4B37-BC39-B83B914B19F9}" type="datetime1">
              <a:rPr lang="en-CA" smtClean="0"/>
              <a:t>2020-09-20</a:t>
            </a:fld>
            <a:endParaRPr lang="en-CA"/>
          </a:p>
        </p:txBody>
      </p:sp>
      <p:sp>
        <p:nvSpPr>
          <p:cNvPr id="7" name="Slide Number Placeholder 6"/>
          <p:cNvSpPr>
            <a:spLocks noGrp="1"/>
          </p:cNvSpPr>
          <p:nvPr>
            <p:ph type="sldNum" sz="quarter" idx="11"/>
          </p:nvPr>
        </p:nvSpPr>
        <p:spPr/>
        <p:txBody>
          <a:bodyPr rtlCol="0"/>
          <a:lstStyle/>
          <a:p>
            <a:fld id="{1C3A0878-15BF-46CA-A796-9F1729AA0E08}" type="slidenum">
              <a:rPr lang="en-CA" smtClean="0"/>
              <a:pPr/>
              <a:t>‹#›</a:t>
            </a:fld>
            <a:endParaRPr lang="en-CA"/>
          </a:p>
        </p:txBody>
      </p:sp>
      <p:sp>
        <p:nvSpPr>
          <p:cNvPr id="8" name="Footer Placeholder 7"/>
          <p:cNvSpPr>
            <a:spLocks noGrp="1"/>
          </p:cNvSpPr>
          <p:nvPr>
            <p:ph type="ftr" sz="quarter" idx="12"/>
          </p:nvPr>
        </p:nvSpPr>
        <p:spPr/>
        <p:txBody>
          <a:bodyPr rtlCol="0"/>
          <a:lstStyle/>
          <a:p>
            <a:r>
              <a:rPr lang="en-CA"/>
              <a:t>Tutorial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5D3D1-6726-40C9-B1E4-A527427C48C2}" type="datetime1">
              <a:rPr lang="en-CA" smtClean="0"/>
              <a:t>2020-09-20</a:t>
            </a:fld>
            <a:endParaRPr lang="en-CA"/>
          </a:p>
        </p:txBody>
      </p:sp>
      <p:sp>
        <p:nvSpPr>
          <p:cNvPr id="3" name="Footer Placeholder 2"/>
          <p:cNvSpPr>
            <a:spLocks noGrp="1"/>
          </p:cNvSpPr>
          <p:nvPr>
            <p:ph type="ftr" sz="quarter" idx="11"/>
          </p:nvPr>
        </p:nvSpPr>
        <p:spPr/>
        <p:txBody>
          <a:bodyPr/>
          <a:lstStyle/>
          <a:p>
            <a:r>
              <a:rPr lang="en-CA"/>
              <a:t>Tutorial 2</a:t>
            </a:r>
          </a:p>
        </p:txBody>
      </p:sp>
      <p:sp>
        <p:nvSpPr>
          <p:cNvPr id="4" name="Slide Number Placeholder 3"/>
          <p:cNvSpPr>
            <a:spLocks noGrp="1"/>
          </p:cNvSpPr>
          <p:nvPr>
            <p:ph type="sldNum" sz="quarter" idx="12"/>
          </p:nvPr>
        </p:nvSpPr>
        <p:spPr/>
        <p:txBody>
          <a:bodyPr/>
          <a:lstStyle/>
          <a:p>
            <a:fld id="{1C3A0878-15BF-46CA-A796-9F1729AA0E08}"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4BD1A51-F621-41B9-A58B-120A0CA1AE1D}" type="datetime1">
              <a:rPr lang="en-CA" smtClean="0"/>
              <a:t>2020-09-20</a:t>
            </a:fld>
            <a:endParaRPr lang="en-CA"/>
          </a:p>
        </p:txBody>
      </p:sp>
      <p:sp>
        <p:nvSpPr>
          <p:cNvPr id="22" name="Slide Number Placeholder 21"/>
          <p:cNvSpPr>
            <a:spLocks noGrp="1"/>
          </p:cNvSpPr>
          <p:nvPr>
            <p:ph type="sldNum" sz="quarter" idx="15"/>
          </p:nvPr>
        </p:nvSpPr>
        <p:spPr/>
        <p:txBody>
          <a:bodyPr rtlCol="0"/>
          <a:lstStyle/>
          <a:p>
            <a:fld id="{1C3A0878-15BF-46CA-A796-9F1729AA0E08}" type="slidenum">
              <a:rPr lang="en-CA" smtClean="0"/>
              <a:pPr/>
              <a:t>‹#›</a:t>
            </a:fld>
            <a:endParaRPr lang="en-CA"/>
          </a:p>
        </p:txBody>
      </p:sp>
      <p:sp>
        <p:nvSpPr>
          <p:cNvPr id="23" name="Footer Placeholder 22"/>
          <p:cNvSpPr>
            <a:spLocks noGrp="1"/>
          </p:cNvSpPr>
          <p:nvPr>
            <p:ph type="ftr" sz="quarter" idx="16"/>
          </p:nvPr>
        </p:nvSpPr>
        <p:spPr/>
        <p:txBody>
          <a:bodyPr rtlCol="0"/>
          <a:lstStyle/>
          <a:p>
            <a:r>
              <a:rPr lang="en-CA"/>
              <a:t>Tutorial 2</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628BACA-A55F-4BDD-84FA-BFD3C703AF0A}" type="datetime1">
              <a:rPr lang="en-CA" smtClean="0"/>
              <a:t>2020-09-20</a:t>
            </a:fld>
            <a:endParaRPr lang="en-CA"/>
          </a:p>
        </p:txBody>
      </p:sp>
      <p:sp>
        <p:nvSpPr>
          <p:cNvPr id="18" name="Slide Number Placeholder 17"/>
          <p:cNvSpPr>
            <a:spLocks noGrp="1"/>
          </p:cNvSpPr>
          <p:nvPr>
            <p:ph type="sldNum" sz="quarter" idx="11"/>
          </p:nvPr>
        </p:nvSpPr>
        <p:spPr/>
        <p:txBody>
          <a:bodyPr rtlCol="0"/>
          <a:lstStyle/>
          <a:p>
            <a:fld id="{1C3A0878-15BF-46CA-A796-9F1729AA0E08}" type="slidenum">
              <a:rPr lang="en-CA" smtClean="0"/>
              <a:pPr/>
              <a:t>‹#›</a:t>
            </a:fld>
            <a:endParaRPr lang="en-CA"/>
          </a:p>
        </p:txBody>
      </p:sp>
      <p:sp>
        <p:nvSpPr>
          <p:cNvPr id="21" name="Footer Placeholder 20"/>
          <p:cNvSpPr>
            <a:spLocks noGrp="1"/>
          </p:cNvSpPr>
          <p:nvPr>
            <p:ph type="ftr" sz="quarter" idx="12"/>
          </p:nvPr>
        </p:nvSpPr>
        <p:spPr/>
        <p:txBody>
          <a:bodyPr rtlCol="0"/>
          <a:lstStyle/>
          <a:p>
            <a:r>
              <a:rPr lang="en-CA"/>
              <a:t>Tutorial 2</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38589AB-BD81-4B24-96F5-2A06C75DB45A}" type="datetime1">
              <a:rPr lang="en-CA" smtClean="0"/>
              <a:t>2020-09-20</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CA"/>
              <a:t>Tutorial 2</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C3A0878-15BF-46CA-A796-9F1729AA0E08}"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lvl="0"/>
            <a:r>
              <a:rPr lang="en-CA" dirty="0"/>
              <a:t>Comp 346 – Fall 2020</a:t>
            </a:r>
          </a:p>
        </p:txBody>
      </p:sp>
      <p:sp>
        <p:nvSpPr>
          <p:cNvPr id="7" name="Subtitle 6"/>
          <p:cNvSpPr>
            <a:spLocks noGrp="1"/>
          </p:cNvSpPr>
          <p:nvPr>
            <p:ph type="subTitle" idx="1"/>
          </p:nvPr>
        </p:nvSpPr>
        <p:spPr/>
        <p:txBody>
          <a:bodyPr/>
          <a:lstStyle/>
          <a:p>
            <a:r>
              <a:rPr lang="en-CA" dirty="0"/>
              <a:t>Tutorial 2</a:t>
            </a:r>
            <a:br>
              <a:rPr lang="en-US" dirty="0"/>
            </a:br>
            <a:r>
              <a:rPr lang="en-US" sz="3000" cap="small" dirty="0">
                <a:latin typeface="+mj-lt"/>
                <a:ea typeface="+mj-ea"/>
                <a:cs typeface="+mj-cs"/>
              </a:rPr>
              <a:t>Shared Data manipulation and Synchronization</a:t>
            </a:r>
            <a:endParaRPr lang="en-CA" sz="3000" cap="small" dirty="0">
              <a:latin typeface="+mj-lt"/>
              <a:ea typeface="+mj-ea"/>
              <a:cs typeface="+mj-cs"/>
            </a:endParaRPr>
          </a:p>
        </p:txBody>
      </p:sp>
      <p:sp>
        <p:nvSpPr>
          <p:cNvPr id="8" name="Slide Number Placeholder 7"/>
          <p:cNvSpPr>
            <a:spLocks noGrp="1"/>
          </p:cNvSpPr>
          <p:nvPr>
            <p:ph type="sldNum" sz="quarter" idx="12"/>
          </p:nvPr>
        </p:nvSpPr>
        <p:spPr/>
        <p:txBody>
          <a:bodyPr/>
          <a:lstStyle/>
          <a:p>
            <a:fld id="{1C3A0878-15BF-46CA-A796-9F1729AA0E08}" type="slidenum">
              <a:rPr lang="en-CA" smtClean="0"/>
              <a:pPr/>
              <a:t>1</a:t>
            </a:fld>
            <a:endParaRPr lang="en-CA"/>
          </a:p>
        </p:txBody>
      </p:sp>
    </p:spTree>
    <p:extLst>
      <p:ext uri="{BB962C8B-B14F-4D97-AF65-F5344CB8AC3E}">
        <p14:creationId xmlns:p14="http://schemas.microsoft.com/office/powerpoint/2010/main" val="34512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data manipulation </a:t>
            </a:r>
            <a:endParaRPr lang="en-US" dirty="0"/>
          </a:p>
        </p:txBody>
      </p:sp>
      <p:sp>
        <p:nvSpPr>
          <p:cNvPr id="3" name="Content Placeholder 2"/>
          <p:cNvSpPr>
            <a:spLocks noGrp="1"/>
          </p:cNvSpPr>
          <p:nvPr>
            <p:ph idx="1"/>
          </p:nvPr>
        </p:nvSpPr>
        <p:spPr/>
        <p:txBody>
          <a:bodyPr/>
          <a:lstStyle/>
          <a:p>
            <a:r>
              <a:rPr lang="en-CA" dirty="0"/>
              <a:t>A shared data manipulation shows how things are really interleaved and shows their potential problems. Lets create a shared data array and allow our threads to manipulate it.</a:t>
            </a:r>
          </a:p>
          <a:p>
            <a:endParaRPr lang="en-CA"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10</a:t>
            </a:fld>
            <a:endParaRPr lang="en-CA" dirty="0"/>
          </a:p>
        </p:txBody>
      </p:sp>
    </p:spTree>
    <p:extLst>
      <p:ext uri="{BB962C8B-B14F-4D97-AF65-F5344CB8AC3E}">
        <p14:creationId xmlns:p14="http://schemas.microsoft.com/office/powerpoint/2010/main" val="269628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Shared Data Example Description</a:t>
            </a:r>
          </a:p>
        </p:txBody>
      </p:sp>
      <p:sp>
        <p:nvSpPr>
          <p:cNvPr id="3" name="Content Placeholder 2"/>
          <p:cNvSpPr>
            <a:spLocks noGrp="1"/>
          </p:cNvSpPr>
          <p:nvPr>
            <p:ph sz="quarter" idx="1"/>
          </p:nvPr>
        </p:nvSpPr>
        <p:spPr/>
        <p:txBody>
          <a:bodyPr>
            <a:normAutofit/>
          </a:bodyPr>
          <a:lstStyle/>
          <a:p>
            <a:r>
              <a:rPr lang="en-CA" dirty="0"/>
              <a:t>First lets create a static integer array, called </a:t>
            </a:r>
            <a:r>
              <a:rPr lang="en-CA" dirty="0">
                <a:latin typeface="Consolas" panose="020B0609020204030204" pitchFamily="49" charset="0"/>
                <a:cs typeface="Consolas" panose="020B0609020204030204" pitchFamily="49" charset="0"/>
              </a:rPr>
              <a:t>a</a:t>
            </a:r>
            <a:r>
              <a:rPr lang="en-CA" dirty="0"/>
              <a:t>.</a:t>
            </a:r>
          </a:p>
          <a:p>
            <a:r>
              <a:rPr lang="en-CA" dirty="0"/>
              <a:t> This single array will be shared among the two threads in our program. </a:t>
            </a:r>
          </a:p>
          <a:p>
            <a:r>
              <a:rPr lang="en-CA" dirty="0"/>
              <a:t>Each thread will deposit its id on a slot on the array.</a:t>
            </a:r>
          </a:p>
          <a:p>
            <a:r>
              <a:rPr lang="en-CA" dirty="0"/>
              <a:t> We will have our array size set to 2*NI, and let each thread deposit its id on a slot NI times.</a:t>
            </a:r>
          </a:p>
          <a:p>
            <a:r>
              <a:rPr lang="en-CA" dirty="0"/>
              <a:t> Ideally, each thread should deposit on an empty slot.</a:t>
            </a:r>
          </a:p>
        </p:txBody>
      </p:sp>
      <p:sp>
        <p:nvSpPr>
          <p:cNvPr id="4" name="Slide Number Placeholder 3"/>
          <p:cNvSpPr>
            <a:spLocks noGrp="1"/>
          </p:cNvSpPr>
          <p:nvPr>
            <p:ph type="sldNum" sz="quarter" idx="15"/>
          </p:nvPr>
        </p:nvSpPr>
        <p:spPr/>
        <p:txBody>
          <a:bodyPr/>
          <a:lstStyle/>
          <a:p>
            <a:fld id="{1C3A0878-15BF-46CA-A796-9F1729AA0E08}" type="slidenum">
              <a:rPr lang="en-CA" smtClean="0"/>
              <a:pPr/>
              <a:t>11</a:t>
            </a:fld>
            <a:endParaRPr lang="en-CA"/>
          </a:p>
        </p:txBody>
      </p:sp>
    </p:spTree>
    <p:extLst>
      <p:ext uri="{BB962C8B-B14F-4D97-AF65-F5344CB8AC3E}">
        <p14:creationId xmlns:p14="http://schemas.microsoft.com/office/powerpoint/2010/main" val="133197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Shared Data </a:t>
            </a:r>
            <a:r>
              <a:rPr lang="en-CA"/>
              <a:t>Example Implementation</a:t>
            </a:r>
            <a:endParaRPr lang="en-CA" dirty="0"/>
          </a:p>
        </p:txBody>
      </p:sp>
      <p:sp>
        <p:nvSpPr>
          <p:cNvPr id="3" name="Content Placeholder 2"/>
          <p:cNvSpPr>
            <a:spLocks noGrp="1"/>
          </p:cNvSpPr>
          <p:nvPr>
            <p:ph sz="quarter" idx="1"/>
          </p:nvPr>
        </p:nvSpPr>
        <p:spPr/>
        <p:txBody>
          <a:bodyPr/>
          <a:lstStyle/>
          <a:p>
            <a:r>
              <a:rPr lang="en-CA" dirty="0"/>
              <a:t> To implement this, we will also maintain a shared index.</a:t>
            </a:r>
          </a:p>
          <a:p>
            <a:r>
              <a:rPr lang="en-CA" dirty="0"/>
              <a:t> Initially the shared index will be set to 0, indicating that slot 0 is empty. </a:t>
            </a:r>
          </a:p>
          <a:p>
            <a:r>
              <a:rPr lang="en-CA" dirty="0"/>
              <a:t>As a thread deposits its id on a slot, it will increment the index </a:t>
            </a:r>
          </a:p>
          <a:p>
            <a:endParaRPr lang="en-CA"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12</a:t>
            </a:fld>
            <a:endParaRPr lang="en-CA"/>
          </a:p>
        </p:txBody>
      </p:sp>
    </p:spTree>
    <p:extLst>
      <p:ext uri="{BB962C8B-B14F-4D97-AF65-F5344CB8AC3E}">
        <p14:creationId xmlns:p14="http://schemas.microsoft.com/office/powerpoint/2010/main" val="405992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Thread Class</a:t>
            </a:r>
          </a:p>
        </p:txBody>
      </p:sp>
      <p:sp>
        <p:nvSpPr>
          <p:cNvPr id="3" name="Content Placeholder 2"/>
          <p:cNvSpPr>
            <a:spLocks noGrp="1"/>
          </p:cNvSpPr>
          <p:nvPr>
            <p:ph sz="quarter" idx="1"/>
          </p:nvPr>
        </p:nvSpPr>
        <p:spPr/>
        <p:txBody>
          <a:bodyPr>
            <a:normAutofit fontScale="92500" lnSpcReduction="20000"/>
          </a:bodyPr>
          <a:lstStyle/>
          <a:p>
            <a:pPr marL="0" indent="0">
              <a:buNone/>
              <a:tabLst>
                <a:tab pos="361950" algn="l"/>
                <a:tab pos="809625" algn="l"/>
              </a:tabLst>
            </a:pPr>
            <a:r>
              <a:rPr lang="en-US" b="1" dirty="0">
                <a:solidFill>
                  <a:srgbClr val="922E60"/>
                </a:solidFill>
                <a:latin typeface="Consolas" panose="020B0609020204030204" pitchFamily="49" charset="0"/>
                <a:cs typeface="Consolas" panose="020B0609020204030204" pitchFamily="49" charset="0"/>
              </a:rPr>
              <a:t>public</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class</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SharedArrayGame</a:t>
            </a:r>
            <a:r>
              <a:rPr lang="en-US" dirty="0">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extends</a:t>
            </a:r>
            <a:r>
              <a:rPr lang="en-US" dirty="0">
                <a:solidFill>
                  <a:srgbClr val="922E60"/>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Thread{</a:t>
            </a:r>
          </a:p>
          <a:p>
            <a:pPr marL="0" indent="0">
              <a:buNone/>
              <a:tabLst>
                <a:tab pos="361950" algn="l"/>
                <a:tab pos="809625" algn="l"/>
              </a:tabLst>
            </a:pPr>
            <a:r>
              <a:rPr lang="en-US" b="1" dirty="0">
                <a:solidFill>
                  <a:srgbClr val="922E60"/>
                </a:solidFill>
                <a:latin typeface="Consolas" panose="020B0609020204030204" pitchFamily="49" charset="0"/>
                <a:cs typeface="Consolas" panose="020B0609020204030204" pitchFamily="49" charset="0"/>
              </a:rPr>
              <a:t>	private</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static</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final</a:t>
            </a:r>
            <a:r>
              <a:rPr lang="en-US" dirty="0">
                <a:solidFill>
                  <a:srgbClr val="922E60"/>
                </a:solidFill>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b="1" dirty="0">
                <a:solidFill>
                  <a:srgbClr val="0E0EFF"/>
                </a:solidFill>
                <a:latin typeface="Consolas" panose="020B0609020204030204" pitchFamily="49" charset="0"/>
                <a:cs typeface="Consolas" panose="020B0609020204030204" pitchFamily="49" charset="0"/>
              </a:rPr>
              <a:t>NI</a:t>
            </a:r>
            <a:r>
              <a:rPr lang="en-US" dirty="0">
                <a:latin typeface="Consolas" panose="020B0609020204030204" pitchFamily="49" charset="0"/>
                <a:cs typeface="Consolas" panose="020B0609020204030204" pitchFamily="49" charset="0"/>
              </a:rPr>
              <a:t> = 100000; </a:t>
            </a:r>
          </a:p>
          <a:p>
            <a:pPr marL="0" indent="0">
              <a:buNone/>
              <a:tabLst>
                <a:tab pos="361950" algn="l"/>
                <a:tab pos="809625" algn="l"/>
              </a:tabLst>
            </a:pPr>
            <a:r>
              <a:rPr lang="en-US" b="1" dirty="0">
                <a:solidFill>
                  <a:srgbClr val="922E60"/>
                </a:solidFill>
                <a:latin typeface="Consolas" panose="020B0609020204030204" pitchFamily="49" charset="0"/>
                <a:cs typeface="Consolas" panose="020B0609020204030204" pitchFamily="49" charset="0"/>
              </a:rPr>
              <a:t>	private</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static</a:t>
            </a:r>
            <a:r>
              <a:rPr lang="en-US" dirty="0">
                <a:solidFill>
                  <a:srgbClr val="922E60"/>
                </a:solidFill>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a:solidFill>
                  <a:srgbClr val="0E0EFF"/>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 = </a:t>
            </a:r>
            <a:r>
              <a:rPr lang="en-US" b="1" dirty="0">
                <a:solidFill>
                  <a:srgbClr val="922E60"/>
                </a:solidFill>
                <a:latin typeface="Consolas" panose="020B0609020204030204" pitchFamily="49" charset="0"/>
                <a:cs typeface="Consolas" panose="020B0609020204030204" pitchFamily="49" charset="0"/>
              </a:rPr>
              <a:t>new</a:t>
            </a:r>
            <a:r>
              <a:rPr lang="en-US" dirty="0">
                <a:solidFill>
                  <a:srgbClr val="922E60"/>
                </a:solidFill>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[2*</a:t>
            </a:r>
            <a:r>
              <a:rPr lang="en-US" b="1" dirty="0">
                <a:solidFill>
                  <a:srgbClr val="0E0EFF"/>
                </a:solidFill>
                <a:latin typeface="Consolas" panose="020B0609020204030204" pitchFamily="49" charset="0"/>
                <a:cs typeface="Consolas" panose="020B0609020204030204" pitchFamily="49" charset="0"/>
              </a:rPr>
              <a:t>NI</a:t>
            </a:r>
            <a:r>
              <a:rPr lang="en-US" dirty="0">
                <a:latin typeface="Consolas" panose="020B0609020204030204" pitchFamily="49" charset="0"/>
                <a:cs typeface="Consolas" panose="020B0609020204030204" pitchFamily="49" charset="0"/>
              </a:rPr>
              <a:t>];</a:t>
            </a:r>
          </a:p>
          <a:p>
            <a:pPr marL="0" indent="0">
              <a:buNone/>
              <a:tabLst>
                <a:tab pos="361950" algn="l"/>
                <a:tab pos="809625" algn="l"/>
              </a:tabLst>
            </a:pPr>
            <a:r>
              <a:rPr lang="en-US" b="1" dirty="0">
                <a:solidFill>
                  <a:srgbClr val="922E60"/>
                </a:solidFill>
                <a:latin typeface="Consolas" panose="020B0609020204030204" pitchFamily="49" charset="0"/>
                <a:cs typeface="Consolas" panose="020B0609020204030204" pitchFamily="49" charset="0"/>
              </a:rPr>
              <a:t>	private</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static</a:t>
            </a:r>
            <a:r>
              <a:rPr lang="en-US" dirty="0">
                <a:solidFill>
                  <a:srgbClr val="922E60"/>
                </a:solidFill>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a:solidFill>
                  <a:srgbClr val="0E0EFF"/>
                </a:solidFill>
                <a:latin typeface="Consolas" panose="020B0609020204030204" pitchFamily="49" charset="0"/>
                <a:cs typeface="Consolas" panose="020B0609020204030204" pitchFamily="49" charset="0"/>
              </a:rPr>
              <a:t>index</a:t>
            </a:r>
            <a:r>
              <a:rPr lang="en-US" dirty="0">
                <a:latin typeface="Consolas" panose="020B0609020204030204" pitchFamily="49" charset="0"/>
                <a:cs typeface="Consolas" panose="020B0609020204030204" pitchFamily="49" charset="0"/>
              </a:rPr>
              <a:t> = 0; </a:t>
            </a:r>
          </a:p>
          <a:p>
            <a:pPr marL="0" indent="0">
              <a:buNone/>
              <a:tabLst>
                <a:tab pos="361950" algn="l"/>
                <a:tab pos="809625" algn="l"/>
              </a:tabLst>
            </a:pPr>
            <a:r>
              <a:rPr lang="en-US" b="1" dirty="0">
                <a:solidFill>
                  <a:srgbClr val="922E60"/>
                </a:solidFill>
                <a:latin typeface="Consolas" panose="020B0609020204030204" pitchFamily="49" charset="0"/>
                <a:cs typeface="Consolas" panose="020B0609020204030204" pitchFamily="49" charset="0"/>
              </a:rPr>
              <a:t>	private</a:t>
            </a:r>
            <a:r>
              <a:rPr lang="en-US" dirty="0">
                <a:solidFill>
                  <a:srgbClr val="922E60"/>
                </a:solidFill>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solidFill>
                  <a:srgbClr val="0E0EFF"/>
                </a:solidFill>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 </a:t>
            </a:r>
          </a:p>
          <a:p>
            <a:pPr marL="0" indent="0">
              <a:buNone/>
              <a:tabLst>
                <a:tab pos="361950" algn="l"/>
                <a:tab pos="809625" algn="l"/>
              </a:tabLst>
            </a:pPr>
            <a:r>
              <a:rPr lang="en-US" b="1" dirty="0">
                <a:solidFill>
                  <a:srgbClr val="922E60"/>
                </a:solidFill>
                <a:latin typeface="Consolas" panose="020B0609020204030204" pitchFamily="49" charset="0"/>
                <a:cs typeface="Consolas" panose="020B0609020204030204" pitchFamily="49" charset="0"/>
              </a:rPr>
              <a:t>	public</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SharedArrayGame</a:t>
            </a:r>
            <a:r>
              <a:rPr lang="en-US" dirty="0">
                <a:latin typeface="Consolas" panose="020B0609020204030204" pitchFamily="49" charset="0"/>
                <a:cs typeface="Consolas" panose="020B0609020204030204" pitchFamily="49" charset="0"/>
              </a:rPr>
              <a:t>(</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a:t>
            </a:r>
          </a:p>
          <a:p>
            <a:pPr marL="0" indent="0">
              <a:buNone/>
              <a:tabLst>
                <a:tab pos="361950" algn="l"/>
                <a:tab pos="809625" algn="l"/>
              </a:tabLst>
            </a:pPr>
            <a:r>
              <a:rPr lang="en-US" dirty="0">
                <a:latin typeface="Consolas" panose="020B0609020204030204" pitchFamily="49" charset="0"/>
                <a:cs typeface="Consolas" panose="020B0609020204030204" pitchFamily="49" charset="0"/>
              </a:rPr>
              <a:t>		</a:t>
            </a:r>
            <a:r>
              <a:rPr lang="en-US" b="1" dirty="0" err="1">
                <a:solidFill>
                  <a:srgbClr val="0E0EFF"/>
                </a:solidFill>
                <a:latin typeface="Consolas" panose="020B0609020204030204" pitchFamily="49" charset="0"/>
                <a:cs typeface="Consolas" panose="020B0609020204030204" pitchFamily="49" charset="0"/>
              </a:rPr>
              <a:t>this</a:t>
            </a:r>
            <a:r>
              <a:rPr lang="en-US" dirty="0" err="1">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a:t>
            </a:r>
          </a:p>
          <a:p>
            <a:pPr marL="0" indent="0">
              <a:buNone/>
              <a:tabLst>
                <a:tab pos="361950" algn="l"/>
                <a:tab pos="809625" algn="l"/>
              </a:tabLst>
            </a:pPr>
            <a:r>
              <a:rPr lang="en-US" dirty="0">
                <a:latin typeface="Consolas" panose="020B0609020204030204" pitchFamily="49" charset="0"/>
                <a:cs typeface="Consolas" panose="020B0609020204030204" pitchFamily="49" charset="0"/>
              </a:rPr>
              <a:t>	}</a:t>
            </a:r>
          </a:p>
          <a:p>
            <a:pPr marL="0" indent="0">
              <a:buNone/>
              <a:tabLst>
                <a:tab pos="361950" algn="l"/>
                <a:tab pos="809625" algn="l"/>
              </a:tabLst>
            </a:pPr>
            <a:r>
              <a:rPr lang="en-US" b="1" dirty="0">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public void</a:t>
            </a:r>
            <a:r>
              <a:rPr lang="en-US" dirty="0">
                <a:latin typeface="Consolas" panose="020B0609020204030204" pitchFamily="49" charset="0"/>
                <a:cs typeface="Consolas" panose="020B0609020204030204" pitchFamily="49" charset="0"/>
              </a:rPr>
              <a:t> run() {</a:t>
            </a:r>
          </a:p>
          <a:p>
            <a:pPr marL="0" indent="0">
              <a:buNone/>
              <a:tabLst>
                <a:tab pos="361950" algn="l"/>
                <a:tab pos="809625" algn="l"/>
              </a:tabLst>
            </a:pPr>
            <a:r>
              <a:rPr lang="en-US" dirty="0">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=0;I &lt; </a:t>
            </a:r>
            <a:r>
              <a:rPr lang="en-US" b="1" dirty="0">
                <a:solidFill>
                  <a:srgbClr val="0E0EFF"/>
                </a:solidFill>
                <a:latin typeface="Consolas" panose="020B0609020204030204" pitchFamily="49" charset="0"/>
                <a:cs typeface="Consolas" panose="020B0609020204030204" pitchFamily="49" charset="0"/>
              </a:rPr>
              <a:t>NI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tabLst>
                <a:tab pos="361950" algn="l"/>
                <a:tab pos="809625" algn="l"/>
                <a:tab pos="1162050" algn="l"/>
              </a:tabLst>
            </a:pPr>
            <a:r>
              <a:rPr lang="en-US" dirty="0">
                <a:latin typeface="Consolas" panose="020B0609020204030204" pitchFamily="49" charset="0"/>
                <a:cs typeface="Consolas" panose="020B0609020204030204" pitchFamily="49" charset="0"/>
              </a:rPr>
              <a:t>			a[index] = </a:t>
            </a:r>
            <a:r>
              <a:rPr lang="en-US" dirty="0" err="1">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a:t>
            </a:r>
          </a:p>
          <a:p>
            <a:pPr marL="0" indent="0">
              <a:buNone/>
              <a:tabLst>
                <a:tab pos="361950" algn="l"/>
                <a:tab pos="809625" algn="l"/>
                <a:tab pos="1162050" algn="l"/>
              </a:tabLst>
            </a:pPr>
            <a:r>
              <a:rPr lang="en-US" dirty="0">
                <a:latin typeface="Consolas" panose="020B0609020204030204" pitchFamily="49" charset="0"/>
                <a:cs typeface="Consolas" panose="020B0609020204030204" pitchFamily="49" charset="0"/>
              </a:rPr>
              <a:t>			 index = index + 1; </a:t>
            </a:r>
          </a:p>
          <a:p>
            <a:pPr marL="0" indent="0">
              <a:buNone/>
              <a:tabLst>
                <a:tab pos="361950" algn="l"/>
                <a:tab pos="809625" algn="l"/>
                <a:tab pos="1162050" algn="l"/>
              </a:tabLst>
            </a:pPr>
            <a:r>
              <a:rPr lang="en-US" dirty="0">
                <a:latin typeface="Consolas" panose="020B0609020204030204" pitchFamily="49" charset="0"/>
                <a:cs typeface="Consolas" panose="020B0609020204030204" pitchFamily="49" charset="0"/>
              </a:rPr>
              <a:t>		}</a:t>
            </a:r>
          </a:p>
          <a:p>
            <a:pPr marL="0" indent="0">
              <a:buNone/>
              <a:tabLst>
                <a:tab pos="361950" algn="l"/>
                <a:tab pos="809625" algn="l"/>
                <a:tab pos="1162050" algn="l"/>
              </a:tabLst>
            </a:pPr>
            <a:r>
              <a:rPr lang="en-US" dirty="0">
                <a:latin typeface="Consolas" panose="020B0609020204030204" pitchFamily="49" charset="0"/>
                <a:cs typeface="Consolas" panose="020B0609020204030204" pitchFamily="49" charset="0"/>
              </a:rPr>
              <a:t>	}</a:t>
            </a:r>
          </a:p>
        </p:txBody>
      </p:sp>
      <p:sp>
        <p:nvSpPr>
          <p:cNvPr id="4" name="Slide Number Placeholder 3"/>
          <p:cNvSpPr>
            <a:spLocks noGrp="1"/>
          </p:cNvSpPr>
          <p:nvPr>
            <p:ph type="sldNum" sz="quarter" idx="15"/>
          </p:nvPr>
        </p:nvSpPr>
        <p:spPr/>
        <p:txBody>
          <a:bodyPr/>
          <a:lstStyle/>
          <a:p>
            <a:fld id="{1C3A0878-15BF-46CA-A796-9F1729AA0E08}" type="slidenum">
              <a:rPr lang="en-CA" smtClean="0"/>
              <a:pPr/>
              <a:t>13</a:t>
            </a:fld>
            <a:endParaRPr lang="en-CA"/>
          </a:p>
        </p:txBody>
      </p:sp>
    </p:spTree>
    <p:extLst>
      <p:ext uri="{BB962C8B-B14F-4D97-AF65-F5344CB8AC3E}">
        <p14:creationId xmlns:p14="http://schemas.microsoft.com/office/powerpoint/2010/main" val="55109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Main Method</a:t>
            </a:r>
          </a:p>
        </p:txBody>
      </p:sp>
      <p:sp>
        <p:nvSpPr>
          <p:cNvPr id="3" name="Content Placeholder 2"/>
          <p:cNvSpPr>
            <a:spLocks noGrp="1"/>
          </p:cNvSpPr>
          <p:nvPr>
            <p:ph sz="quarter" idx="1"/>
          </p:nvPr>
        </p:nvSpPr>
        <p:spPr/>
        <p:txBody>
          <a:bodyPr>
            <a:normAutofit fontScale="70000" lnSpcReduction="20000"/>
          </a:bodyPr>
          <a:lstStyle/>
          <a:p>
            <a:pPr marL="0" indent="0">
              <a:buNone/>
              <a:tabLst>
                <a:tab pos="361950" algn="l"/>
                <a:tab pos="714375" algn="l"/>
                <a:tab pos="1076325" algn="l"/>
              </a:tabLst>
            </a:pPr>
            <a:r>
              <a:rPr lang="en-US" b="1" dirty="0">
                <a:solidFill>
                  <a:srgbClr val="922E60"/>
                </a:solidFill>
                <a:latin typeface="Consolas" panose="020B0609020204030204" pitchFamily="49" charset="0"/>
                <a:cs typeface="Consolas" panose="020B0609020204030204" pitchFamily="49" charset="0"/>
              </a:rPr>
              <a:t>public</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static</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main(String[] </a:t>
            </a:r>
            <a:r>
              <a:rPr lang="en-US" dirty="0" err="1">
                <a:latin typeface="Consolas" panose="020B0609020204030204" pitchFamily="49" charset="0"/>
                <a:cs typeface="Consolas" panose="020B0609020204030204" pitchFamily="49" charset="0"/>
              </a:rPr>
              <a:t>args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a:t>
            </a:r>
            <a:r>
              <a:rPr lang="en-US" b="1" dirty="0">
                <a:solidFill>
                  <a:srgbClr val="0E0EFF"/>
                </a:solidFill>
                <a:latin typeface="Consolas" panose="020B0609020204030204" pitchFamily="49" charset="0"/>
                <a:cs typeface="Consolas" panose="020B0609020204030204" pitchFamily="49" charset="0"/>
              </a:rPr>
              <a:t>"</a:t>
            </a:r>
            <a:r>
              <a:rPr lang="en-US" b="1" dirty="0" err="1">
                <a:solidFill>
                  <a:srgbClr val="0E0EFF"/>
                </a:solidFill>
                <a:latin typeface="Consolas" panose="020B0609020204030204" pitchFamily="49" charset="0"/>
                <a:cs typeface="Consolas" panose="020B0609020204030204" pitchFamily="49" charset="0"/>
              </a:rPr>
              <a:t>SharedArrayGame</a:t>
            </a:r>
            <a:r>
              <a:rPr lang="en-US" b="1" dirty="0">
                <a:solidFill>
                  <a:srgbClr val="0E0EFF"/>
                </a:solidFill>
                <a:latin typeface="Consolas" panose="020B0609020204030204" pitchFamily="49" charset="0"/>
                <a:cs typeface="Consolas" panose="020B0609020204030204" pitchFamily="49" charset="0"/>
              </a:rPr>
              <a:t> starts"</a:t>
            </a: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SharedArrayGame</a:t>
            </a:r>
            <a:r>
              <a:rPr lang="en-US" dirty="0">
                <a:latin typeface="Consolas" panose="020B0609020204030204" pitchFamily="49" charset="0"/>
                <a:cs typeface="Consolas" panose="020B0609020204030204" pitchFamily="49" charset="0"/>
              </a:rPr>
              <a:t> t1 = </a:t>
            </a:r>
            <a:r>
              <a:rPr lang="en-US" b="1" dirty="0">
                <a:solidFill>
                  <a:srgbClr val="922E60"/>
                </a:solidFill>
                <a:latin typeface="Consolas" panose="020B0609020204030204" pitchFamily="49" charset="0"/>
                <a:cs typeface="Consolas" panose="020B0609020204030204" pitchFamily="49" charset="0"/>
              </a:rPr>
              <a:t>new</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SharedArrayGame</a:t>
            </a:r>
            <a:r>
              <a:rPr lang="en-US" dirty="0">
                <a:latin typeface="Consolas" panose="020B0609020204030204" pitchFamily="49" charset="0"/>
                <a:cs typeface="Consolas" panose="020B0609020204030204" pitchFamily="49" charset="0"/>
              </a:rPr>
              <a:t>(1);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SharedArrayGame</a:t>
            </a:r>
            <a:r>
              <a:rPr lang="en-US" dirty="0">
                <a:latin typeface="Consolas" panose="020B0609020204030204" pitchFamily="49" charset="0"/>
                <a:cs typeface="Consolas" panose="020B0609020204030204" pitchFamily="49" charset="0"/>
              </a:rPr>
              <a:t> t2 = </a:t>
            </a:r>
            <a:r>
              <a:rPr lang="en-US" b="1" dirty="0">
                <a:solidFill>
                  <a:srgbClr val="922E60"/>
                </a:solidFill>
                <a:latin typeface="Consolas" panose="020B0609020204030204" pitchFamily="49" charset="0"/>
                <a:cs typeface="Consolas" panose="020B0609020204030204" pitchFamily="49" charset="0"/>
              </a:rPr>
              <a:t>new</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SharedArrayGame</a:t>
            </a:r>
            <a:r>
              <a:rPr lang="en-US" dirty="0">
                <a:latin typeface="Consolas" panose="020B0609020204030204" pitchFamily="49" charset="0"/>
                <a:cs typeface="Consolas" panose="020B0609020204030204" pitchFamily="49" charset="0"/>
              </a:rPr>
              <a:t>(2);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t1.start();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t2.start();</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t1.join();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t2.join();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 </a:t>
            </a:r>
            <a:r>
              <a:rPr lang="en-US" b="1" dirty="0">
                <a:solidFill>
                  <a:srgbClr val="922E60"/>
                </a:solidFill>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InterruptedException</a:t>
            </a:r>
            <a:r>
              <a:rPr lang="en-US" dirty="0">
                <a:latin typeface="Consolas" panose="020B0609020204030204" pitchFamily="49" charset="0"/>
                <a:cs typeface="Consolas" panose="020B0609020204030204" pitchFamily="49" charset="0"/>
              </a:rPr>
              <a:t> e){}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a:t>
            </a:r>
            <a:r>
              <a:rPr lang="en-US" b="1" dirty="0">
                <a:solidFill>
                  <a:srgbClr val="0E0EFF"/>
                </a:solidFill>
                <a:latin typeface="Consolas" panose="020B0609020204030204" pitchFamily="49" charset="0"/>
                <a:cs typeface="Consolas" panose="020B0609020204030204" pitchFamily="49" charset="0"/>
              </a:rPr>
              <a:t>"</a:t>
            </a:r>
            <a:r>
              <a:rPr lang="en-US" b="1" dirty="0" err="1">
                <a:solidFill>
                  <a:srgbClr val="0E0EFF"/>
                </a:solidFill>
                <a:latin typeface="Consolas" panose="020B0609020204030204" pitchFamily="49" charset="0"/>
                <a:cs typeface="Consolas" panose="020B0609020204030204" pitchFamily="49" charset="0"/>
              </a:rPr>
              <a:t>SharedArrayGame</a:t>
            </a:r>
            <a:r>
              <a:rPr lang="en-US" b="1" dirty="0">
                <a:solidFill>
                  <a:srgbClr val="0E0EFF"/>
                </a:solidFill>
                <a:latin typeface="Consolas" panose="020B0609020204030204" pitchFamily="49" charset="0"/>
                <a:cs typeface="Consolas" panose="020B0609020204030204" pitchFamily="49" charset="0"/>
              </a:rPr>
              <a:t> done"</a:t>
            </a: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b="1" dirty="0">
                <a:solidFill>
                  <a:srgbClr val="922E60"/>
                </a:solidFill>
                <a:latin typeface="Consolas" panose="020B0609020204030204" pitchFamily="49" charset="0"/>
                <a:cs typeface="Consolas" panose="020B0609020204030204" pitchFamily="49" charset="0"/>
              </a:rPr>
              <a:t>	for</a:t>
            </a:r>
            <a:r>
              <a:rPr lang="en-US" dirty="0">
                <a:latin typeface="Consolas" panose="020B0609020204030204" pitchFamily="49" charset="0"/>
                <a:cs typeface="Consolas" panose="020B0609020204030204" pitchFamily="49" charset="0"/>
              </a:rPr>
              <a:t>(</a:t>
            </a:r>
            <a:r>
              <a:rPr lang="en-US" b="1" dirty="0" err="1">
                <a:solidFill>
                  <a:srgbClr val="922E60"/>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=0;i&lt;2*</a:t>
            </a:r>
            <a:r>
              <a:rPr lang="en-US" dirty="0" err="1">
                <a:latin typeface="Consolas" panose="020B0609020204030204" pitchFamily="49" charset="0"/>
                <a:cs typeface="Consolas" panose="020B0609020204030204" pitchFamily="49" charset="0"/>
              </a:rPr>
              <a:t>NI;i</a:t>
            </a: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b="1" dirty="0">
                <a:solidFill>
                  <a:srgbClr val="922E60"/>
                </a:solidFill>
                <a:latin typeface="Consolas" panose="020B0609020204030204" pitchFamily="49" charset="0"/>
                <a:cs typeface="Consolas" panose="020B0609020204030204" pitchFamily="49" charset="0"/>
              </a:rPr>
              <a:t>		if</a:t>
            </a:r>
            <a:r>
              <a:rPr lang="en-US" dirty="0">
                <a:latin typeface="Consolas" panose="020B0609020204030204" pitchFamily="49" charset="0"/>
                <a:cs typeface="Consolas" panose="020B0609020204030204" pitchFamily="49" charset="0"/>
              </a:rPr>
              <a:t>(a[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]==1) </a:t>
            </a: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a:t>
            </a:r>
            <a:r>
              <a:rPr lang="en-US" b="1" dirty="0">
                <a:solidFill>
                  <a:srgbClr val="0E0EFF"/>
                </a:solidFill>
                <a:latin typeface="Consolas" panose="020B0609020204030204" pitchFamily="49" charset="0"/>
                <a:cs typeface="Consolas" panose="020B0609020204030204" pitchFamily="49" charset="0"/>
              </a:rPr>
              <a:t>"000"</a:t>
            </a: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b="1" dirty="0">
                <a:solidFill>
                  <a:srgbClr val="922E60"/>
                </a:solidFill>
                <a:latin typeface="Consolas" panose="020B0609020204030204" pitchFamily="49" charset="0"/>
                <a:cs typeface="Consolas" panose="020B0609020204030204" pitchFamily="49" charset="0"/>
              </a:rPr>
              <a:t>		else</a:t>
            </a:r>
            <a:r>
              <a:rPr lang="en-US" dirty="0">
                <a:solidFill>
                  <a:srgbClr val="922E60"/>
                </a:solidFill>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]==2) </a:t>
            </a: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a:t>
            </a:r>
            <a:r>
              <a:rPr lang="en-US" b="1" dirty="0">
                <a:solidFill>
                  <a:srgbClr val="0E0EFF"/>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p>
          <a:p>
            <a:pPr marL="0" indent="0">
              <a:buNone/>
              <a:tabLst>
                <a:tab pos="361950" algn="l"/>
                <a:tab pos="714375" algn="l"/>
                <a:tab pos="1076325" algn="l"/>
              </a:tabLst>
            </a:pPr>
            <a:r>
              <a:rPr lang="en-US" b="1" dirty="0">
                <a:solidFill>
                  <a:srgbClr val="922E60"/>
                </a:solidFill>
                <a:latin typeface="Consolas" panose="020B0609020204030204" pitchFamily="49" charset="0"/>
                <a:cs typeface="Consolas" panose="020B0609020204030204" pitchFamily="49" charset="0"/>
              </a:rPr>
              <a:t>		else</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System.out.println</a:t>
            </a:r>
            <a:r>
              <a:rPr lang="en-US" dirty="0">
                <a:latin typeface="Consolas" panose="020B0609020204030204" pitchFamily="49" charset="0"/>
                <a:cs typeface="Consolas" panose="020B0609020204030204" pitchFamily="49" charset="0"/>
              </a:rPr>
              <a:t>(</a:t>
            </a:r>
            <a:r>
              <a:rPr lang="en-US" b="1" dirty="0">
                <a:solidFill>
                  <a:srgbClr val="0E0EFF"/>
                </a:solidFill>
                <a:latin typeface="Consolas" panose="020B0609020204030204" pitchFamily="49" charset="0"/>
                <a:cs typeface="Consolas" panose="020B0609020204030204" pitchFamily="49" charset="0"/>
              </a:rPr>
              <a:t>"EEEEEEEE"</a:t>
            </a: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a:t>
            </a:r>
          </a:p>
          <a:p>
            <a:pPr marL="0" indent="0">
              <a:buNone/>
              <a:tabLst>
                <a:tab pos="361950" algn="l"/>
                <a:tab pos="714375" algn="l"/>
                <a:tab pos="1076325" algn="l"/>
              </a:tabLst>
            </a:pPr>
            <a:r>
              <a:rPr lang="en-US" dirty="0">
                <a:latin typeface="Consolas" panose="020B0609020204030204" pitchFamily="49" charset="0"/>
                <a:cs typeface="Consolas" panose="020B0609020204030204" pitchFamily="49" charset="0"/>
              </a:rPr>
              <a:t>} </a:t>
            </a:r>
          </a:p>
          <a:p>
            <a:pPr>
              <a:tabLst>
                <a:tab pos="361950" algn="l"/>
                <a:tab pos="714375" algn="l"/>
                <a:tab pos="1076325" algn="l"/>
              </a:tabLst>
            </a:pPr>
            <a:endParaRPr lang="en-CA"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14</a:t>
            </a:fld>
            <a:endParaRPr lang="en-CA"/>
          </a:p>
        </p:txBody>
      </p:sp>
    </p:spTree>
    <p:extLst>
      <p:ext uri="{BB962C8B-B14F-4D97-AF65-F5344CB8AC3E}">
        <p14:creationId xmlns:p14="http://schemas.microsoft.com/office/powerpoint/2010/main" val="973400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data manipulation </a:t>
            </a:r>
            <a:endParaRPr lang="en-US" dirty="0"/>
          </a:p>
        </p:txBody>
      </p:sp>
      <p:sp>
        <p:nvSpPr>
          <p:cNvPr id="3" name="Content Placeholder 2"/>
          <p:cNvSpPr>
            <a:spLocks noGrp="1"/>
          </p:cNvSpPr>
          <p:nvPr>
            <p:ph idx="1"/>
          </p:nvPr>
        </p:nvSpPr>
        <p:spPr/>
        <p:txBody>
          <a:bodyPr/>
          <a:lstStyle/>
          <a:p>
            <a:r>
              <a:rPr lang="en-CA" dirty="0"/>
              <a:t>If you execute the program, you should see mix of 000 and ------ being printed, which is expected.</a:t>
            </a:r>
          </a:p>
          <a:p>
            <a:r>
              <a:rPr lang="en-CA" dirty="0"/>
              <a:t> But you would also see some EEEEEEEE being printed, specially at the end.</a:t>
            </a:r>
          </a:p>
          <a:p>
            <a:r>
              <a:rPr lang="en-CA" dirty="0"/>
              <a:t>We might not have expected this, but this is all logical.</a:t>
            </a:r>
          </a:p>
          <a:p>
            <a:r>
              <a:rPr lang="en-CA" dirty="0"/>
              <a:t>What happened is a memory inconsistency.</a:t>
            </a:r>
          </a:p>
          <a:p>
            <a:r>
              <a:rPr lang="en-CA" dirty="0"/>
              <a:t>Lets go over a scenario. </a:t>
            </a:r>
            <a:endParaRPr lang="en-US"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15</a:t>
            </a:fld>
            <a:endParaRPr lang="en-CA"/>
          </a:p>
        </p:txBody>
      </p:sp>
    </p:spTree>
    <p:extLst>
      <p:ext uri="{BB962C8B-B14F-4D97-AF65-F5344CB8AC3E}">
        <p14:creationId xmlns:p14="http://schemas.microsoft.com/office/powerpoint/2010/main" val="273487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data manipulation </a:t>
            </a:r>
            <a:endParaRPr lang="en-US" dirty="0"/>
          </a:p>
        </p:txBody>
      </p:sp>
      <p:sp>
        <p:nvSpPr>
          <p:cNvPr id="3" name="Content Placeholder 2"/>
          <p:cNvSpPr>
            <a:spLocks noGrp="1"/>
          </p:cNvSpPr>
          <p:nvPr>
            <p:ph idx="1"/>
          </p:nvPr>
        </p:nvSpPr>
        <p:spPr/>
        <p:txBody>
          <a:bodyPr/>
          <a:lstStyle/>
          <a:p>
            <a:r>
              <a:rPr lang="en-CA" dirty="0"/>
              <a:t>We have two threads and both are running the same code. </a:t>
            </a:r>
          </a:p>
          <a:p>
            <a:r>
              <a:rPr lang="en-CA" dirty="0"/>
              <a:t>The problem is they are reading and updating a shared variable. Because we have no protection, reading and updating a shared variable will lead to problem. </a:t>
            </a:r>
          </a:p>
          <a:p>
            <a:r>
              <a:rPr lang="en-CA" dirty="0"/>
              <a:t>Consider the code of run: </a:t>
            </a:r>
          </a:p>
          <a:p>
            <a:pPr marL="0" indent="0">
              <a:buNone/>
            </a:pPr>
            <a:r>
              <a:rPr lang="en-US" dirty="0">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b="1" dirty="0">
                <a:solidFill>
                  <a:srgbClr val="0E0EFF"/>
                </a:solidFill>
                <a:latin typeface="Consolas" panose="020B0609020204030204" pitchFamily="49" charset="0"/>
                <a:cs typeface="Consolas" panose="020B0609020204030204" pitchFamily="49" charset="0"/>
              </a:rPr>
              <a:t>NI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a[index] = </a:t>
            </a:r>
            <a:r>
              <a:rPr lang="en-US" dirty="0" err="1">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index = index+1;</a:t>
            </a:r>
          </a:p>
          <a:p>
            <a:pPr marL="0" indent="0">
              <a:buNone/>
            </a:pPr>
            <a:r>
              <a:rPr lang="en-US" dirty="0">
                <a:latin typeface="Consolas" panose="020B0609020204030204" pitchFamily="49" charset="0"/>
                <a:cs typeface="Consolas" panose="020B0609020204030204" pitchFamily="49" charset="0"/>
              </a:rPr>
              <a:t>	}</a:t>
            </a:r>
          </a:p>
        </p:txBody>
      </p:sp>
      <p:sp>
        <p:nvSpPr>
          <p:cNvPr id="6" name="Slide Number Placeholder 5"/>
          <p:cNvSpPr>
            <a:spLocks noGrp="1"/>
          </p:cNvSpPr>
          <p:nvPr>
            <p:ph type="sldNum" sz="quarter" idx="15"/>
          </p:nvPr>
        </p:nvSpPr>
        <p:spPr/>
        <p:txBody>
          <a:bodyPr/>
          <a:lstStyle/>
          <a:p>
            <a:fld id="{1C3A0878-15BF-46CA-A796-9F1729AA0E08}" type="slidenum">
              <a:rPr lang="en-CA" smtClean="0"/>
              <a:pPr/>
              <a:t>16</a:t>
            </a:fld>
            <a:endParaRPr lang="en-CA"/>
          </a:p>
        </p:txBody>
      </p:sp>
    </p:spTree>
    <p:extLst>
      <p:ext uri="{BB962C8B-B14F-4D97-AF65-F5344CB8AC3E}">
        <p14:creationId xmlns:p14="http://schemas.microsoft.com/office/powerpoint/2010/main" val="413966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CA" dirty="0"/>
              <a:t>Shared Data Problem [1]</a:t>
            </a:r>
          </a:p>
        </p:txBody>
      </p:sp>
      <p:sp>
        <p:nvSpPr>
          <p:cNvPr id="3" name="Content Placeholder 2"/>
          <p:cNvSpPr>
            <a:spLocks noGrp="1"/>
          </p:cNvSpPr>
          <p:nvPr>
            <p:ph idx="1"/>
          </p:nvPr>
        </p:nvSpPr>
        <p:spPr/>
        <p:txBody>
          <a:bodyPr>
            <a:normAutofit/>
          </a:bodyPr>
          <a:lstStyle/>
          <a:p>
            <a:r>
              <a:rPr lang="en-CA" dirty="0"/>
              <a:t>Lets say, thread corresponding the object t1 just finished executing the instruction </a:t>
            </a:r>
            <a:r>
              <a:rPr lang="en-CA" dirty="0">
                <a:latin typeface="Consolas" panose="020B0609020204030204" pitchFamily="49" charset="0"/>
                <a:cs typeface="Consolas" panose="020B0609020204030204" pitchFamily="49" charset="0"/>
              </a:rPr>
              <a:t>a[index]=</a:t>
            </a:r>
            <a:r>
              <a:rPr lang="en-CA" dirty="0" err="1">
                <a:latin typeface="Consolas" panose="020B0609020204030204" pitchFamily="49" charset="0"/>
                <a:cs typeface="Consolas" panose="020B0609020204030204" pitchFamily="49" charset="0"/>
              </a:rPr>
              <a:t>tid</a:t>
            </a:r>
            <a:r>
              <a:rPr lang="en-CA" dirty="0"/>
              <a:t>; where index is, say 15. </a:t>
            </a:r>
          </a:p>
          <a:p>
            <a:r>
              <a:rPr lang="en-CA" dirty="0"/>
              <a:t>But before it can update the value of index, to make it 16, a context switch occurred and thread corresponding the object t2 gets to execute. </a:t>
            </a:r>
          </a:p>
          <a:p>
            <a:r>
              <a:rPr lang="en-CA" dirty="0"/>
              <a:t>Because t1 could not update the index, t2 will use the same slot as t1, namely slot 15. </a:t>
            </a:r>
          </a:p>
          <a:p>
            <a:r>
              <a:rPr lang="en-CA" dirty="0"/>
              <a:t>As a result, deposit of t1 will be lost.</a:t>
            </a:r>
          </a:p>
          <a:p>
            <a:r>
              <a:rPr lang="en-CA" dirty="0"/>
              <a:t>Now, thread t2 will probably execute for a while, say it deposits its </a:t>
            </a:r>
            <a:r>
              <a:rPr lang="en-CA" dirty="0" err="1"/>
              <a:t>tid</a:t>
            </a:r>
            <a:r>
              <a:rPr lang="en-CA" dirty="0"/>
              <a:t> 10 times.</a:t>
            </a:r>
            <a:endParaRPr lang="en-US" dirty="0"/>
          </a:p>
          <a:p>
            <a:endParaRPr lang="en-CA" dirty="0"/>
          </a:p>
        </p:txBody>
      </p:sp>
      <p:sp>
        <p:nvSpPr>
          <p:cNvPr id="2" name="Slide Number Placeholder 1"/>
          <p:cNvSpPr>
            <a:spLocks noGrp="1"/>
          </p:cNvSpPr>
          <p:nvPr>
            <p:ph type="sldNum" sz="quarter" idx="15"/>
          </p:nvPr>
        </p:nvSpPr>
        <p:spPr/>
        <p:txBody>
          <a:bodyPr/>
          <a:lstStyle/>
          <a:p>
            <a:fld id="{1C3A0878-15BF-46CA-A796-9F1729AA0E08}" type="slidenum">
              <a:rPr lang="en-CA" smtClean="0"/>
              <a:pPr/>
              <a:t>17</a:t>
            </a:fld>
            <a:endParaRPr lang="en-CA"/>
          </a:p>
        </p:txBody>
      </p:sp>
    </p:spTree>
    <p:extLst>
      <p:ext uri="{BB962C8B-B14F-4D97-AF65-F5344CB8AC3E}">
        <p14:creationId xmlns:p14="http://schemas.microsoft.com/office/powerpoint/2010/main" val="2050157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Shared Data Problem [2]</a:t>
            </a:r>
          </a:p>
        </p:txBody>
      </p:sp>
      <p:sp>
        <p:nvSpPr>
          <p:cNvPr id="3" name="Content Placeholder 2"/>
          <p:cNvSpPr>
            <a:spLocks noGrp="1"/>
          </p:cNvSpPr>
          <p:nvPr>
            <p:ph sz="quarter" idx="1"/>
          </p:nvPr>
        </p:nvSpPr>
        <p:spPr/>
        <p:txBody>
          <a:bodyPr/>
          <a:lstStyle/>
          <a:p>
            <a:r>
              <a:rPr lang="en-CA" dirty="0"/>
              <a:t> Value of index becomes 25. Which means, next slot to be filled is 25. </a:t>
            </a:r>
          </a:p>
          <a:p>
            <a:r>
              <a:rPr lang="en-CA" dirty="0"/>
              <a:t>A context switch occurs again and t1 gets to execute. </a:t>
            </a:r>
          </a:p>
          <a:p>
            <a:r>
              <a:rPr lang="en-CA" dirty="0"/>
              <a:t>But t1 did not finish updating index, last time. So as it comes back to the instruction </a:t>
            </a:r>
            <a:r>
              <a:rPr lang="en-CA" dirty="0">
                <a:latin typeface="Consolas" panose="020B0609020204030204" pitchFamily="49" charset="0"/>
                <a:cs typeface="Consolas" panose="020B0609020204030204" pitchFamily="49" charset="0"/>
              </a:rPr>
              <a:t>index=index+1</a:t>
            </a:r>
            <a:r>
              <a:rPr lang="en-CA" dirty="0"/>
              <a:t>, index becomes 26. </a:t>
            </a:r>
          </a:p>
          <a:p>
            <a:r>
              <a:rPr lang="en-CA" dirty="0"/>
              <a:t>Slot corresponding to index 25 never gets filled! and thus we have a printout of EEEEEEEE for that slot.</a:t>
            </a:r>
          </a:p>
        </p:txBody>
      </p:sp>
      <p:sp>
        <p:nvSpPr>
          <p:cNvPr id="4" name="Slide Number Placeholder 3"/>
          <p:cNvSpPr>
            <a:spLocks noGrp="1"/>
          </p:cNvSpPr>
          <p:nvPr>
            <p:ph type="sldNum" sz="quarter" idx="15"/>
          </p:nvPr>
        </p:nvSpPr>
        <p:spPr/>
        <p:txBody>
          <a:bodyPr/>
          <a:lstStyle/>
          <a:p>
            <a:fld id="{1C3A0878-15BF-46CA-A796-9F1729AA0E08}" type="slidenum">
              <a:rPr lang="en-CA" smtClean="0"/>
              <a:pPr/>
              <a:t>18</a:t>
            </a:fld>
            <a:endParaRPr lang="en-CA"/>
          </a:p>
        </p:txBody>
      </p:sp>
    </p:spTree>
    <p:extLst>
      <p:ext uri="{BB962C8B-B14F-4D97-AF65-F5344CB8AC3E}">
        <p14:creationId xmlns:p14="http://schemas.microsoft.com/office/powerpoint/2010/main" val="58149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 manipulation </a:t>
            </a:r>
          </a:p>
        </p:txBody>
      </p:sp>
      <p:sp>
        <p:nvSpPr>
          <p:cNvPr id="3" name="Content Placeholder 2"/>
          <p:cNvSpPr>
            <a:spLocks noGrp="1"/>
          </p:cNvSpPr>
          <p:nvPr>
            <p:ph idx="1"/>
          </p:nvPr>
        </p:nvSpPr>
        <p:spPr/>
        <p:txBody>
          <a:bodyPr/>
          <a:lstStyle/>
          <a:p>
            <a:r>
              <a:rPr lang="en-CA"/>
              <a:t>Its good that multiple threads gets a share of the processing unit but we may risk correctness of the computation when sharing is involved. </a:t>
            </a:r>
          </a:p>
          <a:p>
            <a:r>
              <a:rPr lang="en-CA"/>
              <a:t>The above problem only occurs because threads are being kicked out of the running state to ready state time to time to give other threads a chance to run. We will see how we can bring order to the house. </a:t>
            </a:r>
          </a:p>
          <a:p>
            <a:endParaRPr lang="en-US"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19</a:t>
            </a:fld>
            <a:endParaRPr lang="en-CA"/>
          </a:p>
        </p:txBody>
      </p:sp>
    </p:spTree>
    <p:extLst>
      <p:ext uri="{BB962C8B-B14F-4D97-AF65-F5344CB8AC3E}">
        <p14:creationId xmlns:p14="http://schemas.microsoft.com/office/powerpoint/2010/main" val="100342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Multithreading Models</a:t>
            </a:r>
          </a:p>
        </p:txBody>
      </p:sp>
      <p:sp>
        <p:nvSpPr>
          <p:cNvPr id="3" name="Content Placeholder 2"/>
          <p:cNvSpPr>
            <a:spLocks noGrp="1"/>
          </p:cNvSpPr>
          <p:nvPr>
            <p:ph idx="1"/>
          </p:nvPr>
        </p:nvSpPr>
        <p:spPr/>
        <p:txBody>
          <a:bodyPr>
            <a:normAutofit/>
          </a:bodyPr>
          <a:lstStyle/>
          <a:p>
            <a:r>
              <a:rPr lang="en-US" sz="1800" dirty="0"/>
              <a:t>Some operating system provide a combined user level thread and Kernel level thread facility. </a:t>
            </a:r>
          </a:p>
          <a:p>
            <a:r>
              <a:rPr lang="en-US" sz="1800" dirty="0"/>
              <a:t>Solaris is a good example of this combined approach. </a:t>
            </a:r>
          </a:p>
          <a:p>
            <a:r>
              <a:rPr lang="en-US" sz="1800" dirty="0"/>
              <a:t>In a combined system, multiple threads within the same application can run in parallel on multiple processors and a blocking system call need not block the entire process. </a:t>
            </a:r>
          </a:p>
          <a:p>
            <a:r>
              <a:rPr lang="en-US" sz="1800" dirty="0"/>
              <a:t>Multithreading models are three types</a:t>
            </a:r>
          </a:p>
          <a:p>
            <a:pPr lvl="1"/>
            <a:r>
              <a:rPr lang="en-US" sz="1800" dirty="0"/>
              <a:t>Many to many relationship.</a:t>
            </a:r>
          </a:p>
          <a:p>
            <a:pPr lvl="1"/>
            <a:r>
              <a:rPr lang="en-US" sz="1800" dirty="0"/>
              <a:t>Many to one relationship.</a:t>
            </a:r>
          </a:p>
          <a:p>
            <a:pPr lvl="1"/>
            <a:r>
              <a:rPr lang="en-US" sz="1800" dirty="0"/>
              <a:t>One to one relationship.</a:t>
            </a:r>
          </a:p>
          <a:p>
            <a:endParaRPr lang="en-US" sz="1050" dirty="0"/>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2</a:t>
            </a:fld>
            <a:endParaRPr lang="en-US"/>
          </a:p>
        </p:txBody>
      </p:sp>
      <p:sp>
        <p:nvSpPr>
          <p:cNvPr id="5"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2</a:t>
            </a:fld>
            <a:endParaRPr lang="en-CA" dirty="0"/>
          </a:p>
        </p:txBody>
      </p:sp>
    </p:spTree>
    <p:extLst>
      <p:ext uri="{BB962C8B-B14F-4D97-AF65-F5344CB8AC3E}">
        <p14:creationId xmlns:p14="http://schemas.microsoft.com/office/powerpoint/2010/main" val="221167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Java </a:t>
            </a:r>
          </a:p>
        </p:txBody>
      </p:sp>
      <p:sp>
        <p:nvSpPr>
          <p:cNvPr id="3" name="Content Placeholder 2"/>
          <p:cNvSpPr>
            <a:spLocks noGrp="1"/>
          </p:cNvSpPr>
          <p:nvPr>
            <p:ph idx="1"/>
          </p:nvPr>
        </p:nvSpPr>
        <p:spPr>
          <a:xfrm>
            <a:off x="457200" y="1600200"/>
            <a:ext cx="7467600" cy="4655058"/>
          </a:xfrm>
        </p:spPr>
        <p:txBody>
          <a:bodyPr>
            <a:normAutofit lnSpcReduction="10000"/>
          </a:bodyPr>
          <a:lstStyle/>
          <a:p>
            <a:pPr algn="just"/>
            <a:r>
              <a:rPr lang="en-CA" dirty="0"/>
              <a:t>If the body of the for loop in the run() method, were executed uninterruptedly, then we would not get any inconsistency with our output.</a:t>
            </a:r>
          </a:p>
          <a:p>
            <a:pPr algn="just"/>
            <a:r>
              <a:rPr lang="en-CA" dirty="0"/>
              <a:t> One easy way to do this is with </a:t>
            </a:r>
            <a:r>
              <a:rPr lang="en-CA" b="1" i="1" dirty="0">
                <a:latin typeface="Consolas" panose="020B0609020204030204" pitchFamily="49" charset="0"/>
                <a:cs typeface="Consolas" panose="020B0609020204030204" pitchFamily="49" charset="0"/>
              </a:rPr>
              <a:t>synchronized</a:t>
            </a:r>
            <a:r>
              <a:rPr lang="en-CA" dirty="0"/>
              <a:t> statement. </a:t>
            </a:r>
          </a:p>
          <a:p>
            <a:pPr algn="just"/>
            <a:r>
              <a:rPr lang="en-CA" dirty="0"/>
              <a:t>Any object in java has an implicit intrinsic lock.</a:t>
            </a:r>
          </a:p>
          <a:p>
            <a:pPr algn="just"/>
            <a:r>
              <a:rPr lang="en-CA" dirty="0"/>
              <a:t>When a synchronized statement is executed based on an object, its intrinsic lock is acquired by the calling thread. </a:t>
            </a:r>
            <a:r>
              <a:rPr lang="en-CA" b="1" dirty="0"/>
              <a:t>Another thread cannot execute a synchronized statement based on the same object as long as its intrinsic lock is owned by some other thread.</a:t>
            </a:r>
            <a:endParaRPr lang="en-US" b="1"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20</a:t>
            </a:fld>
            <a:endParaRPr lang="en-CA"/>
          </a:p>
        </p:txBody>
      </p:sp>
    </p:spTree>
    <p:extLst>
      <p:ext uri="{BB962C8B-B14F-4D97-AF65-F5344CB8AC3E}">
        <p14:creationId xmlns:p14="http://schemas.microsoft.com/office/powerpoint/2010/main" val="148936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Java Syncronization</a:t>
            </a:r>
            <a:endParaRPr lang="en-CA" dirty="0"/>
          </a:p>
        </p:txBody>
      </p:sp>
      <p:sp>
        <p:nvSpPr>
          <p:cNvPr id="3" name="Content Placeholder 2"/>
          <p:cNvSpPr>
            <a:spLocks noGrp="1"/>
          </p:cNvSpPr>
          <p:nvPr>
            <p:ph sz="quarter" idx="1"/>
          </p:nvPr>
        </p:nvSpPr>
        <p:spPr/>
        <p:txBody>
          <a:bodyPr/>
          <a:lstStyle/>
          <a:p>
            <a:pPr marL="0" indent="0">
              <a:buNone/>
            </a:pPr>
            <a:r>
              <a:rPr lang="en-US" b="1" dirty="0">
                <a:solidFill>
                  <a:srgbClr val="922E6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b="1" dirty="0" err="1">
                <a:solidFill>
                  <a:srgbClr val="922E60"/>
                </a:solidFill>
                <a:latin typeface="Consolas" panose="020B0609020204030204" pitchFamily="49" charset="0"/>
                <a:cs typeface="Consolas" panose="020B0609020204030204" pitchFamily="49" charset="0"/>
              </a:rPr>
              <a:t>int</a:t>
            </a:r>
            <a:r>
              <a:rPr lang="en-US" dirty="0">
                <a:solidFill>
                  <a:srgbClr val="922E6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0;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a:t>
            </a:r>
            <a:r>
              <a:rPr lang="en-US" b="1" dirty="0">
                <a:solidFill>
                  <a:srgbClr val="0E0EFF"/>
                </a:solidFill>
                <a:latin typeface="Consolas" panose="020B0609020204030204" pitchFamily="49" charset="0"/>
                <a:cs typeface="Consolas" panose="020B0609020204030204" pitchFamily="49" charset="0"/>
              </a:rPr>
              <a:t>NI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b="1" dirty="0">
                <a:solidFill>
                  <a:srgbClr val="922E60"/>
                </a:solidFill>
                <a:latin typeface="Consolas" panose="020B0609020204030204" pitchFamily="49" charset="0"/>
                <a:cs typeface="Consolas" panose="020B0609020204030204" pitchFamily="49" charset="0"/>
              </a:rPr>
              <a:t>synchronized</a:t>
            </a:r>
            <a:r>
              <a:rPr lang="en-US" dirty="0">
                <a:latin typeface="Consolas" panose="020B0609020204030204" pitchFamily="49" charset="0"/>
                <a:cs typeface="Consolas" panose="020B0609020204030204" pitchFamily="49" charset="0"/>
              </a:rPr>
              <a:t>(o) {</a:t>
            </a:r>
          </a:p>
          <a:p>
            <a:pPr marL="0" indent="0">
              <a:buNone/>
            </a:pPr>
            <a:r>
              <a:rPr lang="en-US" dirty="0">
                <a:latin typeface="Consolas" panose="020B0609020204030204" pitchFamily="49" charset="0"/>
                <a:cs typeface="Consolas" panose="020B0609020204030204" pitchFamily="49" charset="0"/>
              </a:rPr>
              <a:t> 	    a[index] = </a:t>
            </a:r>
            <a:r>
              <a:rPr lang="en-US" dirty="0" err="1">
                <a:latin typeface="Consolas" panose="020B0609020204030204" pitchFamily="49" charset="0"/>
                <a:cs typeface="Consolas" panose="020B0609020204030204" pitchFamily="49" charset="0"/>
              </a:rPr>
              <a:t>tid</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index = index+1;</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r>
              <a:rPr lang="en-CA" dirty="0"/>
              <a:t> </a:t>
            </a:r>
          </a:p>
          <a:p>
            <a:r>
              <a:rPr lang="en-CA" dirty="0"/>
              <a:t>where o is a shared object between thread t1 and t2. We can declare it at the top of our file as: </a:t>
            </a:r>
          </a:p>
          <a:p>
            <a:r>
              <a:rPr lang="en-CA" b="1" dirty="0">
                <a:solidFill>
                  <a:srgbClr val="922E60"/>
                </a:solidFill>
                <a:latin typeface="Consolas" panose="020B0609020204030204" pitchFamily="49" charset="0"/>
                <a:cs typeface="Consolas" panose="020B0609020204030204" pitchFamily="49" charset="0"/>
              </a:rPr>
              <a:t>private static Object</a:t>
            </a:r>
            <a:r>
              <a:rPr lang="en-CA" dirty="0">
                <a:latin typeface="Consolas" panose="020B0609020204030204" pitchFamily="49" charset="0"/>
                <a:cs typeface="Consolas" panose="020B0609020204030204" pitchFamily="49" charset="0"/>
              </a:rPr>
              <a:t> o = new Object(); </a:t>
            </a:r>
          </a:p>
          <a:p>
            <a:endParaRPr lang="en-CA"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21</a:t>
            </a:fld>
            <a:endParaRPr lang="en-CA"/>
          </a:p>
        </p:txBody>
      </p:sp>
    </p:spTree>
    <p:extLst>
      <p:ext uri="{BB962C8B-B14F-4D97-AF65-F5344CB8AC3E}">
        <p14:creationId xmlns:p14="http://schemas.microsoft.com/office/powerpoint/2010/main" val="248497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Synchronized method Vs Synchronized block</a:t>
            </a:r>
            <a:endParaRPr lang="en-US" dirty="0"/>
          </a:p>
        </p:txBody>
      </p:sp>
      <p:sp>
        <p:nvSpPr>
          <p:cNvPr id="3" name="Content Placeholder 2"/>
          <p:cNvSpPr>
            <a:spLocks noGrp="1"/>
          </p:cNvSpPr>
          <p:nvPr>
            <p:ph idx="1"/>
          </p:nvPr>
        </p:nvSpPr>
        <p:spPr/>
        <p:txBody>
          <a:bodyPr/>
          <a:lstStyle/>
          <a:p>
            <a:r>
              <a:rPr lang="en-US"/>
              <a:t>Java programming language provides two basic synchronization idioms: </a:t>
            </a:r>
          </a:p>
          <a:p>
            <a:pPr lvl="1"/>
            <a:r>
              <a:rPr lang="en-US"/>
              <a:t>synchronized methods </a:t>
            </a:r>
          </a:p>
          <a:p>
            <a:pPr lvl="1"/>
            <a:r>
              <a:rPr lang="en-US"/>
              <a:t>synchronized statements or Block</a:t>
            </a:r>
          </a:p>
          <a:p>
            <a:r>
              <a:rPr lang="en-CA"/>
              <a:t>The synchronized keyword helps to build </a:t>
            </a:r>
            <a:r>
              <a:rPr lang="en-US"/>
              <a:t>an atomic action, this action “cannot stop in the middle”.</a:t>
            </a:r>
          </a:p>
          <a:p>
            <a:endParaRPr lang="en-US"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22</a:t>
            </a:fld>
            <a:endParaRPr lang="en-CA"/>
          </a:p>
        </p:txBody>
      </p:sp>
    </p:spTree>
    <p:extLst>
      <p:ext uri="{BB962C8B-B14F-4D97-AF65-F5344CB8AC3E}">
        <p14:creationId xmlns:p14="http://schemas.microsoft.com/office/powerpoint/2010/main" val="3517071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116632"/>
            <a:ext cx="7467600" cy="1143000"/>
          </a:xfrm>
        </p:spPr>
        <p:txBody>
          <a:bodyPr/>
          <a:lstStyle/>
          <a:p>
            <a:r>
              <a:rPr lang="en-CA" dirty="0"/>
              <a:t>Synchronized Counter Example</a:t>
            </a:r>
            <a:endParaRPr lang="x-none" dirty="0"/>
          </a:p>
        </p:txBody>
      </p:sp>
      <p:sp>
        <p:nvSpPr>
          <p:cNvPr id="13315" name="Rectangle 3"/>
          <p:cNvSpPr>
            <a:spLocks noGrp="1" noChangeArrowheads="1"/>
          </p:cNvSpPr>
          <p:nvPr>
            <p:ph type="body" idx="1"/>
          </p:nvPr>
        </p:nvSpPr>
        <p:spPr>
          <a:xfrm>
            <a:off x="467544" y="1484784"/>
            <a:ext cx="7661472" cy="4873752"/>
          </a:xfrm>
        </p:spPr>
        <p:txBody>
          <a:bodyPr/>
          <a:lstStyle/>
          <a:p>
            <a:pPr algn="l" rtl="0" eaLnBrk="1" hangingPunct="1">
              <a:lnSpc>
                <a:spcPct val="80000"/>
              </a:lnSpc>
              <a:buFontTx/>
              <a:buNone/>
            </a:pPr>
            <a:r>
              <a:rPr lang="en-US" sz="2400" b="1" dirty="0">
                <a:solidFill>
                  <a:srgbClr val="7A003D"/>
                </a:solidFill>
                <a:latin typeface="Consolas" panose="020B0609020204030204" pitchFamily="49" charset="0"/>
                <a:cs typeface="Consolas" panose="020B0609020204030204" pitchFamily="49" charset="0"/>
              </a:rPr>
              <a:t>class</a:t>
            </a:r>
            <a:r>
              <a:rPr lang="en-US" sz="2400" dirty="0">
                <a:latin typeface="Consolas" panose="020B0609020204030204" pitchFamily="49" charset="0"/>
                <a:cs typeface="Consolas" panose="020B0609020204030204" pitchFamily="49" charset="0"/>
              </a:rPr>
              <a:t> Synchronized Counter {</a:t>
            </a:r>
          </a:p>
          <a:p>
            <a:pPr marL="542925" indent="-542925" algn="l" rtl="0" eaLnBrk="1" hangingPunct="1">
              <a:lnSpc>
                <a:spcPct val="80000"/>
              </a:lnSpc>
              <a:buFontTx/>
              <a:buNone/>
            </a:pPr>
            <a:r>
              <a:rPr lang="en-US" sz="2400" dirty="0">
                <a:latin typeface="Consolas" panose="020B0609020204030204" pitchFamily="49" charset="0"/>
                <a:cs typeface="Consolas" panose="020B0609020204030204" pitchFamily="49" charset="0"/>
              </a:rPr>
              <a:t>	</a:t>
            </a:r>
            <a:r>
              <a:rPr lang="en-US" sz="2400" b="1" dirty="0">
                <a:solidFill>
                  <a:srgbClr val="7A003D"/>
                </a:solidFill>
                <a:latin typeface="Consolas" panose="020B0609020204030204" pitchFamily="49" charset="0"/>
                <a:cs typeface="Consolas" panose="020B0609020204030204" pitchFamily="49" charset="0"/>
              </a:rPr>
              <a:t>private </a:t>
            </a:r>
            <a:r>
              <a:rPr lang="en-US" sz="2400" b="1" dirty="0" err="1">
                <a:solidFill>
                  <a:srgbClr val="7A003D"/>
                </a:solidFill>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c </a:t>
            </a:r>
            <a:r>
              <a:rPr lang="en-US" dirty="0">
                <a:latin typeface="Consolas" panose="020B0609020204030204" pitchFamily="49" charset="0"/>
                <a:cs typeface="Consolas" panose="020B0609020204030204" pitchFamily="49" charset="0"/>
              </a:rPr>
              <a:t>= 0;</a:t>
            </a:r>
            <a:r>
              <a:rPr lang="en-US" sz="2400" dirty="0">
                <a:latin typeface="Consolas" panose="020B0609020204030204" pitchFamily="49" charset="0"/>
                <a:cs typeface="Consolas" panose="020B0609020204030204" pitchFamily="49" charset="0"/>
              </a:rPr>
              <a:t> </a:t>
            </a:r>
          </a:p>
          <a:p>
            <a:pPr marL="542925" indent="-542925" algn="l" rtl="0" eaLnBrk="1" hangingPunct="1">
              <a:lnSpc>
                <a:spcPct val="80000"/>
              </a:lnSpc>
              <a:buFontTx/>
              <a:buNone/>
            </a:pPr>
            <a:endParaRPr lang="en-US" sz="2400" dirty="0">
              <a:latin typeface="Consolas" panose="020B0609020204030204" pitchFamily="49" charset="0"/>
              <a:cs typeface="Consolas" panose="020B0609020204030204" pitchFamily="49" charset="0"/>
            </a:endParaRPr>
          </a:p>
          <a:p>
            <a:pPr marL="542925" indent="-542925" algn="l" rtl="0" eaLnBrk="1" hangingPunct="1">
              <a:lnSpc>
                <a:spcPct val="80000"/>
              </a:lnSpc>
              <a:buFontTx/>
              <a:buNone/>
            </a:pPr>
            <a:r>
              <a:rPr lang="en-US" sz="2400" dirty="0">
                <a:latin typeface="Consolas" panose="020B0609020204030204" pitchFamily="49" charset="0"/>
                <a:cs typeface="Consolas" panose="020B0609020204030204" pitchFamily="49" charset="0"/>
              </a:rPr>
              <a:t>	</a:t>
            </a:r>
            <a:r>
              <a:rPr lang="en-US" sz="2400" b="1" dirty="0">
                <a:solidFill>
                  <a:srgbClr val="7A003D"/>
                </a:solidFill>
                <a:latin typeface="Consolas" panose="020B0609020204030204" pitchFamily="49" charset="0"/>
                <a:cs typeface="Consolas" panose="020B0609020204030204" pitchFamily="49" charset="0"/>
              </a:rPr>
              <a:t>public synchronized void </a:t>
            </a:r>
            <a:r>
              <a:rPr lang="en-US" sz="2400" dirty="0">
                <a:latin typeface="Consolas" panose="020B0609020204030204" pitchFamily="49" charset="0"/>
                <a:cs typeface="Consolas" panose="020B0609020204030204" pitchFamily="49" charset="0"/>
              </a:rPr>
              <a:t>increment() {</a:t>
            </a:r>
          </a:p>
          <a:p>
            <a:pPr marL="542925" indent="-542925" algn="l" rtl="0" eaLnBrk="1" hangingPunct="1">
              <a:lnSpc>
                <a:spcPct val="80000"/>
              </a:lnSpc>
              <a:buFontTx/>
              <a:buNone/>
            </a:pP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a:t>
            </a:r>
          </a:p>
          <a:p>
            <a:pPr marL="542925" indent="-542925" algn="l" rtl="0" eaLnBrk="1" hangingPunct="1">
              <a:lnSpc>
                <a:spcPct val="80000"/>
              </a:lnSpc>
              <a:buFontTx/>
              <a:buNone/>
            </a:pPr>
            <a:r>
              <a:rPr lang="en-US" sz="2400" dirty="0">
                <a:latin typeface="Consolas" panose="020B0609020204030204" pitchFamily="49" charset="0"/>
                <a:cs typeface="Consolas" panose="020B0609020204030204" pitchFamily="49" charset="0"/>
              </a:rPr>
              <a:t>	}</a:t>
            </a:r>
          </a:p>
          <a:p>
            <a:pPr marL="542925" indent="-542925">
              <a:lnSpc>
                <a:spcPct val="80000"/>
              </a:lnSpc>
              <a:buNone/>
            </a:pPr>
            <a:r>
              <a:rPr lang="en-US" sz="2400" dirty="0">
                <a:latin typeface="Consolas" panose="020B0609020204030204" pitchFamily="49" charset="0"/>
                <a:cs typeface="Consolas" panose="020B0609020204030204" pitchFamily="49" charset="0"/>
              </a:rPr>
              <a:t>	</a:t>
            </a:r>
            <a:r>
              <a:rPr lang="en-US" b="1" dirty="0">
                <a:solidFill>
                  <a:srgbClr val="7A003D"/>
                </a:solidFill>
                <a:latin typeface="Consolas" panose="020B0609020204030204" pitchFamily="49" charset="0"/>
                <a:cs typeface="Consolas" panose="020B0609020204030204" pitchFamily="49" charset="0"/>
              </a:rPr>
              <a:t> public synchronized void </a:t>
            </a:r>
            <a:r>
              <a:rPr lang="en-US" dirty="0">
                <a:latin typeface="Consolas" panose="020B0609020204030204" pitchFamily="49" charset="0"/>
                <a:cs typeface="Consolas" panose="020B0609020204030204" pitchFamily="49" charset="0"/>
              </a:rPr>
              <a:t>decrement() {</a:t>
            </a:r>
          </a:p>
          <a:p>
            <a:pPr marL="542925" indent="-542925">
              <a:lnSpc>
                <a:spcPct val="80000"/>
              </a:lnSpc>
              <a:buNone/>
            </a:pPr>
            <a:r>
              <a:rPr lang="en-US" dirty="0">
                <a:latin typeface="Consolas" panose="020B0609020204030204" pitchFamily="49" charset="0"/>
                <a:cs typeface="Consolas" panose="020B0609020204030204" pitchFamily="49" charset="0"/>
              </a:rPr>
              <a:t>		c--;</a:t>
            </a:r>
          </a:p>
          <a:p>
            <a:pPr marL="542925" indent="-542925">
              <a:lnSpc>
                <a:spcPct val="80000"/>
              </a:lnSpc>
              <a:buNone/>
            </a:pPr>
            <a:r>
              <a:rPr lang="en-US" dirty="0">
                <a:latin typeface="Consolas" panose="020B0609020204030204" pitchFamily="49" charset="0"/>
                <a:cs typeface="Consolas" panose="020B0609020204030204" pitchFamily="49" charset="0"/>
              </a:rPr>
              <a:t>	}</a:t>
            </a:r>
          </a:p>
          <a:p>
            <a:pPr marL="542925" indent="-542925">
              <a:lnSpc>
                <a:spcPct val="80000"/>
              </a:lnSpc>
              <a:buNone/>
            </a:pPr>
            <a:r>
              <a:rPr lang="en-US" dirty="0">
                <a:latin typeface="Consolas" panose="020B0609020204030204" pitchFamily="49" charset="0"/>
                <a:cs typeface="Consolas" panose="020B0609020204030204" pitchFamily="49" charset="0"/>
              </a:rPr>
              <a:t>	</a:t>
            </a:r>
            <a:r>
              <a:rPr lang="en-US" b="1" dirty="0">
                <a:solidFill>
                  <a:srgbClr val="7A003D"/>
                </a:solidFill>
                <a:latin typeface="Consolas" panose="020B0609020204030204" pitchFamily="49" charset="0"/>
                <a:cs typeface="Consolas" panose="020B0609020204030204" pitchFamily="49" charset="0"/>
              </a:rPr>
              <a:t> public synchronized </a:t>
            </a:r>
            <a:r>
              <a:rPr lang="en-US" b="1" dirty="0" err="1">
                <a:solidFill>
                  <a:srgbClr val="7A003D"/>
                </a:solidFill>
                <a:latin typeface="Consolas" panose="020B0609020204030204" pitchFamily="49" charset="0"/>
                <a:cs typeface="Consolas" panose="020B0609020204030204" pitchFamily="49" charset="0"/>
              </a:rPr>
              <a:t>int</a:t>
            </a:r>
            <a:r>
              <a:rPr lang="en-US" b="1" dirty="0">
                <a:solidFill>
                  <a:srgbClr val="7A003D"/>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value() {</a:t>
            </a:r>
          </a:p>
          <a:p>
            <a:pPr marL="542925" indent="-542925">
              <a:lnSpc>
                <a:spcPct val="80000"/>
              </a:lnSpc>
              <a:buNone/>
            </a:pPr>
            <a:r>
              <a:rPr lang="en-US" dirty="0">
                <a:latin typeface="Consolas" panose="020B0609020204030204" pitchFamily="49" charset="0"/>
                <a:cs typeface="Consolas" panose="020B0609020204030204" pitchFamily="49" charset="0"/>
              </a:rPr>
              <a:t>		</a:t>
            </a:r>
            <a:r>
              <a:rPr lang="en-US" b="1" dirty="0">
                <a:solidFill>
                  <a:srgbClr val="7A003D"/>
                </a:solidFill>
                <a:latin typeface="Consolas" panose="020B0609020204030204" pitchFamily="49" charset="0"/>
                <a:cs typeface="Consolas" panose="020B0609020204030204" pitchFamily="49" charset="0"/>
              </a:rPr>
              <a:t>return </a:t>
            </a:r>
            <a:r>
              <a:rPr lang="en-US" dirty="0">
                <a:latin typeface="Consolas" panose="020B0609020204030204" pitchFamily="49" charset="0"/>
                <a:cs typeface="Consolas" panose="020B0609020204030204" pitchFamily="49" charset="0"/>
              </a:rPr>
              <a:t>c;</a:t>
            </a:r>
          </a:p>
          <a:p>
            <a:pPr marL="542925" indent="-542925">
              <a:lnSpc>
                <a:spcPct val="80000"/>
              </a:lnSpc>
              <a:buNone/>
            </a:pPr>
            <a:r>
              <a:rPr lang="en-US" dirty="0">
                <a:latin typeface="Consolas" panose="020B0609020204030204" pitchFamily="49" charset="0"/>
                <a:cs typeface="Consolas" panose="020B0609020204030204" pitchFamily="49" charset="0"/>
              </a:rPr>
              <a:t>	} </a:t>
            </a:r>
            <a:r>
              <a:rPr lang="en-US" sz="2400" dirty="0">
                <a:latin typeface="Consolas" panose="020B0609020204030204" pitchFamily="49" charset="0"/>
                <a:cs typeface="Consolas" panose="020B0609020204030204" pitchFamily="49" charset="0"/>
              </a:rPr>
              <a:t>	</a:t>
            </a:r>
          </a:p>
          <a:p>
            <a:pPr marL="542925" indent="-542925" algn="l" rtl="0" eaLnBrk="1" hangingPunct="1">
              <a:lnSpc>
                <a:spcPct val="80000"/>
              </a:lnSpc>
              <a:buFontTx/>
              <a:buNone/>
            </a:pPr>
            <a:r>
              <a:rPr lang="en-US" sz="2400" dirty="0">
                <a:latin typeface="Consolas" panose="020B0609020204030204" pitchFamily="49" charset="0"/>
                <a:cs typeface="Consolas" panose="020B0609020204030204" pitchFamily="49" charset="0"/>
              </a:rPr>
              <a:t> }</a:t>
            </a:r>
          </a:p>
          <a:p>
            <a:pPr algn="l" rtl="0" eaLnBrk="1" hangingPunct="1">
              <a:lnSpc>
                <a:spcPct val="80000"/>
              </a:lnSpc>
              <a:buFontTx/>
              <a:buNone/>
            </a:pPr>
            <a:endParaRPr lang="x-none" sz="2400" b="1"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23</a:t>
            </a:fld>
            <a:endParaRPr lang="en-CA"/>
          </a:p>
        </p:txBody>
      </p:sp>
    </p:spTree>
    <p:extLst>
      <p:ext uri="{BB962C8B-B14F-4D97-AF65-F5344CB8AC3E}">
        <p14:creationId xmlns:p14="http://schemas.microsoft.com/office/powerpoint/2010/main" val="1668321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Synchronized Statements</a:t>
            </a:r>
          </a:p>
        </p:txBody>
      </p:sp>
      <p:sp>
        <p:nvSpPr>
          <p:cNvPr id="3" name="Content Placeholder 2"/>
          <p:cNvSpPr>
            <a:spLocks noGrp="1"/>
          </p:cNvSpPr>
          <p:nvPr>
            <p:ph sz="quarter" idx="1"/>
          </p:nvPr>
        </p:nvSpPr>
        <p:spPr/>
        <p:txBody>
          <a:bodyPr>
            <a:normAutofit fontScale="92500"/>
          </a:bodyPr>
          <a:lstStyle/>
          <a:p>
            <a:r>
              <a:rPr lang="en-CA" dirty="0"/>
              <a:t>Another way to create synchronized code is with </a:t>
            </a:r>
            <a:r>
              <a:rPr lang="en-CA" i="1" dirty="0"/>
              <a:t>synchronized statements</a:t>
            </a:r>
            <a:r>
              <a:rPr lang="en-CA" dirty="0"/>
              <a:t>. Unlike synchronized methods, synchronized statements must specify the object that provides the intrinsic lock:</a:t>
            </a:r>
          </a:p>
          <a:p>
            <a:endParaRPr lang="en-CA" dirty="0"/>
          </a:p>
          <a:p>
            <a:pPr marL="0" indent="0">
              <a:buNone/>
            </a:pPr>
            <a:r>
              <a:rPr lang="en-CA" b="1" dirty="0">
                <a:solidFill>
                  <a:srgbClr val="7A003D"/>
                </a:solidFill>
                <a:latin typeface="Consolas" panose="020B0609020204030204" pitchFamily="49" charset="0"/>
                <a:cs typeface="Consolas" panose="020B0609020204030204" pitchFamily="49" charset="0"/>
              </a:rPr>
              <a:t>public void</a:t>
            </a: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addName</a:t>
            </a:r>
            <a:r>
              <a:rPr lang="en-CA" dirty="0">
                <a:latin typeface="Consolas" panose="020B0609020204030204" pitchFamily="49" charset="0"/>
                <a:cs typeface="Consolas" panose="020B0609020204030204" pitchFamily="49" charset="0"/>
              </a:rPr>
              <a:t>(String name) {</a:t>
            </a:r>
          </a:p>
          <a:p>
            <a:pPr marL="0" indent="0">
              <a:buNone/>
            </a:pPr>
            <a:r>
              <a:rPr lang="en-CA" dirty="0">
                <a:latin typeface="Consolas" panose="020B0609020204030204" pitchFamily="49" charset="0"/>
                <a:cs typeface="Consolas" panose="020B0609020204030204" pitchFamily="49" charset="0"/>
              </a:rPr>
              <a:t>    </a:t>
            </a:r>
            <a:r>
              <a:rPr lang="en-CA" b="1" dirty="0">
                <a:solidFill>
                  <a:srgbClr val="7A003D"/>
                </a:solidFill>
                <a:latin typeface="Consolas" panose="020B0609020204030204" pitchFamily="49" charset="0"/>
                <a:cs typeface="Consolas" panose="020B0609020204030204" pitchFamily="49" charset="0"/>
              </a:rPr>
              <a:t>synchronized</a:t>
            </a:r>
            <a:r>
              <a:rPr lang="en-CA" dirty="0">
                <a:latin typeface="Consolas" panose="020B0609020204030204" pitchFamily="49" charset="0"/>
                <a:cs typeface="Consolas" panose="020B0609020204030204" pitchFamily="49" charset="0"/>
              </a:rPr>
              <a:t>(</a:t>
            </a:r>
            <a:r>
              <a:rPr lang="en-CA" b="1" dirty="0">
                <a:solidFill>
                  <a:srgbClr val="0000FF"/>
                </a:solidFill>
                <a:latin typeface="Consolas" panose="020B0609020204030204" pitchFamily="49" charset="0"/>
                <a:cs typeface="Consolas" panose="020B0609020204030204" pitchFamily="49" charset="0"/>
              </a:rPr>
              <a:t>this</a:t>
            </a: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lastName</a:t>
            </a:r>
            <a:r>
              <a:rPr lang="en-CA" dirty="0">
                <a:latin typeface="Consolas" panose="020B0609020204030204" pitchFamily="49" charset="0"/>
                <a:cs typeface="Consolas" panose="020B0609020204030204" pitchFamily="49" charset="0"/>
              </a:rPr>
              <a:t> = name;</a:t>
            </a:r>
          </a:p>
          <a:p>
            <a:pPr marL="0" indent="0">
              <a:buNone/>
            </a:pP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nameCount</a:t>
            </a:r>
            <a:r>
              <a:rPr lang="en-CA" dirty="0">
                <a:latin typeface="Consolas" panose="020B0609020204030204" pitchFamily="49" charset="0"/>
                <a:cs typeface="Consolas" panose="020B0609020204030204" pitchFamily="49" charset="0"/>
              </a:rPr>
              <a:t>++;</a:t>
            </a:r>
          </a:p>
          <a:p>
            <a:pPr marL="0" indent="0">
              <a:buNone/>
            </a:pPr>
            <a:r>
              <a:rPr lang="en-CA" dirty="0">
                <a:latin typeface="Consolas" panose="020B0609020204030204" pitchFamily="49" charset="0"/>
                <a:cs typeface="Consolas" panose="020B0609020204030204" pitchFamily="49" charset="0"/>
              </a:rPr>
              <a:t>    }</a:t>
            </a:r>
          </a:p>
          <a:p>
            <a:pPr marL="0" indent="0">
              <a:buNone/>
            </a:pPr>
            <a:r>
              <a:rPr lang="en-CA" dirty="0">
                <a:latin typeface="Consolas" panose="020B0609020204030204" pitchFamily="49" charset="0"/>
                <a:cs typeface="Consolas" panose="020B0609020204030204" pitchFamily="49" charset="0"/>
              </a:rPr>
              <a:t>    </a:t>
            </a:r>
            <a:r>
              <a:rPr lang="en-CA" dirty="0" err="1">
                <a:latin typeface="Consolas" panose="020B0609020204030204" pitchFamily="49" charset="0"/>
                <a:cs typeface="Consolas" panose="020B0609020204030204" pitchFamily="49" charset="0"/>
              </a:rPr>
              <a:t>nameList.add</a:t>
            </a:r>
            <a:r>
              <a:rPr lang="en-CA" dirty="0">
                <a:latin typeface="Consolas" panose="020B0609020204030204" pitchFamily="49" charset="0"/>
                <a:cs typeface="Consolas" panose="020B0609020204030204" pitchFamily="49" charset="0"/>
              </a:rPr>
              <a:t>(name);</a:t>
            </a:r>
          </a:p>
          <a:p>
            <a:pPr marL="0" indent="0">
              <a:buNone/>
            </a:pPr>
            <a:r>
              <a:rPr lang="en-CA"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5"/>
          </p:nvPr>
        </p:nvSpPr>
        <p:spPr/>
        <p:txBody>
          <a:bodyPr/>
          <a:lstStyle/>
          <a:p>
            <a:fld id="{1C3A0878-15BF-46CA-A796-9F1729AA0E08}" type="slidenum">
              <a:rPr lang="en-CA" smtClean="0"/>
              <a:pPr/>
              <a:t>24</a:t>
            </a:fld>
            <a:endParaRPr lang="en-CA"/>
          </a:p>
        </p:txBody>
      </p:sp>
    </p:spTree>
    <p:extLst>
      <p:ext uri="{BB962C8B-B14F-4D97-AF65-F5344CB8AC3E}">
        <p14:creationId xmlns:p14="http://schemas.microsoft.com/office/powerpoint/2010/main" val="423535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Difference between synchronized block and method in Java</a:t>
            </a:r>
          </a:p>
        </p:txBody>
      </p:sp>
      <p:sp>
        <p:nvSpPr>
          <p:cNvPr id="3" name="Content Placeholder 2"/>
          <p:cNvSpPr>
            <a:spLocks noGrp="1"/>
          </p:cNvSpPr>
          <p:nvPr>
            <p:ph idx="1"/>
          </p:nvPr>
        </p:nvSpPr>
        <p:spPr/>
        <p:txBody>
          <a:bodyPr>
            <a:noAutofit/>
          </a:bodyPr>
          <a:lstStyle/>
          <a:p>
            <a:r>
              <a:rPr lang="en-US" sz="1800" dirty="0"/>
              <a:t>Two ways to use synchronized keyword in Java and implement mutual exclusion on critical section of code</a:t>
            </a:r>
          </a:p>
          <a:p>
            <a:r>
              <a:rPr lang="en-US" sz="1800" dirty="0"/>
              <a:t>Java provides inbuilt synchronized keyword to achieve synchronization in Java</a:t>
            </a:r>
          </a:p>
          <a:p>
            <a:r>
              <a:rPr lang="en-US" sz="1800" dirty="0"/>
              <a:t>Main difference between synchronized method and synchronized block is selection of lock on which critical section is locked.</a:t>
            </a:r>
          </a:p>
          <a:p>
            <a:r>
              <a:rPr lang="en-US" sz="1800" dirty="0"/>
              <a:t>Though both block and method can be used to provide highest degree of synchronization in Java, use of synchronized block over method is considered as better Java coding practices.</a:t>
            </a:r>
          </a:p>
        </p:txBody>
      </p:sp>
      <p:sp>
        <p:nvSpPr>
          <p:cNvPr id="2" name="Slide Number Placeholder 1"/>
          <p:cNvSpPr>
            <a:spLocks noGrp="1"/>
          </p:cNvSpPr>
          <p:nvPr>
            <p:ph type="sldNum" sz="quarter" idx="15"/>
          </p:nvPr>
        </p:nvSpPr>
        <p:spPr/>
        <p:txBody>
          <a:bodyPr/>
          <a:lstStyle/>
          <a:p>
            <a:fld id="{1C3A0878-15BF-46CA-A796-9F1729AA0E08}" type="slidenum">
              <a:rPr lang="en-CA" smtClean="0"/>
              <a:pPr/>
              <a:t>25</a:t>
            </a:fld>
            <a:endParaRPr lang="en-CA"/>
          </a:p>
        </p:txBody>
      </p:sp>
    </p:spTree>
    <p:extLst>
      <p:ext uri="{BB962C8B-B14F-4D97-AF65-F5344CB8AC3E}">
        <p14:creationId xmlns:p14="http://schemas.microsoft.com/office/powerpoint/2010/main" val="311915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6571059" cy="4320480"/>
          </a:xfrm>
        </p:spPr>
        <p:txBody>
          <a:bodyPr>
            <a:noAutofit/>
          </a:bodyPr>
          <a:lstStyle/>
          <a:p>
            <a:r>
              <a:rPr lang="en-US" sz="1600" dirty="0"/>
              <a:t>1.One significant difference between synchronized method and block is that, </a:t>
            </a:r>
            <a:r>
              <a:rPr lang="en-US" sz="1600" b="1" dirty="0"/>
              <a:t>Synchronized block generally reduce scope of lock</a:t>
            </a:r>
            <a:r>
              <a:rPr lang="en-US" sz="1600" dirty="0"/>
              <a:t>. As scope of lock is inversely proportional to performance, its always better to </a:t>
            </a:r>
            <a:r>
              <a:rPr lang="en-US" sz="1600" b="1" dirty="0"/>
              <a:t>lock only critical section of code</a:t>
            </a:r>
            <a:r>
              <a:rPr lang="en-US" sz="1600" dirty="0"/>
              <a:t>.  This improves performance drastically because locking is only required one or two times.</a:t>
            </a:r>
          </a:p>
          <a:p>
            <a:r>
              <a:rPr lang="en-US" sz="1600" dirty="0"/>
              <a:t>2. </a:t>
            </a:r>
            <a:r>
              <a:rPr lang="en-US" sz="1600" b="1" dirty="0"/>
              <a:t>Synchronized block provide granular control over lock</a:t>
            </a:r>
            <a:r>
              <a:rPr lang="en-US" sz="1600" dirty="0"/>
              <a:t>, as you can use arbitrary any lock to provide mutual exclusion to critical section code.  On the other hand synchronized method </a:t>
            </a:r>
            <a:r>
              <a:rPr lang="en-US" sz="1600" b="1" dirty="0"/>
              <a:t>always lock either on current object represented by this keyword  or class level lock</a:t>
            </a:r>
            <a:r>
              <a:rPr lang="en-US" sz="1600" dirty="0"/>
              <a:t>, if its static synchronized method.</a:t>
            </a:r>
          </a:p>
          <a:p>
            <a:r>
              <a:rPr lang="en-US" sz="1600" dirty="0"/>
              <a:t>3. In case of synchronized method, lock is </a:t>
            </a:r>
            <a:r>
              <a:rPr lang="en-US" sz="1600" b="1" dirty="0"/>
              <a:t>acquired</a:t>
            </a:r>
            <a:r>
              <a:rPr lang="en-US" sz="1600" dirty="0"/>
              <a:t> by thread when it </a:t>
            </a:r>
            <a:r>
              <a:rPr lang="en-US" sz="1600" b="1" dirty="0"/>
              <a:t>enter</a:t>
            </a:r>
            <a:r>
              <a:rPr lang="en-US" sz="1600" dirty="0"/>
              <a:t> method and </a:t>
            </a:r>
            <a:r>
              <a:rPr lang="en-US" sz="1600" b="1" dirty="0"/>
              <a:t>released</a:t>
            </a:r>
            <a:r>
              <a:rPr lang="en-US" sz="1600" dirty="0"/>
              <a:t> when it </a:t>
            </a:r>
            <a:r>
              <a:rPr lang="en-US" sz="1600" b="1" dirty="0"/>
              <a:t>leaves</a:t>
            </a:r>
            <a:r>
              <a:rPr lang="en-US" sz="1600" dirty="0"/>
              <a:t> method, either normally or by throwing Exception.  On the other hand in case of synchronized block, thread acquires lock when they enter synchronized block and release when they leave synchronized block.</a:t>
            </a:r>
          </a:p>
          <a:p>
            <a:endParaRPr lang="en-US" sz="1600" dirty="0"/>
          </a:p>
        </p:txBody>
      </p:sp>
      <p:sp>
        <p:nvSpPr>
          <p:cNvPr id="4" name="Title 3"/>
          <p:cNvSpPr>
            <a:spLocks noGrp="1"/>
          </p:cNvSpPr>
          <p:nvPr>
            <p:ph type="title"/>
          </p:nvPr>
        </p:nvSpPr>
        <p:spPr/>
        <p:txBody>
          <a:bodyPr/>
          <a:lstStyle/>
          <a:p>
            <a:r>
              <a:rPr lang="en-US" dirty="0"/>
              <a:t>Difference between synchronized block and method in Java</a:t>
            </a:r>
          </a:p>
        </p:txBody>
      </p:sp>
      <p:sp>
        <p:nvSpPr>
          <p:cNvPr id="2" name="Slide Number Placeholder 1"/>
          <p:cNvSpPr>
            <a:spLocks noGrp="1"/>
          </p:cNvSpPr>
          <p:nvPr>
            <p:ph type="sldNum" sz="quarter" idx="15"/>
          </p:nvPr>
        </p:nvSpPr>
        <p:spPr/>
        <p:txBody>
          <a:bodyPr/>
          <a:lstStyle/>
          <a:p>
            <a:fld id="{1C3A0878-15BF-46CA-A796-9F1729AA0E08}" type="slidenum">
              <a:rPr lang="en-CA" smtClean="0"/>
              <a:pPr/>
              <a:t>26</a:t>
            </a:fld>
            <a:endParaRPr lang="en-CA" dirty="0"/>
          </a:p>
        </p:txBody>
      </p:sp>
    </p:spTree>
    <p:extLst>
      <p:ext uri="{BB962C8B-B14F-4D97-AF65-F5344CB8AC3E}">
        <p14:creationId xmlns:p14="http://schemas.microsoft.com/office/powerpoint/2010/main" val="964754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problem?</a:t>
            </a:r>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27</a:t>
            </a:fld>
            <a:endParaRPr lang="en-US"/>
          </a:p>
        </p:txBody>
      </p:sp>
      <p:pic>
        <p:nvPicPr>
          <p:cNvPr id="5" name="Picture 4"/>
          <p:cNvPicPr>
            <a:picLocks noChangeAspect="1"/>
          </p:cNvPicPr>
          <p:nvPr/>
        </p:nvPicPr>
        <p:blipFill>
          <a:blip r:embed="rId3"/>
          <a:stretch>
            <a:fillRect/>
          </a:stretch>
        </p:blipFill>
        <p:spPr>
          <a:xfrm>
            <a:off x="251520" y="1690782"/>
            <a:ext cx="2774528" cy="2448273"/>
          </a:xfrm>
          <a:prstGeom prst="rect">
            <a:avLst/>
          </a:prstGeom>
        </p:spPr>
      </p:pic>
      <p:pic>
        <p:nvPicPr>
          <p:cNvPr id="6" name="Picture 5"/>
          <p:cNvPicPr>
            <a:picLocks noChangeAspect="1"/>
          </p:cNvPicPr>
          <p:nvPr/>
        </p:nvPicPr>
        <p:blipFill>
          <a:blip r:embed="rId4"/>
          <a:stretch>
            <a:fillRect/>
          </a:stretch>
        </p:blipFill>
        <p:spPr>
          <a:xfrm>
            <a:off x="251520" y="4344209"/>
            <a:ext cx="2761946" cy="2362758"/>
          </a:xfrm>
          <a:prstGeom prst="rect">
            <a:avLst/>
          </a:prstGeom>
        </p:spPr>
      </p:pic>
      <p:pic>
        <p:nvPicPr>
          <p:cNvPr id="7" name="Picture 6"/>
          <p:cNvPicPr>
            <a:picLocks noChangeAspect="1"/>
          </p:cNvPicPr>
          <p:nvPr/>
        </p:nvPicPr>
        <p:blipFill>
          <a:blip r:embed="rId5"/>
          <a:stretch>
            <a:fillRect/>
          </a:stretch>
        </p:blipFill>
        <p:spPr>
          <a:xfrm>
            <a:off x="4956666" y="4344209"/>
            <a:ext cx="2592288" cy="2416716"/>
          </a:xfrm>
          <a:prstGeom prst="rect">
            <a:avLst/>
          </a:prstGeom>
        </p:spPr>
      </p:pic>
      <p:pic>
        <p:nvPicPr>
          <p:cNvPr id="8" name="Picture 7"/>
          <p:cNvPicPr>
            <a:picLocks noChangeAspect="1"/>
          </p:cNvPicPr>
          <p:nvPr/>
        </p:nvPicPr>
        <p:blipFill>
          <a:blip r:embed="rId6"/>
          <a:stretch>
            <a:fillRect/>
          </a:stretch>
        </p:blipFill>
        <p:spPr>
          <a:xfrm>
            <a:off x="4928268" y="1731099"/>
            <a:ext cx="3031879" cy="2407956"/>
          </a:xfrm>
          <a:prstGeom prst="rect">
            <a:avLst/>
          </a:prstGeom>
        </p:spPr>
      </p:pic>
      <p:sp>
        <p:nvSpPr>
          <p:cNvPr id="9" name="Slide Number Placeholder 1"/>
          <p:cNvSpPr>
            <a:spLocks noGrp="1"/>
          </p:cNvSpPr>
          <p:nvPr>
            <p:ph type="sldNum" sz="quarter" idx="15"/>
          </p:nvPr>
        </p:nvSpPr>
        <p:spPr>
          <a:xfrm>
            <a:off x="8129016" y="5734050"/>
            <a:ext cx="609600" cy="521208"/>
          </a:xfrm>
        </p:spPr>
        <p:txBody>
          <a:bodyPr/>
          <a:lstStyle/>
          <a:p>
            <a:fld id="{1C3A0878-15BF-46CA-A796-9F1729AA0E08}" type="slidenum">
              <a:rPr lang="en-CA" smtClean="0"/>
              <a:pPr/>
              <a:t>27</a:t>
            </a:fld>
            <a:endParaRPr lang="en-CA" dirty="0"/>
          </a:p>
        </p:txBody>
      </p:sp>
    </p:spTree>
    <p:extLst>
      <p:ext uri="{BB962C8B-B14F-4D97-AF65-F5344CB8AC3E}">
        <p14:creationId xmlns:p14="http://schemas.microsoft.com/office/powerpoint/2010/main" val="99909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28</a:t>
            </a:fld>
            <a:endParaRPr lang="en-US"/>
          </a:p>
        </p:txBody>
      </p:sp>
      <p:pic>
        <p:nvPicPr>
          <p:cNvPr id="5" name="Picture 4"/>
          <p:cNvPicPr>
            <a:picLocks noChangeAspect="1"/>
          </p:cNvPicPr>
          <p:nvPr/>
        </p:nvPicPr>
        <p:blipFill>
          <a:blip r:embed="rId2"/>
          <a:stretch>
            <a:fillRect/>
          </a:stretch>
        </p:blipFill>
        <p:spPr>
          <a:xfrm>
            <a:off x="2627784" y="1487783"/>
            <a:ext cx="3326487" cy="4821537"/>
          </a:xfrm>
          <a:prstGeom prst="rect">
            <a:avLst/>
          </a:prstGeom>
        </p:spPr>
      </p:pic>
      <p:sp>
        <p:nvSpPr>
          <p:cNvPr id="6" name="Slide Number Placeholder 1"/>
          <p:cNvSpPr>
            <a:spLocks noGrp="1"/>
          </p:cNvSpPr>
          <p:nvPr>
            <p:ph type="sldNum" sz="quarter" idx="15"/>
          </p:nvPr>
        </p:nvSpPr>
        <p:spPr>
          <a:xfrm>
            <a:off x="8129016" y="5734050"/>
            <a:ext cx="609600" cy="521208"/>
          </a:xfrm>
        </p:spPr>
        <p:txBody>
          <a:bodyPr/>
          <a:lstStyle/>
          <a:p>
            <a:fld id="{1C3A0878-15BF-46CA-A796-9F1729AA0E08}" type="slidenum">
              <a:rPr lang="en-CA" smtClean="0"/>
              <a:pPr/>
              <a:t>28</a:t>
            </a:fld>
            <a:endParaRPr lang="en-CA" dirty="0"/>
          </a:p>
        </p:txBody>
      </p:sp>
    </p:spTree>
    <p:extLst>
      <p:ext uri="{BB962C8B-B14F-4D97-AF65-F5344CB8AC3E}">
        <p14:creationId xmlns:p14="http://schemas.microsoft.com/office/powerpoint/2010/main" val="647368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1 – OS Components</a:t>
            </a:r>
            <a:endParaRPr lang="en-US" dirty="0"/>
          </a:p>
        </p:txBody>
      </p:sp>
      <p:sp>
        <p:nvSpPr>
          <p:cNvPr id="3" name="Content Placeholder 2"/>
          <p:cNvSpPr>
            <a:spLocks noGrp="1"/>
          </p:cNvSpPr>
          <p:nvPr>
            <p:ph sz="quarter" idx="1"/>
          </p:nvPr>
        </p:nvSpPr>
        <p:spPr/>
        <p:txBody>
          <a:bodyPr/>
          <a:lstStyle/>
          <a:p>
            <a:r>
              <a:rPr lang="en-CA" dirty="0"/>
              <a:t>Give the name of each layer of the following schema.</a:t>
            </a:r>
          </a:p>
          <a:p>
            <a:r>
              <a:rPr lang="en-CA" dirty="0"/>
              <a:t>Provide a short description for each layers.</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29</a:t>
            </a:fld>
            <a:endParaRPr lang="en-CA"/>
          </a:p>
        </p:txBody>
      </p:sp>
      <p:pic>
        <p:nvPicPr>
          <p:cNvPr id="5" name="Content Placeholder 5"/>
          <p:cNvPicPr>
            <a:picLocks noChangeAspect="1"/>
          </p:cNvPicPr>
          <p:nvPr/>
        </p:nvPicPr>
        <p:blipFill>
          <a:blip r:embed="rId2"/>
          <a:stretch>
            <a:fillRect/>
          </a:stretch>
        </p:blipFill>
        <p:spPr>
          <a:xfrm>
            <a:off x="4813029" y="2788952"/>
            <a:ext cx="3925587" cy="4069048"/>
          </a:xfrm>
          <a:prstGeom prst="rect">
            <a:avLst/>
          </a:prstGeom>
        </p:spPr>
      </p:pic>
    </p:spTree>
    <p:extLst>
      <p:ext uri="{BB962C8B-B14F-4D97-AF65-F5344CB8AC3E}">
        <p14:creationId xmlns:p14="http://schemas.microsoft.com/office/powerpoint/2010/main" val="368679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Model</a:t>
            </a:r>
          </a:p>
        </p:txBody>
      </p:sp>
      <p:sp>
        <p:nvSpPr>
          <p:cNvPr id="3" name="Content Placeholder 2"/>
          <p:cNvSpPr>
            <a:spLocks noGrp="1"/>
          </p:cNvSpPr>
          <p:nvPr>
            <p:ph idx="1"/>
          </p:nvPr>
        </p:nvSpPr>
        <p:spPr/>
        <p:txBody>
          <a:bodyPr/>
          <a:lstStyle/>
          <a:p>
            <a:r>
              <a:rPr lang="en-US" sz="1800" dirty="0"/>
              <a:t>The many-to-many model multiplexes any number of user threads onto an equal or smaller number of kernel threads.</a:t>
            </a:r>
          </a:p>
          <a:p>
            <a:r>
              <a:rPr lang="en-US" sz="1800" dirty="0"/>
              <a:t>The following diagram shows the many-to-many threading model where 6 user level threads are multiplexing with 6 kernel level threads. </a:t>
            </a:r>
          </a:p>
          <a:p>
            <a:r>
              <a:rPr lang="en-US" sz="1800" dirty="0"/>
              <a:t>In this model, developers can create as many user threads as necessary and the corresponding Kernel threads can run in parallel on a multiprocessor machine. </a:t>
            </a:r>
          </a:p>
          <a:p>
            <a:r>
              <a:rPr lang="en-US" sz="1800" dirty="0"/>
              <a:t>This model provides the best accuracy on concurrency and when a thread performs a blocking system call, the kernel can schedule another thread for execution.</a:t>
            </a:r>
          </a:p>
          <a:p>
            <a:endParaRPr lang="en-US" dirty="0"/>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3</a:t>
            </a:fld>
            <a:endParaRPr lang="en-US"/>
          </a:p>
        </p:txBody>
      </p:sp>
      <p:sp>
        <p:nvSpPr>
          <p:cNvPr id="5"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3</a:t>
            </a:fld>
            <a:endParaRPr lang="en-CA" dirty="0"/>
          </a:p>
        </p:txBody>
      </p:sp>
    </p:spTree>
    <p:extLst>
      <p:ext uri="{BB962C8B-B14F-4D97-AF65-F5344CB8AC3E}">
        <p14:creationId xmlns:p14="http://schemas.microsoft.com/office/powerpoint/2010/main" val="3722057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t>
            </a:r>
          </a:p>
        </p:txBody>
      </p:sp>
      <p:sp>
        <p:nvSpPr>
          <p:cNvPr id="3" name="Content Placeholder 2"/>
          <p:cNvSpPr>
            <a:spLocks noGrp="1"/>
          </p:cNvSpPr>
          <p:nvPr>
            <p:ph sz="quarter" idx="1"/>
          </p:nvPr>
        </p:nvSpPr>
        <p:spPr/>
        <p:txBody>
          <a:bodyPr/>
          <a:lstStyle/>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30</a:t>
            </a:fld>
            <a:endParaRPr lang="en-CA"/>
          </a:p>
        </p:txBody>
      </p:sp>
      <p:pic>
        <p:nvPicPr>
          <p:cNvPr id="5" name="Content Placeholder 3"/>
          <p:cNvPicPr>
            <a:picLocks noChangeAspect="1"/>
          </p:cNvPicPr>
          <p:nvPr/>
        </p:nvPicPr>
        <p:blipFill>
          <a:blip r:embed="rId3"/>
          <a:stretch>
            <a:fillRect/>
          </a:stretch>
        </p:blipFill>
        <p:spPr>
          <a:xfrm>
            <a:off x="5981218" y="2275885"/>
            <a:ext cx="2619741" cy="2876951"/>
          </a:xfrm>
          <a:prstGeom prst="rect">
            <a:avLst/>
          </a:prstGeom>
        </p:spPr>
      </p:pic>
      <p:pic>
        <p:nvPicPr>
          <p:cNvPr id="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700808"/>
            <a:ext cx="3956648" cy="4356887"/>
          </a:xfrm>
          <a:prstGeom prst="rect">
            <a:avLst/>
          </a:prstGeom>
        </p:spPr>
      </p:pic>
      <p:cxnSp>
        <p:nvCxnSpPr>
          <p:cNvPr id="7" name="Straight Arrow Connector 6"/>
          <p:cNvCxnSpPr>
            <a:endCxn id="5" idx="1"/>
          </p:cNvCxnSpPr>
          <p:nvPr/>
        </p:nvCxnSpPr>
        <p:spPr>
          <a:xfrm flipV="1">
            <a:off x="3773533" y="3714361"/>
            <a:ext cx="2207685" cy="11254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280917" y="5158616"/>
            <a:ext cx="1745991" cy="215444"/>
          </a:xfrm>
          <a:prstGeom prst="rect">
            <a:avLst/>
          </a:prstGeom>
          <a:noFill/>
          <a:ln>
            <a:solidFill>
              <a:schemeClr val="bg2"/>
            </a:solidFill>
          </a:ln>
        </p:spPr>
        <p:txBody>
          <a:bodyPr wrap="none" rtlCol="0" anchor="ctr" anchorCtr="1">
            <a:spAutoFit/>
          </a:bodyPr>
          <a:lstStyle/>
          <a:p>
            <a:r>
              <a:rPr lang="en-US" sz="800" dirty="0"/>
              <a:t>Source: Course slides – Lesson 1</a:t>
            </a:r>
          </a:p>
        </p:txBody>
      </p:sp>
    </p:spTree>
    <p:extLst>
      <p:ext uri="{BB962C8B-B14F-4D97-AF65-F5344CB8AC3E}">
        <p14:creationId xmlns:p14="http://schemas.microsoft.com/office/powerpoint/2010/main" val="1347534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a:t>
            </a:r>
          </a:p>
        </p:txBody>
      </p:sp>
      <p:sp>
        <p:nvSpPr>
          <p:cNvPr id="3" name="Content Placeholder 2"/>
          <p:cNvSpPr>
            <a:spLocks noGrp="1"/>
          </p:cNvSpPr>
          <p:nvPr>
            <p:ph sz="quarter" idx="1"/>
          </p:nvPr>
        </p:nvSpPr>
        <p:spPr/>
        <p:txBody>
          <a:bodyPr>
            <a:normAutofit/>
          </a:bodyPr>
          <a:lstStyle/>
          <a:p>
            <a:r>
              <a:rPr lang="en-US" sz="2000" b="1" dirty="0"/>
              <a:t>Hardware Layer: </a:t>
            </a:r>
            <a:r>
              <a:rPr lang="en-US" sz="2000" dirty="0"/>
              <a:t>The actual electronic hardware of the computer, including and not restricted to: buses, registers, clock, CPU’s… </a:t>
            </a:r>
          </a:p>
          <a:p>
            <a:r>
              <a:rPr lang="en-US" sz="2000" b="1" dirty="0"/>
              <a:t>Operating System Layer: </a:t>
            </a:r>
            <a:r>
              <a:rPr lang="en-US" sz="2000" dirty="0"/>
              <a:t>Manages and controls resources, as well as program execution. Serves as an interface between the user programs and the hardware. </a:t>
            </a:r>
          </a:p>
          <a:p>
            <a:r>
              <a:rPr lang="en-US" sz="2000" b="1" dirty="0"/>
              <a:t>System Software Layer: </a:t>
            </a:r>
            <a:r>
              <a:rPr lang="en-US" sz="2000" dirty="0"/>
              <a:t>Software that is not part of the operating system, but which is needed for the proper functioning of other software. For example, a graphic API (DirectX) needed to run a specific game on your computer. </a:t>
            </a:r>
          </a:p>
          <a:p>
            <a:r>
              <a:rPr lang="en-US" sz="2000" b="1" dirty="0"/>
              <a:t>Application software Layer: </a:t>
            </a:r>
            <a:r>
              <a:rPr lang="en-US" sz="2000" dirty="0"/>
              <a:t>Combines the end user programs and applications. Examples: Microsoft Word, Mozilla Firefox, Temple Run…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31</a:t>
            </a:fld>
            <a:endParaRPr lang="en-CA"/>
          </a:p>
        </p:txBody>
      </p:sp>
    </p:spTree>
    <p:extLst>
      <p:ext uri="{BB962C8B-B14F-4D97-AF65-F5344CB8AC3E}">
        <p14:creationId xmlns:p14="http://schemas.microsoft.com/office/powerpoint/2010/main" val="324030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Question 2 – OS Components</a:t>
            </a:r>
            <a:endParaRPr lang="en-US" dirty="0"/>
          </a:p>
        </p:txBody>
      </p:sp>
      <p:sp>
        <p:nvSpPr>
          <p:cNvPr id="3" name="Content Placeholder 2"/>
          <p:cNvSpPr>
            <a:spLocks noGrp="1"/>
          </p:cNvSpPr>
          <p:nvPr>
            <p:ph sz="quarter" idx="1"/>
          </p:nvPr>
        </p:nvSpPr>
        <p:spPr/>
        <p:txBody>
          <a:bodyPr/>
          <a:lstStyle/>
          <a:p>
            <a:r>
              <a:rPr lang="en-CA" dirty="0"/>
              <a:t>What is the difference between user mode and system mode?</a:t>
            </a:r>
          </a:p>
          <a:p>
            <a:pPr lvl="2"/>
            <a:r>
              <a:rPr lang="en-CA" dirty="0"/>
              <a:t>What if the user software need to change mode?</a:t>
            </a:r>
          </a:p>
          <a:p>
            <a:pPr lvl="2"/>
            <a:r>
              <a:rPr lang="en-CA" dirty="0"/>
              <a:t>Why do we need them?</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32</a:t>
            </a:fld>
            <a:endParaRPr lang="en-CA"/>
          </a:p>
        </p:txBody>
      </p:sp>
    </p:spTree>
    <p:extLst>
      <p:ext uri="{BB962C8B-B14F-4D97-AF65-F5344CB8AC3E}">
        <p14:creationId xmlns:p14="http://schemas.microsoft.com/office/powerpoint/2010/main" val="2482096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2</a:t>
            </a:r>
          </a:p>
        </p:txBody>
      </p:sp>
      <p:sp>
        <p:nvSpPr>
          <p:cNvPr id="4" name="Slide Number Placeholder 3"/>
          <p:cNvSpPr>
            <a:spLocks noGrp="1"/>
          </p:cNvSpPr>
          <p:nvPr>
            <p:ph type="sldNum" sz="quarter" idx="15"/>
          </p:nvPr>
        </p:nvSpPr>
        <p:spPr/>
        <p:txBody>
          <a:bodyPr/>
          <a:lstStyle/>
          <a:p>
            <a:fld id="{1C3A0878-15BF-46CA-A796-9F1729AA0E08}" type="slidenum">
              <a:rPr lang="en-CA" smtClean="0"/>
              <a:pPr/>
              <a:t>33</a:t>
            </a:fld>
            <a:endParaRPr lang="en-CA"/>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91527" y="1772816"/>
            <a:ext cx="8425497" cy="2742803"/>
          </a:xfrm>
        </p:spPr>
      </p:pic>
      <p:sp>
        <p:nvSpPr>
          <p:cNvPr id="6" name="TextBox 5"/>
          <p:cNvSpPr txBox="1"/>
          <p:nvPr/>
        </p:nvSpPr>
        <p:spPr>
          <a:xfrm>
            <a:off x="2699792" y="4655353"/>
            <a:ext cx="1968809" cy="215444"/>
          </a:xfrm>
          <a:prstGeom prst="rect">
            <a:avLst/>
          </a:prstGeom>
          <a:noFill/>
          <a:ln>
            <a:solidFill>
              <a:schemeClr val="bg2"/>
            </a:solidFill>
          </a:ln>
        </p:spPr>
        <p:txBody>
          <a:bodyPr wrap="none" rtlCol="0" anchor="ctr" anchorCtr="1">
            <a:spAutoFit/>
          </a:bodyPr>
          <a:lstStyle/>
          <a:p>
            <a:r>
              <a:rPr lang="en-US" sz="800" dirty="0"/>
              <a:t>Source: </a:t>
            </a:r>
            <a:r>
              <a:rPr lang="en-US" sz="800" dirty="0" err="1"/>
              <a:t>Silberschatz</a:t>
            </a:r>
            <a:r>
              <a:rPr lang="en-US" sz="800" dirty="0"/>
              <a:t> et al. 9</a:t>
            </a:r>
            <a:r>
              <a:rPr lang="en-US" sz="800" baseline="30000" dirty="0"/>
              <a:t>th</a:t>
            </a:r>
            <a:r>
              <a:rPr lang="en-US" sz="800" dirty="0"/>
              <a:t> edition</a:t>
            </a:r>
          </a:p>
        </p:txBody>
      </p:sp>
    </p:spTree>
    <p:extLst>
      <p:ext uri="{BB962C8B-B14F-4D97-AF65-F5344CB8AC3E}">
        <p14:creationId xmlns:p14="http://schemas.microsoft.com/office/powerpoint/2010/main" val="1102693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 OS Components</a:t>
            </a:r>
          </a:p>
        </p:txBody>
      </p:sp>
      <p:sp>
        <p:nvSpPr>
          <p:cNvPr id="3" name="Content Placeholder 2"/>
          <p:cNvSpPr>
            <a:spLocks noGrp="1"/>
          </p:cNvSpPr>
          <p:nvPr>
            <p:ph sz="quarter" idx="1"/>
          </p:nvPr>
        </p:nvSpPr>
        <p:spPr/>
        <p:txBody>
          <a:bodyPr>
            <a:normAutofit/>
          </a:bodyPr>
          <a:lstStyle/>
          <a:p>
            <a:r>
              <a:rPr lang="en-US" sz="1800" dirty="0"/>
              <a:t>What are the resources in this schema? </a:t>
            </a:r>
          </a:p>
          <a:p>
            <a:pPr lvl="1"/>
            <a:endParaRPr lang="en-US" sz="1800" dirty="0"/>
          </a:p>
          <a:p>
            <a:pPr lvl="1"/>
            <a:r>
              <a:rPr lang="en-US" sz="1800" dirty="0"/>
              <a:t>Can an application work with the processor directly?</a:t>
            </a:r>
          </a:p>
          <a:p>
            <a:pPr lvl="1"/>
            <a:r>
              <a:rPr lang="en-US" sz="1800" dirty="0"/>
              <a:t>What is the programmer’s interface to the resources? </a:t>
            </a:r>
          </a:p>
          <a:p>
            <a:pPr lvl="1"/>
            <a:r>
              <a:rPr lang="en-US" sz="1800" dirty="0"/>
              <a:t>What would drive the resources?</a:t>
            </a:r>
          </a:p>
          <a:p>
            <a:endParaRPr lang="en-US" sz="1800"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34</a:t>
            </a:fld>
            <a:endParaRPr lang="en-CA"/>
          </a:p>
        </p:txBody>
      </p:sp>
      <p:pic>
        <p:nvPicPr>
          <p:cNvPr id="5" name="Content Placeholder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27" y="3434103"/>
            <a:ext cx="3474354" cy="2560551"/>
          </a:xfrm>
          <a:prstGeom prst="rect">
            <a:avLst/>
          </a:prstGeom>
        </p:spPr>
      </p:pic>
      <p:sp>
        <p:nvSpPr>
          <p:cNvPr id="6" name="TextBox 5"/>
          <p:cNvSpPr txBox="1"/>
          <p:nvPr/>
        </p:nvSpPr>
        <p:spPr>
          <a:xfrm>
            <a:off x="3318004" y="6177216"/>
            <a:ext cx="1745991" cy="215444"/>
          </a:xfrm>
          <a:prstGeom prst="rect">
            <a:avLst/>
          </a:prstGeom>
          <a:noFill/>
          <a:ln>
            <a:solidFill>
              <a:schemeClr val="bg2"/>
            </a:solidFill>
          </a:ln>
        </p:spPr>
        <p:txBody>
          <a:bodyPr wrap="none" rtlCol="0" anchor="ctr" anchorCtr="1">
            <a:spAutoFit/>
          </a:bodyPr>
          <a:lstStyle/>
          <a:p>
            <a:r>
              <a:rPr lang="en-US" sz="800" dirty="0"/>
              <a:t>Source: Course slides – Lesson 1</a:t>
            </a:r>
          </a:p>
        </p:txBody>
      </p:sp>
    </p:spTree>
    <p:extLst>
      <p:ext uri="{BB962C8B-B14F-4D97-AF65-F5344CB8AC3E}">
        <p14:creationId xmlns:p14="http://schemas.microsoft.com/office/powerpoint/2010/main" val="787714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3</a:t>
            </a:r>
          </a:p>
        </p:txBody>
      </p:sp>
      <p:sp>
        <p:nvSpPr>
          <p:cNvPr id="3" name="Content Placeholder 2"/>
          <p:cNvSpPr>
            <a:spLocks noGrp="1"/>
          </p:cNvSpPr>
          <p:nvPr>
            <p:ph sz="quarter" idx="1"/>
          </p:nvPr>
        </p:nvSpPr>
        <p:spPr/>
        <p:txBody>
          <a:bodyPr/>
          <a:lstStyle/>
          <a:p>
            <a:r>
              <a:rPr lang="en-US" dirty="0"/>
              <a:t> Resources: Processor(s), main memory, peripherals </a:t>
            </a:r>
          </a:p>
          <a:p>
            <a:r>
              <a:rPr lang="en-US" dirty="0"/>
              <a:t>o An application can NOT work directly with the processor or any resource </a:t>
            </a:r>
          </a:p>
          <a:p>
            <a:r>
              <a:rPr lang="en-US" dirty="0"/>
              <a:t>o All applications use the operating system as an interface to the resources </a:t>
            </a:r>
          </a:p>
          <a:p>
            <a:r>
              <a:rPr lang="en-US" dirty="0"/>
              <a:t>o The drivers directly control the resources </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35</a:t>
            </a:fld>
            <a:endParaRPr lang="en-CA"/>
          </a:p>
        </p:txBody>
      </p:sp>
    </p:spTree>
    <p:extLst>
      <p:ext uri="{BB962C8B-B14F-4D97-AF65-F5344CB8AC3E}">
        <p14:creationId xmlns:p14="http://schemas.microsoft.com/office/powerpoint/2010/main" val="1053407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 – Context Switch</a:t>
            </a:r>
          </a:p>
        </p:txBody>
      </p:sp>
      <p:sp>
        <p:nvSpPr>
          <p:cNvPr id="3" name="Content Placeholder 2"/>
          <p:cNvSpPr>
            <a:spLocks noGrp="1"/>
          </p:cNvSpPr>
          <p:nvPr>
            <p:ph sz="quarter" idx="1"/>
          </p:nvPr>
        </p:nvSpPr>
        <p:spPr/>
        <p:txBody>
          <a:bodyPr/>
          <a:lstStyle/>
          <a:p>
            <a:endParaRPr lang="en-US" dirty="0"/>
          </a:p>
          <a:p>
            <a:r>
              <a:rPr lang="en-US" dirty="0"/>
              <a:t>Define each step of a context switch</a:t>
            </a:r>
          </a:p>
          <a:p>
            <a:r>
              <a:rPr lang="en-US" dirty="0"/>
              <a:t>Specify the overheads that occur during a context switch and that are not considered in the context switch time.</a:t>
            </a:r>
          </a:p>
          <a:p>
            <a:endParaRPr lang="en-US"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36</a:t>
            </a:fld>
            <a:endParaRPr lang="en-CA"/>
          </a:p>
        </p:txBody>
      </p:sp>
    </p:spTree>
    <p:extLst>
      <p:ext uri="{BB962C8B-B14F-4D97-AF65-F5344CB8AC3E}">
        <p14:creationId xmlns:p14="http://schemas.microsoft.com/office/powerpoint/2010/main" val="3058814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a:t>
            </a:r>
          </a:p>
        </p:txBody>
      </p:sp>
      <p:sp>
        <p:nvSpPr>
          <p:cNvPr id="3" name="Content Placeholder 2"/>
          <p:cNvSpPr>
            <a:spLocks noGrp="1"/>
          </p:cNvSpPr>
          <p:nvPr>
            <p:ph sz="quarter" idx="1"/>
          </p:nvPr>
        </p:nvSpPr>
        <p:spPr/>
        <p:txBody>
          <a:bodyPr>
            <a:normAutofit lnSpcReduction="10000"/>
          </a:bodyPr>
          <a:lstStyle/>
          <a:p>
            <a:r>
              <a:rPr lang="en-US" dirty="0"/>
              <a:t>Step 1: Interruption (through a trap) </a:t>
            </a:r>
          </a:p>
          <a:p>
            <a:r>
              <a:rPr lang="en-US" dirty="0"/>
              <a:t>Step 2: OS scheduling is woke-up </a:t>
            </a:r>
          </a:p>
          <a:p>
            <a:r>
              <a:rPr lang="en-US" dirty="0"/>
              <a:t>Step 3: Scheduler store registry (in main memory) associated to the stopped process </a:t>
            </a:r>
          </a:p>
          <a:p>
            <a:r>
              <a:rPr lang="en-US" dirty="0"/>
              <a:t>Step 4: Scheduler look at the ready-queue for the next process to run </a:t>
            </a:r>
          </a:p>
          <a:p>
            <a:r>
              <a:rPr lang="en-US" dirty="0"/>
              <a:t>Step 5: Scheduler restore registry of the next process to run </a:t>
            </a:r>
          </a:p>
          <a:p>
            <a:r>
              <a:rPr lang="en-US" dirty="0"/>
              <a:t>Step 6: Scheduler set the IR registry (next instruction to execute) so the next process will restart exactly where he left </a:t>
            </a:r>
          </a:p>
          <a:p>
            <a:r>
              <a:rPr lang="en-US" dirty="0"/>
              <a:t>Step 7: Scheduler interrupt himself </a:t>
            </a:r>
            <a:endParaRPr lang="en-US" b="1" dirty="0"/>
          </a:p>
        </p:txBody>
      </p:sp>
      <p:sp>
        <p:nvSpPr>
          <p:cNvPr id="4" name="Slide Number Placeholder 3"/>
          <p:cNvSpPr>
            <a:spLocks noGrp="1"/>
          </p:cNvSpPr>
          <p:nvPr>
            <p:ph type="sldNum" sz="quarter" idx="15"/>
          </p:nvPr>
        </p:nvSpPr>
        <p:spPr/>
        <p:txBody>
          <a:bodyPr/>
          <a:lstStyle/>
          <a:p>
            <a:fld id="{1C3A0878-15BF-46CA-A796-9F1729AA0E08}" type="slidenum">
              <a:rPr lang="en-CA" smtClean="0"/>
              <a:pPr/>
              <a:t>37</a:t>
            </a:fld>
            <a:endParaRPr lang="en-CA"/>
          </a:p>
        </p:txBody>
      </p:sp>
    </p:spTree>
    <p:extLst>
      <p:ext uri="{BB962C8B-B14F-4D97-AF65-F5344CB8AC3E}">
        <p14:creationId xmlns:p14="http://schemas.microsoft.com/office/powerpoint/2010/main" val="1336066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4</a:t>
            </a:r>
          </a:p>
        </p:txBody>
      </p:sp>
      <p:sp>
        <p:nvSpPr>
          <p:cNvPr id="3" name="Content Placeholder 2"/>
          <p:cNvSpPr>
            <a:spLocks noGrp="1"/>
          </p:cNvSpPr>
          <p:nvPr>
            <p:ph sz="quarter" idx="1"/>
          </p:nvPr>
        </p:nvSpPr>
        <p:spPr/>
        <p:txBody>
          <a:bodyPr/>
          <a:lstStyle/>
          <a:p>
            <a:r>
              <a:rPr lang="en-US" dirty="0"/>
              <a:t>The time that the dispatcher executes to handle the context switch</a:t>
            </a:r>
          </a:p>
          <a:p>
            <a:r>
              <a:rPr lang="en-US" dirty="0"/>
              <a:t>The context switch time between the dispatcher and the other two processes</a:t>
            </a:r>
          </a:p>
        </p:txBody>
      </p:sp>
      <p:sp>
        <p:nvSpPr>
          <p:cNvPr id="4" name="Slide Number Placeholder 3"/>
          <p:cNvSpPr>
            <a:spLocks noGrp="1"/>
          </p:cNvSpPr>
          <p:nvPr>
            <p:ph type="sldNum" sz="quarter" idx="15"/>
          </p:nvPr>
        </p:nvSpPr>
        <p:spPr/>
        <p:txBody>
          <a:bodyPr/>
          <a:lstStyle/>
          <a:p>
            <a:fld id="{1C3A0878-15BF-46CA-A796-9F1729AA0E08}" type="slidenum">
              <a:rPr lang="en-CA" smtClean="0"/>
              <a:pPr/>
              <a:t>38</a:t>
            </a:fld>
            <a:endParaRPr lang="en-CA"/>
          </a:p>
        </p:txBody>
      </p:sp>
    </p:spTree>
    <p:extLst>
      <p:ext uri="{BB962C8B-B14F-4D97-AF65-F5344CB8AC3E}">
        <p14:creationId xmlns:p14="http://schemas.microsoft.com/office/powerpoint/2010/main" val="247902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endParaRPr lang="en-US" dirty="0"/>
          </a:p>
        </p:txBody>
      </p:sp>
      <p:sp>
        <p:nvSpPr>
          <p:cNvPr id="3" name="Content Placeholder 2"/>
          <p:cNvSpPr>
            <a:spLocks noGrp="1"/>
          </p:cNvSpPr>
          <p:nvPr>
            <p:ph idx="1"/>
          </p:nvPr>
        </p:nvSpPr>
        <p:spPr/>
        <p:txBody>
          <a:bodyPr/>
          <a:lstStyle/>
          <a:p>
            <a:r>
              <a:rPr lang="en-CA" sz="1000" dirty="0"/>
              <a:t>[1]  http://download.oracle.com/docs/cd/E17409_01/javase/tutorial/essential/concurrency/syncmeth.html</a:t>
            </a:r>
          </a:p>
          <a:p>
            <a:r>
              <a:rPr lang="en-CA" sz="1000" dirty="0"/>
              <a:t>[2] </a:t>
            </a:r>
            <a:r>
              <a:rPr lang="en-US" sz="1000" dirty="0"/>
              <a:t>Questions are prepared </a:t>
            </a:r>
            <a:r>
              <a:rPr lang="en-US" sz="1000" dirty="0" err="1"/>
              <a:t>by:Alimohammad</a:t>
            </a:r>
            <a:r>
              <a:rPr lang="en-US" sz="1000" dirty="0"/>
              <a:t> </a:t>
            </a:r>
            <a:r>
              <a:rPr lang="en-US" sz="1000" dirty="0" err="1"/>
              <a:t>Firooz,François</a:t>
            </a:r>
            <a:r>
              <a:rPr lang="en-US" sz="1000" dirty="0"/>
              <a:t> </a:t>
            </a:r>
            <a:r>
              <a:rPr lang="en-US" sz="1000" dirty="0" err="1"/>
              <a:t>Gingras</a:t>
            </a:r>
            <a:r>
              <a:rPr lang="en-US" sz="1000" dirty="0"/>
              <a:t>, Tamara </a:t>
            </a:r>
            <a:r>
              <a:rPr lang="en-US" sz="1000" dirty="0" err="1"/>
              <a:t>Finide</a:t>
            </a:r>
            <a:r>
              <a:rPr lang="en-US" sz="1000" dirty="0"/>
              <a:t> </a:t>
            </a:r>
            <a:r>
              <a:rPr lang="en-US" sz="1000" dirty="0" err="1"/>
              <a:t>Dittimi</a:t>
            </a:r>
            <a:r>
              <a:rPr lang="en-US" sz="1000" dirty="0"/>
              <a:t>, </a:t>
            </a:r>
          </a:p>
          <a:p>
            <a:pPr marL="0" indent="0">
              <a:buNone/>
            </a:pPr>
            <a:endParaRPr lang="en-US" dirty="0"/>
          </a:p>
        </p:txBody>
      </p:sp>
      <p:sp>
        <p:nvSpPr>
          <p:cNvPr id="6" name="Slide Number Placeholder 5"/>
          <p:cNvSpPr>
            <a:spLocks noGrp="1"/>
          </p:cNvSpPr>
          <p:nvPr>
            <p:ph type="sldNum" sz="quarter" idx="15"/>
          </p:nvPr>
        </p:nvSpPr>
        <p:spPr/>
        <p:txBody>
          <a:bodyPr/>
          <a:lstStyle/>
          <a:p>
            <a:fld id="{1C3A0878-15BF-46CA-A796-9F1729AA0E08}" type="slidenum">
              <a:rPr lang="en-CA" smtClean="0"/>
              <a:pPr/>
              <a:t>39</a:t>
            </a:fld>
            <a:endParaRPr lang="en-CA"/>
          </a:p>
        </p:txBody>
      </p:sp>
    </p:spTree>
    <p:extLst>
      <p:ext uri="{BB962C8B-B14F-4D97-AF65-F5344CB8AC3E}">
        <p14:creationId xmlns:p14="http://schemas.microsoft.com/office/powerpoint/2010/main" val="300719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Many Model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662520"/>
            <a:ext cx="5853989" cy="4322196"/>
          </a:xfrm>
        </p:spPr>
      </p:pic>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4</a:t>
            </a:fld>
            <a:endParaRPr lang="en-US"/>
          </a:p>
        </p:txBody>
      </p:sp>
      <p:sp>
        <p:nvSpPr>
          <p:cNvPr id="6"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4</a:t>
            </a:fld>
            <a:endParaRPr lang="en-CA" dirty="0"/>
          </a:p>
        </p:txBody>
      </p:sp>
    </p:spTree>
    <p:extLst>
      <p:ext uri="{BB962C8B-B14F-4D97-AF65-F5344CB8AC3E}">
        <p14:creationId xmlns:p14="http://schemas.microsoft.com/office/powerpoint/2010/main" val="112722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One Model</a:t>
            </a:r>
          </a:p>
        </p:txBody>
      </p:sp>
      <p:sp>
        <p:nvSpPr>
          <p:cNvPr id="3" name="Content Placeholder 2"/>
          <p:cNvSpPr>
            <a:spLocks noGrp="1"/>
          </p:cNvSpPr>
          <p:nvPr>
            <p:ph idx="1"/>
          </p:nvPr>
        </p:nvSpPr>
        <p:spPr/>
        <p:txBody>
          <a:bodyPr>
            <a:normAutofit/>
          </a:bodyPr>
          <a:lstStyle/>
          <a:p>
            <a:r>
              <a:rPr lang="en-US" sz="1600" dirty="0"/>
              <a:t>Many-to-one model maps many user level threads to one Kernel-level thread. </a:t>
            </a:r>
          </a:p>
          <a:p>
            <a:r>
              <a:rPr lang="en-US" sz="1600" dirty="0"/>
              <a:t>Thread management is done in user space by the thread library. </a:t>
            </a:r>
          </a:p>
          <a:p>
            <a:r>
              <a:rPr lang="en-US" sz="1600" dirty="0"/>
              <a:t>When thread makes a blocking system call, the entire process will be blocked. </a:t>
            </a:r>
          </a:p>
          <a:p>
            <a:r>
              <a:rPr lang="en-US" sz="1600" dirty="0"/>
              <a:t>Only one thread can access the Kernel at a time, so multiple threads are unable to run in parallel on multiprocessors.</a:t>
            </a:r>
          </a:p>
          <a:p>
            <a:r>
              <a:rPr lang="en-US" sz="1600" dirty="0"/>
              <a:t>If the user-level thread libraries are implemented in the operating system in such a way that the system does not support them, then the Kernel threads use the many-to-one relationship modes.</a:t>
            </a:r>
          </a:p>
          <a:p>
            <a:endParaRPr lang="en-US" sz="1050" dirty="0"/>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5</a:t>
            </a:fld>
            <a:endParaRPr lang="en-US"/>
          </a:p>
        </p:txBody>
      </p:sp>
      <p:sp>
        <p:nvSpPr>
          <p:cNvPr id="5"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5</a:t>
            </a:fld>
            <a:endParaRPr lang="en-CA" dirty="0"/>
          </a:p>
        </p:txBody>
      </p:sp>
    </p:spTree>
    <p:extLst>
      <p:ext uri="{BB962C8B-B14F-4D97-AF65-F5344CB8AC3E}">
        <p14:creationId xmlns:p14="http://schemas.microsoft.com/office/powerpoint/2010/main" val="415720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to One Model </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3059" y="1654812"/>
            <a:ext cx="6056756" cy="4482001"/>
          </a:xfrm>
        </p:spPr>
      </p:pic>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6</a:t>
            </a:fld>
            <a:endParaRPr lang="en-US"/>
          </a:p>
        </p:txBody>
      </p:sp>
      <p:sp>
        <p:nvSpPr>
          <p:cNvPr id="6"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6</a:t>
            </a:fld>
            <a:endParaRPr lang="en-CA" dirty="0"/>
          </a:p>
        </p:txBody>
      </p:sp>
    </p:spTree>
    <p:extLst>
      <p:ext uri="{BB962C8B-B14F-4D97-AF65-F5344CB8AC3E}">
        <p14:creationId xmlns:p14="http://schemas.microsoft.com/office/powerpoint/2010/main" val="252914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 Model</a:t>
            </a:r>
          </a:p>
        </p:txBody>
      </p:sp>
      <p:sp>
        <p:nvSpPr>
          <p:cNvPr id="3" name="Content Placeholder 2"/>
          <p:cNvSpPr>
            <a:spLocks noGrp="1"/>
          </p:cNvSpPr>
          <p:nvPr>
            <p:ph idx="1"/>
          </p:nvPr>
        </p:nvSpPr>
        <p:spPr/>
        <p:txBody>
          <a:bodyPr>
            <a:normAutofit/>
          </a:bodyPr>
          <a:lstStyle/>
          <a:p>
            <a:r>
              <a:rPr lang="en-US" sz="2000" dirty="0"/>
              <a:t>There is one-to-one relationship of user-level thread to the kernel-level thread. </a:t>
            </a:r>
          </a:p>
          <a:p>
            <a:r>
              <a:rPr lang="en-US" sz="2000" dirty="0"/>
              <a:t>This model provides more concurrency than the many-to-one model. </a:t>
            </a:r>
          </a:p>
          <a:p>
            <a:r>
              <a:rPr lang="en-US" sz="2000" dirty="0"/>
              <a:t>It also allows another thread to run when a thread makes a blocking system call. </a:t>
            </a:r>
          </a:p>
          <a:p>
            <a:r>
              <a:rPr lang="en-US" sz="2000" dirty="0"/>
              <a:t>It supports multiple threads to execute in parallel on microprocessors.</a:t>
            </a:r>
          </a:p>
          <a:p>
            <a:r>
              <a:rPr lang="en-US" sz="2000" b="1" dirty="0"/>
              <a:t>Disadvantage</a:t>
            </a:r>
            <a:r>
              <a:rPr lang="en-US" sz="2000" dirty="0"/>
              <a:t> of this model is that creating user thread requires the corresponding Kernel thread. 	windows NT and windows 2000 use one to one relationship model.</a:t>
            </a:r>
          </a:p>
          <a:p>
            <a:endParaRPr lang="en-US" sz="2000" dirty="0"/>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7</a:t>
            </a:fld>
            <a:endParaRPr lang="en-US"/>
          </a:p>
        </p:txBody>
      </p:sp>
      <p:sp>
        <p:nvSpPr>
          <p:cNvPr id="5"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7</a:t>
            </a:fld>
            <a:endParaRPr lang="en-CA" dirty="0"/>
          </a:p>
        </p:txBody>
      </p:sp>
    </p:spTree>
    <p:extLst>
      <p:ext uri="{BB962C8B-B14F-4D97-AF65-F5344CB8AC3E}">
        <p14:creationId xmlns:p14="http://schemas.microsoft.com/office/powerpoint/2010/main" val="146031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to One Model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527" y="1440356"/>
            <a:ext cx="6015403" cy="4471450"/>
          </a:xfrm>
        </p:spPr>
      </p:pic>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8</a:t>
            </a:fld>
            <a:endParaRPr lang="en-US"/>
          </a:p>
        </p:txBody>
      </p:sp>
      <p:sp>
        <p:nvSpPr>
          <p:cNvPr id="6"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8</a:t>
            </a:fld>
            <a:endParaRPr lang="en-CA" dirty="0"/>
          </a:p>
        </p:txBody>
      </p:sp>
    </p:spTree>
    <p:extLst>
      <p:ext uri="{BB962C8B-B14F-4D97-AF65-F5344CB8AC3E}">
        <p14:creationId xmlns:p14="http://schemas.microsoft.com/office/powerpoint/2010/main" val="149596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Concepts</a:t>
            </a:r>
          </a:p>
        </p:txBody>
      </p:sp>
      <p:sp>
        <p:nvSpPr>
          <p:cNvPr id="3" name="Content Placeholder 2"/>
          <p:cNvSpPr>
            <a:spLocks noGrp="1"/>
          </p:cNvSpPr>
          <p:nvPr>
            <p:ph idx="1"/>
          </p:nvPr>
        </p:nvSpPr>
        <p:spPr>
          <a:xfrm>
            <a:off x="866216" y="1654813"/>
            <a:ext cx="6571059" cy="4192952"/>
          </a:xfrm>
        </p:spPr>
        <p:txBody>
          <a:bodyPr>
            <a:noAutofit/>
          </a:bodyPr>
          <a:lstStyle/>
          <a:p>
            <a:r>
              <a:rPr lang="en-US" sz="1400" dirty="0"/>
              <a:t>There are three very important </a:t>
            </a:r>
            <a:r>
              <a:rPr lang="en-US" sz="1400" b="1" dirty="0">
                <a:solidFill>
                  <a:srgbClr val="FF0000"/>
                </a:solidFill>
              </a:rPr>
              <a:t>concepts</a:t>
            </a:r>
            <a:r>
              <a:rPr lang="en-US" sz="1400" dirty="0">
                <a:solidFill>
                  <a:srgbClr val="FF0000"/>
                </a:solidFill>
              </a:rPr>
              <a:t> </a:t>
            </a:r>
            <a:r>
              <a:rPr lang="en-US" sz="1400" dirty="0"/>
              <a:t>when doing concurrent programming :</a:t>
            </a:r>
          </a:p>
          <a:p>
            <a:r>
              <a:rPr lang="en-US" sz="1400" b="1" dirty="0">
                <a:solidFill>
                  <a:srgbClr val="00B050"/>
                </a:solidFill>
              </a:rPr>
              <a:t>Atomicity</a:t>
            </a:r>
            <a:r>
              <a:rPr lang="en-US" sz="1400" dirty="0">
                <a:solidFill>
                  <a:srgbClr val="00B050"/>
                </a:solidFill>
              </a:rPr>
              <a:t> </a:t>
            </a:r>
            <a:r>
              <a:rPr lang="en-US" sz="1400" dirty="0"/>
              <a:t>: An operation is said atomic when it cannot be interrupted. There is almost no atomic operations in Java, the only we've is the assignation a = 5, but a = b++ is not atomic. </a:t>
            </a:r>
          </a:p>
          <a:p>
            <a:r>
              <a:rPr lang="en-US" sz="1400" dirty="0"/>
              <a:t>In some cases, you'll have to make atomic some actions with synchronization.</a:t>
            </a:r>
          </a:p>
          <a:p>
            <a:r>
              <a:rPr lang="en-US" sz="1400" b="1" dirty="0">
                <a:solidFill>
                  <a:srgbClr val="00B050"/>
                </a:solidFill>
              </a:rPr>
              <a:t>Visibility</a:t>
            </a:r>
            <a:r>
              <a:rPr lang="en-US" sz="1400" dirty="0"/>
              <a:t> : This occurs when a thread must watch the actions of the other threads, for example the termination of the thread. This also implies some kind of synchronization.</a:t>
            </a:r>
          </a:p>
          <a:p>
            <a:r>
              <a:rPr lang="en-US" sz="1400" b="1" dirty="0">
                <a:solidFill>
                  <a:srgbClr val="00B050"/>
                </a:solidFill>
              </a:rPr>
              <a:t>Order of execution </a:t>
            </a:r>
            <a:r>
              <a:rPr lang="en-US" sz="1400" dirty="0"/>
              <a:t>: When you have normal program, all you lines of code run in the same order every time you launch the application. </a:t>
            </a:r>
          </a:p>
          <a:p>
            <a:r>
              <a:rPr lang="en-US" sz="1400" dirty="0"/>
              <a:t>This is not the case when you make concurrent programming. </a:t>
            </a:r>
          </a:p>
          <a:p>
            <a:r>
              <a:rPr lang="en-US" sz="1400" dirty="0"/>
              <a:t>You first instruction can followed by an instruction of the thread B or by the first instruction. And that can change every time you launch the application. </a:t>
            </a:r>
            <a:r>
              <a:rPr lang="en-US" sz="1400" b="1" dirty="0"/>
              <a:t>The order of execution is not guaranteed !</a:t>
            </a:r>
            <a:r>
              <a:rPr lang="en-US" sz="1400" dirty="0"/>
              <a:t> </a:t>
            </a:r>
            <a:endParaRPr lang="en-US" sz="3200" dirty="0"/>
          </a:p>
        </p:txBody>
      </p:sp>
      <p:sp>
        <p:nvSpPr>
          <p:cNvPr id="4" name="Slide Number Placeholder 3"/>
          <p:cNvSpPr>
            <a:spLocks noGrp="1"/>
          </p:cNvSpPr>
          <p:nvPr>
            <p:ph type="sldNum" sz="quarter" idx="4294967295"/>
          </p:nvPr>
        </p:nvSpPr>
        <p:spPr>
          <a:xfrm>
            <a:off x="7764406" y="1079047"/>
            <a:ext cx="628649" cy="575765"/>
          </a:xfrm>
          <a:prstGeom prst="rect">
            <a:avLst/>
          </a:prstGeom>
        </p:spPr>
        <p:txBody>
          <a:bodyPr/>
          <a:lstStyle/>
          <a:p>
            <a:fld id="{EAB8B4B9-FBC9-431D-A1F7-DB9BAA09C0FA}" type="slidenum">
              <a:rPr lang="en-US" smtClean="0"/>
              <a:t>9</a:t>
            </a:fld>
            <a:endParaRPr lang="en-US"/>
          </a:p>
        </p:txBody>
      </p:sp>
      <p:sp>
        <p:nvSpPr>
          <p:cNvPr id="5" name="Slide Number Placeholder 5"/>
          <p:cNvSpPr>
            <a:spLocks noGrp="1"/>
          </p:cNvSpPr>
          <p:nvPr>
            <p:ph type="sldNum" sz="quarter" idx="15"/>
          </p:nvPr>
        </p:nvSpPr>
        <p:spPr>
          <a:xfrm>
            <a:off x="8129016" y="5734050"/>
            <a:ext cx="609600" cy="521208"/>
          </a:xfrm>
        </p:spPr>
        <p:txBody>
          <a:bodyPr/>
          <a:lstStyle/>
          <a:p>
            <a:fld id="{1C3A0878-15BF-46CA-A796-9F1729AA0E08}" type="slidenum">
              <a:rPr lang="en-CA" smtClean="0"/>
              <a:pPr/>
              <a:t>9</a:t>
            </a:fld>
            <a:endParaRPr lang="en-CA" dirty="0"/>
          </a:p>
        </p:txBody>
      </p:sp>
    </p:spTree>
    <p:extLst>
      <p:ext uri="{BB962C8B-B14F-4D97-AF65-F5344CB8AC3E}">
        <p14:creationId xmlns:p14="http://schemas.microsoft.com/office/powerpoint/2010/main" val="130539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4628</TotalTime>
  <Words>2935</Words>
  <Application>Microsoft Office PowerPoint</Application>
  <PresentationFormat>On-screen Show (4:3)</PresentationFormat>
  <Paragraphs>290</Paragraphs>
  <Slides>39</Slides>
  <Notes>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Century Schoolbook</vt:lpstr>
      <vt:lpstr>Consolas</vt:lpstr>
      <vt:lpstr>Wingdings</vt:lpstr>
      <vt:lpstr>Wingdings 2</vt:lpstr>
      <vt:lpstr>Oriel</vt:lpstr>
      <vt:lpstr>Comp 346 – Fall 2020</vt:lpstr>
      <vt:lpstr>Review - Multithreading Models</vt:lpstr>
      <vt:lpstr>Many to Many Model</vt:lpstr>
      <vt:lpstr>Many to Many Model </vt:lpstr>
      <vt:lpstr>Many to One Model</vt:lpstr>
      <vt:lpstr>Many to One Model </vt:lpstr>
      <vt:lpstr>One to One Model</vt:lpstr>
      <vt:lpstr>One to One Model </vt:lpstr>
      <vt:lpstr>Review - Concepts</vt:lpstr>
      <vt:lpstr>Shared data manipulation </vt:lpstr>
      <vt:lpstr>Shared Data Example Description</vt:lpstr>
      <vt:lpstr>Shared Data Example Implementation</vt:lpstr>
      <vt:lpstr>Thread Class</vt:lpstr>
      <vt:lpstr>Main Method</vt:lpstr>
      <vt:lpstr>Shared data manipulation </vt:lpstr>
      <vt:lpstr>Shared data manipulation </vt:lpstr>
      <vt:lpstr>Shared Data Problem [1]</vt:lpstr>
      <vt:lpstr>Shared Data Problem [2]</vt:lpstr>
      <vt:lpstr>Shared data manipulation </vt:lpstr>
      <vt:lpstr>Synchronizing with Java </vt:lpstr>
      <vt:lpstr>Java Syncronization</vt:lpstr>
      <vt:lpstr>Synchronized method Vs Synchronized block</vt:lpstr>
      <vt:lpstr>Synchronized Counter Example</vt:lpstr>
      <vt:lpstr>Synchronized Statements</vt:lpstr>
      <vt:lpstr>Difference between synchronized block and method in Java</vt:lpstr>
      <vt:lpstr>Difference between synchronized block and method in Java</vt:lpstr>
      <vt:lpstr>What is the problem?</vt:lpstr>
      <vt:lpstr>Output</vt:lpstr>
      <vt:lpstr>Question 1 – OS Components</vt:lpstr>
      <vt:lpstr>Solution 1</vt:lpstr>
      <vt:lpstr>Solution 1</vt:lpstr>
      <vt:lpstr>Question 2 – OS Components</vt:lpstr>
      <vt:lpstr>Solution 2</vt:lpstr>
      <vt:lpstr>Question 3 – OS Components</vt:lpstr>
      <vt:lpstr>Solution 3</vt:lpstr>
      <vt:lpstr>Question 4 – Context Switch</vt:lpstr>
      <vt:lpstr>Solution 4</vt:lpstr>
      <vt:lpstr>Solution 4</vt:lpstr>
      <vt:lpstr>References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352 – Fall 2011</dc:title>
  <dc:creator>Admin</dc:creator>
  <cp:lastModifiedBy>Yanal Alahmad</cp:lastModifiedBy>
  <cp:revision>122</cp:revision>
  <dcterms:created xsi:type="dcterms:W3CDTF">2011-09-10T16:17:31Z</dcterms:created>
  <dcterms:modified xsi:type="dcterms:W3CDTF">2020-09-20T18:01:32Z</dcterms:modified>
</cp:coreProperties>
</file>