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79" r:id="rId2"/>
    <p:sldId id="295" r:id="rId3"/>
    <p:sldId id="296" r:id="rId4"/>
    <p:sldId id="310" r:id="rId5"/>
    <p:sldId id="320" r:id="rId6"/>
    <p:sldId id="312" r:id="rId7"/>
    <p:sldId id="314" r:id="rId8"/>
    <p:sldId id="313" r:id="rId9"/>
    <p:sldId id="300" r:id="rId10"/>
    <p:sldId id="298" r:id="rId11"/>
    <p:sldId id="299" r:id="rId12"/>
    <p:sldId id="301" r:id="rId13"/>
    <p:sldId id="302" r:id="rId14"/>
    <p:sldId id="304" r:id="rId15"/>
    <p:sldId id="303" r:id="rId16"/>
    <p:sldId id="308" r:id="rId17"/>
    <p:sldId id="309" r:id="rId18"/>
    <p:sldId id="306" r:id="rId19"/>
    <p:sldId id="315" r:id="rId20"/>
    <p:sldId id="307" r:id="rId21"/>
    <p:sldId id="316" r:id="rId22"/>
    <p:sldId id="317" r:id="rId23"/>
    <p:sldId id="321" r:id="rId24"/>
    <p:sldId id="318" r:id="rId25"/>
    <p:sldId id="322" r:id="rId26"/>
    <p:sldId id="319" r:id="rId27"/>
    <p:sldId id="323" r:id="rId28"/>
    <p:sldId id="305" r:id="rId2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91534" autoAdjust="0"/>
  </p:normalViewPr>
  <p:slideViewPr>
    <p:cSldViewPr>
      <p:cViewPr varScale="1">
        <p:scale>
          <a:sx n="62" d="100"/>
          <a:sy n="62" d="100"/>
        </p:scale>
        <p:origin x="1524" y="2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0818B51E-6E8B-4C10-BB7D-584861DA261D}" type="datetimeFigureOut">
              <a:rPr lang="en-US" smtClean="0"/>
              <a:t>9/26/2020</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368F0D9B-26AF-4BFF-88D1-62E8404CE374}" type="slidenum">
              <a:rPr lang="en-US" smtClean="0"/>
              <a:t>‹#›</a:t>
            </a:fld>
            <a:endParaRPr lang="en-US"/>
          </a:p>
        </p:txBody>
      </p:sp>
    </p:spTree>
    <p:extLst>
      <p:ext uri="{BB962C8B-B14F-4D97-AF65-F5344CB8AC3E}">
        <p14:creationId xmlns:p14="http://schemas.microsoft.com/office/powerpoint/2010/main" val="191047212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1F8E0AA0-61C8-4450-907B-4A47552B3443}" type="datetimeFigureOut">
              <a:rPr lang="en-CA" smtClean="0"/>
              <a:pPr/>
              <a:t>2020-09-26</a:t>
            </a:fld>
            <a:endParaRPr lang="en-CA"/>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B0DF9A10-3E00-4DCC-BF16-7F3D204A1D0D}" type="slidenum">
              <a:rPr lang="en-CA" smtClean="0"/>
              <a:pPr/>
              <a:t>‹#›</a:t>
            </a:fld>
            <a:endParaRPr lang="en-CA"/>
          </a:p>
        </p:txBody>
      </p:sp>
    </p:spTree>
    <p:extLst>
      <p:ext uri="{BB962C8B-B14F-4D97-AF65-F5344CB8AC3E}">
        <p14:creationId xmlns:p14="http://schemas.microsoft.com/office/powerpoint/2010/main" val="32319376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DF9A10-3E00-4DCC-BF16-7F3D204A1D0D}" type="slidenum">
              <a:rPr lang="en-CA" smtClean="0"/>
              <a:pPr/>
              <a:t>7</a:t>
            </a:fld>
            <a:endParaRPr lang="en-CA"/>
          </a:p>
        </p:txBody>
      </p:sp>
      <p:sp>
        <p:nvSpPr>
          <p:cNvPr id="5" name="Footer Placeholder 4"/>
          <p:cNvSpPr>
            <a:spLocks noGrp="1"/>
          </p:cNvSpPr>
          <p:nvPr>
            <p:ph type="ftr" sz="quarter" idx="11"/>
          </p:nvPr>
        </p:nvSpPr>
        <p:spPr/>
        <p:txBody>
          <a:bodyPr/>
          <a:lstStyle/>
          <a:p>
            <a:endParaRPr lang="en-CA"/>
          </a:p>
        </p:txBody>
      </p:sp>
    </p:spTree>
    <p:extLst>
      <p:ext uri="{BB962C8B-B14F-4D97-AF65-F5344CB8AC3E}">
        <p14:creationId xmlns:p14="http://schemas.microsoft.com/office/powerpoint/2010/main" val="3937318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228228" indent="-228228">
              <a:buClr>
                <a:srgbClr val="000000"/>
              </a:buClr>
              <a:buSzPct val="100000"/>
              <a:buFont typeface="Times New Roman" charset="0"/>
              <a:tabLst>
                <a:tab pos="483306" algn="l"/>
                <a:tab pos="966612" algn="l"/>
                <a:tab pos="1449918" algn="l"/>
                <a:tab pos="1933224" algn="l"/>
                <a:tab pos="2416531" algn="l"/>
                <a:tab pos="2899837" algn="l"/>
              </a:tabLst>
              <a:defRPr sz="2500">
                <a:solidFill>
                  <a:schemeClr val="bg1"/>
                </a:solidFill>
                <a:latin typeface="Times New Roman" charset="0"/>
                <a:ea typeface="ＭＳ Ｐゴシック" charset="0"/>
                <a:cs typeface="WenQuanYi Zen Hei Sharp" charset="0"/>
              </a:defRPr>
            </a:lvl1pPr>
            <a:lvl2pPr>
              <a:buClr>
                <a:srgbClr val="000000"/>
              </a:buClr>
              <a:buSzPct val="100000"/>
              <a:buFont typeface="Times New Roman" charset="0"/>
              <a:tabLst>
                <a:tab pos="483306" algn="l"/>
                <a:tab pos="966612" algn="l"/>
                <a:tab pos="1449918" algn="l"/>
                <a:tab pos="1933224" algn="l"/>
                <a:tab pos="2416531" algn="l"/>
                <a:tab pos="2899837" algn="l"/>
              </a:tabLst>
              <a:defRPr sz="2500">
                <a:solidFill>
                  <a:schemeClr val="bg1"/>
                </a:solidFill>
                <a:latin typeface="Times New Roman" charset="0"/>
                <a:ea typeface="WenQuanYi Zen Hei Sharp" charset="0"/>
                <a:cs typeface="WenQuanYi Zen Hei Sharp" charset="0"/>
              </a:defRPr>
            </a:lvl2pPr>
            <a:lvl3pPr>
              <a:buClr>
                <a:srgbClr val="000000"/>
              </a:buClr>
              <a:buSzPct val="100000"/>
              <a:buFont typeface="Times New Roman" charset="0"/>
              <a:tabLst>
                <a:tab pos="483306" algn="l"/>
                <a:tab pos="966612" algn="l"/>
                <a:tab pos="1449918" algn="l"/>
                <a:tab pos="1933224" algn="l"/>
                <a:tab pos="2416531" algn="l"/>
                <a:tab pos="2899837" algn="l"/>
              </a:tabLst>
              <a:defRPr sz="2500">
                <a:solidFill>
                  <a:schemeClr val="bg1"/>
                </a:solidFill>
                <a:latin typeface="Times New Roman" charset="0"/>
                <a:ea typeface="WenQuanYi Zen Hei Sharp" charset="0"/>
                <a:cs typeface="WenQuanYi Zen Hei Sharp" charset="0"/>
              </a:defRPr>
            </a:lvl3pPr>
            <a:lvl4pPr>
              <a:buClr>
                <a:srgbClr val="000000"/>
              </a:buClr>
              <a:buSzPct val="100000"/>
              <a:buFont typeface="Times New Roman" charset="0"/>
              <a:tabLst>
                <a:tab pos="483306" algn="l"/>
                <a:tab pos="966612" algn="l"/>
                <a:tab pos="1449918" algn="l"/>
                <a:tab pos="1933224" algn="l"/>
                <a:tab pos="2416531" algn="l"/>
                <a:tab pos="2899837" algn="l"/>
              </a:tabLst>
              <a:defRPr sz="2500">
                <a:solidFill>
                  <a:schemeClr val="bg1"/>
                </a:solidFill>
                <a:latin typeface="Times New Roman" charset="0"/>
                <a:ea typeface="WenQuanYi Zen Hei Sharp" charset="0"/>
                <a:cs typeface="WenQuanYi Zen Hei Sharp" charset="0"/>
              </a:defRPr>
            </a:lvl4pPr>
            <a:lvl5pPr>
              <a:buClr>
                <a:srgbClr val="000000"/>
              </a:buClr>
              <a:buSzPct val="100000"/>
              <a:buFont typeface="Times New Roman" charset="0"/>
              <a:tabLst>
                <a:tab pos="483306" algn="l"/>
                <a:tab pos="966612" algn="l"/>
                <a:tab pos="1449918" algn="l"/>
                <a:tab pos="1933224" algn="l"/>
                <a:tab pos="2416531" algn="l"/>
                <a:tab pos="2899837" algn="l"/>
              </a:tabLst>
              <a:defRPr sz="2500">
                <a:solidFill>
                  <a:schemeClr val="bg1"/>
                </a:solidFill>
                <a:latin typeface="Times New Roman" charset="0"/>
                <a:ea typeface="WenQuanYi Zen Hei Sharp" charset="0"/>
                <a:cs typeface="WenQuanYi Zen Hei Sharp" charset="0"/>
              </a:defRPr>
            </a:lvl5pPr>
            <a:lvl6pPr marL="2658184" indent="-241653" eaLnBrk="0" fontAlgn="base" hangingPunct="0">
              <a:spcBef>
                <a:spcPct val="0"/>
              </a:spcBef>
              <a:spcAft>
                <a:spcPct val="0"/>
              </a:spcAft>
              <a:buClr>
                <a:srgbClr val="000000"/>
              </a:buClr>
              <a:buSzPct val="100000"/>
              <a:buFont typeface="Times New Roman" charset="0"/>
              <a:tabLst>
                <a:tab pos="483306" algn="l"/>
                <a:tab pos="966612" algn="l"/>
                <a:tab pos="1449918" algn="l"/>
                <a:tab pos="1933224" algn="l"/>
                <a:tab pos="2416531" algn="l"/>
                <a:tab pos="2899837" algn="l"/>
              </a:tabLst>
              <a:defRPr sz="2500">
                <a:solidFill>
                  <a:schemeClr val="bg1"/>
                </a:solidFill>
                <a:latin typeface="Times New Roman" charset="0"/>
                <a:ea typeface="WenQuanYi Zen Hei Sharp" charset="0"/>
                <a:cs typeface="WenQuanYi Zen Hei Sharp" charset="0"/>
              </a:defRPr>
            </a:lvl6pPr>
            <a:lvl7pPr marL="3141490" indent="-241653" eaLnBrk="0" fontAlgn="base" hangingPunct="0">
              <a:spcBef>
                <a:spcPct val="0"/>
              </a:spcBef>
              <a:spcAft>
                <a:spcPct val="0"/>
              </a:spcAft>
              <a:buClr>
                <a:srgbClr val="000000"/>
              </a:buClr>
              <a:buSzPct val="100000"/>
              <a:buFont typeface="Times New Roman" charset="0"/>
              <a:tabLst>
                <a:tab pos="483306" algn="l"/>
                <a:tab pos="966612" algn="l"/>
                <a:tab pos="1449918" algn="l"/>
                <a:tab pos="1933224" algn="l"/>
                <a:tab pos="2416531" algn="l"/>
                <a:tab pos="2899837" algn="l"/>
              </a:tabLst>
              <a:defRPr sz="2500">
                <a:solidFill>
                  <a:schemeClr val="bg1"/>
                </a:solidFill>
                <a:latin typeface="Times New Roman" charset="0"/>
                <a:ea typeface="WenQuanYi Zen Hei Sharp" charset="0"/>
                <a:cs typeface="WenQuanYi Zen Hei Sharp" charset="0"/>
              </a:defRPr>
            </a:lvl7pPr>
            <a:lvl8pPr marL="3624796" indent="-241653" eaLnBrk="0" fontAlgn="base" hangingPunct="0">
              <a:spcBef>
                <a:spcPct val="0"/>
              </a:spcBef>
              <a:spcAft>
                <a:spcPct val="0"/>
              </a:spcAft>
              <a:buClr>
                <a:srgbClr val="000000"/>
              </a:buClr>
              <a:buSzPct val="100000"/>
              <a:buFont typeface="Times New Roman" charset="0"/>
              <a:tabLst>
                <a:tab pos="483306" algn="l"/>
                <a:tab pos="966612" algn="l"/>
                <a:tab pos="1449918" algn="l"/>
                <a:tab pos="1933224" algn="l"/>
                <a:tab pos="2416531" algn="l"/>
                <a:tab pos="2899837" algn="l"/>
              </a:tabLst>
              <a:defRPr sz="2500">
                <a:solidFill>
                  <a:schemeClr val="bg1"/>
                </a:solidFill>
                <a:latin typeface="Times New Roman" charset="0"/>
                <a:ea typeface="WenQuanYi Zen Hei Sharp" charset="0"/>
                <a:cs typeface="WenQuanYi Zen Hei Sharp" charset="0"/>
              </a:defRPr>
            </a:lvl8pPr>
            <a:lvl9pPr marL="4108102" indent="-241653" eaLnBrk="0" fontAlgn="base" hangingPunct="0">
              <a:spcBef>
                <a:spcPct val="0"/>
              </a:spcBef>
              <a:spcAft>
                <a:spcPct val="0"/>
              </a:spcAft>
              <a:buClr>
                <a:srgbClr val="000000"/>
              </a:buClr>
              <a:buSzPct val="100000"/>
              <a:buFont typeface="Times New Roman" charset="0"/>
              <a:tabLst>
                <a:tab pos="483306" algn="l"/>
                <a:tab pos="966612" algn="l"/>
                <a:tab pos="1449918" algn="l"/>
                <a:tab pos="1933224" algn="l"/>
                <a:tab pos="2416531" algn="l"/>
                <a:tab pos="2899837" algn="l"/>
              </a:tabLst>
              <a:defRPr sz="2500">
                <a:solidFill>
                  <a:schemeClr val="bg1"/>
                </a:solidFill>
                <a:latin typeface="Times New Roman" charset="0"/>
                <a:ea typeface="WenQuanYi Zen Hei Sharp" charset="0"/>
                <a:cs typeface="WenQuanYi Zen Hei Sharp" charset="0"/>
              </a:defRPr>
            </a:lvl9pPr>
          </a:lstStyle>
          <a:p>
            <a:pPr>
              <a:buSzPct val="45000"/>
              <a:buFont typeface="StarSymbol" charset="0"/>
              <a:buNone/>
            </a:pPr>
            <a:fld id="{D891DE76-2321-2D48-B862-C5D0A6853871}" type="slidenum">
              <a:rPr lang="en-US" sz="1300">
                <a:solidFill>
                  <a:srgbClr val="000000"/>
                </a:solidFill>
                <a:cs typeface="DejaVu Sans" charset="0"/>
              </a:rPr>
              <a:pPr>
                <a:buSzPct val="45000"/>
                <a:buFont typeface="StarSymbol" charset="0"/>
                <a:buNone/>
              </a:pPr>
              <a:t>9</a:t>
            </a:fld>
            <a:endParaRPr lang="en-US" sz="1300">
              <a:solidFill>
                <a:srgbClr val="000000"/>
              </a:solidFill>
              <a:cs typeface="DejaVu Sans" charset="0"/>
            </a:endParaRPr>
          </a:p>
        </p:txBody>
      </p:sp>
      <p:sp>
        <p:nvSpPr>
          <p:cNvPr id="21507" name="Rectangle 1"/>
          <p:cNvSpPr>
            <a:spLocks noGrp="1" noRot="1" noChangeAspect="1" noChangeArrowheads="1" noTextEdit="1"/>
          </p:cNvSpPr>
          <p:nvPr>
            <p:ph type="sldImg"/>
          </p:nvPr>
        </p:nvSpPr>
        <p:spPr>
          <a:xfrm>
            <a:off x="1257300" y="720725"/>
            <a:ext cx="4800600" cy="36004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p:cNvSpPr>
            <a:spLocks noGrp="1" noChangeArrowheads="1"/>
          </p:cNvSpPr>
          <p:nvPr>
            <p:ph type="body" idx="1"/>
          </p:nvPr>
        </p:nvSpPr>
        <p:spPr>
          <a:xfrm>
            <a:off x="975360" y="4560570"/>
            <a:ext cx="5364480" cy="4320540"/>
          </a:xfrm>
          <a:noFill/>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atin typeface="Times New Roman" charset="0"/>
            </a:endParaRPr>
          </a:p>
        </p:txBody>
      </p:sp>
      <p:sp>
        <p:nvSpPr>
          <p:cNvPr id="2" name="Footer Placeholder 1"/>
          <p:cNvSpPr>
            <a:spLocks noGrp="1"/>
          </p:cNvSpPr>
          <p:nvPr>
            <p:ph type="ftr" sz="quarter" idx="10"/>
          </p:nvPr>
        </p:nvSpPr>
        <p:spPr/>
        <p:txBody>
          <a:bodyPr/>
          <a:lstStyle/>
          <a:p>
            <a:endParaRPr lang="en-CA"/>
          </a:p>
        </p:txBody>
      </p:sp>
    </p:spTree>
    <p:extLst>
      <p:ext uri="{BB962C8B-B14F-4D97-AF65-F5344CB8AC3E}">
        <p14:creationId xmlns:p14="http://schemas.microsoft.com/office/powerpoint/2010/main" val="3917518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CA"/>
          </a:p>
        </p:txBody>
      </p:sp>
      <p:sp>
        <p:nvSpPr>
          <p:cNvPr id="5" name="Slide Number Placeholder 4"/>
          <p:cNvSpPr>
            <a:spLocks noGrp="1"/>
          </p:cNvSpPr>
          <p:nvPr>
            <p:ph type="sldNum" sz="quarter" idx="11"/>
          </p:nvPr>
        </p:nvSpPr>
        <p:spPr/>
        <p:txBody>
          <a:bodyPr/>
          <a:lstStyle/>
          <a:p>
            <a:fld id="{B0DF9A10-3E00-4DCC-BF16-7F3D204A1D0D}" type="slidenum">
              <a:rPr lang="en-CA" smtClean="0"/>
              <a:pPr/>
              <a:t>22</a:t>
            </a:fld>
            <a:endParaRPr lang="en-CA"/>
          </a:p>
        </p:txBody>
      </p:sp>
    </p:spTree>
    <p:extLst>
      <p:ext uri="{BB962C8B-B14F-4D97-AF65-F5344CB8AC3E}">
        <p14:creationId xmlns:p14="http://schemas.microsoft.com/office/powerpoint/2010/main" val="2405132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CA"/>
          </a:p>
        </p:txBody>
      </p:sp>
      <p:sp>
        <p:nvSpPr>
          <p:cNvPr id="5" name="Slide Number Placeholder 4"/>
          <p:cNvSpPr>
            <a:spLocks noGrp="1"/>
          </p:cNvSpPr>
          <p:nvPr>
            <p:ph type="sldNum" sz="quarter" idx="11"/>
          </p:nvPr>
        </p:nvSpPr>
        <p:spPr/>
        <p:txBody>
          <a:bodyPr/>
          <a:lstStyle/>
          <a:p>
            <a:fld id="{B0DF9A10-3E00-4DCC-BF16-7F3D204A1D0D}" type="slidenum">
              <a:rPr lang="en-CA" smtClean="0"/>
              <a:pPr/>
              <a:t>24</a:t>
            </a:fld>
            <a:endParaRPr lang="en-CA"/>
          </a:p>
        </p:txBody>
      </p:sp>
    </p:spTree>
    <p:extLst>
      <p:ext uri="{BB962C8B-B14F-4D97-AF65-F5344CB8AC3E}">
        <p14:creationId xmlns:p14="http://schemas.microsoft.com/office/powerpoint/2010/main" val="2860421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CA"/>
          </a:p>
        </p:txBody>
      </p:sp>
      <p:sp>
        <p:nvSpPr>
          <p:cNvPr id="5" name="Slide Number Placeholder 4"/>
          <p:cNvSpPr>
            <a:spLocks noGrp="1"/>
          </p:cNvSpPr>
          <p:nvPr>
            <p:ph type="sldNum" sz="quarter" idx="11"/>
          </p:nvPr>
        </p:nvSpPr>
        <p:spPr/>
        <p:txBody>
          <a:bodyPr/>
          <a:lstStyle/>
          <a:p>
            <a:fld id="{B0DF9A10-3E00-4DCC-BF16-7F3D204A1D0D}" type="slidenum">
              <a:rPr lang="en-CA" smtClean="0"/>
              <a:pPr/>
              <a:t>27</a:t>
            </a:fld>
            <a:endParaRPr lang="en-CA"/>
          </a:p>
        </p:txBody>
      </p:sp>
    </p:spTree>
    <p:extLst>
      <p:ext uri="{BB962C8B-B14F-4D97-AF65-F5344CB8AC3E}">
        <p14:creationId xmlns:p14="http://schemas.microsoft.com/office/powerpoint/2010/main" val="337559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D4381E31-F396-4EC2-A810-4C6AF7673B3B}" type="datetime1">
              <a:rPr lang="en-CA" smtClean="0"/>
              <a:t>2020-09-26</a:t>
            </a:fld>
            <a:endParaRPr lang="en-CA"/>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CA"/>
              <a:t>Tutorial 3</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C3A0878-15BF-46CA-A796-9F1729AA0E08}" type="slidenum">
              <a:rPr lang="en-CA" smtClean="0"/>
              <a:pPr/>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4D4E9F0-495B-44D3-B359-8CFEF8648782}" type="datetime1">
              <a:rPr lang="en-CA" smtClean="0"/>
              <a:t>2020-09-26</a:t>
            </a:fld>
            <a:endParaRPr lang="en-CA"/>
          </a:p>
        </p:txBody>
      </p:sp>
      <p:sp>
        <p:nvSpPr>
          <p:cNvPr id="5" name="Footer Placeholder 4"/>
          <p:cNvSpPr>
            <a:spLocks noGrp="1"/>
          </p:cNvSpPr>
          <p:nvPr>
            <p:ph type="ftr" sz="quarter" idx="11"/>
          </p:nvPr>
        </p:nvSpPr>
        <p:spPr/>
        <p:txBody>
          <a:bodyPr/>
          <a:lstStyle/>
          <a:p>
            <a:r>
              <a:rPr lang="en-CA"/>
              <a:t>Tutorial 3</a:t>
            </a:r>
          </a:p>
        </p:txBody>
      </p:sp>
      <p:sp>
        <p:nvSpPr>
          <p:cNvPr id="6" name="Slide Number Placeholder 5"/>
          <p:cNvSpPr>
            <a:spLocks noGrp="1"/>
          </p:cNvSpPr>
          <p:nvPr>
            <p:ph type="sldNum" sz="quarter" idx="12"/>
          </p:nvPr>
        </p:nvSpPr>
        <p:spPr/>
        <p:txBody>
          <a:bodyPr/>
          <a:lstStyle/>
          <a:p>
            <a:fld id="{1C3A0878-15BF-46CA-A796-9F1729AA0E08}"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38755E-CAF3-4F7C-AF13-3FF3BE657D25}" type="datetime1">
              <a:rPr lang="en-CA" smtClean="0"/>
              <a:t>2020-09-26</a:t>
            </a:fld>
            <a:endParaRPr lang="en-CA"/>
          </a:p>
        </p:txBody>
      </p:sp>
      <p:sp>
        <p:nvSpPr>
          <p:cNvPr id="5" name="Footer Placeholder 4"/>
          <p:cNvSpPr>
            <a:spLocks noGrp="1"/>
          </p:cNvSpPr>
          <p:nvPr>
            <p:ph type="ftr" sz="quarter" idx="11"/>
          </p:nvPr>
        </p:nvSpPr>
        <p:spPr/>
        <p:txBody>
          <a:bodyPr/>
          <a:lstStyle/>
          <a:p>
            <a:r>
              <a:rPr lang="en-CA"/>
              <a:t>Tutorial 3</a:t>
            </a:r>
          </a:p>
        </p:txBody>
      </p:sp>
      <p:sp>
        <p:nvSpPr>
          <p:cNvPr id="6" name="Slide Number Placeholder 5"/>
          <p:cNvSpPr>
            <a:spLocks noGrp="1"/>
          </p:cNvSpPr>
          <p:nvPr>
            <p:ph type="sldNum" sz="quarter" idx="12"/>
          </p:nvPr>
        </p:nvSpPr>
        <p:spPr/>
        <p:txBody>
          <a:bodyPr/>
          <a:lstStyle/>
          <a:p>
            <a:fld id="{1C3A0878-15BF-46CA-A796-9F1729AA0E08}"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B39F170-FFE5-4963-BFE7-4E6AB51849EA}" type="datetime1">
              <a:rPr lang="en-CA" smtClean="0"/>
              <a:t>2020-09-26</a:t>
            </a:fld>
            <a:endParaRPr lang="en-CA" dirty="0"/>
          </a:p>
        </p:txBody>
      </p:sp>
      <p:sp>
        <p:nvSpPr>
          <p:cNvPr id="9" name="Slide Number Placeholder 8"/>
          <p:cNvSpPr>
            <a:spLocks noGrp="1"/>
          </p:cNvSpPr>
          <p:nvPr>
            <p:ph type="sldNum" sz="quarter" idx="15"/>
          </p:nvPr>
        </p:nvSpPr>
        <p:spPr/>
        <p:txBody>
          <a:bodyPr rtlCol="0"/>
          <a:lstStyle/>
          <a:p>
            <a:fld id="{1C3A0878-15BF-46CA-A796-9F1729AA0E08}" type="slidenum">
              <a:rPr lang="en-CA" smtClean="0"/>
              <a:pPr/>
              <a:t>‹#›</a:t>
            </a:fld>
            <a:endParaRPr lang="en-CA"/>
          </a:p>
        </p:txBody>
      </p:sp>
      <p:sp>
        <p:nvSpPr>
          <p:cNvPr id="10" name="Footer Placeholder 9"/>
          <p:cNvSpPr>
            <a:spLocks noGrp="1"/>
          </p:cNvSpPr>
          <p:nvPr>
            <p:ph type="ftr" sz="quarter" idx="16"/>
          </p:nvPr>
        </p:nvSpPr>
        <p:spPr/>
        <p:txBody>
          <a:bodyPr rtlCol="0"/>
          <a:lstStyle/>
          <a:p>
            <a:r>
              <a:rPr lang="en-CA"/>
              <a:t>Tutorial 3</a:t>
            </a:r>
            <a:endParaRPr lang="en-CA" dirty="0"/>
          </a:p>
        </p:txBody>
      </p:sp>
      <p:pic>
        <p:nvPicPr>
          <p:cNvPr id="11" name="Picture 28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1520" y="5949280"/>
            <a:ext cx="1835696" cy="86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4579745-E509-4EF3-9027-3D1D34AF1CC4}" type="datetime1">
              <a:rPr lang="en-CA" smtClean="0"/>
              <a:t>2020-09-26</a:t>
            </a:fld>
            <a:endParaRPr lang="en-CA"/>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CA"/>
              <a:t>Tutorial 3</a:t>
            </a: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C3A0878-15BF-46CA-A796-9F1729AA0E08}" type="slidenum">
              <a:rPr lang="en-CA" smtClean="0"/>
              <a:pPr/>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DE51C07-FB70-4010-BC30-EDBC8DF4751B}" type="datetime1">
              <a:rPr lang="en-CA" smtClean="0"/>
              <a:t>2020-09-26</a:t>
            </a:fld>
            <a:endParaRPr lang="en-CA"/>
          </a:p>
        </p:txBody>
      </p:sp>
      <p:sp>
        <p:nvSpPr>
          <p:cNvPr id="6" name="Footer Placeholder 5"/>
          <p:cNvSpPr>
            <a:spLocks noGrp="1"/>
          </p:cNvSpPr>
          <p:nvPr>
            <p:ph type="ftr" sz="quarter" idx="11"/>
          </p:nvPr>
        </p:nvSpPr>
        <p:spPr/>
        <p:txBody>
          <a:bodyPr/>
          <a:lstStyle/>
          <a:p>
            <a:r>
              <a:rPr lang="en-CA"/>
              <a:t>Tutorial 3</a:t>
            </a:r>
          </a:p>
        </p:txBody>
      </p:sp>
      <p:sp>
        <p:nvSpPr>
          <p:cNvPr id="7" name="Slide Number Placeholder 6"/>
          <p:cNvSpPr>
            <a:spLocks noGrp="1"/>
          </p:cNvSpPr>
          <p:nvPr>
            <p:ph type="sldNum" sz="quarter" idx="12"/>
          </p:nvPr>
        </p:nvSpPr>
        <p:spPr/>
        <p:txBody>
          <a:bodyPr/>
          <a:lstStyle/>
          <a:p>
            <a:fld id="{1C3A0878-15BF-46CA-A796-9F1729AA0E08}" type="slidenum">
              <a:rPr lang="en-CA" smtClean="0"/>
              <a:pPr/>
              <a:t>‹#›</a:t>
            </a:fld>
            <a:endParaRPr lang="en-CA"/>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86C8273B-FF62-44E7-AF69-C8D4D34F98CB}" type="datetime1">
              <a:rPr lang="en-CA" smtClean="0"/>
              <a:t>2020-09-26</a:t>
            </a:fld>
            <a:endParaRPr lang="en-CA"/>
          </a:p>
        </p:txBody>
      </p:sp>
      <p:sp>
        <p:nvSpPr>
          <p:cNvPr id="8" name="Footer Placeholder 7"/>
          <p:cNvSpPr>
            <a:spLocks noGrp="1"/>
          </p:cNvSpPr>
          <p:nvPr>
            <p:ph type="ftr" sz="quarter" idx="11"/>
          </p:nvPr>
        </p:nvSpPr>
        <p:spPr/>
        <p:txBody>
          <a:bodyPr/>
          <a:lstStyle/>
          <a:p>
            <a:r>
              <a:rPr lang="en-CA"/>
              <a:t>Tutorial 3</a:t>
            </a:r>
          </a:p>
        </p:txBody>
      </p:sp>
      <p:sp>
        <p:nvSpPr>
          <p:cNvPr id="9" name="Slide Number Placeholder 8"/>
          <p:cNvSpPr>
            <a:spLocks noGrp="1"/>
          </p:cNvSpPr>
          <p:nvPr>
            <p:ph type="sldNum" sz="quarter" idx="12"/>
          </p:nvPr>
        </p:nvSpPr>
        <p:spPr/>
        <p:txBody>
          <a:bodyPr/>
          <a:lstStyle/>
          <a:p>
            <a:fld id="{1C3A0878-15BF-46CA-A796-9F1729AA0E08}" type="slidenum">
              <a:rPr lang="en-CA" smtClean="0"/>
              <a:pPr/>
              <a:t>‹#›</a:t>
            </a:fld>
            <a:endParaRPr lang="en-CA"/>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23A832C1-913D-4F21-8197-1B3C29FDA5BF}" type="datetime1">
              <a:rPr lang="en-CA" smtClean="0"/>
              <a:t>2020-09-26</a:t>
            </a:fld>
            <a:endParaRPr lang="en-CA"/>
          </a:p>
        </p:txBody>
      </p:sp>
      <p:sp>
        <p:nvSpPr>
          <p:cNvPr id="7" name="Slide Number Placeholder 6"/>
          <p:cNvSpPr>
            <a:spLocks noGrp="1"/>
          </p:cNvSpPr>
          <p:nvPr>
            <p:ph type="sldNum" sz="quarter" idx="11"/>
          </p:nvPr>
        </p:nvSpPr>
        <p:spPr/>
        <p:txBody>
          <a:bodyPr rtlCol="0"/>
          <a:lstStyle/>
          <a:p>
            <a:fld id="{1C3A0878-15BF-46CA-A796-9F1729AA0E08}" type="slidenum">
              <a:rPr lang="en-CA" smtClean="0"/>
              <a:pPr/>
              <a:t>‹#›</a:t>
            </a:fld>
            <a:endParaRPr lang="en-CA"/>
          </a:p>
        </p:txBody>
      </p:sp>
      <p:sp>
        <p:nvSpPr>
          <p:cNvPr id="8" name="Footer Placeholder 7"/>
          <p:cNvSpPr>
            <a:spLocks noGrp="1"/>
          </p:cNvSpPr>
          <p:nvPr>
            <p:ph type="ftr" sz="quarter" idx="12"/>
          </p:nvPr>
        </p:nvSpPr>
        <p:spPr/>
        <p:txBody>
          <a:bodyPr rtlCol="0"/>
          <a:lstStyle/>
          <a:p>
            <a:r>
              <a:rPr lang="en-CA"/>
              <a:t>Tutorial 3</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D31679-9E84-4826-8538-CBA7B84FBF58}" type="datetime1">
              <a:rPr lang="en-CA" smtClean="0"/>
              <a:t>2020-09-26</a:t>
            </a:fld>
            <a:endParaRPr lang="en-CA"/>
          </a:p>
        </p:txBody>
      </p:sp>
      <p:sp>
        <p:nvSpPr>
          <p:cNvPr id="3" name="Footer Placeholder 2"/>
          <p:cNvSpPr>
            <a:spLocks noGrp="1"/>
          </p:cNvSpPr>
          <p:nvPr>
            <p:ph type="ftr" sz="quarter" idx="11"/>
          </p:nvPr>
        </p:nvSpPr>
        <p:spPr/>
        <p:txBody>
          <a:bodyPr/>
          <a:lstStyle/>
          <a:p>
            <a:r>
              <a:rPr lang="en-CA"/>
              <a:t>Tutorial 3</a:t>
            </a:r>
          </a:p>
        </p:txBody>
      </p:sp>
      <p:sp>
        <p:nvSpPr>
          <p:cNvPr id="4" name="Slide Number Placeholder 3"/>
          <p:cNvSpPr>
            <a:spLocks noGrp="1"/>
          </p:cNvSpPr>
          <p:nvPr>
            <p:ph type="sldNum" sz="quarter" idx="12"/>
          </p:nvPr>
        </p:nvSpPr>
        <p:spPr/>
        <p:txBody>
          <a:bodyPr/>
          <a:lstStyle/>
          <a:p>
            <a:fld id="{1C3A0878-15BF-46CA-A796-9F1729AA0E08}"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B142F714-2EE3-4AA3-8DC1-E8A6913EDA1D}" type="datetime1">
              <a:rPr lang="en-CA" smtClean="0"/>
              <a:t>2020-09-26</a:t>
            </a:fld>
            <a:endParaRPr lang="en-CA"/>
          </a:p>
        </p:txBody>
      </p:sp>
      <p:sp>
        <p:nvSpPr>
          <p:cNvPr id="22" name="Slide Number Placeholder 21"/>
          <p:cNvSpPr>
            <a:spLocks noGrp="1"/>
          </p:cNvSpPr>
          <p:nvPr>
            <p:ph type="sldNum" sz="quarter" idx="15"/>
          </p:nvPr>
        </p:nvSpPr>
        <p:spPr/>
        <p:txBody>
          <a:bodyPr rtlCol="0"/>
          <a:lstStyle/>
          <a:p>
            <a:fld id="{1C3A0878-15BF-46CA-A796-9F1729AA0E08}" type="slidenum">
              <a:rPr lang="en-CA" smtClean="0"/>
              <a:pPr/>
              <a:t>‹#›</a:t>
            </a:fld>
            <a:endParaRPr lang="en-CA"/>
          </a:p>
        </p:txBody>
      </p:sp>
      <p:sp>
        <p:nvSpPr>
          <p:cNvPr id="23" name="Footer Placeholder 22"/>
          <p:cNvSpPr>
            <a:spLocks noGrp="1"/>
          </p:cNvSpPr>
          <p:nvPr>
            <p:ph type="ftr" sz="quarter" idx="16"/>
          </p:nvPr>
        </p:nvSpPr>
        <p:spPr/>
        <p:txBody>
          <a:bodyPr rtlCol="0"/>
          <a:lstStyle/>
          <a:p>
            <a:r>
              <a:rPr lang="en-CA"/>
              <a:t>Tutorial 3</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2E54E01-6966-4E46-93CE-51CBEFA5948D}" type="datetime1">
              <a:rPr lang="en-CA" smtClean="0"/>
              <a:t>2020-09-26</a:t>
            </a:fld>
            <a:endParaRPr lang="en-CA"/>
          </a:p>
        </p:txBody>
      </p:sp>
      <p:sp>
        <p:nvSpPr>
          <p:cNvPr id="18" name="Slide Number Placeholder 17"/>
          <p:cNvSpPr>
            <a:spLocks noGrp="1"/>
          </p:cNvSpPr>
          <p:nvPr>
            <p:ph type="sldNum" sz="quarter" idx="11"/>
          </p:nvPr>
        </p:nvSpPr>
        <p:spPr/>
        <p:txBody>
          <a:bodyPr rtlCol="0"/>
          <a:lstStyle/>
          <a:p>
            <a:fld id="{1C3A0878-15BF-46CA-A796-9F1729AA0E08}" type="slidenum">
              <a:rPr lang="en-CA" smtClean="0"/>
              <a:pPr/>
              <a:t>‹#›</a:t>
            </a:fld>
            <a:endParaRPr lang="en-CA"/>
          </a:p>
        </p:txBody>
      </p:sp>
      <p:sp>
        <p:nvSpPr>
          <p:cNvPr id="21" name="Footer Placeholder 20"/>
          <p:cNvSpPr>
            <a:spLocks noGrp="1"/>
          </p:cNvSpPr>
          <p:nvPr>
            <p:ph type="ftr" sz="quarter" idx="12"/>
          </p:nvPr>
        </p:nvSpPr>
        <p:spPr/>
        <p:txBody>
          <a:bodyPr rtlCol="0"/>
          <a:lstStyle/>
          <a:p>
            <a:r>
              <a:rPr lang="en-CA"/>
              <a:t>Tutorial 3</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0004981-8FD4-4456-9151-826C27549AA2}" type="datetime1">
              <a:rPr lang="en-CA" smtClean="0"/>
              <a:t>2020-09-26</a:t>
            </a:fld>
            <a:endParaRPr lang="en-CA"/>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CA"/>
              <a:t>Tutorial 3</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C3A0878-15BF-46CA-A796-9F1729AA0E08}"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users.encs.concordia.ca/~mokhov/comp34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67744" y="4869160"/>
            <a:ext cx="6172200" cy="648072"/>
          </a:xfrm>
        </p:spPr>
        <p:txBody>
          <a:bodyPr>
            <a:normAutofit fontScale="90000"/>
          </a:bodyPr>
          <a:lstStyle/>
          <a:p>
            <a:pPr eaLnBrk="1" hangingPunct="1"/>
            <a:br>
              <a:rPr lang="en-US" b="1" dirty="0"/>
            </a:br>
            <a:r>
              <a:rPr lang="en-US" b="1" dirty="0"/>
              <a:t> Synchronization</a:t>
            </a:r>
            <a:endParaRPr lang="x-none" b="1" dirty="0"/>
          </a:p>
        </p:txBody>
      </p:sp>
      <p:sp>
        <p:nvSpPr>
          <p:cNvPr id="4" name="Title 1"/>
          <p:cNvSpPr txBox="1">
            <a:spLocks/>
          </p:cNvSpPr>
          <p:nvPr/>
        </p:nvSpPr>
        <p:spPr>
          <a:xfrm>
            <a:off x="2123728" y="1484784"/>
            <a:ext cx="6172200" cy="1894362"/>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CA" sz="3000" b="1" i="0" u="none" strike="noStrike" kern="1200" cap="small" spc="0" normalizeH="0" baseline="0" noProof="0" dirty="0">
                <a:ln>
                  <a:noFill/>
                </a:ln>
                <a:solidFill>
                  <a:schemeClr val="tx2"/>
                </a:solidFill>
                <a:effectLst/>
                <a:uLnTx/>
                <a:uFillTx/>
                <a:latin typeface="+mj-lt"/>
                <a:ea typeface="+mj-ea"/>
                <a:cs typeface="+mj-cs"/>
              </a:rPr>
              <a:t>Comp 346 – Fall 2020</a:t>
            </a:r>
          </a:p>
          <a:p>
            <a:pPr>
              <a:spcBef>
                <a:spcPct val="0"/>
              </a:spcBef>
              <a:defRPr/>
            </a:pPr>
            <a:r>
              <a:rPr lang="en-CA" sz="3200" dirty="0"/>
              <a:t>Tutorial # 3</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CA" sz="3000"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Subtitle 2"/>
          <p:cNvSpPr>
            <a:spLocks noGrp="1"/>
          </p:cNvSpPr>
          <p:nvPr>
            <p:ph type="subTitle" idx="1"/>
          </p:nvPr>
        </p:nvSpPr>
        <p:spPr>
          <a:xfrm>
            <a:off x="2267744" y="4509120"/>
            <a:ext cx="6172200" cy="576064"/>
          </a:xfrm>
        </p:spPr>
        <p:txBody>
          <a:bodyPr/>
          <a:lstStyle/>
          <a:p>
            <a:endParaRPr lang="en-CA" dirty="0"/>
          </a:p>
          <a:p>
            <a:endParaRPr lang="en-CA" dirty="0"/>
          </a:p>
        </p:txBody>
      </p:sp>
      <p:sp>
        <p:nvSpPr>
          <p:cNvPr id="5" name="Slide Number Placeholder 4"/>
          <p:cNvSpPr>
            <a:spLocks noGrp="1"/>
          </p:cNvSpPr>
          <p:nvPr>
            <p:ph type="sldNum" sz="quarter" idx="12"/>
          </p:nvPr>
        </p:nvSpPr>
        <p:spPr/>
        <p:txBody>
          <a:bodyPr/>
          <a:lstStyle/>
          <a:p>
            <a:fld id="{1C3A0878-15BF-46CA-A796-9F1729AA0E08}" type="slidenum">
              <a:rPr lang="en-CA" smtClean="0"/>
              <a:pPr/>
              <a:t>1</a:t>
            </a:fld>
            <a:endParaRPr lang="en-CA"/>
          </a:p>
        </p:txBody>
      </p:sp>
      <p:sp>
        <p:nvSpPr>
          <p:cNvPr id="7" name="Footer Placeholder 6"/>
          <p:cNvSpPr>
            <a:spLocks noGrp="1"/>
          </p:cNvSpPr>
          <p:nvPr>
            <p:ph type="ftr" sz="quarter" idx="11"/>
          </p:nvPr>
        </p:nvSpPr>
        <p:spPr/>
        <p:txBody>
          <a:bodyPr/>
          <a:lstStyle/>
          <a:p>
            <a:r>
              <a:rPr lang="en-CA" dirty="0"/>
              <a:t>Tutorial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C3A0878-15BF-46CA-A796-9F1729AA0E08}" type="slidenum">
              <a:rPr lang="en-CA" smtClean="0"/>
              <a:pPr/>
              <a:t>10</a:t>
            </a:fld>
            <a:endParaRPr lang="en-CA" dirty="0"/>
          </a:p>
        </p:txBody>
      </p:sp>
      <p:sp>
        <p:nvSpPr>
          <p:cNvPr id="5" name="Footer Placeholder 4"/>
          <p:cNvSpPr>
            <a:spLocks noGrp="1"/>
          </p:cNvSpPr>
          <p:nvPr>
            <p:ph type="ftr" sz="quarter" idx="16"/>
          </p:nvPr>
        </p:nvSpPr>
        <p:spPr/>
        <p:txBody>
          <a:bodyPr/>
          <a:lstStyle/>
          <a:p>
            <a:r>
              <a:rPr lang="en-CA" dirty="0"/>
              <a:t>Tutorial 3</a:t>
            </a:r>
          </a:p>
        </p:txBody>
      </p:sp>
      <p:sp>
        <p:nvSpPr>
          <p:cNvPr id="6" name="Text Box 1"/>
          <p:cNvSpPr txBox="1">
            <a:spLocks noChangeArrowheads="1"/>
          </p:cNvSpPr>
          <p:nvPr/>
        </p:nvSpPr>
        <p:spPr bwMode="auto">
          <a:xfrm>
            <a:off x="457200" y="822325"/>
            <a:ext cx="8229600"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rIns="0" bIns="0" anchor="b"/>
          <a:lstStyle>
            <a:lvl1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WenQuanYi Zen Hei Sharp" charset="0"/>
              </a:defRPr>
            </a:lvl1pPr>
            <a:lvl2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2pPr>
            <a:lvl3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3pPr>
            <a:lvl4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4pPr>
            <a:lvl5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9pPr>
          </a:lstStyle>
          <a:p>
            <a:pPr>
              <a:buClrTx/>
              <a:buFontTx/>
              <a:buNone/>
            </a:pPr>
            <a:r>
              <a:rPr lang="en-US" sz="3500" dirty="0">
                <a:solidFill>
                  <a:schemeClr val="tx1">
                    <a:lumMod val="65000"/>
                    <a:lumOff val="35000"/>
                  </a:schemeClr>
                </a:solidFill>
                <a:latin typeface="Calibri" charset="0"/>
              </a:rPr>
              <a:t>What's the Problem?</a:t>
            </a:r>
          </a:p>
        </p:txBody>
      </p:sp>
      <p:sp>
        <p:nvSpPr>
          <p:cNvPr id="7" name="Text Box 2"/>
          <p:cNvSpPr txBox="1">
            <a:spLocks noChangeArrowheads="1"/>
          </p:cNvSpPr>
          <p:nvPr/>
        </p:nvSpPr>
        <p:spPr bwMode="auto">
          <a:xfrm>
            <a:off x="457200" y="1935163"/>
            <a:ext cx="8229600" cy="408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ＭＳ Ｐゴシック" charset="0"/>
                <a:cs typeface="WenQuanYi Zen Hei Sharp" charset="0"/>
              </a:defRPr>
            </a:lvl1pPr>
            <a:lvl2pPr marL="431800" indent="-215900">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2pPr>
            <a:lvl3pPr>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3pPr>
            <a:lvl4pPr>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4pPr>
            <a:lvl5pPr>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5pPr>
            <a:lvl6pPr marL="2514600" indent="-228600" eaLnBrk="0" fontAlgn="base" hangingPunct="0">
              <a:spcBef>
                <a:spcPct val="0"/>
              </a:spcBef>
              <a:spcAft>
                <a:spcPct val="0"/>
              </a:spcAft>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6pPr>
            <a:lvl7pPr marL="2971800" indent="-228600" eaLnBrk="0" fontAlgn="base" hangingPunct="0">
              <a:spcBef>
                <a:spcPct val="0"/>
              </a:spcBef>
              <a:spcAft>
                <a:spcPct val="0"/>
              </a:spcAft>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7pPr>
            <a:lvl8pPr marL="3429000" indent="-228600" eaLnBrk="0" fontAlgn="base" hangingPunct="0">
              <a:spcBef>
                <a:spcPct val="0"/>
              </a:spcBef>
              <a:spcAft>
                <a:spcPct val="0"/>
              </a:spcAft>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8pPr>
            <a:lvl9pPr marL="3886200" indent="-228600" eaLnBrk="0" fontAlgn="base" hangingPunct="0">
              <a:spcBef>
                <a:spcPct val="0"/>
              </a:spcBef>
              <a:spcAft>
                <a:spcPct val="0"/>
              </a:spcAft>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9pPr>
          </a:lstStyle>
          <a:p>
            <a:pPr>
              <a:spcBef>
                <a:spcPts val="275"/>
              </a:spcBef>
            </a:pPr>
            <a:r>
              <a:rPr lang="en-US" sz="1100">
                <a:solidFill>
                  <a:srgbClr val="000000"/>
                </a:solidFill>
                <a:latin typeface="Constantia" charset="0"/>
              </a:rPr>
              <a:t>   </a:t>
            </a:r>
            <a:r>
              <a:rPr lang="en-US" sz="2200">
                <a:solidFill>
                  <a:srgbClr val="000000"/>
                </a:solidFill>
                <a:latin typeface="Constantia" charset="0"/>
              </a:rPr>
              <a:t>   </a:t>
            </a:r>
            <a:r>
              <a:rPr lang="en-US" sz="1800">
                <a:solidFill>
                  <a:srgbClr val="000000"/>
                </a:solidFill>
                <a:latin typeface="Constantia" charset="0"/>
              </a:rPr>
              <a:t>Example 1:</a:t>
            </a:r>
          </a:p>
          <a:p>
            <a:pPr lvl="1">
              <a:spcBef>
                <a:spcPts val="600"/>
              </a:spcBef>
              <a:buSzPct val="45000"/>
              <a:buFont typeface="StarSymbol" charset="0"/>
              <a:buChar char="●"/>
            </a:pPr>
            <a:r>
              <a:rPr lang="en-US" sz="1800">
                <a:solidFill>
                  <a:srgbClr val="000000"/>
                </a:solidFill>
                <a:latin typeface="Constantia" charset="0"/>
                <a:ea typeface="ＭＳ Ｐゴシック" charset="0"/>
              </a:rPr>
              <a:t>A cup of coffee</a:t>
            </a:r>
          </a:p>
          <a:p>
            <a:pPr lvl="1">
              <a:spcBef>
                <a:spcPts val="600"/>
              </a:spcBef>
              <a:buSzPct val="45000"/>
              <a:buFont typeface="StarSymbol" charset="0"/>
              <a:buChar char="●"/>
            </a:pPr>
            <a:r>
              <a:rPr lang="en-US" sz="1800">
                <a:solidFill>
                  <a:srgbClr val="000000"/>
                </a:solidFill>
                <a:latin typeface="Constantia" charset="0"/>
                <a:ea typeface="ＭＳ Ｐゴシック" charset="0"/>
              </a:rPr>
              <a:t>A “pourer” (producer)</a:t>
            </a:r>
          </a:p>
          <a:p>
            <a:pPr lvl="1">
              <a:spcBef>
                <a:spcPts val="600"/>
              </a:spcBef>
              <a:buSzPct val="45000"/>
              <a:buFont typeface="StarSymbol" charset="0"/>
              <a:buChar char="●"/>
            </a:pPr>
            <a:r>
              <a:rPr lang="en-US" sz="1800">
                <a:solidFill>
                  <a:srgbClr val="000000"/>
                </a:solidFill>
                <a:latin typeface="Constantia" charset="0"/>
                <a:ea typeface="ＭＳ Ｐゴシック" charset="0"/>
              </a:rPr>
              <a:t>A “drinker” (consumer)</a:t>
            </a:r>
          </a:p>
          <a:p>
            <a:pPr>
              <a:spcBef>
                <a:spcPts val="275"/>
              </a:spcBef>
              <a:buClrTx/>
              <a:buSzTx/>
              <a:buFontTx/>
              <a:buNone/>
            </a:pPr>
            <a:endParaRPr lang="en-US" sz="2200">
              <a:solidFill>
                <a:srgbClr val="008080"/>
              </a:solidFill>
              <a:latin typeface="Constantia" charset="0"/>
            </a:endParaRPr>
          </a:p>
        </p:txBody>
      </p:sp>
      <p:pic>
        <p:nvPicPr>
          <p:cNvPr id="10"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3429000"/>
            <a:ext cx="7848872" cy="243050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548384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C3A0878-15BF-46CA-A796-9F1729AA0E08}" type="slidenum">
              <a:rPr lang="en-CA" smtClean="0"/>
              <a:pPr/>
              <a:t>11</a:t>
            </a:fld>
            <a:endParaRPr lang="en-CA"/>
          </a:p>
        </p:txBody>
      </p:sp>
      <p:sp>
        <p:nvSpPr>
          <p:cNvPr id="5" name="Footer Placeholder 4"/>
          <p:cNvSpPr>
            <a:spLocks noGrp="1"/>
          </p:cNvSpPr>
          <p:nvPr>
            <p:ph type="ftr" sz="quarter" idx="16"/>
          </p:nvPr>
        </p:nvSpPr>
        <p:spPr/>
        <p:txBody>
          <a:bodyPr/>
          <a:lstStyle/>
          <a:p>
            <a:r>
              <a:rPr lang="en-CA" dirty="0"/>
              <a:t>Tutorial 3</a:t>
            </a:r>
          </a:p>
        </p:txBody>
      </p:sp>
      <p:sp>
        <p:nvSpPr>
          <p:cNvPr id="6" name="Text Box 1"/>
          <p:cNvSpPr txBox="1">
            <a:spLocks noChangeArrowheads="1"/>
          </p:cNvSpPr>
          <p:nvPr/>
        </p:nvSpPr>
        <p:spPr bwMode="auto">
          <a:xfrm>
            <a:off x="457200" y="822325"/>
            <a:ext cx="8229600"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rIns="0" bIns="0" anchor="b"/>
          <a:lstStyle>
            <a:lvl1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WenQuanYi Zen Hei Sharp" charset="0"/>
              </a:defRPr>
            </a:lvl1pPr>
            <a:lvl2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2pPr>
            <a:lvl3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3pPr>
            <a:lvl4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4pPr>
            <a:lvl5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9pPr>
          </a:lstStyle>
          <a:p>
            <a:pPr>
              <a:buClrTx/>
              <a:buFontTx/>
              <a:buNone/>
            </a:pPr>
            <a:r>
              <a:rPr lang="en-US" sz="3500" dirty="0">
                <a:solidFill>
                  <a:schemeClr val="tx1">
                    <a:lumMod val="65000"/>
                    <a:lumOff val="35000"/>
                  </a:schemeClr>
                </a:solidFill>
                <a:latin typeface="Calibri" charset="0"/>
              </a:rPr>
              <a:t>So, what do we want?</a:t>
            </a:r>
          </a:p>
        </p:txBody>
      </p:sp>
      <p:sp>
        <p:nvSpPr>
          <p:cNvPr id="7" name="Text Box 2"/>
          <p:cNvSpPr txBox="1">
            <a:spLocks noChangeArrowheads="1"/>
          </p:cNvSpPr>
          <p:nvPr/>
        </p:nvSpPr>
        <p:spPr bwMode="auto">
          <a:xfrm>
            <a:off x="365125" y="1279525"/>
            <a:ext cx="8229600" cy="438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ＭＳ Ｐゴシック" charset="0"/>
                <a:cs typeface="WenQuanYi Zen Hei Sharp" charset="0"/>
              </a:defRPr>
            </a:lvl1pPr>
            <a:lvl2pPr marL="431800" indent="-215900">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2pPr>
            <a:lvl3pPr>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3pPr>
            <a:lvl4pPr>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4pPr>
            <a:lvl5pPr>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5pPr>
            <a:lvl6pPr marL="2514600" indent="-228600" eaLnBrk="0" fontAlgn="base" hangingPunct="0">
              <a:spcBef>
                <a:spcPct val="0"/>
              </a:spcBef>
              <a:spcAft>
                <a:spcPct val="0"/>
              </a:spcAft>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6pPr>
            <a:lvl7pPr marL="2971800" indent="-228600" eaLnBrk="0" fontAlgn="base" hangingPunct="0">
              <a:spcBef>
                <a:spcPct val="0"/>
              </a:spcBef>
              <a:spcAft>
                <a:spcPct val="0"/>
              </a:spcAft>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7pPr>
            <a:lvl8pPr marL="3429000" indent="-228600" eaLnBrk="0" fontAlgn="base" hangingPunct="0">
              <a:spcBef>
                <a:spcPct val="0"/>
              </a:spcBef>
              <a:spcAft>
                <a:spcPct val="0"/>
              </a:spcAft>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8pPr>
            <a:lvl9pPr marL="3886200" indent="-228600" eaLnBrk="0" fontAlgn="base" hangingPunct="0">
              <a:spcBef>
                <a:spcPct val="0"/>
              </a:spcBef>
              <a:spcAft>
                <a:spcPct val="0"/>
              </a:spcAft>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9pPr>
          </a:lstStyle>
          <a:p>
            <a:pPr>
              <a:spcBef>
                <a:spcPts val="275"/>
              </a:spcBef>
            </a:pPr>
            <a:endParaRPr lang="en-US" sz="2800" dirty="0">
              <a:solidFill>
                <a:srgbClr val="000000"/>
              </a:solidFill>
              <a:latin typeface="Constantia" charset="0"/>
            </a:endParaRPr>
          </a:p>
          <a:p>
            <a:pPr lvl="1">
              <a:spcBef>
                <a:spcPts val="600"/>
              </a:spcBef>
              <a:buSzPct val="45000"/>
              <a:buFont typeface="StarSymbol" charset="0"/>
              <a:buChar char="●"/>
            </a:pPr>
            <a:r>
              <a:rPr lang="en-US" sz="1800" dirty="0">
                <a:solidFill>
                  <a:srgbClr val="000000"/>
                </a:solidFill>
                <a:latin typeface="Constantia" charset="0"/>
                <a:ea typeface="ＭＳ Ｐゴシック" charset="0"/>
              </a:rPr>
              <a:t>Simple Protocol:</a:t>
            </a:r>
          </a:p>
          <a:p>
            <a:pPr lvl="1">
              <a:spcBef>
                <a:spcPts val="600"/>
              </a:spcBef>
              <a:buSzPct val="45000"/>
              <a:buFont typeface="StarSymbol" charset="0"/>
              <a:buChar char="●"/>
            </a:pPr>
            <a:r>
              <a:rPr lang="en-US" sz="1800" dirty="0">
                <a:solidFill>
                  <a:srgbClr val="000000"/>
                </a:solidFill>
                <a:latin typeface="Constantia" charset="0"/>
                <a:ea typeface="ＭＳ Ｐゴシック" charset="0"/>
              </a:rPr>
              <a:t>Pourer pours only when cup is empty</a:t>
            </a:r>
          </a:p>
          <a:p>
            <a:pPr lvl="1">
              <a:spcBef>
                <a:spcPts val="600"/>
              </a:spcBef>
              <a:buSzPct val="45000"/>
              <a:buFont typeface="StarSymbol" charset="0"/>
              <a:buChar char="●"/>
            </a:pPr>
            <a:r>
              <a:rPr lang="en-US" sz="1800" dirty="0">
                <a:solidFill>
                  <a:srgbClr val="000000"/>
                </a:solidFill>
                <a:latin typeface="Constantia" charset="0"/>
                <a:ea typeface="ＭＳ Ｐゴシック" charset="0"/>
              </a:rPr>
              <a:t>Drinker drinks only when cup is full</a:t>
            </a:r>
          </a:p>
          <a:p>
            <a:pPr>
              <a:spcBef>
                <a:spcPts val="275"/>
              </a:spcBef>
              <a:buClrTx/>
              <a:buSzTx/>
              <a:buFontTx/>
              <a:buNone/>
            </a:pPr>
            <a:endParaRPr lang="en-US" sz="2200" dirty="0">
              <a:solidFill>
                <a:srgbClr val="008080"/>
              </a:solidFill>
              <a:latin typeface="Constantia" charset="0"/>
            </a:endParaRPr>
          </a:p>
        </p:txBody>
      </p:sp>
      <p:pic>
        <p:nvPicPr>
          <p:cNvPr id="10"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2996953"/>
            <a:ext cx="7162677" cy="273630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504445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C3A0878-15BF-46CA-A796-9F1729AA0E08}" type="slidenum">
              <a:rPr lang="en-CA" smtClean="0"/>
              <a:pPr/>
              <a:t>12</a:t>
            </a:fld>
            <a:endParaRPr lang="en-CA"/>
          </a:p>
        </p:txBody>
      </p:sp>
      <p:sp>
        <p:nvSpPr>
          <p:cNvPr id="5" name="Footer Placeholder 4"/>
          <p:cNvSpPr>
            <a:spLocks noGrp="1"/>
          </p:cNvSpPr>
          <p:nvPr>
            <p:ph type="ftr" sz="quarter" idx="16"/>
          </p:nvPr>
        </p:nvSpPr>
        <p:spPr/>
        <p:txBody>
          <a:bodyPr/>
          <a:lstStyle/>
          <a:p>
            <a:r>
              <a:rPr lang="en-CA" dirty="0"/>
              <a:t>Tutorial 3</a:t>
            </a:r>
          </a:p>
        </p:txBody>
      </p:sp>
      <p:sp>
        <p:nvSpPr>
          <p:cNvPr id="11" name="Text Box 1"/>
          <p:cNvSpPr txBox="1">
            <a:spLocks noChangeArrowheads="1"/>
          </p:cNvSpPr>
          <p:nvPr/>
        </p:nvSpPr>
        <p:spPr bwMode="auto">
          <a:xfrm>
            <a:off x="457200" y="822325"/>
            <a:ext cx="7361582"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rIns="0" bIns="0" anchor="b"/>
          <a:lstStyle>
            <a:lvl1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WenQuanYi Zen Hei Sharp" charset="0"/>
              </a:defRPr>
            </a:lvl1pPr>
            <a:lvl2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2pPr>
            <a:lvl3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3pPr>
            <a:lvl4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4pPr>
            <a:lvl5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9pPr>
          </a:lstStyle>
          <a:p>
            <a:pPr>
              <a:buClrTx/>
              <a:buFontTx/>
              <a:buNone/>
            </a:pPr>
            <a:r>
              <a:rPr lang="en-US" sz="3500" dirty="0">
                <a:solidFill>
                  <a:schemeClr val="tx1">
                    <a:lumMod val="65000"/>
                    <a:lumOff val="35000"/>
                  </a:schemeClr>
                </a:solidFill>
                <a:latin typeface="Calibri" charset="0"/>
              </a:rPr>
              <a:t>Ok, but .....</a:t>
            </a:r>
          </a:p>
        </p:txBody>
      </p:sp>
      <p:sp>
        <p:nvSpPr>
          <p:cNvPr id="12" name="Text Box 2"/>
          <p:cNvSpPr txBox="1">
            <a:spLocks noChangeArrowheads="1"/>
          </p:cNvSpPr>
          <p:nvPr/>
        </p:nvSpPr>
        <p:spPr bwMode="auto">
          <a:xfrm>
            <a:off x="365125" y="1279525"/>
            <a:ext cx="7361582" cy="438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ＭＳ Ｐゴシック" charset="0"/>
                <a:cs typeface="WenQuanYi Zen Hei Sharp" charset="0"/>
              </a:defRPr>
            </a:lvl1pPr>
            <a:lvl2pPr marL="431800" indent="-215900">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2pPr>
            <a:lvl3pPr>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3pPr>
            <a:lvl4pPr>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4pPr>
            <a:lvl5pPr>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5pPr>
            <a:lvl6pPr marL="2514600" indent="-228600" eaLnBrk="0" fontAlgn="base" hangingPunct="0">
              <a:spcBef>
                <a:spcPct val="0"/>
              </a:spcBef>
              <a:spcAft>
                <a:spcPct val="0"/>
              </a:spcAft>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6pPr>
            <a:lvl7pPr marL="2971800" indent="-228600" eaLnBrk="0" fontAlgn="base" hangingPunct="0">
              <a:spcBef>
                <a:spcPct val="0"/>
              </a:spcBef>
              <a:spcAft>
                <a:spcPct val="0"/>
              </a:spcAft>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7pPr>
            <a:lvl8pPr marL="3429000" indent="-228600" eaLnBrk="0" fontAlgn="base" hangingPunct="0">
              <a:spcBef>
                <a:spcPct val="0"/>
              </a:spcBef>
              <a:spcAft>
                <a:spcPct val="0"/>
              </a:spcAft>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8pPr>
            <a:lvl9pPr marL="3886200" indent="-228600" eaLnBrk="0" fontAlgn="base" hangingPunct="0">
              <a:spcBef>
                <a:spcPct val="0"/>
              </a:spcBef>
              <a:spcAft>
                <a:spcPct val="0"/>
              </a:spcAft>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9pPr>
          </a:lstStyle>
          <a:p>
            <a:pPr>
              <a:spcBef>
                <a:spcPts val="275"/>
              </a:spcBef>
            </a:pPr>
            <a:endParaRPr lang="en-US" sz="2800" dirty="0">
              <a:solidFill>
                <a:srgbClr val="000000"/>
              </a:solidFill>
              <a:latin typeface="Constantia" charset="0"/>
            </a:endParaRPr>
          </a:p>
          <a:p>
            <a:pPr lvl="1">
              <a:spcBef>
                <a:spcPts val="600"/>
              </a:spcBef>
              <a:buSzPct val="45000"/>
              <a:buFont typeface="StarSymbol" charset="0"/>
              <a:buChar char="●"/>
            </a:pPr>
            <a:r>
              <a:rPr lang="en-US" sz="1800" dirty="0">
                <a:solidFill>
                  <a:srgbClr val="000000"/>
                </a:solidFill>
                <a:latin typeface="Constantia" charset="0"/>
                <a:ea typeface="ＭＳ Ｐゴシック" charset="0"/>
              </a:rPr>
              <a:t>....... What if we have two drinkers?</a:t>
            </a:r>
          </a:p>
          <a:p>
            <a:pPr lvl="1">
              <a:spcBef>
                <a:spcPts val="600"/>
              </a:spcBef>
              <a:buSzPct val="45000"/>
              <a:buFont typeface="StarSymbol" charset="0"/>
              <a:buChar char="●"/>
            </a:pPr>
            <a:r>
              <a:rPr lang="en-US" sz="1800" dirty="0">
                <a:solidFill>
                  <a:srgbClr val="000000"/>
                </a:solidFill>
                <a:latin typeface="Constantia" charset="0"/>
                <a:ea typeface="ＭＳ Ｐゴシック" charset="0"/>
              </a:rPr>
              <a:t>Both Drinkers can drink at the same time!</a:t>
            </a:r>
          </a:p>
          <a:p>
            <a:pPr>
              <a:spcBef>
                <a:spcPts val="275"/>
              </a:spcBef>
              <a:buClrTx/>
              <a:buSzTx/>
              <a:buFontTx/>
              <a:buNone/>
            </a:pPr>
            <a:endParaRPr lang="en-US" sz="2200" dirty="0">
              <a:solidFill>
                <a:srgbClr val="008080"/>
              </a:solidFill>
              <a:latin typeface="Constantia" charset="0"/>
            </a:endParaRPr>
          </a:p>
        </p:txBody>
      </p:sp>
      <p:pic>
        <p:nvPicPr>
          <p:cNvPr id="1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2636913"/>
            <a:ext cx="7557789" cy="33291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094832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C3A0878-15BF-46CA-A796-9F1729AA0E08}" type="slidenum">
              <a:rPr lang="en-CA" smtClean="0"/>
              <a:pPr/>
              <a:t>13</a:t>
            </a:fld>
            <a:endParaRPr lang="en-CA"/>
          </a:p>
        </p:txBody>
      </p:sp>
      <p:sp>
        <p:nvSpPr>
          <p:cNvPr id="5" name="Footer Placeholder 4"/>
          <p:cNvSpPr>
            <a:spLocks noGrp="1"/>
          </p:cNvSpPr>
          <p:nvPr>
            <p:ph type="ftr" sz="quarter" idx="16"/>
          </p:nvPr>
        </p:nvSpPr>
        <p:spPr/>
        <p:txBody>
          <a:bodyPr/>
          <a:lstStyle/>
          <a:p>
            <a:r>
              <a:rPr lang="en-CA" dirty="0"/>
              <a:t>Tutorial 3</a:t>
            </a:r>
          </a:p>
        </p:txBody>
      </p:sp>
      <p:sp>
        <p:nvSpPr>
          <p:cNvPr id="6" name="Text Box 1"/>
          <p:cNvSpPr txBox="1">
            <a:spLocks noChangeArrowheads="1"/>
          </p:cNvSpPr>
          <p:nvPr/>
        </p:nvSpPr>
        <p:spPr bwMode="auto">
          <a:xfrm>
            <a:off x="360786" y="475262"/>
            <a:ext cx="8229600" cy="1101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rIns="0" bIns="0" anchor="b"/>
          <a:lstStyle>
            <a:lvl1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WenQuanYi Zen Hei Sharp" charset="0"/>
              </a:defRPr>
            </a:lvl1pPr>
            <a:lvl2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2pPr>
            <a:lvl3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3pPr>
            <a:lvl4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4pPr>
            <a:lvl5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9pPr>
          </a:lstStyle>
          <a:p>
            <a:pPr eaLnBrk="1" hangingPunct="1">
              <a:buClrTx/>
              <a:buFontTx/>
              <a:buNone/>
            </a:pPr>
            <a:r>
              <a:rPr lang="en-US" sz="3500" dirty="0">
                <a:solidFill>
                  <a:schemeClr val="tx1">
                    <a:lumMod val="65000"/>
                    <a:lumOff val="35000"/>
                  </a:schemeClr>
                </a:solidFill>
                <a:latin typeface="Calibri" charset="0"/>
              </a:rPr>
              <a:t>Example 2</a:t>
            </a:r>
          </a:p>
        </p:txBody>
      </p:sp>
      <p:sp>
        <p:nvSpPr>
          <p:cNvPr id="7" name="Text Box 2"/>
          <p:cNvSpPr txBox="1">
            <a:spLocks noChangeArrowheads="1"/>
          </p:cNvSpPr>
          <p:nvPr/>
        </p:nvSpPr>
        <p:spPr bwMode="auto">
          <a:xfrm>
            <a:off x="457200" y="1935163"/>
            <a:ext cx="8229600" cy="4230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271463" indent="-271463">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ＭＳ Ｐゴシック" charset="0"/>
                <a:cs typeface="WenQuanYi Zen Hei Sharp" charset="0"/>
              </a:defRPr>
            </a:lvl1pPr>
            <a:lvl2pPr>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WenQuanYi Zen Hei Sharp" charset="0"/>
                <a:cs typeface="WenQuanYi Zen Hei Sharp" charset="0"/>
              </a:defRPr>
            </a:lvl2pPr>
            <a:lvl3pPr>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WenQuanYi Zen Hei Sharp" charset="0"/>
                <a:cs typeface="WenQuanYi Zen Hei Sharp" charset="0"/>
              </a:defRPr>
            </a:lvl3pPr>
            <a:lvl4pPr>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WenQuanYi Zen Hei Sharp" charset="0"/>
                <a:cs typeface="WenQuanYi Zen Hei Sharp" charset="0"/>
              </a:defRPr>
            </a:lvl4pPr>
            <a:lvl5pPr>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WenQuanYi Zen Hei Sharp" charset="0"/>
                <a:cs typeface="WenQuanYi Zen Hei Sharp" charset="0"/>
              </a:defRPr>
            </a:lvl5pPr>
            <a:lvl6pPr marL="2514600" indent="-228600" eaLnBrk="0" fontAlgn="base" hangingPunct="0">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WenQuanYi Zen Hei Sharp" charset="0"/>
                <a:cs typeface="WenQuanYi Zen Hei Sharp" charset="0"/>
              </a:defRPr>
            </a:lvl6pPr>
            <a:lvl7pPr marL="2971800" indent="-228600" eaLnBrk="0" fontAlgn="base" hangingPunct="0">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WenQuanYi Zen Hei Sharp" charset="0"/>
                <a:cs typeface="WenQuanYi Zen Hei Sharp" charset="0"/>
              </a:defRPr>
            </a:lvl7pPr>
            <a:lvl8pPr marL="3429000" indent="-228600" eaLnBrk="0" fontAlgn="base" hangingPunct="0">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WenQuanYi Zen Hei Sharp" charset="0"/>
                <a:cs typeface="WenQuanYi Zen Hei Sharp" charset="0"/>
              </a:defRPr>
            </a:lvl8pPr>
            <a:lvl9pPr marL="3886200" indent="-228600" eaLnBrk="0" fontAlgn="base" hangingPunct="0">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WenQuanYi Zen Hei Sharp" charset="0"/>
                <a:cs typeface="WenQuanYi Zen Hei Sharp" charset="0"/>
              </a:defRPr>
            </a:lvl9pPr>
          </a:lstStyle>
          <a:p>
            <a:pPr eaLnBrk="1" hangingPunct="1">
              <a:lnSpc>
                <a:spcPct val="90000"/>
              </a:lnSpc>
              <a:spcBef>
                <a:spcPts val="700"/>
              </a:spcBef>
              <a:buClr>
                <a:srgbClr val="0BD0D9"/>
              </a:buClr>
              <a:buSzPct val="95000"/>
              <a:buFont typeface="Wingdings 2" charset="0"/>
              <a:buChar char=""/>
            </a:pPr>
            <a:r>
              <a:rPr lang="en-US" sz="2800" dirty="0">
                <a:solidFill>
                  <a:srgbClr val="000000"/>
                </a:solidFill>
                <a:latin typeface="Constantia" charset="0"/>
              </a:rPr>
              <a:t>Shared account (between spouses John and Jane)</a:t>
            </a:r>
          </a:p>
          <a:p>
            <a:pPr eaLnBrk="1" hangingPunct="1">
              <a:lnSpc>
                <a:spcPct val="90000"/>
              </a:lnSpc>
              <a:spcBef>
                <a:spcPts val="700"/>
              </a:spcBef>
              <a:buClr>
                <a:srgbClr val="0BD0D9"/>
              </a:buClr>
              <a:buSzPct val="95000"/>
              <a:buFont typeface="Wingdings 2" charset="0"/>
              <a:buChar char=""/>
            </a:pPr>
            <a:r>
              <a:rPr lang="en-US" sz="2800" dirty="0">
                <a:solidFill>
                  <a:srgbClr val="000000"/>
                </a:solidFill>
                <a:latin typeface="Constantia" charset="0"/>
              </a:rPr>
              <a:t>Current account balance: $400</a:t>
            </a:r>
          </a:p>
          <a:p>
            <a:pPr eaLnBrk="1" hangingPunct="1">
              <a:lnSpc>
                <a:spcPct val="90000"/>
              </a:lnSpc>
              <a:spcBef>
                <a:spcPts val="700"/>
              </a:spcBef>
              <a:buClr>
                <a:srgbClr val="0BD0D9"/>
              </a:buClr>
              <a:buSzPct val="95000"/>
              <a:buFont typeface="Wingdings 2" charset="0"/>
              <a:buChar char=""/>
            </a:pPr>
            <a:r>
              <a:rPr lang="en-US" sz="2800" dirty="0">
                <a:solidFill>
                  <a:srgbClr val="000000"/>
                </a:solidFill>
                <a:latin typeface="Constantia" charset="0"/>
              </a:rPr>
              <a:t>John and Jane happened to be at the ATM in different places, but at almost the same time.</a:t>
            </a:r>
          </a:p>
          <a:p>
            <a:pPr eaLnBrk="1" hangingPunct="1">
              <a:lnSpc>
                <a:spcPct val="90000"/>
              </a:lnSpc>
              <a:spcBef>
                <a:spcPts val="700"/>
              </a:spcBef>
              <a:buClr>
                <a:srgbClr val="0BD0D9"/>
              </a:buClr>
              <a:buSzPct val="95000"/>
              <a:buFont typeface="Wingdings 2" charset="0"/>
              <a:buChar char=""/>
            </a:pPr>
            <a:r>
              <a:rPr lang="en-US" sz="2800" dirty="0">
                <a:solidFill>
                  <a:srgbClr val="000000"/>
                </a:solidFill>
                <a:latin typeface="Constantia" charset="0"/>
              </a:rPr>
              <a:t>Let say John wants to withdraw $200, and Jane wants to withdraw $300.</a:t>
            </a:r>
          </a:p>
          <a:p>
            <a:pPr eaLnBrk="1" hangingPunct="1">
              <a:lnSpc>
                <a:spcPct val="90000"/>
              </a:lnSpc>
              <a:spcBef>
                <a:spcPts val="700"/>
              </a:spcBef>
              <a:buClr>
                <a:srgbClr val="0BD0D9"/>
              </a:buClr>
              <a:buSzPct val="95000"/>
              <a:buFont typeface="Wingdings 2" charset="0"/>
              <a:buChar char=""/>
            </a:pPr>
            <a:r>
              <a:rPr lang="en-US" sz="2800" dirty="0">
                <a:solidFill>
                  <a:srgbClr val="000000"/>
                </a:solidFill>
                <a:latin typeface="Constantia" charset="0"/>
              </a:rPr>
              <a:t>First scenario: both of them see the current balance of $400 and relatively at the same time perform request to withdraw. John goes first…</a:t>
            </a:r>
          </a:p>
        </p:txBody>
      </p:sp>
    </p:spTree>
    <p:extLst>
      <p:ext uri="{BB962C8B-B14F-4D97-AF65-F5344CB8AC3E}">
        <p14:creationId xmlns:p14="http://schemas.microsoft.com/office/powerpoint/2010/main" val="4177835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tx1">
                    <a:lumMod val="65000"/>
                    <a:lumOff val="35000"/>
                  </a:schemeClr>
                </a:solidFill>
                <a:latin typeface="Calibri" charset="0"/>
              </a:rPr>
              <a:t>Example 2</a:t>
            </a:r>
            <a:br>
              <a:rPr lang="en-US" sz="3200" dirty="0">
                <a:solidFill>
                  <a:schemeClr val="tx1">
                    <a:lumMod val="65000"/>
                    <a:lumOff val="35000"/>
                  </a:schemeClr>
                </a:solidFill>
                <a:latin typeface="Calibri" charset="0"/>
              </a:rPr>
            </a:br>
            <a:endParaRPr lang="en-US"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14</a:t>
            </a:fld>
            <a:endParaRPr lang="en-CA"/>
          </a:p>
        </p:txBody>
      </p:sp>
      <p:sp>
        <p:nvSpPr>
          <p:cNvPr id="5" name="Footer Placeholder 4"/>
          <p:cNvSpPr>
            <a:spLocks noGrp="1"/>
          </p:cNvSpPr>
          <p:nvPr>
            <p:ph type="ftr" sz="quarter" idx="16"/>
          </p:nvPr>
        </p:nvSpPr>
        <p:spPr/>
        <p:txBody>
          <a:bodyPr/>
          <a:lstStyle/>
          <a:p>
            <a:r>
              <a:rPr lang="en-CA" dirty="0"/>
              <a:t>Tutorial 3</a:t>
            </a:r>
          </a:p>
        </p:txBody>
      </p:sp>
      <p:sp>
        <p:nvSpPr>
          <p:cNvPr id="11" name="Text Box 2"/>
          <p:cNvSpPr txBox="1">
            <a:spLocks noChangeArrowheads="1"/>
          </p:cNvSpPr>
          <p:nvPr/>
        </p:nvSpPr>
        <p:spPr bwMode="auto">
          <a:xfrm>
            <a:off x="308619" y="1645052"/>
            <a:ext cx="7848872" cy="4158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271463" indent="-271463">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ＭＳ Ｐゴシック" charset="0"/>
                <a:cs typeface="WenQuanYi Zen Hei Sharp" charset="0"/>
              </a:defRPr>
            </a:lvl1pPr>
            <a:lvl2pPr>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WenQuanYi Zen Hei Sharp" charset="0"/>
                <a:cs typeface="WenQuanYi Zen Hei Sharp" charset="0"/>
              </a:defRPr>
            </a:lvl2pPr>
            <a:lvl3pPr>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WenQuanYi Zen Hei Sharp" charset="0"/>
                <a:cs typeface="WenQuanYi Zen Hei Sharp" charset="0"/>
              </a:defRPr>
            </a:lvl3pPr>
            <a:lvl4pPr>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WenQuanYi Zen Hei Sharp" charset="0"/>
                <a:cs typeface="WenQuanYi Zen Hei Sharp" charset="0"/>
              </a:defRPr>
            </a:lvl4pPr>
            <a:lvl5pPr>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WenQuanYi Zen Hei Sharp" charset="0"/>
                <a:cs typeface="WenQuanYi Zen Hei Sharp" charset="0"/>
              </a:defRPr>
            </a:lvl5pPr>
            <a:lvl6pPr marL="2514600" indent="-228600" eaLnBrk="0" fontAlgn="base" hangingPunct="0">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WenQuanYi Zen Hei Sharp" charset="0"/>
                <a:cs typeface="WenQuanYi Zen Hei Sharp" charset="0"/>
              </a:defRPr>
            </a:lvl6pPr>
            <a:lvl7pPr marL="2971800" indent="-228600" eaLnBrk="0" fontAlgn="base" hangingPunct="0">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WenQuanYi Zen Hei Sharp" charset="0"/>
                <a:cs typeface="WenQuanYi Zen Hei Sharp" charset="0"/>
              </a:defRPr>
            </a:lvl7pPr>
            <a:lvl8pPr marL="3429000" indent="-228600" eaLnBrk="0" fontAlgn="base" hangingPunct="0">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WenQuanYi Zen Hei Sharp" charset="0"/>
                <a:cs typeface="WenQuanYi Zen Hei Sharp" charset="0"/>
              </a:defRPr>
            </a:lvl8pPr>
            <a:lvl9pPr marL="3886200" indent="-228600" eaLnBrk="0" fontAlgn="base" hangingPunct="0">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WenQuanYi Zen Hei Sharp" charset="0"/>
                <a:cs typeface="WenQuanYi Zen Hei Sharp" charset="0"/>
              </a:defRPr>
            </a:lvl9pPr>
          </a:lstStyle>
          <a:p>
            <a:pPr marL="342900" indent="-342900" eaLnBrk="1" hangingPunct="1">
              <a:lnSpc>
                <a:spcPct val="90000"/>
              </a:lnSpc>
              <a:spcBef>
                <a:spcPts val="650"/>
              </a:spcBef>
              <a:buClr>
                <a:srgbClr val="FF6600"/>
              </a:buClr>
              <a:buSzPct val="95000"/>
              <a:buFont typeface="Wingdings" charset="2"/>
              <a:buChar char="§"/>
            </a:pPr>
            <a:r>
              <a:rPr lang="en-US" dirty="0">
                <a:solidFill>
                  <a:srgbClr val="000000"/>
                </a:solidFill>
                <a:latin typeface="Constantia" charset="0"/>
              </a:rPr>
              <a:t>A DB system takes $400, subtracts $200, and gets interrupted (e.g. network congestion), thus the remaining balance of $200 wasn’t recorded yet.</a:t>
            </a:r>
          </a:p>
          <a:p>
            <a:pPr marL="342900" indent="-342900" eaLnBrk="1" hangingPunct="1">
              <a:lnSpc>
                <a:spcPct val="90000"/>
              </a:lnSpc>
              <a:spcBef>
                <a:spcPts val="650"/>
              </a:spcBef>
              <a:buClr>
                <a:srgbClr val="FF6600"/>
              </a:buClr>
              <a:buSzPct val="95000"/>
              <a:buFont typeface="Wingdings" charset="2"/>
              <a:buChar char="§"/>
            </a:pPr>
            <a:r>
              <a:rPr lang="en-US" dirty="0">
                <a:solidFill>
                  <a:srgbClr val="000000"/>
                </a:solidFill>
                <a:latin typeface="Constantia" charset="0"/>
              </a:rPr>
              <a:t>Jane’s request goes through and the system writes down $100 balance remaining.</a:t>
            </a:r>
          </a:p>
          <a:p>
            <a:pPr marL="342900" indent="-342900" eaLnBrk="1" hangingPunct="1">
              <a:lnSpc>
                <a:spcPct val="90000"/>
              </a:lnSpc>
              <a:spcBef>
                <a:spcPts val="650"/>
              </a:spcBef>
              <a:buClr>
                <a:srgbClr val="FF6600"/>
              </a:buClr>
              <a:buSzPct val="95000"/>
              <a:buFont typeface="Wingdings" charset="2"/>
              <a:buChar char="§"/>
            </a:pPr>
            <a:r>
              <a:rPr lang="en-US" dirty="0">
                <a:solidFill>
                  <a:srgbClr val="000000"/>
                </a:solidFill>
                <a:latin typeface="Constantia" charset="0"/>
              </a:rPr>
              <a:t>Then John’s request finally goes through, and system updates the balance to $200.</a:t>
            </a:r>
          </a:p>
          <a:p>
            <a:pPr marL="342900" indent="-342900" eaLnBrk="1" hangingPunct="1">
              <a:lnSpc>
                <a:spcPct val="90000"/>
              </a:lnSpc>
              <a:spcBef>
                <a:spcPts val="650"/>
              </a:spcBef>
              <a:buClr>
                <a:srgbClr val="FF6600"/>
              </a:buClr>
              <a:buSzPct val="95000"/>
              <a:buFont typeface="Wingdings" charset="2"/>
              <a:buChar char="§"/>
            </a:pPr>
            <a:r>
              <a:rPr lang="en-US" dirty="0">
                <a:solidFill>
                  <a:srgbClr val="000000"/>
                </a:solidFill>
                <a:latin typeface="Constantia" charset="0"/>
              </a:rPr>
              <a:t>The bank is a victim in that case because John and Jane were able to withdraw $500 and have $200 remaining, when initially account’s balance was $400!</a:t>
            </a:r>
          </a:p>
        </p:txBody>
      </p:sp>
    </p:spTree>
    <p:extLst>
      <p:ext uri="{BB962C8B-B14F-4D97-AF65-F5344CB8AC3E}">
        <p14:creationId xmlns:p14="http://schemas.microsoft.com/office/powerpoint/2010/main" val="354916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C3A0878-15BF-46CA-A796-9F1729AA0E08}" type="slidenum">
              <a:rPr lang="en-CA" smtClean="0"/>
              <a:pPr/>
              <a:t>15</a:t>
            </a:fld>
            <a:endParaRPr lang="en-CA"/>
          </a:p>
        </p:txBody>
      </p:sp>
      <p:sp>
        <p:nvSpPr>
          <p:cNvPr id="6" name="Text Box 1"/>
          <p:cNvSpPr txBox="1">
            <a:spLocks noChangeArrowheads="1"/>
          </p:cNvSpPr>
          <p:nvPr/>
        </p:nvSpPr>
        <p:spPr bwMode="auto">
          <a:xfrm>
            <a:off x="457200" y="332656"/>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rIns="0" bIns="0" anchor="b"/>
          <a:lstStyle>
            <a:lvl1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WenQuanYi Zen Hei Sharp" charset="0"/>
              </a:defRPr>
            </a:lvl1pPr>
            <a:lvl2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2pPr>
            <a:lvl3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3pPr>
            <a:lvl4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4pPr>
            <a:lvl5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9pPr>
          </a:lstStyle>
          <a:p>
            <a:pPr eaLnBrk="1" hangingPunct="1">
              <a:buClrTx/>
              <a:buFontTx/>
              <a:buNone/>
            </a:pPr>
            <a:r>
              <a:rPr lang="en-US" sz="3500" dirty="0">
                <a:solidFill>
                  <a:schemeClr val="tx1">
                    <a:lumMod val="75000"/>
                    <a:lumOff val="25000"/>
                  </a:schemeClr>
                </a:solidFill>
                <a:latin typeface="Calibri" charset="0"/>
              </a:rPr>
              <a:t>A Typical Example</a:t>
            </a:r>
          </a:p>
        </p:txBody>
      </p:sp>
      <p:sp>
        <p:nvSpPr>
          <p:cNvPr id="9" name="Text Box 4"/>
          <p:cNvSpPr txBox="1">
            <a:spLocks noChangeArrowheads="1"/>
          </p:cNvSpPr>
          <p:nvPr/>
        </p:nvSpPr>
        <p:spPr bwMode="auto">
          <a:xfrm>
            <a:off x="228600" y="1638300"/>
            <a:ext cx="4495800" cy="2727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WenQuanYi Zen Hei Sharp" charset="0"/>
              </a:defRPr>
            </a:lvl1pPr>
            <a:lvl2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2pPr>
            <a:lvl3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3pPr>
            <a:lvl4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4pPr>
            <a:lvl5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9pPr>
          </a:lstStyle>
          <a:p>
            <a:pPr>
              <a:spcBef>
                <a:spcPts val="1125"/>
              </a:spcBef>
              <a:buClrTx/>
              <a:buFontTx/>
              <a:buNone/>
            </a:pPr>
            <a:r>
              <a:rPr lang="en-US" sz="1800" dirty="0">
                <a:solidFill>
                  <a:srgbClr val="000000"/>
                </a:solidFill>
                <a:latin typeface="Courier New" charset="0"/>
              </a:rPr>
              <a:t>class John extends Thread {</a:t>
            </a:r>
          </a:p>
          <a:p>
            <a:pPr>
              <a:spcBef>
                <a:spcPts val="1125"/>
              </a:spcBef>
              <a:buClrTx/>
              <a:buFontTx/>
              <a:buNone/>
            </a:pPr>
            <a:r>
              <a:rPr lang="en-US" sz="1800" dirty="0">
                <a:solidFill>
                  <a:srgbClr val="000000"/>
                </a:solidFill>
                <a:latin typeface="Courier New" charset="0"/>
              </a:rPr>
              <a:t>  run() {</a:t>
            </a:r>
          </a:p>
          <a:p>
            <a:pPr>
              <a:spcBef>
                <a:spcPts val="1125"/>
              </a:spcBef>
              <a:buClrTx/>
              <a:buFontTx/>
              <a:buNone/>
            </a:pPr>
            <a:r>
              <a:rPr lang="en-US" sz="1800" dirty="0">
                <a:solidFill>
                  <a:srgbClr val="000000"/>
                </a:solidFill>
                <a:latin typeface="Courier New" charset="0"/>
              </a:rPr>
              <a:t>    balance = </a:t>
            </a:r>
            <a:r>
              <a:rPr lang="en-US" sz="1800" dirty="0" err="1">
                <a:solidFill>
                  <a:srgbClr val="000000"/>
                </a:solidFill>
                <a:latin typeface="Courier New" charset="0"/>
              </a:rPr>
              <a:t>ATM.getBalance</a:t>
            </a:r>
            <a:r>
              <a:rPr lang="en-US" sz="1800" dirty="0">
                <a:solidFill>
                  <a:srgbClr val="000000"/>
                </a:solidFill>
                <a:latin typeface="Courier New" charset="0"/>
              </a:rPr>
              <a:t>();</a:t>
            </a:r>
          </a:p>
          <a:p>
            <a:pPr>
              <a:spcBef>
                <a:spcPts val="1125"/>
              </a:spcBef>
              <a:buClrTx/>
              <a:buFontTx/>
              <a:buNone/>
            </a:pPr>
            <a:r>
              <a:rPr lang="en-US" sz="1800" dirty="0">
                <a:solidFill>
                  <a:srgbClr val="000000"/>
                </a:solidFill>
                <a:latin typeface="Courier New" charset="0"/>
              </a:rPr>
              <a:t>    if(balance &gt;= $200)</a:t>
            </a:r>
          </a:p>
          <a:p>
            <a:pPr>
              <a:spcBef>
                <a:spcPts val="1125"/>
              </a:spcBef>
              <a:buClrTx/>
              <a:buFontTx/>
              <a:buNone/>
            </a:pPr>
            <a:r>
              <a:rPr lang="en-US" sz="1800" dirty="0">
                <a:solidFill>
                  <a:srgbClr val="000000"/>
                </a:solidFill>
                <a:latin typeface="Courier New" charset="0"/>
              </a:rPr>
              <a:t>       </a:t>
            </a:r>
            <a:r>
              <a:rPr lang="en-US" sz="1800" dirty="0" err="1">
                <a:solidFill>
                  <a:srgbClr val="000000"/>
                </a:solidFill>
                <a:latin typeface="Courier New" charset="0"/>
              </a:rPr>
              <a:t>ATM.withdraw</a:t>
            </a:r>
            <a:r>
              <a:rPr lang="en-US" sz="1800" dirty="0">
                <a:solidFill>
                  <a:srgbClr val="000000"/>
                </a:solidFill>
                <a:latin typeface="Courier New" charset="0"/>
              </a:rPr>
              <a:t>($200);</a:t>
            </a:r>
          </a:p>
          <a:p>
            <a:pPr>
              <a:spcBef>
                <a:spcPts val="1125"/>
              </a:spcBef>
              <a:buClrTx/>
              <a:buFontTx/>
              <a:buNone/>
            </a:pPr>
            <a:r>
              <a:rPr lang="en-US" sz="1800" dirty="0">
                <a:solidFill>
                  <a:srgbClr val="000000"/>
                </a:solidFill>
                <a:latin typeface="Courier New" charset="0"/>
              </a:rPr>
              <a:t>  } </a:t>
            </a:r>
            <a:br>
              <a:rPr lang="en-US" sz="1800" dirty="0">
                <a:solidFill>
                  <a:srgbClr val="000000"/>
                </a:solidFill>
                <a:latin typeface="Courier New" charset="0"/>
              </a:rPr>
            </a:br>
            <a:r>
              <a:rPr lang="en-US" sz="1800" dirty="0">
                <a:solidFill>
                  <a:srgbClr val="000000"/>
                </a:solidFill>
                <a:latin typeface="Courier New" charset="0"/>
              </a:rPr>
              <a:t>}</a:t>
            </a:r>
          </a:p>
        </p:txBody>
      </p:sp>
      <p:sp>
        <p:nvSpPr>
          <p:cNvPr id="11" name="Text Box 6"/>
          <p:cNvSpPr txBox="1">
            <a:spLocks noChangeArrowheads="1"/>
          </p:cNvSpPr>
          <p:nvPr/>
        </p:nvSpPr>
        <p:spPr bwMode="auto">
          <a:xfrm>
            <a:off x="279400" y="4310063"/>
            <a:ext cx="4843463" cy="2014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WenQuanYi Zen Hei Sharp" charset="0"/>
              </a:defRPr>
            </a:lvl1pPr>
            <a:lvl2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2pPr>
            <a:lvl3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3pPr>
            <a:lvl4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4pPr>
            <a:lvl5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9pPr>
          </a:lstStyle>
          <a:p>
            <a:pPr>
              <a:buClrTx/>
              <a:buFontTx/>
              <a:buNone/>
            </a:pPr>
            <a:r>
              <a:rPr lang="en-US" sz="1800" dirty="0">
                <a:solidFill>
                  <a:srgbClr val="000000"/>
                </a:solidFill>
                <a:latin typeface="Courier New" charset="0"/>
              </a:rPr>
              <a:t>class ATM{ …</a:t>
            </a:r>
          </a:p>
          <a:p>
            <a:pPr>
              <a:buClrTx/>
              <a:buFontTx/>
              <a:buNone/>
            </a:pPr>
            <a:r>
              <a:rPr lang="en-US" sz="1800" dirty="0">
                <a:solidFill>
                  <a:srgbClr val="000000"/>
                </a:solidFill>
                <a:latin typeface="Courier New" charset="0"/>
              </a:rPr>
              <a:t>  </a:t>
            </a:r>
            <a:r>
              <a:rPr lang="en-US" sz="1800" dirty="0" err="1">
                <a:solidFill>
                  <a:srgbClr val="000000"/>
                </a:solidFill>
                <a:latin typeface="Courier New" charset="0"/>
              </a:rPr>
              <a:t>int</a:t>
            </a:r>
            <a:r>
              <a:rPr lang="en-US" sz="1800" dirty="0">
                <a:solidFill>
                  <a:srgbClr val="000000"/>
                </a:solidFill>
                <a:latin typeface="Courier New" charset="0"/>
              </a:rPr>
              <a:t> withdraw(amount){</a:t>
            </a:r>
          </a:p>
          <a:p>
            <a:pPr>
              <a:buClrTx/>
              <a:buFontTx/>
              <a:buNone/>
            </a:pPr>
            <a:r>
              <a:rPr lang="en-US" sz="1800" dirty="0">
                <a:solidFill>
                  <a:srgbClr val="000000"/>
                </a:solidFill>
                <a:latin typeface="Courier New" charset="0"/>
              </a:rPr>
              <a:t>     if(amount &lt;= balance) {</a:t>
            </a:r>
          </a:p>
          <a:p>
            <a:pPr>
              <a:buClrTx/>
              <a:buFontTx/>
              <a:buNone/>
            </a:pPr>
            <a:r>
              <a:rPr lang="en-US" sz="1800" dirty="0">
                <a:solidFill>
                  <a:srgbClr val="000000"/>
                </a:solidFill>
                <a:latin typeface="Courier New" charset="0"/>
              </a:rPr>
              <a:t>       balance = balance – amount;</a:t>
            </a:r>
          </a:p>
          <a:p>
            <a:pPr>
              <a:buClrTx/>
              <a:buFontTx/>
              <a:buNone/>
            </a:pPr>
            <a:r>
              <a:rPr lang="en-US" sz="1800" dirty="0">
                <a:solidFill>
                  <a:srgbClr val="000000"/>
                </a:solidFill>
                <a:latin typeface="Courier New" charset="0"/>
              </a:rPr>
              <a:t>       return amount;</a:t>
            </a:r>
          </a:p>
          <a:p>
            <a:pPr>
              <a:buClrTx/>
              <a:buFontTx/>
              <a:buNone/>
            </a:pPr>
            <a:r>
              <a:rPr lang="en-US" sz="1800" dirty="0">
                <a:solidFill>
                  <a:srgbClr val="000000"/>
                </a:solidFill>
                <a:latin typeface="Courier New" charset="0"/>
              </a:rPr>
              <a:t>  }</a:t>
            </a:r>
          </a:p>
          <a:p>
            <a:pPr>
              <a:buClrTx/>
              <a:buFontTx/>
              <a:buNone/>
            </a:pPr>
            <a:r>
              <a:rPr lang="en-US" sz="1800" dirty="0">
                <a:solidFill>
                  <a:srgbClr val="000000"/>
                </a:solidFill>
                <a:latin typeface="Courier New" charset="0"/>
              </a:rPr>
              <a:t>}</a:t>
            </a:r>
          </a:p>
        </p:txBody>
      </p:sp>
      <p:sp>
        <p:nvSpPr>
          <p:cNvPr id="12" name="Line 7"/>
          <p:cNvSpPr>
            <a:spLocks noChangeShapeType="1"/>
          </p:cNvSpPr>
          <p:nvPr/>
        </p:nvSpPr>
        <p:spPr bwMode="auto">
          <a:xfrm>
            <a:off x="3500438" y="3071813"/>
            <a:ext cx="1643062" cy="1587"/>
          </a:xfrm>
          <a:prstGeom prst="line">
            <a:avLst/>
          </a:prstGeom>
          <a:noFill/>
          <a:ln w="38160" cap="sq">
            <a:solidFill>
              <a:srgbClr val="FF0000"/>
            </a:solidFill>
            <a:miter lim="800000"/>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3" name="Line 8"/>
          <p:cNvSpPr>
            <a:spLocks noChangeShapeType="1"/>
          </p:cNvSpPr>
          <p:nvPr/>
        </p:nvSpPr>
        <p:spPr bwMode="auto">
          <a:xfrm>
            <a:off x="4000500" y="3500438"/>
            <a:ext cx="1285875" cy="1587"/>
          </a:xfrm>
          <a:prstGeom prst="line">
            <a:avLst/>
          </a:prstGeom>
          <a:noFill/>
          <a:ln w="38160" cap="sq">
            <a:solidFill>
              <a:srgbClr val="FF0000"/>
            </a:solidFill>
            <a:miter lim="800000"/>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4" name="Line 9"/>
          <p:cNvSpPr>
            <a:spLocks noChangeShapeType="1"/>
          </p:cNvSpPr>
          <p:nvPr/>
        </p:nvSpPr>
        <p:spPr bwMode="auto">
          <a:xfrm>
            <a:off x="357188" y="5357813"/>
            <a:ext cx="857250" cy="1587"/>
          </a:xfrm>
          <a:prstGeom prst="line">
            <a:avLst/>
          </a:prstGeom>
          <a:noFill/>
          <a:ln w="38160" cap="sq">
            <a:solidFill>
              <a:srgbClr val="FF0000"/>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5" name="Line 10"/>
          <p:cNvSpPr>
            <a:spLocks noChangeShapeType="1"/>
          </p:cNvSpPr>
          <p:nvPr/>
        </p:nvSpPr>
        <p:spPr bwMode="auto">
          <a:xfrm>
            <a:off x="357188" y="5000625"/>
            <a:ext cx="571500" cy="1588"/>
          </a:xfrm>
          <a:prstGeom prst="line">
            <a:avLst/>
          </a:prstGeom>
          <a:noFill/>
          <a:ln w="38160" cap="sq">
            <a:solidFill>
              <a:srgbClr val="FF0000"/>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6" name="Text Box 11"/>
          <p:cNvSpPr txBox="1">
            <a:spLocks noChangeArrowheads="1"/>
          </p:cNvSpPr>
          <p:nvPr/>
        </p:nvSpPr>
        <p:spPr bwMode="auto">
          <a:xfrm>
            <a:off x="5257800" y="4314849"/>
            <a:ext cx="3571875" cy="192246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WenQuanYi Zen Hei Sharp" charset="0"/>
              </a:defRPr>
            </a:lvl1pPr>
            <a:lvl2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2pPr>
            <a:lvl3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3pPr>
            <a:lvl4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4pPr>
            <a:lvl5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9pPr>
          </a:lstStyle>
          <a:p>
            <a:pPr>
              <a:buClrTx/>
              <a:buFontTx/>
              <a:buNone/>
            </a:pPr>
            <a:r>
              <a:rPr lang="en-US" dirty="0">
                <a:solidFill>
                  <a:srgbClr val="000000"/>
                </a:solidFill>
              </a:rPr>
              <a:t>A trouble may occur at</a:t>
            </a:r>
          </a:p>
          <a:p>
            <a:pPr>
              <a:buClrTx/>
              <a:buFontTx/>
              <a:buNone/>
            </a:pPr>
            <a:r>
              <a:rPr lang="en-US" dirty="0">
                <a:solidFill>
                  <a:srgbClr val="000000"/>
                </a:solidFill>
              </a:rPr>
              <a:t>the points marked with</a:t>
            </a:r>
          </a:p>
          <a:p>
            <a:pPr>
              <a:buClrTx/>
              <a:buFontTx/>
              <a:buNone/>
            </a:pPr>
            <a:r>
              <a:rPr lang="en-US" dirty="0">
                <a:solidFill>
                  <a:srgbClr val="000000"/>
                </a:solidFill>
              </a:rPr>
              <a:t>the red arrows. The code</a:t>
            </a:r>
          </a:p>
          <a:p>
            <a:pPr>
              <a:buClrTx/>
              <a:buFontTx/>
              <a:buNone/>
            </a:pPr>
            <a:r>
              <a:rPr lang="en-US" b="1" dirty="0">
                <a:solidFill>
                  <a:srgbClr val="FF0000"/>
                </a:solidFill>
              </a:rPr>
              <a:t>MUST NOT</a:t>
            </a:r>
            <a:r>
              <a:rPr lang="en-US" dirty="0">
                <a:solidFill>
                  <a:srgbClr val="000000"/>
                </a:solidFill>
              </a:rPr>
              <a:t> be interrupted</a:t>
            </a:r>
          </a:p>
          <a:p>
            <a:pPr>
              <a:buClrTx/>
              <a:buFontTx/>
              <a:buNone/>
            </a:pPr>
            <a:r>
              <a:rPr lang="en-US" dirty="0">
                <a:solidFill>
                  <a:srgbClr val="000000"/>
                </a:solidFill>
              </a:rPr>
              <a:t>at those places.</a:t>
            </a:r>
          </a:p>
        </p:txBody>
      </p:sp>
      <p:sp>
        <p:nvSpPr>
          <p:cNvPr id="17" name="Line 12"/>
          <p:cNvSpPr>
            <a:spLocks noChangeShapeType="1"/>
          </p:cNvSpPr>
          <p:nvPr/>
        </p:nvSpPr>
        <p:spPr bwMode="auto">
          <a:xfrm>
            <a:off x="2571750" y="4143375"/>
            <a:ext cx="1588" cy="547688"/>
          </a:xfrm>
          <a:prstGeom prst="line">
            <a:avLst/>
          </a:prstGeom>
          <a:noFill/>
          <a:ln w="38160" cap="sq">
            <a:solidFill>
              <a:srgbClr val="FF0000"/>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8" name="Line 13"/>
          <p:cNvSpPr>
            <a:spLocks noChangeShapeType="1"/>
          </p:cNvSpPr>
          <p:nvPr/>
        </p:nvSpPr>
        <p:spPr bwMode="auto">
          <a:xfrm>
            <a:off x="2500313" y="2071688"/>
            <a:ext cx="1587" cy="476250"/>
          </a:xfrm>
          <a:prstGeom prst="line">
            <a:avLst/>
          </a:prstGeom>
          <a:noFill/>
          <a:ln w="38160" cap="sq">
            <a:solidFill>
              <a:srgbClr val="FF0000"/>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9" name="Line 14"/>
          <p:cNvSpPr>
            <a:spLocks noChangeShapeType="1"/>
          </p:cNvSpPr>
          <p:nvPr/>
        </p:nvSpPr>
        <p:spPr bwMode="auto">
          <a:xfrm>
            <a:off x="6786563" y="2000250"/>
            <a:ext cx="1587" cy="547688"/>
          </a:xfrm>
          <a:prstGeom prst="line">
            <a:avLst/>
          </a:prstGeom>
          <a:noFill/>
          <a:ln w="38160" cap="sq">
            <a:solidFill>
              <a:srgbClr val="FF0000"/>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0" name="Line 15"/>
          <p:cNvSpPr>
            <a:spLocks noChangeShapeType="1"/>
          </p:cNvSpPr>
          <p:nvPr/>
        </p:nvSpPr>
        <p:spPr bwMode="auto">
          <a:xfrm>
            <a:off x="2857500" y="4143375"/>
            <a:ext cx="1588" cy="547688"/>
          </a:xfrm>
          <a:prstGeom prst="line">
            <a:avLst/>
          </a:prstGeom>
          <a:noFill/>
          <a:ln w="38160" cap="sq">
            <a:solidFill>
              <a:srgbClr val="FF0000"/>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4" name="Line 19"/>
          <p:cNvSpPr>
            <a:spLocks noChangeShapeType="1"/>
          </p:cNvSpPr>
          <p:nvPr/>
        </p:nvSpPr>
        <p:spPr bwMode="auto">
          <a:xfrm>
            <a:off x="285750" y="5643563"/>
            <a:ext cx="928688" cy="1587"/>
          </a:xfrm>
          <a:prstGeom prst="line">
            <a:avLst/>
          </a:prstGeom>
          <a:noFill/>
          <a:ln w="38160" cap="sq">
            <a:solidFill>
              <a:srgbClr val="FF0000"/>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5" name="Text Box 5"/>
          <p:cNvSpPr txBox="1">
            <a:spLocks noChangeArrowheads="1"/>
          </p:cNvSpPr>
          <p:nvPr/>
        </p:nvSpPr>
        <p:spPr bwMode="auto">
          <a:xfrm>
            <a:off x="4495800" y="1638300"/>
            <a:ext cx="4495800" cy="2727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WenQuanYi Zen Hei Sharp" charset="0"/>
              </a:defRPr>
            </a:lvl1pPr>
            <a:lvl2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2pPr>
            <a:lvl3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3pPr>
            <a:lvl4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4pPr>
            <a:lvl5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9pPr>
          </a:lstStyle>
          <a:p>
            <a:pPr>
              <a:spcBef>
                <a:spcPts val="1125"/>
              </a:spcBef>
              <a:buClrTx/>
              <a:buFontTx/>
              <a:buNone/>
            </a:pPr>
            <a:r>
              <a:rPr lang="en-US" sz="1800" dirty="0">
                <a:solidFill>
                  <a:srgbClr val="000000"/>
                </a:solidFill>
                <a:latin typeface="Courier New" charset="0"/>
              </a:rPr>
              <a:t>class Jane extends Thread {</a:t>
            </a:r>
          </a:p>
          <a:p>
            <a:pPr>
              <a:spcBef>
                <a:spcPts val="1125"/>
              </a:spcBef>
              <a:buClrTx/>
              <a:buFontTx/>
              <a:buNone/>
            </a:pPr>
            <a:r>
              <a:rPr lang="en-US" sz="1800" dirty="0">
                <a:solidFill>
                  <a:srgbClr val="000000"/>
                </a:solidFill>
                <a:latin typeface="Courier New" charset="0"/>
              </a:rPr>
              <a:t>  run() {</a:t>
            </a:r>
          </a:p>
          <a:p>
            <a:pPr>
              <a:spcBef>
                <a:spcPts val="1125"/>
              </a:spcBef>
              <a:buClrTx/>
              <a:buFontTx/>
              <a:buNone/>
            </a:pPr>
            <a:r>
              <a:rPr lang="en-US" sz="1800" dirty="0">
                <a:solidFill>
                  <a:srgbClr val="000000"/>
                </a:solidFill>
                <a:latin typeface="Courier New" charset="0"/>
              </a:rPr>
              <a:t>    balance = </a:t>
            </a:r>
            <a:r>
              <a:rPr lang="en-US" sz="1800" dirty="0" err="1">
                <a:solidFill>
                  <a:srgbClr val="000000"/>
                </a:solidFill>
                <a:latin typeface="Courier New" charset="0"/>
              </a:rPr>
              <a:t>ATM.getBalance</a:t>
            </a:r>
            <a:r>
              <a:rPr lang="en-US" sz="1800" dirty="0">
                <a:solidFill>
                  <a:srgbClr val="000000"/>
                </a:solidFill>
                <a:latin typeface="Courier New" charset="0"/>
              </a:rPr>
              <a:t>();</a:t>
            </a:r>
          </a:p>
          <a:p>
            <a:pPr>
              <a:spcBef>
                <a:spcPts val="1125"/>
              </a:spcBef>
              <a:buClrTx/>
              <a:buFontTx/>
              <a:buNone/>
            </a:pPr>
            <a:r>
              <a:rPr lang="en-US" sz="1800" dirty="0">
                <a:solidFill>
                  <a:srgbClr val="000000"/>
                </a:solidFill>
                <a:latin typeface="Courier New" charset="0"/>
              </a:rPr>
              <a:t>    if(balance &gt;= $300)</a:t>
            </a:r>
          </a:p>
          <a:p>
            <a:pPr>
              <a:spcBef>
                <a:spcPts val="1125"/>
              </a:spcBef>
              <a:buClrTx/>
              <a:buFontTx/>
              <a:buNone/>
            </a:pPr>
            <a:r>
              <a:rPr lang="en-US" sz="1800" dirty="0">
                <a:solidFill>
                  <a:srgbClr val="000000"/>
                </a:solidFill>
                <a:latin typeface="Courier New" charset="0"/>
              </a:rPr>
              <a:t>       </a:t>
            </a:r>
            <a:r>
              <a:rPr lang="en-US" sz="1800" dirty="0" err="1">
                <a:solidFill>
                  <a:srgbClr val="000000"/>
                </a:solidFill>
                <a:latin typeface="Courier New" charset="0"/>
              </a:rPr>
              <a:t>ATM.withdraw</a:t>
            </a:r>
            <a:r>
              <a:rPr lang="en-US" sz="1800" dirty="0">
                <a:solidFill>
                  <a:srgbClr val="000000"/>
                </a:solidFill>
                <a:latin typeface="Courier New" charset="0"/>
              </a:rPr>
              <a:t>($300);</a:t>
            </a:r>
          </a:p>
          <a:p>
            <a:pPr>
              <a:spcBef>
                <a:spcPts val="1125"/>
              </a:spcBef>
              <a:buClrTx/>
              <a:buFontTx/>
              <a:buNone/>
            </a:pPr>
            <a:r>
              <a:rPr lang="en-US" sz="1800" dirty="0">
                <a:solidFill>
                  <a:srgbClr val="000000"/>
                </a:solidFill>
                <a:latin typeface="Courier New" charset="0"/>
              </a:rPr>
              <a:t>  } </a:t>
            </a:r>
            <a:br>
              <a:rPr lang="en-US" sz="1800" dirty="0">
                <a:solidFill>
                  <a:srgbClr val="000000"/>
                </a:solidFill>
                <a:latin typeface="Courier New" charset="0"/>
              </a:rPr>
            </a:br>
            <a:r>
              <a:rPr lang="en-US" sz="1800" dirty="0">
                <a:solidFill>
                  <a:srgbClr val="000000"/>
                </a:solidFill>
                <a:latin typeface="Courier New" charset="0"/>
              </a:rPr>
              <a:t>}</a:t>
            </a:r>
          </a:p>
        </p:txBody>
      </p:sp>
      <p:sp>
        <p:nvSpPr>
          <p:cNvPr id="2" name="Footer Placeholder 1"/>
          <p:cNvSpPr>
            <a:spLocks noGrp="1"/>
          </p:cNvSpPr>
          <p:nvPr>
            <p:ph type="ftr" sz="quarter" idx="16"/>
          </p:nvPr>
        </p:nvSpPr>
        <p:spPr/>
        <p:txBody>
          <a:bodyPr/>
          <a:lstStyle/>
          <a:p>
            <a:r>
              <a:rPr lang="en-CA"/>
              <a:t>Tutorial 3</a:t>
            </a:r>
            <a:endParaRPr lang="en-CA" dirty="0"/>
          </a:p>
        </p:txBody>
      </p:sp>
    </p:spTree>
    <p:extLst>
      <p:ext uri="{BB962C8B-B14F-4D97-AF65-F5344CB8AC3E}">
        <p14:creationId xmlns:p14="http://schemas.microsoft.com/office/powerpoint/2010/main" val="14541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additive="repl">
                                        <p:cTn id="6" dur="1" fill="hold">
                                          <p:stCondLst>
                                            <p:cond delay="0"/>
                                          </p:stCondLst>
                                        </p:cTn>
                                        <p:tgtEl>
                                          <p:spTgt spid="18"/>
                                        </p:tgtEl>
                                        <p:attrNameLst>
                                          <p:attrName>style.visibility</p:attrName>
                                        </p:attrNameLst>
                                      </p:cBhvr>
                                      <p:to>
                                        <p:strVal val="visible"/>
                                      </p:to>
                                    </p:set>
                                    <p:animEffect transition="in" filter="blinds(horizontal)">
                                      <p:cBhvr additive="repl">
                                        <p:cTn id="7" dur="500"/>
                                        <p:tgtEl>
                                          <p:spTgt spid="18"/>
                                        </p:tgtEl>
                                      </p:cBhvr>
                                    </p:animEffect>
                                  </p:childTnLst>
                                </p:cTn>
                              </p:par>
                              <p:par>
                                <p:cTn id="8" presetID="3" presetClass="entr" presetSubtype="10" fill="hold" grpId="0" nodeType="withEffect">
                                  <p:stCondLst>
                                    <p:cond delay="0"/>
                                  </p:stCondLst>
                                  <p:childTnLst>
                                    <p:set>
                                      <p:cBhvr additive="repl">
                                        <p:cTn id="9" dur="1" fill="hold">
                                          <p:stCondLst>
                                            <p:cond delay="0"/>
                                          </p:stCondLst>
                                        </p:cTn>
                                        <p:tgtEl>
                                          <p:spTgt spid="19"/>
                                        </p:tgtEl>
                                        <p:attrNameLst>
                                          <p:attrName>style.visibility</p:attrName>
                                        </p:attrNameLst>
                                      </p:cBhvr>
                                      <p:to>
                                        <p:strVal val="visible"/>
                                      </p:to>
                                    </p:set>
                                    <p:animEffect transition="in" filter="blinds(horizontal)">
                                      <p:cBhvr additive="repl">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additive="repl">
                                        <p:cTn id="14" dur="1" fill="hold">
                                          <p:stCondLst>
                                            <p:cond delay="0"/>
                                          </p:stCondLst>
                                        </p:cTn>
                                        <p:tgtEl>
                                          <p:spTgt spid="12"/>
                                        </p:tgtEl>
                                        <p:attrNameLst>
                                          <p:attrName>style.visibility</p:attrName>
                                        </p:attrNameLst>
                                      </p:cBhvr>
                                      <p:to>
                                        <p:strVal val="visible"/>
                                      </p:to>
                                    </p:set>
                                    <p:animEffect transition="in" filter="blinds(horizontal)">
                                      <p:cBhvr additive="repl">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additive="repl">
                                        <p:cTn id="19" dur="1" fill="hold">
                                          <p:stCondLst>
                                            <p:cond delay="0"/>
                                          </p:stCondLst>
                                        </p:cTn>
                                        <p:tgtEl>
                                          <p:spTgt spid="13"/>
                                        </p:tgtEl>
                                        <p:attrNameLst>
                                          <p:attrName>style.visibility</p:attrName>
                                        </p:attrNameLst>
                                      </p:cBhvr>
                                      <p:to>
                                        <p:strVal val="visible"/>
                                      </p:to>
                                    </p:set>
                                    <p:animEffect transition="in" filter="blinds(horizontal)">
                                      <p:cBhvr additive="repl">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additive="repl">
                                        <p:cTn id="24" dur="1" fill="hold">
                                          <p:stCondLst>
                                            <p:cond delay="0"/>
                                          </p:stCondLst>
                                        </p:cTn>
                                        <p:tgtEl>
                                          <p:spTgt spid="17"/>
                                        </p:tgtEl>
                                        <p:attrNameLst>
                                          <p:attrName>style.visibility</p:attrName>
                                        </p:attrNameLst>
                                      </p:cBhvr>
                                      <p:to>
                                        <p:strVal val="visible"/>
                                      </p:to>
                                    </p:set>
                                    <p:animEffect transition="in" filter="blinds(horizontal)">
                                      <p:cBhvr additive="repl">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additive="repl">
                                        <p:cTn id="29" dur="1" fill="hold">
                                          <p:stCondLst>
                                            <p:cond delay="0"/>
                                          </p:stCondLst>
                                        </p:cTn>
                                        <p:tgtEl>
                                          <p:spTgt spid="20"/>
                                        </p:tgtEl>
                                        <p:attrNameLst>
                                          <p:attrName>style.visibility</p:attrName>
                                        </p:attrNameLst>
                                      </p:cBhvr>
                                      <p:to>
                                        <p:strVal val="visible"/>
                                      </p:to>
                                    </p:set>
                                    <p:animEffect transition="in" filter="blinds(horizontal)">
                                      <p:cBhvr additive="repl">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additive="repl">
                                        <p:cTn id="34" dur="1" fill="hold">
                                          <p:stCondLst>
                                            <p:cond delay="0"/>
                                          </p:stCondLst>
                                        </p:cTn>
                                        <p:tgtEl>
                                          <p:spTgt spid="15"/>
                                        </p:tgtEl>
                                        <p:attrNameLst>
                                          <p:attrName>style.visibility</p:attrName>
                                        </p:attrNameLst>
                                      </p:cBhvr>
                                      <p:to>
                                        <p:strVal val="visible"/>
                                      </p:to>
                                    </p:set>
                                    <p:animEffect transition="in" filter="blinds(horizontal)">
                                      <p:cBhvr additive="repl">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additive="repl">
                                        <p:cTn id="39" dur="1" fill="hold">
                                          <p:stCondLst>
                                            <p:cond delay="0"/>
                                          </p:stCondLst>
                                        </p:cTn>
                                        <p:tgtEl>
                                          <p:spTgt spid="14"/>
                                        </p:tgtEl>
                                        <p:attrNameLst>
                                          <p:attrName>style.visibility</p:attrName>
                                        </p:attrNameLst>
                                      </p:cBhvr>
                                      <p:to>
                                        <p:strVal val="visible"/>
                                      </p:to>
                                    </p:set>
                                    <p:animEffect transition="in" filter="blinds(horizontal)">
                                      <p:cBhvr additive="repl">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additive="repl">
                                        <p:cTn id="44" dur="1" fill="hold">
                                          <p:stCondLst>
                                            <p:cond delay="0"/>
                                          </p:stCondLst>
                                        </p:cTn>
                                        <p:tgtEl>
                                          <p:spTgt spid="24"/>
                                        </p:tgtEl>
                                        <p:attrNameLst>
                                          <p:attrName>style.visibility</p:attrName>
                                        </p:attrNameLst>
                                      </p:cBhvr>
                                      <p:to>
                                        <p:strVal val="visible"/>
                                      </p:to>
                                    </p:set>
                                    <p:animEffect transition="in" filter="blinds(horizontal)">
                                      <p:cBhvr additive="repl">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18" grpId="0" animBg="1"/>
      <p:bldP spid="19" grpId="0" animBg="1"/>
      <p:bldP spid="20" grpId="0" animBg="1"/>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C3A0878-15BF-46CA-A796-9F1729AA0E08}" type="slidenum">
              <a:rPr lang="en-CA" smtClean="0"/>
              <a:pPr/>
              <a:t>16</a:t>
            </a:fld>
            <a:endParaRPr lang="en-CA"/>
          </a:p>
        </p:txBody>
      </p:sp>
      <p:sp>
        <p:nvSpPr>
          <p:cNvPr id="5" name="Footer Placeholder 4"/>
          <p:cNvSpPr>
            <a:spLocks noGrp="1"/>
          </p:cNvSpPr>
          <p:nvPr>
            <p:ph type="ftr" sz="quarter" idx="16"/>
          </p:nvPr>
        </p:nvSpPr>
        <p:spPr/>
        <p:txBody>
          <a:bodyPr/>
          <a:lstStyle/>
          <a:p>
            <a:r>
              <a:rPr lang="en-CA" dirty="0"/>
              <a:t>Tutorial 3</a:t>
            </a:r>
          </a:p>
        </p:txBody>
      </p:sp>
      <p:sp>
        <p:nvSpPr>
          <p:cNvPr id="7" name="Rectangle 2"/>
          <p:cNvSpPr>
            <a:spLocks noGrp="1" noChangeArrowheads="1"/>
          </p:cNvSpPr>
          <p:nvPr>
            <p:ph type="title"/>
          </p:nvPr>
        </p:nvSpPr>
        <p:spPr>
          <a:xfrm>
            <a:off x="457200" y="274638"/>
            <a:ext cx="8229600" cy="1143000"/>
          </a:xfrm>
        </p:spPr>
        <p:txBody>
          <a:bodyPr>
            <a:normAutofit/>
          </a:bodyPr>
          <a:lstStyle/>
          <a:p>
            <a:pPr eaLnBrk="1" hangingPunct="1"/>
            <a:r>
              <a:rPr lang="en-US" sz="3500" dirty="0">
                <a:solidFill>
                  <a:schemeClr val="tx1">
                    <a:lumMod val="75000"/>
                    <a:lumOff val="25000"/>
                  </a:schemeClr>
                </a:solidFill>
                <a:latin typeface="Constantia"/>
                <a:cs typeface="Constantia"/>
              </a:rPr>
              <a:t>Race Condition</a:t>
            </a:r>
          </a:p>
        </p:txBody>
      </p:sp>
      <p:sp>
        <p:nvSpPr>
          <p:cNvPr id="8" name="Rectangle 3"/>
          <p:cNvSpPr txBox="1">
            <a:spLocks noChangeArrowheads="1"/>
          </p:cNvSpPr>
          <p:nvPr/>
        </p:nvSpPr>
        <p:spPr>
          <a:xfrm>
            <a:off x="457200" y="1600200"/>
            <a:ext cx="8229600" cy="4525963"/>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609600" indent="-609600"/>
            <a:r>
              <a:rPr lang="en-US" sz="2800" dirty="0">
                <a:latin typeface="Constantia"/>
                <a:cs typeface="Constantia"/>
              </a:rPr>
              <a:t>This kind of bug, which only occurs under certain timing conditions, is called a </a:t>
            </a:r>
            <a:r>
              <a:rPr lang="en-US" sz="2800" b="1" i="1" dirty="0">
                <a:latin typeface="Constantia"/>
                <a:cs typeface="Constantia"/>
              </a:rPr>
              <a:t>race condition</a:t>
            </a:r>
            <a:r>
              <a:rPr lang="en-US" sz="2800" b="1" dirty="0">
                <a:latin typeface="Constantia"/>
                <a:cs typeface="Constantia"/>
              </a:rPr>
              <a:t>. </a:t>
            </a:r>
          </a:p>
          <a:p>
            <a:pPr marL="609600" indent="-609600"/>
            <a:r>
              <a:rPr lang="en-US" sz="2800" dirty="0">
                <a:latin typeface="Constantia"/>
                <a:cs typeface="Constantia"/>
              </a:rPr>
              <a:t>Output depends on ordering of thread execution</a:t>
            </a:r>
          </a:p>
          <a:p>
            <a:pPr marL="609600" indent="-609600"/>
            <a:r>
              <a:rPr lang="en-US" sz="2800" dirty="0">
                <a:latin typeface="Constantia"/>
                <a:cs typeface="Constantia"/>
              </a:rPr>
              <a:t>More concretely:</a:t>
            </a:r>
          </a:p>
          <a:p>
            <a:pPr marL="990600" lvl="1" indent="-533400">
              <a:buFontTx/>
              <a:buAutoNum type="arabicParenBoth"/>
            </a:pPr>
            <a:r>
              <a:rPr lang="en-US" sz="2400" dirty="0">
                <a:latin typeface="Constantia"/>
                <a:cs typeface="Constantia"/>
              </a:rPr>
              <a:t>two or more threads access a shared variable with no synchronization, and</a:t>
            </a:r>
          </a:p>
          <a:p>
            <a:pPr marL="990600" lvl="1" indent="-533400">
              <a:buFontTx/>
              <a:buAutoNum type="arabicParenBoth"/>
            </a:pPr>
            <a:r>
              <a:rPr lang="en-US" sz="2400" dirty="0">
                <a:latin typeface="Constantia"/>
                <a:cs typeface="Constantia"/>
              </a:rPr>
              <a:t>at least one of the threads writes to the variable</a:t>
            </a:r>
          </a:p>
        </p:txBody>
      </p:sp>
    </p:spTree>
    <p:extLst>
      <p:ext uri="{BB962C8B-B14F-4D97-AF65-F5344CB8AC3E}">
        <p14:creationId xmlns:p14="http://schemas.microsoft.com/office/powerpoint/2010/main" val="3441787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C3A0878-15BF-46CA-A796-9F1729AA0E08}" type="slidenum">
              <a:rPr lang="en-CA" smtClean="0"/>
              <a:pPr/>
              <a:t>17</a:t>
            </a:fld>
            <a:endParaRPr lang="en-CA"/>
          </a:p>
        </p:txBody>
      </p:sp>
      <p:sp>
        <p:nvSpPr>
          <p:cNvPr id="5" name="Footer Placeholder 4"/>
          <p:cNvSpPr>
            <a:spLocks noGrp="1"/>
          </p:cNvSpPr>
          <p:nvPr>
            <p:ph type="ftr" sz="quarter" idx="16"/>
          </p:nvPr>
        </p:nvSpPr>
        <p:spPr/>
        <p:txBody>
          <a:bodyPr/>
          <a:lstStyle/>
          <a:p>
            <a:r>
              <a:rPr lang="en-CA" dirty="0"/>
              <a:t>Tutorial 3</a:t>
            </a:r>
          </a:p>
        </p:txBody>
      </p:sp>
      <p:sp>
        <p:nvSpPr>
          <p:cNvPr id="7" name="Rectangle 2"/>
          <p:cNvSpPr>
            <a:spLocks noGrp="1" noChangeArrowheads="1"/>
          </p:cNvSpPr>
          <p:nvPr>
            <p:ph type="title"/>
          </p:nvPr>
        </p:nvSpPr>
        <p:spPr>
          <a:xfrm>
            <a:off x="457200" y="274638"/>
            <a:ext cx="8229600" cy="1143000"/>
          </a:xfrm>
        </p:spPr>
        <p:txBody>
          <a:bodyPr>
            <a:normAutofit/>
          </a:bodyPr>
          <a:lstStyle/>
          <a:p>
            <a:pPr eaLnBrk="1" hangingPunct="1"/>
            <a:r>
              <a:rPr lang="en-US" sz="3500" dirty="0">
                <a:solidFill>
                  <a:schemeClr val="tx1">
                    <a:lumMod val="75000"/>
                    <a:lumOff val="25000"/>
                  </a:schemeClr>
                </a:solidFill>
                <a:latin typeface="Constantia"/>
                <a:cs typeface="Constantia"/>
              </a:rPr>
              <a:t>Critical Section</a:t>
            </a:r>
          </a:p>
        </p:txBody>
      </p:sp>
      <p:sp>
        <p:nvSpPr>
          <p:cNvPr id="8" name="Rectangle 3"/>
          <p:cNvSpPr txBox="1">
            <a:spLocks noChangeArrowheads="1"/>
          </p:cNvSpPr>
          <p:nvPr/>
        </p:nvSpPr>
        <p:spPr>
          <a:xfrm>
            <a:off x="457200" y="1600200"/>
            <a:ext cx="8229600" cy="4525963"/>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dirty="0">
                <a:latin typeface="Constantia"/>
                <a:cs typeface="Constantia"/>
              </a:rPr>
              <a:t>Section of code that:</a:t>
            </a:r>
          </a:p>
          <a:p>
            <a:pPr lvl="1"/>
            <a:r>
              <a:rPr lang="en-US" dirty="0">
                <a:latin typeface="Constantia"/>
                <a:cs typeface="Constantia"/>
              </a:rPr>
              <a:t>Must be executed by one thread at a time</a:t>
            </a:r>
          </a:p>
          <a:p>
            <a:pPr lvl="1"/>
            <a:r>
              <a:rPr lang="en-US" dirty="0">
                <a:latin typeface="Constantia"/>
                <a:cs typeface="Constantia"/>
              </a:rPr>
              <a:t>If more than one thread executes at a time, have a race condition</a:t>
            </a:r>
          </a:p>
          <a:p>
            <a:pPr lvl="1"/>
            <a:r>
              <a:rPr lang="en-US" dirty="0">
                <a:latin typeface="Constantia"/>
                <a:cs typeface="Constantia"/>
              </a:rPr>
              <a:t>Ex: linked list from before</a:t>
            </a:r>
          </a:p>
          <a:p>
            <a:pPr lvl="2"/>
            <a:r>
              <a:rPr lang="en-US" dirty="0">
                <a:latin typeface="Constantia"/>
                <a:cs typeface="Constantia"/>
              </a:rPr>
              <a:t>Insert/Delete code forms a critical section</a:t>
            </a:r>
          </a:p>
          <a:p>
            <a:pPr lvl="2"/>
            <a:r>
              <a:rPr lang="en-US" dirty="0">
                <a:latin typeface="Constantia"/>
                <a:cs typeface="Constantia"/>
              </a:rPr>
              <a:t>What about just the Insert or Delete code?</a:t>
            </a:r>
          </a:p>
        </p:txBody>
      </p:sp>
    </p:spTree>
    <p:extLst>
      <p:ext uri="{BB962C8B-B14F-4D97-AF65-F5344CB8AC3E}">
        <p14:creationId xmlns:p14="http://schemas.microsoft.com/office/powerpoint/2010/main" val="2514773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C3A0878-15BF-46CA-A796-9F1729AA0E08}" type="slidenum">
              <a:rPr lang="en-CA" smtClean="0"/>
              <a:pPr/>
              <a:t>18</a:t>
            </a:fld>
            <a:endParaRPr lang="en-CA"/>
          </a:p>
        </p:txBody>
      </p:sp>
      <p:sp>
        <p:nvSpPr>
          <p:cNvPr id="5" name="Footer Placeholder 4"/>
          <p:cNvSpPr>
            <a:spLocks noGrp="1"/>
          </p:cNvSpPr>
          <p:nvPr>
            <p:ph type="ftr" sz="quarter" idx="16"/>
          </p:nvPr>
        </p:nvSpPr>
        <p:spPr/>
        <p:txBody>
          <a:bodyPr/>
          <a:lstStyle/>
          <a:p>
            <a:r>
              <a:rPr lang="en-CA" dirty="0"/>
              <a:t>Tutorial 3</a:t>
            </a:r>
          </a:p>
        </p:txBody>
      </p:sp>
      <p:sp>
        <p:nvSpPr>
          <p:cNvPr id="6" name="Text Box 1"/>
          <p:cNvSpPr txBox="1">
            <a:spLocks noChangeArrowheads="1"/>
          </p:cNvSpPr>
          <p:nvPr/>
        </p:nvSpPr>
        <p:spPr bwMode="auto">
          <a:xfrm>
            <a:off x="467544" y="0"/>
            <a:ext cx="8229600" cy="157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rIns="0" bIns="0" anchor="b"/>
          <a:lstStyle>
            <a:lvl1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DejaVu Sans" charset="0"/>
              </a:defRPr>
            </a:lvl1pPr>
            <a:lvl2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DejaVu Sans" charset="0"/>
                <a:cs typeface="DejaVu Sans" charset="0"/>
              </a:defRPr>
            </a:lvl2pPr>
            <a:lvl3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DejaVu Sans" charset="0"/>
                <a:cs typeface="DejaVu Sans" charset="0"/>
              </a:defRPr>
            </a:lvl3pPr>
            <a:lvl4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DejaVu Sans" charset="0"/>
                <a:cs typeface="DejaVu Sans" charset="0"/>
              </a:defRPr>
            </a:lvl4pPr>
            <a:lvl5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DejaVu Sans" charset="0"/>
                <a:cs typeface="DejaVu Sans" charset="0"/>
              </a:defRPr>
            </a:lvl9pPr>
          </a:lstStyle>
          <a:p>
            <a:pPr eaLnBrk="1" hangingPunct="1">
              <a:buClrTx/>
              <a:buFontTx/>
              <a:buNone/>
            </a:pPr>
            <a:r>
              <a:rPr lang="en-US" sz="3500" dirty="0">
                <a:solidFill>
                  <a:schemeClr val="tx1">
                    <a:lumMod val="65000"/>
                    <a:lumOff val="35000"/>
                  </a:schemeClr>
                </a:solidFill>
                <a:latin typeface="Constantia"/>
                <a:cs typeface="Constantia"/>
              </a:rPr>
              <a:t>Solution: Use Semaphores</a:t>
            </a:r>
          </a:p>
        </p:txBody>
      </p:sp>
      <p:sp>
        <p:nvSpPr>
          <p:cNvPr id="10" name="Text Box 2"/>
          <p:cNvSpPr txBox="1">
            <a:spLocks noChangeArrowheads="1"/>
          </p:cNvSpPr>
          <p:nvPr/>
        </p:nvSpPr>
        <p:spPr bwMode="auto">
          <a:xfrm>
            <a:off x="457200" y="1935163"/>
            <a:ext cx="8229600" cy="4567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271463" indent="-271463">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ＭＳ Ｐゴシック" charset="0"/>
                <a:cs typeface="DejaVu Sans" charset="0"/>
              </a:defRPr>
            </a:lvl1pPr>
            <a:lvl2pPr marL="638175" indent="-246063">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DejaVu Sans" charset="0"/>
                <a:cs typeface="DejaVu Sans" charset="0"/>
              </a:defRPr>
            </a:lvl2pPr>
            <a:lvl3pPr>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DejaVu Sans" charset="0"/>
                <a:cs typeface="DejaVu Sans" charset="0"/>
              </a:defRPr>
            </a:lvl3pPr>
            <a:lvl4pPr>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DejaVu Sans" charset="0"/>
                <a:cs typeface="DejaVu Sans" charset="0"/>
              </a:defRPr>
            </a:lvl4pPr>
            <a:lvl5pPr>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DejaVu Sans" charset="0"/>
                <a:cs typeface="DejaVu Sans" charset="0"/>
              </a:defRPr>
            </a:lvl9pPr>
          </a:lstStyle>
          <a:p>
            <a:pPr marL="457200" indent="-457200" eaLnBrk="1" hangingPunct="1">
              <a:lnSpc>
                <a:spcPct val="90000"/>
              </a:lnSpc>
              <a:spcBef>
                <a:spcPts val="700"/>
              </a:spcBef>
              <a:buClr>
                <a:srgbClr val="FF6600"/>
              </a:buClr>
              <a:buSzPct val="95000"/>
              <a:buFont typeface="Wingdings" charset="2"/>
              <a:buChar char="§"/>
            </a:pPr>
            <a:r>
              <a:rPr lang="en-US" sz="2800" dirty="0">
                <a:solidFill>
                  <a:srgbClr val="000000"/>
                </a:solidFill>
                <a:latin typeface="Constantia" charset="0"/>
              </a:rPr>
              <a:t>Obvious: make the critical section part atomic.</a:t>
            </a:r>
          </a:p>
          <a:p>
            <a:pPr marL="457200" indent="-457200" eaLnBrk="1" hangingPunct="1">
              <a:lnSpc>
                <a:spcPct val="90000"/>
              </a:lnSpc>
              <a:spcBef>
                <a:spcPts val="700"/>
              </a:spcBef>
              <a:buClr>
                <a:srgbClr val="FF6600"/>
              </a:buClr>
              <a:buSzPct val="95000"/>
              <a:buFont typeface="Wingdings" charset="2"/>
              <a:buChar char="§"/>
            </a:pPr>
            <a:r>
              <a:rPr lang="en-US" sz="2800" dirty="0">
                <a:solidFill>
                  <a:srgbClr val="000000"/>
                </a:solidFill>
                <a:latin typeface="Constantia" charset="0"/>
              </a:rPr>
              <a:t>One way of doing it: </a:t>
            </a:r>
            <a:r>
              <a:rPr lang="en-US" sz="2800" b="1" dirty="0">
                <a:solidFill>
                  <a:srgbClr val="000000"/>
                </a:solidFill>
                <a:latin typeface="Constantia" charset="0"/>
              </a:rPr>
              <a:t>Semaphores</a:t>
            </a:r>
          </a:p>
          <a:p>
            <a:pPr marL="457200" indent="-457200" eaLnBrk="1" hangingPunct="1">
              <a:lnSpc>
                <a:spcPct val="90000"/>
              </a:lnSpc>
              <a:spcBef>
                <a:spcPts val="700"/>
              </a:spcBef>
              <a:buClr>
                <a:srgbClr val="FF6600"/>
              </a:buClr>
              <a:buSzPct val="95000"/>
              <a:buFont typeface="Wingdings" charset="2"/>
              <a:buChar char="§"/>
            </a:pPr>
            <a:r>
              <a:rPr lang="en-US" sz="2800" dirty="0">
                <a:solidFill>
                  <a:srgbClr val="000000"/>
                </a:solidFill>
                <a:latin typeface="Constantia" charset="0"/>
              </a:rPr>
              <a:t>Semaphores are </a:t>
            </a:r>
            <a:r>
              <a:rPr lang="en-US" sz="2800" b="1" dirty="0">
                <a:solidFill>
                  <a:srgbClr val="000000"/>
                </a:solidFill>
                <a:latin typeface="Constantia" charset="0"/>
              </a:rPr>
              <a:t>system-wide</a:t>
            </a:r>
            <a:r>
              <a:rPr lang="en-US" sz="2800" dirty="0">
                <a:solidFill>
                  <a:srgbClr val="000000"/>
                </a:solidFill>
                <a:latin typeface="Constantia" charset="0"/>
              </a:rPr>
              <a:t> OS objects (also resources) used to</a:t>
            </a:r>
          </a:p>
          <a:p>
            <a:pPr marL="735012" lvl="1" indent="-342900" eaLnBrk="1" hangingPunct="1">
              <a:lnSpc>
                <a:spcPct val="90000"/>
              </a:lnSpc>
              <a:spcBef>
                <a:spcPts val="600"/>
              </a:spcBef>
              <a:buClr>
                <a:srgbClr val="FF6600"/>
              </a:buClr>
              <a:buSzPct val="85000"/>
              <a:buFont typeface="Arial"/>
              <a:buChar char="•"/>
            </a:pPr>
            <a:r>
              <a:rPr lang="en-US" dirty="0">
                <a:solidFill>
                  <a:srgbClr val="000000"/>
                </a:solidFill>
                <a:latin typeface="Constantia" charset="0"/>
                <a:ea typeface="ＭＳ Ｐゴシック" charset="0"/>
              </a:rPr>
              <a:t>Protect critical section (</a:t>
            </a:r>
            <a:r>
              <a:rPr lang="en-US" dirty="0" err="1">
                <a:solidFill>
                  <a:srgbClr val="000000"/>
                </a:solidFill>
                <a:latin typeface="Constantia" charset="0"/>
                <a:ea typeface="ＭＳ Ｐゴシック" charset="0"/>
              </a:rPr>
              <a:t>mutexes</a:t>
            </a:r>
            <a:r>
              <a:rPr lang="en-US" dirty="0">
                <a:solidFill>
                  <a:srgbClr val="000000"/>
                </a:solidFill>
                <a:latin typeface="Constantia" charset="0"/>
                <a:ea typeface="ＭＳ Ｐゴシック" charset="0"/>
              </a:rPr>
              <a:t> – for Mutual Exclusion),</a:t>
            </a:r>
          </a:p>
          <a:p>
            <a:pPr marL="735012" lvl="1" indent="-342900" eaLnBrk="1" hangingPunct="1">
              <a:lnSpc>
                <a:spcPct val="90000"/>
              </a:lnSpc>
              <a:spcBef>
                <a:spcPts val="600"/>
              </a:spcBef>
              <a:buClr>
                <a:srgbClr val="FF6600"/>
              </a:buClr>
              <a:buSzPct val="85000"/>
              <a:buFont typeface="Arial"/>
              <a:buChar char="•"/>
            </a:pPr>
            <a:r>
              <a:rPr lang="en-US" dirty="0">
                <a:solidFill>
                  <a:srgbClr val="000000"/>
                </a:solidFill>
                <a:latin typeface="Constantia" charset="0"/>
                <a:ea typeface="ＭＳ Ｐゴシック" charset="0"/>
              </a:rPr>
              <a:t>Coordinate other process’ activities.</a:t>
            </a:r>
          </a:p>
          <a:p>
            <a:pPr marL="457200" indent="-457200" eaLnBrk="1" hangingPunct="1">
              <a:lnSpc>
                <a:spcPct val="90000"/>
              </a:lnSpc>
              <a:spcBef>
                <a:spcPts val="700"/>
              </a:spcBef>
              <a:buClr>
                <a:srgbClr val="FF6600"/>
              </a:buClr>
              <a:buSzPct val="95000"/>
              <a:buFont typeface="Wingdings" charset="2"/>
              <a:buChar char="§"/>
            </a:pPr>
            <a:r>
              <a:rPr lang="en-US" sz="2800" dirty="0">
                <a:solidFill>
                  <a:srgbClr val="000000"/>
                </a:solidFill>
                <a:latin typeface="Constantia" charset="0"/>
              </a:rPr>
              <a:t>Semaphores are NOT shared memory segments! But they both are often used together.</a:t>
            </a:r>
          </a:p>
        </p:txBody>
      </p:sp>
    </p:spTree>
    <p:extLst>
      <p:ext uri="{BB962C8B-B14F-4D97-AF65-F5344CB8AC3E}">
        <p14:creationId xmlns:p14="http://schemas.microsoft.com/office/powerpoint/2010/main" val="2509383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Properties of Semaphores</a:t>
            </a:r>
            <a:br>
              <a:rPr lang="en-US" b="1" dirty="0"/>
            </a:br>
            <a:br>
              <a:rPr lang="en-US" dirty="0"/>
            </a:br>
            <a:endParaRPr lang="en-US" dirty="0"/>
          </a:p>
        </p:txBody>
      </p:sp>
      <p:sp>
        <p:nvSpPr>
          <p:cNvPr id="3" name="Content Placeholder 2"/>
          <p:cNvSpPr>
            <a:spLocks noGrp="1"/>
          </p:cNvSpPr>
          <p:nvPr>
            <p:ph sz="quarter" idx="1"/>
          </p:nvPr>
        </p:nvSpPr>
        <p:spPr/>
        <p:txBody>
          <a:bodyPr/>
          <a:lstStyle/>
          <a:p>
            <a:r>
              <a:rPr lang="en-US" dirty="0"/>
              <a:t>Simple</a:t>
            </a:r>
          </a:p>
          <a:p>
            <a:r>
              <a:rPr lang="en-US" dirty="0"/>
              <a:t>Works with many processes</a:t>
            </a:r>
          </a:p>
          <a:p>
            <a:r>
              <a:rPr lang="en-US" dirty="0"/>
              <a:t>Can have many different critical sections with different semaphores</a:t>
            </a:r>
          </a:p>
          <a:p>
            <a:r>
              <a:rPr lang="en-US" dirty="0"/>
              <a:t>Each critical section has unique access semaphores</a:t>
            </a:r>
          </a:p>
          <a:p>
            <a:r>
              <a:rPr lang="en-US" dirty="0"/>
              <a:t>Can permit multiple processes into the critical section at once, if desirable.</a:t>
            </a:r>
          </a:p>
          <a:p>
            <a:endParaRPr lang="en-US"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19</a:t>
            </a:fld>
            <a:endParaRPr lang="en-CA"/>
          </a:p>
        </p:txBody>
      </p:sp>
      <p:sp>
        <p:nvSpPr>
          <p:cNvPr id="5" name="Footer Placeholder 4"/>
          <p:cNvSpPr>
            <a:spLocks noGrp="1"/>
          </p:cNvSpPr>
          <p:nvPr>
            <p:ph type="ftr" sz="quarter" idx="16"/>
          </p:nvPr>
        </p:nvSpPr>
        <p:spPr/>
        <p:txBody>
          <a:bodyPr/>
          <a:lstStyle/>
          <a:p>
            <a:r>
              <a:rPr lang="en-CA"/>
              <a:t>Tutorial 3</a:t>
            </a:r>
            <a:endParaRPr lang="en-CA" dirty="0"/>
          </a:p>
        </p:txBody>
      </p:sp>
    </p:spTree>
    <p:extLst>
      <p:ext uri="{BB962C8B-B14F-4D97-AF65-F5344CB8AC3E}">
        <p14:creationId xmlns:p14="http://schemas.microsoft.com/office/powerpoint/2010/main" val="2142949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tx1">
                    <a:lumMod val="65000"/>
                    <a:lumOff val="35000"/>
                  </a:schemeClr>
                </a:solidFill>
                <a:latin typeface="Calibri" charset="0"/>
              </a:rPr>
              <a:t>Topics</a:t>
            </a:r>
            <a:br>
              <a:rPr lang="en-US" sz="3200" dirty="0">
                <a:solidFill>
                  <a:srgbClr val="04617B"/>
                </a:solidFill>
                <a:latin typeface="Calibri" charset="0"/>
              </a:rPr>
            </a:br>
            <a:endParaRPr lang="en-US" dirty="0"/>
          </a:p>
        </p:txBody>
      </p:sp>
      <p:sp>
        <p:nvSpPr>
          <p:cNvPr id="3" name="Content Placeholder 2"/>
          <p:cNvSpPr>
            <a:spLocks noGrp="1"/>
          </p:cNvSpPr>
          <p:nvPr>
            <p:ph sz="quarter" idx="1"/>
          </p:nvPr>
        </p:nvSpPr>
        <p:spPr/>
        <p:txBody>
          <a:bodyPr/>
          <a:lstStyle/>
          <a:p>
            <a:pPr>
              <a:spcBef>
                <a:spcPts val="650"/>
              </a:spcBef>
              <a:buClr>
                <a:srgbClr val="FF6600"/>
              </a:buClr>
              <a:buSzPct val="95000"/>
              <a:buFont typeface="Courier New"/>
              <a:buChar char="o"/>
            </a:pPr>
            <a:r>
              <a:rPr lang="en-US" dirty="0">
                <a:solidFill>
                  <a:srgbClr val="000000"/>
                </a:solidFill>
                <a:latin typeface="Constantia" charset="0"/>
              </a:rPr>
              <a:t>Synchronization in Details</a:t>
            </a:r>
          </a:p>
          <a:p>
            <a:pPr>
              <a:spcBef>
                <a:spcPts val="650"/>
              </a:spcBef>
              <a:buClr>
                <a:srgbClr val="FF6600"/>
              </a:buClr>
              <a:buSzPct val="95000"/>
              <a:buFont typeface="Courier New"/>
              <a:buChar char="o"/>
            </a:pPr>
            <a:r>
              <a:rPr lang="en-US" dirty="0">
                <a:solidFill>
                  <a:srgbClr val="000000"/>
                </a:solidFill>
                <a:latin typeface="Constantia" charset="0"/>
              </a:rPr>
              <a:t>Examples</a:t>
            </a:r>
          </a:p>
          <a:p>
            <a:pPr marL="0" indent="0">
              <a:buNone/>
            </a:pPr>
            <a:endParaRPr lang="en-US"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2</a:t>
            </a:fld>
            <a:endParaRPr lang="en-CA"/>
          </a:p>
        </p:txBody>
      </p:sp>
      <p:sp>
        <p:nvSpPr>
          <p:cNvPr id="5" name="Footer Placeholder 4"/>
          <p:cNvSpPr>
            <a:spLocks noGrp="1"/>
          </p:cNvSpPr>
          <p:nvPr>
            <p:ph type="ftr" sz="quarter" idx="16"/>
          </p:nvPr>
        </p:nvSpPr>
        <p:spPr/>
        <p:txBody>
          <a:bodyPr/>
          <a:lstStyle/>
          <a:p>
            <a:r>
              <a:rPr lang="en-CA" dirty="0"/>
              <a:t>Tutorial 3</a:t>
            </a:r>
          </a:p>
        </p:txBody>
      </p:sp>
    </p:spTree>
    <p:extLst>
      <p:ext uri="{BB962C8B-B14F-4D97-AF65-F5344CB8AC3E}">
        <p14:creationId xmlns:p14="http://schemas.microsoft.com/office/powerpoint/2010/main" val="1601934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Semaphores</a:t>
            </a:r>
            <a:endParaRPr lang="en-US" dirty="0"/>
          </a:p>
        </p:txBody>
      </p:sp>
      <p:sp>
        <p:nvSpPr>
          <p:cNvPr id="3" name="Content Placeholder 2"/>
          <p:cNvSpPr>
            <a:spLocks noGrp="1"/>
          </p:cNvSpPr>
          <p:nvPr>
            <p:ph sz="quarter" idx="1"/>
          </p:nvPr>
        </p:nvSpPr>
        <p:spPr/>
        <p:txBody>
          <a:bodyPr>
            <a:normAutofit/>
          </a:bodyPr>
          <a:lstStyle/>
          <a:p>
            <a:r>
              <a:rPr lang="en-US" sz="2900" dirty="0"/>
              <a:t>We will talk about the semaphore with more details in the next tutorial</a:t>
            </a:r>
          </a:p>
        </p:txBody>
      </p:sp>
      <p:sp>
        <p:nvSpPr>
          <p:cNvPr id="4" name="Slide Number Placeholder 3"/>
          <p:cNvSpPr>
            <a:spLocks noGrp="1"/>
          </p:cNvSpPr>
          <p:nvPr>
            <p:ph type="sldNum" sz="quarter" idx="15"/>
          </p:nvPr>
        </p:nvSpPr>
        <p:spPr/>
        <p:txBody>
          <a:bodyPr/>
          <a:lstStyle/>
          <a:p>
            <a:fld id="{1C3A0878-15BF-46CA-A796-9F1729AA0E08}" type="slidenum">
              <a:rPr lang="en-CA" smtClean="0"/>
              <a:pPr/>
              <a:t>20</a:t>
            </a:fld>
            <a:endParaRPr lang="en-CA"/>
          </a:p>
        </p:txBody>
      </p:sp>
      <p:sp>
        <p:nvSpPr>
          <p:cNvPr id="5" name="Footer Placeholder 4"/>
          <p:cNvSpPr>
            <a:spLocks noGrp="1"/>
          </p:cNvSpPr>
          <p:nvPr>
            <p:ph type="ftr" sz="quarter" idx="16"/>
          </p:nvPr>
        </p:nvSpPr>
        <p:spPr/>
        <p:txBody>
          <a:bodyPr/>
          <a:lstStyle/>
          <a:p>
            <a:r>
              <a:rPr lang="en-CA" dirty="0"/>
              <a:t>Tutorial 3</a:t>
            </a:r>
          </a:p>
        </p:txBody>
      </p:sp>
    </p:spTree>
    <p:extLst>
      <p:ext uri="{BB962C8B-B14F-4D97-AF65-F5344CB8AC3E}">
        <p14:creationId xmlns:p14="http://schemas.microsoft.com/office/powerpoint/2010/main" val="2931482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Classical Synchronization Problems</a:t>
            </a:r>
            <a:endParaRPr lang="en-US" dirty="0"/>
          </a:p>
        </p:txBody>
      </p:sp>
      <p:sp>
        <p:nvSpPr>
          <p:cNvPr id="3" name="Content Placeholder 2"/>
          <p:cNvSpPr>
            <a:spLocks noGrp="1"/>
          </p:cNvSpPr>
          <p:nvPr>
            <p:ph sz="quarter" idx="1"/>
          </p:nvPr>
        </p:nvSpPr>
        <p:spPr/>
        <p:txBody>
          <a:bodyPr/>
          <a:lstStyle/>
          <a:p>
            <a:r>
              <a:rPr lang="en-US" b="1" dirty="0"/>
              <a:t>The Producer-Consumer Problem</a:t>
            </a:r>
          </a:p>
          <a:p>
            <a:r>
              <a:rPr lang="en-US" b="1" dirty="0"/>
              <a:t>The Readers-Writers Problem</a:t>
            </a:r>
          </a:p>
          <a:p>
            <a:r>
              <a:rPr lang="en-US" b="1" dirty="0"/>
              <a:t>The Dining Philosophers Problem</a:t>
            </a:r>
          </a:p>
          <a:p>
            <a:pPr marL="0" indent="0">
              <a:buNone/>
            </a:pPr>
            <a:br>
              <a:rPr lang="en-US" dirty="0"/>
            </a:br>
            <a:endParaRPr lang="en-US"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21</a:t>
            </a:fld>
            <a:endParaRPr lang="en-CA"/>
          </a:p>
        </p:txBody>
      </p:sp>
      <p:sp>
        <p:nvSpPr>
          <p:cNvPr id="5" name="Footer Placeholder 4"/>
          <p:cNvSpPr>
            <a:spLocks noGrp="1"/>
          </p:cNvSpPr>
          <p:nvPr>
            <p:ph type="ftr" sz="quarter" idx="16"/>
          </p:nvPr>
        </p:nvSpPr>
        <p:spPr/>
        <p:txBody>
          <a:bodyPr/>
          <a:lstStyle/>
          <a:p>
            <a:r>
              <a:rPr lang="en-CA" dirty="0"/>
              <a:t>Tutorial 3</a:t>
            </a:r>
          </a:p>
        </p:txBody>
      </p:sp>
    </p:spTree>
    <p:extLst>
      <p:ext uri="{BB962C8B-B14F-4D97-AF65-F5344CB8AC3E}">
        <p14:creationId xmlns:p14="http://schemas.microsoft.com/office/powerpoint/2010/main" val="3287241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Producer-Consumer Problem</a:t>
            </a:r>
            <a:br>
              <a:rPr lang="en-US" b="1" dirty="0"/>
            </a:br>
            <a:br>
              <a:rPr lang="en-US" dirty="0"/>
            </a:br>
            <a:endParaRPr lang="en-US" dirty="0"/>
          </a:p>
        </p:txBody>
      </p:sp>
      <p:sp>
        <p:nvSpPr>
          <p:cNvPr id="3" name="Content Placeholder 2"/>
          <p:cNvSpPr>
            <a:spLocks noGrp="1"/>
          </p:cNvSpPr>
          <p:nvPr>
            <p:ph sz="quarter" idx="1"/>
          </p:nvPr>
        </p:nvSpPr>
        <p:spPr>
          <a:xfrm>
            <a:off x="457200" y="1152914"/>
            <a:ext cx="7467600" cy="4873752"/>
          </a:xfrm>
        </p:spPr>
        <p:txBody>
          <a:bodyPr>
            <a:normAutofit fontScale="85000" lnSpcReduction="10000"/>
          </a:bodyPr>
          <a:lstStyle/>
          <a:p>
            <a:r>
              <a:rPr lang="en-US" dirty="0"/>
              <a:t>In this problem, two processes, one called the </a:t>
            </a:r>
            <a:r>
              <a:rPr lang="en-US" i="1" dirty="0"/>
              <a:t>producer</a:t>
            </a:r>
            <a:r>
              <a:rPr lang="en-US" dirty="0"/>
              <a:t> and the other called the </a:t>
            </a:r>
            <a:r>
              <a:rPr lang="en-US" i="1" dirty="0"/>
              <a:t>consumer</a:t>
            </a:r>
            <a:r>
              <a:rPr lang="en-US" dirty="0"/>
              <a:t>, run concurrently and share a common buffer.</a:t>
            </a:r>
          </a:p>
          <a:p>
            <a:r>
              <a:rPr lang="en-US" dirty="0"/>
              <a:t>The producer generates items that it must pass to the consumer, who is to consume them. The producer passes items to the consumer through the buffer. </a:t>
            </a:r>
          </a:p>
          <a:p>
            <a:r>
              <a:rPr lang="en-US" dirty="0"/>
              <a:t>However, the producer must be certain that it does not deposit an item into the buffer when the buffer is full, and the consumer must not extract an item from an empty buffer. </a:t>
            </a:r>
          </a:p>
          <a:p>
            <a:r>
              <a:rPr lang="en-US" dirty="0"/>
              <a:t>The two processes also must not access the buffer at the same time, for if the consumer tries to extract an item from the slot into which the producer is depositing an item, the consumer might get only part of the item. </a:t>
            </a:r>
          </a:p>
          <a:p>
            <a:r>
              <a:rPr lang="en-US" dirty="0"/>
              <a:t>Any solution to this problem must ensure none of the above three events occur.</a:t>
            </a:r>
          </a:p>
          <a:p>
            <a:endParaRPr lang="en-US"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22</a:t>
            </a:fld>
            <a:endParaRPr lang="en-CA"/>
          </a:p>
        </p:txBody>
      </p:sp>
      <p:sp>
        <p:nvSpPr>
          <p:cNvPr id="5" name="Footer Placeholder 4"/>
          <p:cNvSpPr>
            <a:spLocks noGrp="1"/>
          </p:cNvSpPr>
          <p:nvPr>
            <p:ph type="ftr" sz="quarter" idx="16"/>
          </p:nvPr>
        </p:nvSpPr>
        <p:spPr/>
        <p:txBody>
          <a:bodyPr/>
          <a:lstStyle/>
          <a:p>
            <a:r>
              <a:rPr lang="en-CA" dirty="0"/>
              <a:t>Tutorial 3</a:t>
            </a:r>
          </a:p>
        </p:txBody>
      </p:sp>
    </p:spTree>
    <p:extLst>
      <p:ext uri="{BB962C8B-B14F-4D97-AF65-F5344CB8AC3E}">
        <p14:creationId xmlns:p14="http://schemas.microsoft.com/office/powerpoint/2010/main" val="1324648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7467600" cy="1143000"/>
          </a:xfrm>
        </p:spPr>
        <p:txBody>
          <a:bodyPr>
            <a:normAutofit fontScale="90000"/>
          </a:bodyPr>
          <a:lstStyle/>
          <a:p>
            <a:r>
              <a:rPr lang="en-US" b="1" dirty="0"/>
              <a:t>The Producer-Consumer Problem</a:t>
            </a:r>
            <a:br>
              <a:rPr lang="en-US" b="1" dirty="0"/>
            </a:br>
            <a:br>
              <a:rPr lang="en-US" dirty="0"/>
            </a:br>
            <a:endParaRPr lang="en-US" dirty="0"/>
          </a:p>
        </p:txBody>
      </p:sp>
      <p:sp>
        <p:nvSpPr>
          <p:cNvPr id="3" name="Content Placeholder 2"/>
          <p:cNvSpPr>
            <a:spLocks noGrp="1"/>
          </p:cNvSpPr>
          <p:nvPr>
            <p:ph sz="quarter" idx="1"/>
          </p:nvPr>
        </p:nvSpPr>
        <p:spPr>
          <a:xfrm>
            <a:off x="457200" y="1268760"/>
            <a:ext cx="7467600" cy="4873752"/>
          </a:xfrm>
        </p:spPr>
        <p:txBody>
          <a:bodyPr>
            <a:normAutofit fontScale="92500"/>
          </a:bodyPr>
          <a:lstStyle/>
          <a:p>
            <a:r>
              <a:rPr lang="en-US" dirty="0"/>
              <a:t>A practical example of this problem is electronic mail.</a:t>
            </a:r>
          </a:p>
          <a:p>
            <a:r>
              <a:rPr lang="en-US" dirty="0"/>
              <a:t>The process you use to send the mail must not insert the letter into a full mailbox (otherwise the recipient will never see it); </a:t>
            </a:r>
          </a:p>
          <a:p>
            <a:r>
              <a:rPr lang="en-US" dirty="0"/>
              <a:t>similarly, the recipient must not read a letter from an empty mailbox (or he might obtain something meaningless but that looks like a letter). </a:t>
            </a:r>
          </a:p>
          <a:p>
            <a:r>
              <a:rPr lang="en-US" dirty="0"/>
              <a:t>Also, the sender (producer) must not deposit a letter in the mailbox at the same time the recipient extracts a letter from the mailbox; otherwise, the state of the mailbox will be uncertain.</a:t>
            </a:r>
          </a:p>
          <a:p>
            <a:r>
              <a:rPr lang="en-US" dirty="0"/>
              <a:t>Because the buffer has a maximum size, this problem is often called the </a:t>
            </a:r>
            <a:r>
              <a:rPr lang="en-US" i="1" dirty="0"/>
              <a:t>bounded buffer problem</a:t>
            </a:r>
            <a:r>
              <a:rPr lang="en-US" dirty="0"/>
              <a:t>. </a:t>
            </a:r>
          </a:p>
          <a:p>
            <a:endParaRPr lang="en-US"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23</a:t>
            </a:fld>
            <a:endParaRPr lang="en-CA"/>
          </a:p>
        </p:txBody>
      </p:sp>
      <p:sp>
        <p:nvSpPr>
          <p:cNvPr id="5" name="Footer Placeholder 4"/>
          <p:cNvSpPr>
            <a:spLocks noGrp="1"/>
          </p:cNvSpPr>
          <p:nvPr>
            <p:ph type="ftr" sz="quarter" idx="16"/>
          </p:nvPr>
        </p:nvSpPr>
        <p:spPr/>
        <p:txBody>
          <a:bodyPr/>
          <a:lstStyle/>
          <a:p>
            <a:r>
              <a:rPr lang="en-CA" dirty="0"/>
              <a:t>Tutorial 3</a:t>
            </a:r>
          </a:p>
        </p:txBody>
      </p:sp>
    </p:spTree>
    <p:extLst>
      <p:ext uri="{BB962C8B-B14F-4D97-AF65-F5344CB8AC3E}">
        <p14:creationId xmlns:p14="http://schemas.microsoft.com/office/powerpoint/2010/main" val="57717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916" y="188640"/>
            <a:ext cx="7467600" cy="1143000"/>
          </a:xfrm>
        </p:spPr>
        <p:txBody>
          <a:bodyPr>
            <a:normAutofit fontScale="90000"/>
          </a:bodyPr>
          <a:lstStyle/>
          <a:p>
            <a:r>
              <a:rPr lang="en-US" b="1" dirty="0"/>
              <a:t>The Readers-Writers Problem</a:t>
            </a:r>
            <a:br>
              <a:rPr lang="en-US" b="1" dirty="0"/>
            </a:br>
            <a:br>
              <a:rPr lang="en-US" dirty="0"/>
            </a:br>
            <a:endParaRPr lang="en-US" dirty="0"/>
          </a:p>
        </p:txBody>
      </p:sp>
      <p:sp>
        <p:nvSpPr>
          <p:cNvPr id="3" name="Content Placeholder 2"/>
          <p:cNvSpPr>
            <a:spLocks noGrp="1"/>
          </p:cNvSpPr>
          <p:nvPr>
            <p:ph sz="quarter" idx="1"/>
          </p:nvPr>
        </p:nvSpPr>
        <p:spPr>
          <a:xfrm>
            <a:off x="415752" y="781813"/>
            <a:ext cx="7467600" cy="4873752"/>
          </a:xfrm>
        </p:spPr>
        <p:txBody>
          <a:bodyPr>
            <a:noAutofit/>
          </a:bodyPr>
          <a:lstStyle/>
          <a:p>
            <a:r>
              <a:rPr lang="en-US" sz="1400" dirty="0"/>
              <a:t>In this problem, a number of concurrent processes require access to some object (such as a file.) </a:t>
            </a:r>
          </a:p>
          <a:p>
            <a:r>
              <a:rPr lang="en-US" sz="1400" dirty="0"/>
              <a:t>Some processes extract information from the object and are called </a:t>
            </a:r>
            <a:r>
              <a:rPr lang="en-US" sz="1400" i="1" dirty="0"/>
              <a:t>readers</a:t>
            </a:r>
            <a:r>
              <a:rPr lang="en-US" sz="1400" dirty="0"/>
              <a:t>; </a:t>
            </a:r>
          </a:p>
          <a:p>
            <a:r>
              <a:rPr lang="en-US" sz="1400" dirty="0"/>
              <a:t>others change or insert information in the object and are called </a:t>
            </a:r>
            <a:r>
              <a:rPr lang="en-US" sz="1400" i="1" dirty="0"/>
              <a:t>writers</a:t>
            </a:r>
            <a:r>
              <a:rPr lang="en-US" sz="1400" dirty="0"/>
              <a:t>. </a:t>
            </a:r>
          </a:p>
          <a:p>
            <a:r>
              <a:rPr lang="en-US" sz="1400" dirty="0"/>
              <a:t>The Bernstein conditions state that many readers may access the object concurrently, but if a writer is accessing the object, no other processes (readers or writers) may access the object. </a:t>
            </a:r>
          </a:p>
          <a:p>
            <a:r>
              <a:rPr lang="en-US" sz="1400" dirty="0"/>
              <a:t>There are two possible policies for doing this:</a:t>
            </a:r>
          </a:p>
          <a:p>
            <a:r>
              <a:rPr lang="en-US" sz="1400" b="1" i="1" u="sng" dirty="0"/>
              <a:t>First Readers-Writers Problem</a:t>
            </a:r>
            <a:r>
              <a:rPr lang="en-US" sz="1400" b="1" u="sng" dirty="0"/>
              <a:t>. </a:t>
            </a:r>
          </a:p>
          <a:p>
            <a:pPr lvl="1"/>
            <a:r>
              <a:rPr lang="en-US" sz="1400" dirty="0"/>
              <a:t>Readers have priority over writers;</a:t>
            </a:r>
          </a:p>
          <a:p>
            <a:pPr lvl="1"/>
            <a:r>
              <a:rPr lang="en-US" sz="1400" dirty="0"/>
              <a:t>that is, unless a writer has permission to access the object, any reader requesting access to the object will get it. </a:t>
            </a:r>
          </a:p>
          <a:p>
            <a:pPr lvl="1"/>
            <a:r>
              <a:rPr lang="en-US" sz="1400" dirty="0"/>
              <a:t>Note this may result in a writer waiting indefinitely to access the object.</a:t>
            </a:r>
          </a:p>
          <a:p>
            <a:r>
              <a:rPr lang="en-US" sz="1400" b="1" i="1" u="sng" dirty="0"/>
              <a:t>Second Readers-Writers Problem</a:t>
            </a:r>
            <a:r>
              <a:rPr lang="en-US" sz="1400" b="1" u="sng" dirty="0"/>
              <a:t>. </a:t>
            </a:r>
          </a:p>
          <a:p>
            <a:pPr lvl="1"/>
            <a:r>
              <a:rPr lang="en-US" sz="1400" dirty="0"/>
              <a:t>Writers have priority over readers; </a:t>
            </a:r>
          </a:p>
          <a:p>
            <a:pPr lvl="1"/>
            <a:r>
              <a:rPr lang="en-US" sz="1400" dirty="0"/>
              <a:t>that is, when a writer wishes to access the object, only readers which have already obtained permission to access the object are allowed to complete their access;</a:t>
            </a:r>
          </a:p>
          <a:p>
            <a:pPr lvl="1"/>
            <a:r>
              <a:rPr lang="en-US" sz="1400" dirty="0"/>
              <a:t> any readers that request access after the writer has done so must wait until the writer is done. </a:t>
            </a:r>
          </a:p>
          <a:p>
            <a:pPr lvl="1"/>
            <a:r>
              <a:rPr lang="en-US" sz="1400" dirty="0"/>
              <a:t>Note this may result in readers waiting indefinitely to access the object.</a:t>
            </a:r>
          </a:p>
          <a:p>
            <a:endParaRPr lang="en-US" sz="1400"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24</a:t>
            </a:fld>
            <a:endParaRPr lang="en-CA"/>
          </a:p>
        </p:txBody>
      </p:sp>
      <p:sp>
        <p:nvSpPr>
          <p:cNvPr id="5" name="Footer Placeholder 4"/>
          <p:cNvSpPr>
            <a:spLocks noGrp="1"/>
          </p:cNvSpPr>
          <p:nvPr>
            <p:ph type="ftr" sz="quarter" idx="16"/>
          </p:nvPr>
        </p:nvSpPr>
        <p:spPr/>
        <p:txBody>
          <a:bodyPr/>
          <a:lstStyle/>
          <a:p>
            <a:r>
              <a:rPr lang="en-CA" dirty="0"/>
              <a:t>Tutorial 3</a:t>
            </a:r>
          </a:p>
        </p:txBody>
      </p:sp>
    </p:spTree>
    <p:extLst>
      <p:ext uri="{BB962C8B-B14F-4D97-AF65-F5344CB8AC3E}">
        <p14:creationId xmlns:p14="http://schemas.microsoft.com/office/powerpoint/2010/main" val="3027742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Readers-Writers Problem</a:t>
            </a:r>
            <a:br>
              <a:rPr lang="en-US" b="1" dirty="0"/>
            </a:br>
            <a:br>
              <a:rPr lang="en-US" dirty="0"/>
            </a:br>
            <a:endParaRPr lang="en-US" dirty="0"/>
          </a:p>
        </p:txBody>
      </p:sp>
      <p:sp>
        <p:nvSpPr>
          <p:cNvPr id="3" name="Content Placeholder 2"/>
          <p:cNvSpPr>
            <a:spLocks noGrp="1"/>
          </p:cNvSpPr>
          <p:nvPr>
            <p:ph sz="quarter" idx="1"/>
          </p:nvPr>
        </p:nvSpPr>
        <p:spPr/>
        <p:txBody>
          <a:bodyPr/>
          <a:lstStyle/>
          <a:p>
            <a:pPr>
              <a:defRPr/>
            </a:pPr>
            <a:r>
              <a:rPr lang="en-US" sz="2000" b="1" dirty="0"/>
              <a:t>So there are two concerns: </a:t>
            </a:r>
          </a:p>
          <a:p>
            <a:pPr>
              <a:defRPr/>
            </a:pPr>
            <a:r>
              <a:rPr lang="en-US" sz="2000" b="1" dirty="0"/>
              <a:t>first</a:t>
            </a:r>
            <a:r>
              <a:rPr lang="en-US" sz="2000" dirty="0"/>
              <a:t>, enforce the Bernstein conditions among the processes, </a:t>
            </a:r>
          </a:p>
          <a:p>
            <a:pPr>
              <a:defRPr/>
            </a:pPr>
            <a:r>
              <a:rPr lang="en-US" sz="2000" dirty="0"/>
              <a:t>and </a:t>
            </a:r>
            <a:r>
              <a:rPr lang="en-US" sz="2000" b="1" dirty="0"/>
              <a:t>secondly</a:t>
            </a:r>
            <a:r>
              <a:rPr lang="en-US" sz="2000" dirty="0"/>
              <a:t>, enforcing the appropriate policy of whether the readers or the writers have priority. </a:t>
            </a:r>
          </a:p>
          <a:p>
            <a:pPr>
              <a:defRPr/>
            </a:pPr>
            <a:r>
              <a:rPr lang="en-US" sz="2000" dirty="0"/>
              <a:t>A typical example of this occurs with databases, when several processes are accessing data; </a:t>
            </a:r>
          </a:p>
          <a:p>
            <a:pPr>
              <a:defRPr/>
            </a:pPr>
            <a:r>
              <a:rPr lang="en-US" sz="2000" dirty="0"/>
              <a:t>some will want only to read the data, others to change it. </a:t>
            </a:r>
          </a:p>
          <a:p>
            <a:pPr>
              <a:defRPr/>
            </a:pPr>
            <a:r>
              <a:rPr lang="en-US" sz="2000" dirty="0"/>
              <a:t>The database must implement some mechanism that solves the readers-writers problem.</a:t>
            </a:r>
          </a:p>
          <a:p>
            <a:endParaRPr lang="en-US" dirty="0"/>
          </a:p>
          <a:p>
            <a:endParaRPr lang="en-US"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25</a:t>
            </a:fld>
            <a:endParaRPr lang="en-CA"/>
          </a:p>
        </p:txBody>
      </p:sp>
      <p:sp>
        <p:nvSpPr>
          <p:cNvPr id="5" name="Footer Placeholder 4"/>
          <p:cNvSpPr>
            <a:spLocks noGrp="1"/>
          </p:cNvSpPr>
          <p:nvPr>
            <p:ph type="ftr" sz="quarter" idx="16"/>
          </p:nvPr>
        </p:nvSpPr>
        <p:spPr/>
        <p:txBody>
          <a:bodyPr/>
          <a:lstStyle/>
          <a:p>
            <a:r>
              <a:rPr lang="en-CA" dirty="0"/>
              <a:t>Tutorial 3</a:t>
            </a:r>
          </a:p>
        </p:txBody>
      </p:sp>
    </p:spTree>
    <p:extLst>
      <p:ext uri="{BB962C8B-B14F-4D97-AF65-F5344CB8AC3E}">
        <p14:creationId xmlns:p14="http://schemas.microsoft.com/office/powerpoint/2010/main" val="1326216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Dining Philosophers Problem</a:t>
            </a:r>
            <a:br>
              <a:rPr lang="en-US" b="1" dirty="0"/>
            </a:br>
            <a:br>
              <a:rPr lang="en-US" dirty="0"/>
            </a:br>
            <a:endParaRPr lang="en-US" dirty="0"/>
          </a:p>
        </p:txBody>
      </p:sp>
      <p:sp>
        <p:nvSpPr>
          <p:cNvPr id="3" name="Content Placeholder 2"/>
          <p:cNvSpPr>
            <a:spLocks noGrp="1"/>
          </p:cNvSpPr>
          <p:nvPr>
            <p:ph sz="quarter" idx="1"/>
          </p:nvPr>
        </p:nvSpPr>
        <p:spPr/>
        <p:txBody>
          <a:bodyPr>
            <a:normAutofit/>
          </a:bodyPr>
          <a:lstStyle/>
          <a:p>
            <a:r>
              <a:rPr lang="en-US" dirty="0"/>
              <a:t>In this problem, five philosophers sit around a circular table eating spaghetti and thinking. </a:t>
            </a:r>
          </a:p>
          <a:p>
            <a:r>
              <a:rPr lang="en-US" dirty="0"/>
              <a:t>In front of each philosopher is a plate and to the left of each plate is a fork (so there are five forks, one to the right and one to the left of each philosopher's plate; see the figure). </a:t>
            </a:r>
          </a:p>
          <a:p>
            <a:r>
              <a:rPr lang="en-US" dirty="0"/>
              <a:t>When a philosopher wishes to eat, he picks up the forks to the right and to the left of his plate. </a:t>
            </a:r>
          </a:p>
          <a:p>
            <a:r>
              <a:rPr lang="en-US" dirty="0"/>
              <a:t>When done, he puts both forks back on the table. </a:t>
            </a:r>
          </a:p>
          <a:p>
            <a:r>
              <a:rPr lang="en-US" dirty="0"/>
              <a:t>The problem is to ensure that no philosopher will be allowed to starve because he cannot ever pick up both forks.</a:t>
            </a:r>
          </a:p>
          <a:p>
            <a:endParaRPr lang="en-US"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26</a:t>
            </a:fld>
            <a:endParaRPr lang="en-CA"/>
          </a:p>
        </p:txBody>
      </p:sp>
      <p:sp>
        <p:nvSpPr>
          <p:cNvPr id="5" name="Footer Placeholder 4"/>
          <p:cNvSpPr>
            <a:spLocks noGrp="1"/>
          </p:cNvSpPr>
          <p:nvPr>
            <p:ph type="ftr" sz="quarter" idx="16"/>
          </p:nvPr>
        </p:nvSpPr>
        <p:spPr/>
        <p:txBody>
          <a:bodyPr/>
          <a:lstStyle/>
          <a:p>
            <a:r>
              <a:rPr lang="en-CA" dirty="0"/>
              <a:t>Tutorial 3</a:t>
            </a:r>
          </a:p>
        </p:txBody>
      </p:sp>
    </p:spTree>
    <p:extLst>
      <p:ext uri="{BB962C8B-B14F-4D97-AF65-F5344CB8AC3E}">
        <p14:creationId xmlns:p14="http://schemas.microsoft.com/office/powerpoint/2010/main" val="3533551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Dining Philosophers Problem</a:t>
            </a:r>
            <a:br>
              <a:rPr lang="en-US" b="1" dirty="0"/>
            </a:br>
            <a:br>
              <a:rPr lang="en-US" dirty="0"/>
            </a:br>
            <a:endParaRPr lang="en-US" dirty="0"/>
          </a:p>
        </p:txBody>
      </p:sp>
      <p:sp>
        <p:nvSpPr>
          <p:cNvPr id="3" name="Content Placeholder 2"/>
          <p:cNvSpPr>
            <a:spLocks noGrp="1"/>
          </p:cNvSpPr>
          <p:nvPr>
            <p:ph sz="quarter" idx="1"/>
          </p:nvPr>
        </p:nvSpPr>
        <p:spPr/>
        <p:txBody>
          <a:bodyPr/>
          <a:lstStyle/>
          <a:p>
            <a:r>
              <a:rPr lang="en-US" b="1" dirty="0"/>
              <a:t>There are two issues here: </a:t>
            </a:r>
          </a:p>
          <a:p>
            <a:r>
              <a:rPr lang="en-US" b="1" dirty="0"/>
              <a:t>first</a:t>
            </a:r>
            <a:r>
              <a:rPr lang="en-US" dirty="0"/>
              <a:t>, deadlock (where each philosopher picks up one fork so none can get the second) must never occur; </a:t>
            </a:r>
          </a:p>
          <a:p>
            <a:r>
              <a:rPr lang="en-US" dirty="0"/>
              <a:t>and </a:t>
            </a:r>
            <a:r>
              <a:rPr lang="en-US" b="1" dirty="0"/>
              <a:t>second</a:t>
            </a:r>
            <a:r>
              <a:rPr lang="en-US" dirty="0"/>
              <a:t>, no set of philosophers should be able to act to prevent another philosopher from ever eating.</a:t>
            </a:r>
          </a:p>
          <a:p>
            <a:r>
              <a:rPr lang="en-US" dirty="0"/>
              <a:t>A solution must prevent both.</a:t>
            </a:r>
          </a:p>
          <a:p>
            <a:endParaRPr lang="en-US"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27</a:t>
            </a:fld>
            <a:endParaRPr lang="en-CA"/>
          </a:p>
        </p:txBody>
      </p:sp>
      <p:sp>
        <p:nvSpPr>
          <p:cNvPr id="5" name="Footer Placeholder 4"/>
          <p:cNvSpPr>
            <a:spLocks noGrp="1"/>
          </p:cNvSpPr>
          <p:nvPr>
            <p:ph type="ftr" sz="quarter" idx="16"/>
          </p:nvPr>
        </p:nvSpPr>
        <p:spPr/>
        <p:txBody>
          <a:bodyPr/>
          <a:lstStyle/>
          <a:p>
            <a:r>
              <a:rPr lang="en-CA" dirty="0"/>
              <a:t>Tutorial 3</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4801182"/>
            <a:ext cx="1438275" cy="1438275"/>
          </a:xfrm>
          <a:prstGeom prst="rect">
            <a:avLst/>
          </a:prstGeom>
        </p:spPr>
      </p:pic>
    </p:spTree>
    <p:extLst>
      <p:ext uri="{BB962C8B-B14F-4D97-AF65-F5344CB8AC3E}">
        <p14:creationId xmlns:p14="http://schemas.microsoft.com/office/powerpoint/2010/main" val="284826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C3A0878-15BF-46CA-A796-9F1729AA0E08}" type="slidenum">
              <a:rPr lang="en-CA" smtClean="0"/>
              <a:pPr/>
              <a:t>28</a:t>
            </a:fld>
            <a:endParaRPr lang="en-CA"/>
          </a:p>
        </p:txBody>
      </p:sp>
      <p:sp>
        <p:nvSpPr>
          <p:cNvPr id="5" name="Footer Placeholder 4"/>
          <p:cNvSpPr>
            <a:spLocks noGrp="1"/>
          </p:cNvSpPr>
          <p:nvPr>
            <p:ph type="ftr" sz="quarter" idx="16"/>
          </p:nvPr>
        </p:nvSpPr>
        <p:spPr>
          <a:xfrm rot="5400000">
            <a:off x="6990186" y="3766200"/>
            <a:ext cx="3200400" cy="365760"/>
          </a:xfrm>
        </p:spPr>
        <p:txBody>
          <a:bodyPr/>
          <a:lstStyle/>
          <a:p>
            <a:r>
              <a:rPr lang="en-CA" dirty="0"/>
              <a:t>Tutorial 3</a:t>
            </a:r>
          </a:p>
        </p:txBody>
      </p:sp>
      <p:sp>
        <p:nvSpPr>
          <p:cNvPr id="6" name="Text Box 1"/>
          <p:cNvSpPr txBox="1">
            <a:spLocks noChangeArrowheads="1"/>
          </p:cNvSpPr>
          <p:nvPr/>
        </p:nvSpPr>
        <p:spPr bwMode="auto">
          <a:xfrm>
            <a:off x="457200" y="70485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rIns="0" bIns="0" anchor="b"/>
          <a:lstStyle>
            <a:lvl1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WenQuanYi Zen Hei Sharp" charset="0"/>
              </a:defRPr>
            </a:lvl1pPr>
            <a:lvl2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2pPr>
            <a:lvl3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3pPr>
            <a:lvl4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4pPr>
            <a:lvl5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9pPr>
          </a:lstStyle>
          <a:p>
            <a:pPr eaLnBrk="1" hangingPunct="1">
              <a:buClrTx/>
              <a:buFontTx/>
              <a:buNone/>
            </a:pPr>
            <a:r>
              <a:rPr lang="en-US" sz="5000">
                <a:solidFill>
                  <a:srgbClr val="04617B"/>
                </a:solidFill>
                <a:latin typeface="Calibri" charset="0"/>
              </a:rPr>
              <a:t>References</a:t>
            </a:r>
          </a:p>
        </p:txBody>
      </p:sp>
      <p:sp>
        <p:nvSpPr>
          <p:cNvPr id="7" name="Text Box 2"/>
          <p:cNvSpPr txBox="1">
            <a:spLocks noChangeArrowheads="1"/>
          </p:cNvSpPr>
          <p:nvPr/>
        </p:nvSpPr>
        <p:spPr bwMode="auto">
          <a:xfrm>
            <a:off x="457200" y="1865821"/>
            <a:ext cx="8229600" cy="438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271463" indent="-271463">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ＭＳ Ｐゴシック" charset="0"/>
                <a:cs typeface="WenQuanYi Zen Hei Sharp" charset="0"/>
              </a:defRPr>
            </a:lvl1pPr>
            <a:lvl2pPr>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WenQuanYi Zen Hei Sharp" charset="0"/>
                <a:cs typeface="WenQuanYi Zen Hei Sharp" charset="0"/>
              </a:defRPr>
            </a:lvl2pPr>
            <a:lvl3pPr>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WenQuanYi Zen Hei Sharp" charset="0"/>
                <a:cs typeface="WenQuanYi Zen Hei Sharp" charset="0"/>
              </a:defRPr>
            </a:lvl3pPr>
            <a:lvl4pPr>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WenQuanYi Zen Hei Sharp" charset="0"/>
                <a:cs typeface="WenQuanYi Zen Hei Sharp" charset="0"/>
              </a:defRPr>
            </a:lvl4pPr>
            <a:lvl5pPr>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WenQuanYi Zen Hei Sharp" charset="0"/>
                <a:cs typeface="WenQuanYi Zen Hei Sharp" charset="0"/>
              </a:defRPr>
            </a:lvl5pPr>
            <a:lvl6pPr marL="2514600" indent="-228600" eaLnBrk="0" fontAlgn="base" hangingPunct="0">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WenQuanYi Zen Hei Sharp" charset="0"/>
                <a:cs typeface="WenQuanYi Zen Hei Sharp" charset="0"/>
              </a:defRPr>
            </a:lvl6pPr>
            <a:lvl7pPr marL="2971800" indent="-228600" eaLnBrk="0" fontAlgn="base" hangingPunct="0">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WenQuanYi Zen Hei Sharp" charset="0"/>
                <a:cs typeface="WenQuanYi Zen Hei Sharp" charset="0"/>
              </a:defRPr>
            </a:lvl7pPr>
            <a:lvl8pPr marL="3429000" indent="-228600" eaLnBrk="0" fontAlgn="base" hangingPunct="0">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WenQuanYi Zen Hei Sharp" charset="0"/>
                <a:cs typeface="WenQuanYi Zen Hei Sharp" charset="0"/>
              </a:defRPr>
            </a:lvl8pPr>
            <a:lvl9pPr marL="3886200" indent="-228600" eaLnBrk="0" fontAlgn="base" hangingPunct="0">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charset="0"/>
                <a:ea typeface="WenQuanYi Zen Hei Sharp" charset="0"/>
                <a:cs typeface="WenQuanYi Zen Hei Sharp" charset="0"/>
              </a:defRPr>
            </a:lvl9pPr>
          </a:lstStyle>
          <a:p>
            <a:pPr>
              <a:spcBef>
                <a:spcPts val="700"/>
              </a:spcBef>
              <a:buFont typeface="Arial" panose="020B0604020202020204" pitchFamily="34" charset="0"/>
              <a:buChar char="•"/>
            </a:pPr>
            <a:r>
              <a:rPr lang="en-US" sz="1000" dirty="0">
                <a:solidFill>
                  <a:schemeClr val="tx1"/>
                </a:solidFill>
              </a:rPr>
              <a:t>[1] http://users.encs.concordia.ca/~mokhov/comp346/</a:t>
            </a:r>
            <a:endParaRPr lang="en-US" sz="1000" dirty="0">
              <a:solidFill>
                <a:schemeClr val="tx1"/>
              </a:solidFill>
              <a:hlinkClick r:id="rId2"/>
            </a:endParaRPr>
          </a:p>
          <a:p>
            <a:pPr>
              <a:buFont typeface="Arial" panose="020B0604020202020204" pitchFamily="34" charset="0"/>
              <a:buChar char="•"/>
            </a:pPr>
            <a:r>
              <a:rPr lang="en-US" sz="1000" dirty="0">
                <a:solidFill>
                  <a:schemeClr val="tx1"/>
                </a:solidFill>
              </a:rPr>
              <a:t>[2] Operating System, 3rd Edition, Gary J. Nutt, Addison Wesley, 2003 </a:t>
            </a:r>
          </a:p>
          <a:p>
            <a:pPr>
              <a:buFont typeface="Arial" panose="020B0604020202020204" pitchFamily="34" charset="0"/>
              <a:buChar char="•"/>
            </a:pPr>
            <a:r>
              <a:rPr lang="en-US" sz="1000" dirty="0">
                <a:solidFill>
                  <a:schemeClr val="tx1"/>
                </a:solidFill>
              </a:rPr>
              <a:t>[3] Operating Systems – Internals and Design Principles, 8th edition, William Stallings </a:t>
            </a:r>
            <a:endParaRPr lang="en-US" sz="1000" dirty="0">
              <a:solidFill>
                <a:schemeClr val="tx1"/>
              </a:solidFill>
              <a:hlinkClick r:id="rId2"/>
            </a:endParaRPr>
          </a:p>
          <a:p>
            <a:pPr>
              <a:buFont typeface="Arial" panose="020B0604020202020204" pitchFamily="34" charset="0"/>
              <a:buChar char="•"/>
            </a:pPr>
            <a:r>
              <a:rPr lang="en-US" sz="1000" dirty="0">
                <a:solidFill>
                  <a:schemeClr val="tx1"/>
                </a:solidFill>
              </a:rPr>
              <a:t>[4] Operating System Concepts, 7th Edition, </a:t>
            </a:r>
            <a:r>
              <a:rPr lang="de-DE" sz="1000" dirty="0">
                <a:solidFill>
                  <a:schemeClr val="tx1"/>
                </a:solidFill>
              </a:rPr>
              <a:t>A. Silberschatz, P. Galvin, G. Gagne, </a:t>
            </a:r>
            <a:r>
              <a:rPr lang="en-US" sz="1000" dirty="0">
                <a:solidFill>
                  <a:schemeClr val="tx1"/>
                </a:solidFill>
              </a:rPr>
              <a:t>John Wiley &amp; Sons, 2005</a:t>
            </a:r>
          </a:p>
          <a:p>
            <a:pPr>
              <a:buFont typeface="Arial" panose="020B0604020202020204" pitchFamily="34" charset="0"/>
              <a:buChar char="•"/>
            </a:pPr>
            <a:r>
              <a:rPr lang="en-US" sz="1000" dirty="0">
                <a:solidFill>
                  <a:schemeClr val="tx1"/>
                </a:solidFill>
              </a:rPr>
              <a:t>[5] Operating systems – COMP346, Lesson 4 : Process synchronization, by </a:t>
            </a:r>
            <a:r>
              <a:rPr lang="en-US" sz="1000" dirty="0" err="1">
                <a:solidFill>
                  <a:schemeClr val="tx1"/>
                </a:solidFill>
              </a:rPr>
              <a:t>Kerly</a:t>
            </a:r>
            <a:r>
              <a:rPr lang="en-US" sz="1000" dirty="0">
                <a:solidFill>
                  <a:schemeClr val="tx1"/>
                </a:solidFill>
              </a:rPr>
              <a:t> Titus </a:t>
            </a:r>
          </a:p>
          <a:p>
            <a:pPr>
              <a:buFont typeface="Arial" panose="020B0604020202020204" pitchFamily="34" charset="0"/>
              <a:buChar char="•"/>
            </a:pPr>
            <a:r>
              <a:rPr lang="en-US" sz="1000" dirty="0">
                <a:solidFill>
                  <a:schemeClr val="tx1"/>
                </a:solidFill>
              </a:rPr>
              <a:t>[6] http://www.studytonight.com/operating-system/process-synchronization</a:t>
            </a:r>
          </a:p>
          <a:p>
            <a:pPr>
              <a:buFont typeface="Arial" panose="020B0604020202020204" pitchFamily="34" charset="0"/>
              <a:buChar char="•"/>
            </a:pPr>
            <a:r>
              <a:rPr lang="en-US" sz="1000" dirty="0">
                <a:solidFill>
                  <a:schemeClr val="tx1"/>
                </a:solidFill>
              </a:rPr>
              <a:t>[7] http://nob.cs.ucdavis.edu/classes/ecs150-2008-02/handouts/sync/sync-problems.html</a:t>
            </a:r>
          </a:p>
        </p:txBody>
      </p:sp>
    </p:spTree>
    <p:extLst>
      <p:ext uri="{BB962C8B-B14F-4D97-AF65-F5344CB8AC3E}">
        <p14:creationId xmlns:p14="http://schemas.microsoft.com/office/powerpoint/2010/main" val="2564444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a:solidFill>
                  <a:schemeClr val="tx1">
                    <a:lumMod val="65000"/>
                    <a:lumOff val="35000"/>
                  </a:schemeClr>
                </a:solidFill>
                <a:latin typeface="Calibri" charset="0"/>
              </a:rPr>
              <a:t>Synchronization</a:t>
            </a:r>
            <a:r>
              <a:rPr lang="en-CA" sz="3200" dirty="0">
                <a:solidFill>
                  <a:srgbClr val="04617B"/>
                </a:solidFill>
                <a:latin typeface="Calibri" charset="0"/>
              </a:rPr>
              <a:t> </a:t>
            </a:r>
            <a:endParaRPr lang="en-US" dirty="0"/>
          </a:p>
        </p:txBody>
      </p:sp>
      <p:sp>
        <p:nvSpPr>
          <p:cNvPr id="3" name="Content Placeholder 2"/>
          <p:cNvSpPr>
            <a:spLocks noGrp="1"/>
          </p:cNvSpPr>
          <p:nvPr>
            <p:ph sz="quarter" idx="1"/>
          </p:nvPr>
        </p:nvSpPr>
        <p:spPr/>
        <p:txBody>
          <a:bodyPr/>
          <a:lstStyle/>
          <a:p>
            <a:pPr>
              <a:spcBef>
                <a:spcPts val="650"/>
              </a:spcBef>
              <a:buClr>
                <a:srgbClr val="FF6600"/>
              </a:buClr>
              <a:buSzPct val="95000"/>
              <a:buFont typeface="Courier New"/>
              <a:buChar char="o"/>
            </a:pPr>
            <a:r>
              <a:rPr lang="en-CA" sz="2800" dirty="0">
                <a:solidFill>
                  <a:srgbClr val="000000"/>
                </a:solidFill>
                <a:latin typeface="Constantia" charset="0"/>
              </a:rPr>
              <a:t>Improper  synchronization leads to </a:t>
            </a:r>
          </a:p>
          <a:p>
            <a:pPr lvl="1">
              <a:spcBef>
                <a:spcPts val="600"/>
              </a:spcBef>
              <a:buClr>
                <a:srgbClr val="FF6600"/>
              </a:buClr>
              <a:buSzPct val="85000"/>
              <a:buFont typeface="Arial"/>
              <a:buChar char="•"/>
            </a:pPr>
            <a:r>
              <a:rPr lang="en-CA" dirty="0">
                <a:solidFill>
                  <a:srgbClr val="000000"/>
                </a:solidFill>
                <a:latin typeface="Constantia" charset="0"/>
                <a:ea typeface="ＭＳ Ｐゴシック" charset="0"/>
              </a:rPr>
              <a:t>a corruption to shared file / object / data.</a:t>
            </a:r>
          </a:p>
          <a:p>
            <a:pPr lvl="1">
              <a:spcBef>
                <a:spcPts val="600"/>
              </a:spcBef>
              <a:buClr>
                <a:srgbClr val="FF6600"/>
              </a:buClr>
              <a:buSzPct val="85000"/>
              <a:buFont typeface="Arial"/>
              <a:buChar char="•"/>
            </a:pPr>
            <a:r>
              <a:rPr lang="en-CA" dirty="0">
                <a:solidFill>
                  <a:srgbClr val="000000"/>
                </a:solidFill>
                <a:latin typeface="Constantia" charset="0"/>
                <a:ea typeface="ＭＳ Ｐゴシック" charset="0"/>
              </a:rPr>
              <a:t>Deadlock ,  one process holds a lock for long long time while other process is waiting for that lock.</a:t>
            </a:r>
          </a:p>
          <a:p>
            <a:pPr>
              <a:spcBef>
                <a:spcPts val="650"/>
              </a:spcBef>
              <a:buClr>
                <a:srgbClr val="FF6600"/>
              </a:buClr>
              <a:buSzPct val="95000"/>
              <a:buFont typeface="Courier New"/>
              <a:buChar char="o"/>
            </a:pPr>
            <a:r>
              <a:rPr lang="en-CA" sz="2800" dirty="0">
                <a:solidFill>
                  <a:srgbClr val="000000"/>
                </a:solidFill>
                <a:latin typeface="Constantia" charset="0"/>
              </a:rPr>
              <a:t>Proper synchronization helps to avoid race conditions.</a:t>
            </a:r>
          </a:p>
          <a:p>
            <a:pPr>
              <a:spcBef>
                <a:spcPts val="650"/>
              </a:spcBef>
              <a:buClr>
                <a:srgbClr val="FF6600"/>
              </a:buClr>
              <a:buSzPct val="95000"/>
              <a:buFont typeface="Courier New"/>
              <a:buChar char="o"/>
            </a:pPr>
            <a:r>
              <a:rPr lang="en-CA" sz="2800" dirty="0">
                <a:solidFill>
                  <a:srgbClr val="000000"/>
                </a:solidFill>
                <a:latin typeface="Constantia" charset="0"/>
              </a:rPr>
              <a:t>Our goal is to </a:t>
            </a:r>
          </a:p>
          <a:p>
            <a:pPr lvl="1">
              <a:spcBef>
                <a:spcPts val="600"/>
              </a:spcBef>
              <a:buClr>
                <a:srgbClr val="FF6600"/>
              </a:buClr>
              <a:buSzPct val="85000"/>
              <a:buFont typeface="Arial"/>
              <a:buChar char="•"/>
            </a:pPr>
            <a:r>
              <a:rPr lang="en-CA" dirty="0">
                <a:solidFill>
                  <a:srgbClr val="000000"/>
                </a:solidFill>
                <a:latin typeface="Constantia" charset="0"/>
                <a:ea typeface="ＭＳ Ｐゴシック" charset="0"/>
              </a:rPr>
              <a:t>Synchronize between process and </a:t>
            </a:r>
          </a:p>
          <a:p>
            <a:pPr lvl="1">
              <a:spcBef>
                <a:spcPts val="600"/>
              </a:spcBef>
              <a:buClr>
                <a:srgbClr val="FF6600"/>
              </a:buClr>
              <a:buSzPct val="85000"/>
              <a:buFont typeface="Arial"/>
              <a:buChar char="•"/>
            </a:pPr>
            <a:r>
              <a:rPr lang="en-CA" dirty="0">
                <a:solidFill>
                  <a:srgbClr val="000000"/>
                </a:solidFill>
                <a:latin typeface="Constantia" charset="0"/>
                <a:ea typeface="ＭＳ Ｐゴシック" charset="0"/>
              </a:rPr>
              <a:t>Maximize  concurrency.</a:t>
            </a:r>
          </a:p>
          <a:p>
            <a:pPr lvl="1">
              <a:spcBef>
                <a:spcPts val="600"/>
              </a:spcBef>
              <a:buClr>
                <a:srgbClr val="FF6600"/>
              </a:buClr>
              <a:buSzPct val="85000"/>
              <a:buFont typeface="Arial"/>
              <a:buChar char="•"/>
            </a:pPr>
            <a:r>
              <a:rPr lang="en-CA" dirty="0">
                <a:solidFill>
                  <a:srgbClr val="000000"/>
                </a:solidFill>
                <a:latin typeface="Constantia" charset="0"/>
                <a:ea typeface="ＭＳ Ｐゴシック" charset="0"/>
              </a:rPr>
              <a:t>Make the CPU busy doing useful tasks most of the time</a:t>
            </a:r>
            <a:endParaRPr lang="en-US"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3</a:t>
            </a:fld>
            <a:endParaRPr lang="en-CA"/>
          </a:p>
        </p:txBody>
      </p:sp>
      <p:sp>
        <p:nvSpPr>
          <p:cNvPr id="5" name="Footer Placeholder 4"/>
          <p:cNvSpPr>
            <a:spLocks noGrp="1"/>
          </p:cNvSpPr>
          <p:nvPr>
            <p:ph type="ftr" sz="quarter" idx="16"/>
          </p:nvPr>
        </p:nvSpPr>
        <p:spPr/>
        <p:txBody>
          <a:bodyPr/>
          <a:lstStyle/>
          <a:p>
            <a:r>
              <a:rPr lang="en-CA" dirty="0"/>
              <a:t>Tutorial 3</a:t>
            </a:r>
          </a:p>
        </p:txBody>
      </p:sp>
    </p:spTree>
    <p:extLst>
      <p:ext uri="{BB962C8B-B14F-4D97-AF65-F5344CB8AC3E}">
        <p14:creationId xmlns:p14="http://schemas.microsoft.com/office/powerpoint/2010/main" val="1387782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Critical sections Introduction </a:t>
            </a:r>
          </a:p>
        </p:txBody>
      </p:sp>
      <p:sp>
        <p:nvSpPr>
          <p:cNvPr id="3" name="Content Placeholder 2"/>
          <p:cNvSpPr>
            <a:spLocks noGrp="1"/>
          </p:cNvSpPr>
          <p:nvPr>
            <p:ph sz="quarter" idx="1"/>
          </p:nvPr>
        </p:nvSpPr>
        <p:spPr/>
        <p:txBody>
          <a:bodyPr>
            <a:normAutofit/>
          </a:bodyPr>
          <a:lstStyle/>
          <a:p>
            <a:r>
              <a:rPr lang="en-US" dirty="0"/>
              <a:t>Objectives of synchronization. </a:t>
            </a:r>
          </a:p>
          <a:p>
            <a:pPr lvl="1"/>
            <a:r>
              <a:rPr lang="en-US" dirty="0"/>
              <a:t>To ensure that a set of concurrent processes execute in a proper sequence. </a:t>
            </a:r>
          </a:p>
          <a:p>
            <a:pPr lvl="1"/>
            <a:r>
              <a:rPr lang="en-US" dirty="0"/>
              <a:t>To ensure that the shared resources are orderly accessed by the concurrent processes. </a:t>
            </a:r>
          </a:p>
          <a:p>
            <a:pPr lvl="2"/>
            <a:r>
              <a:rPr lang="en-US" dirty="0"/>
              <a:t>The execution cycle of a process becomes dependent on the behavior of the other processes. </a:t>
            </a:r>
          </a:p>
          <a:p>
            <a:pPr lvl="2"/>
            <a:r>
              <a:rPr lang="en-US" dirty="0"/>
              <a:t>Unordered accesses may cause a race condition. </a:t>
            </a:r>
          </a:p>
          <a:p>
            <a:pPr lvl="1"/>
            <a:r>
              <a:rPr lang="en-US" dirty="0"/>
              <a:t>To ensure that the resources remain in a consistent state following sequences of concurrent accesses. </a:t>
            </a:r>
          </a:p>
          <a:p>
            <a:endParaRPr lang="en-US" dirty="0"/>
          </a:p>
          <a:p>
            <a:endParaRPr lang="en-US"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4</a:t>
            </a:fld>
            <a:endParaRPr lang="en-CA"/>
          </a:p>
        </p:txBody>
      </p:sp>
      <p:sp>
        <p:nvSpPr>
          <p:cNvPr id="5" name="Footer Placeholder 4"/>
          <p:cNvSpPr>
            <a:spLocks noGrp="1"/>
          </p:cNvSpPr>
          <p:nvPr>
            <p:ph type="ftr" sz="quarter" idx="16"/>
          </p:nvPr>
        </p:nvSpPr>
        <p:spPr/>
        <p:txBody>
          <a:bodyPr/>
          <a:lstStyle/>
          <a:p>
            <a:r>
              <a:rPr lang="en-CA" dirty="0"/>
              <a:t>Tutorial 3</a:t>
            </a:r>
          </a:p>
        </p:txBody>
      </p:sp>
    </p:spTree>
    <p:extLst>
      <p:ext uri="{BB962C8B-B14F-4D97-AF65-F5344CB8AC3E}">
        <p14:creationId xmlns:p14="http://schemas.microsoft.com/office/powerpoint/2010/main" val="2459084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Problems related to synchronization. </a:t>
            </a:r>
            <a:br>
              <a:rPr lang="en-US" dirty="0"/>
            </a:br>
            <a:endParaRPr lang="en-US" dirty="0"/>
          </a:p>
        </p:txBody>
      </p:sp>
      <p:sp>
        <p:nvSpPr>
          <p:cNvPr id="3" name="Content Placeholder 2"/>
          <p:cNvSpPr>
            <a:spLocks noGrp="1"/>
          </p:cNvSpPr>
          <p:nvPr>
            <p:ph sz="quarter" idx="1"/>
          </p:nvPr>
        </p:nvSpPr>
        <p:spPr/>
        <p:txBody>
          <a:bodyPr/>
          <a:lstStyle/>
          <a:p>
            <a:r>
              <a:rPr lang="en-US" dirty="0"/>
              <a:t>Mutual exclusion. </a:t>
            </a:r>
          </a:p>
          <a:p>
            <a:r>
              <a:rPr lang="en-US" dirty="0"/>
              <a:t>Deadlocks. </a:t>
            </a:r>
          </a:p>
          <a:p>
            <a:r>
              <a:rPr lang="en-US" dirty="0"/>
              <a:t>Indefinite waiting (starvation). </a:t>
            </a:r>
          </a:p>
          <a:p>
            <a:endParaRPr lang="en-US"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5</a:t>
            </a:fld>
            <a:endParaRPr lang="en-CA"/>
          </a:p>
        </p:txBody>
      </p:sp>
      <p:sp>
        <p:nvSpPr>
          <p:cNvPr id="5" name="Footer Placeholder 4"/>
          <p:cNvSpPr>
            <a:spLocks noGrp="1"/>
          </p:cNvSpPr>
          <p:nvPr>
            <p:ph type="ftr" sz="quarter" idx="16"/>
          </p:nvPr>
        </p:nvSpPr>
        <p:spPr/>
        <p:txBody>
          <a:bodyPr/>
          <a:lstStyle/>
          <a:p>
            <a:r>
              <a:rPr lang="en-CA" dirty="0"/>
              <a:t>Tutorial 3</a:t>
            </a:r>
          </a:p>
        </p:txBody>
      </p:sp>
    </p:spTree>
    <p:extLst>
      <p:ext uri="{BB962C8B-B14F-4D97-AF65-F5344CB8AC3E}">
        <p14:creationId xmlns:p14="http://schemas.microsoft.com/office/powerpoint/2010/main" val="4261007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br>
              <a:rPr lang="en-US" dirty="0"/>
            </a:br>
            <a:r>
              <a:rPr lang="en-US" dirty="0"/>
              <a:t>Critical sections Elements </a:t>
            </a:r>
          </a:p>
        </p:txBody>
      </p:sp>
      <p:sp>
        <p:nvSpPr>
          <p:cNvPr id="8" name="Content Placeholder 7"/>
          <p:cNvSpPr>
            <a:spLocks noGrp="1"/>
          </p:cNvSpPr>
          <p:nvPr>
            <p:ph sz="quarter" idx="1"/>
          </p:nvPr>
        </p:nvSpPr>
        <p:spPr/>
        <p:txBody>
          <a:bodyPr>
            <a:normAutofit fontScale="92500"/>
          </a:bodyPr>
          <a:lstStyle/>
          <a:p>
            <a:r>
              <a:rPr lang="en-US" dirty="0"/>
              <a:t>Entry section. </a:t>
            </a:r>
          </a:p>
          <a:p>
            <a:pPr lvl="1"/>
            <a:r>
              <a:rPr lang="en-US" dirty="0"/>
              <a:t>Process requests permission to access its critical section. </a:t>
            </a:r>
          </a:p>
          <a:p>
            <a:pPr lvl="1"/>
            <a:r>
              <a:rPr lang="en-US" dirty="0"/>
              <a:t>Process must wait its turn to enter in the critical section. </a:t>
            </a:r>
          </a:p>
          <a:p>
            <a:r>
              <a:rPr lang="en-US" dirty="0"/>
              <a:t>Critical section. </a:t>
            </a:r>
          </a:p>
          <a:p>
            <a:pPr lvl="1"/>
            <a:r>
              <a:rPr lang="en-US" dirty="0"/>
              <a:t>Process executes code for its critical section. </a:t>
            </a:r>
          </a:p>
          <a:p>
            <a:r>
              <a:rPr lang="en-US" dirty="0"/>
              <a:t>Exit section. </a:t>
            </a:r>
          </a:p>
          <a:p>
            <a:pPr lvl="1"/>
            <a:r>
              <a:rPr lang="en-US" dirty="0"/>
              <a:t>Process signals the completion of its critical section. </a:t>
            </a:r>
          </a:p>
          <a:p>
            <a:pPr lvl="1"/>
            <a:r>
              <a:rPr lang="en-US" dirty="0"/>
              <a:t>Another process will now be permitted to enter in the critical section. </a:t>
            </a:r>
          </a:p>
          <a:p>
            <a:r>
              <a:rPr lang="en-US" dirty="0"/>
              <a:t>Remainder section. </a:t>
            </a:r>
          </a:p>
          <a:p>
            <a:pPr lvl="1"/>
            <a:r>
              <a:rPr lang="en-US" dirty="0"/>
              <a:t>Process is executing code that is independent of shared resources. </a:t>
            </a:r>
          </a:p>
          <a:p>
            <a:endParaRPr lang="en-US"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6</a:t>
            </a:fld>
            <a:endParaRPr lang="en-CA"/>
          </a:p>
        </p:txBody>
      </p:sp>
      <p:sp>
        <p:nvSpPr>
          <p:cNvPr id="3" name="Footer Placeholder 2"/>
          <p:cNvSpPr>
            <a:spLocks noGrp="1"/>
          </p:cNvSpPr>
          <p:nvPr>
            <p:ph type="ftr" sz="quarter" idx="16"/>
          </p:nvPr>
        </p:nvSpPr>
        <p:spPr/>
        <p:txBody>
          <a:bodyPr/>
          <a:lstStyle/>
          <a:p>
            <a:r>
              <a:rPr lang="en-CA" dirty="0"/>
              <a:t>Tutorial 3</a:t>
            </a:r>
          </a:p>
        </p:txBody>
      </p:sp>
    </p:spTree>
    <p:extLst>
      <p:ext uri="{BB962C8B-B14F-4D97-AF65-F5344CB8AC3E}">
        <p14:creationId xmlns:p14="http://schemas.microsoft.com/office/powerpoint/2010/main" val="3568642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Critical sections Elements </a:t>
            </a:r>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571259" y="2341326"/>
            <a:ext cx="5239481" cy="3391373"/>
          </a:xfrm>
        </p:spPr>
      </p:pic>
      <p:sp>
        <p:nvSpPr>
          <p:cNvPr id="4" name="Slide Number Placeholder 3"/>
          <p:cNvSpPr>
            <a:spLocks noGrp="1"/>
          </p:cNvSpPr>
          <p:nvPr>
            <p:ph type="sldNum" sz="quarter" idx="15"/>
          </p:nvPr>
        </p:nvSpPr>
        <p:spPr/>
        <p:txBody>
          <a:bodyPr/>
          <a:lstStyle/>
          <a:p>
            <a:fld id="{1C3A0878-15BF-46CA-A796-9F1729AA0E08}" type="slidenum">
              <a:rPr lang="en-CA" smtClean="0"/>
              <a:pPr/>
              <a:t>7</a:t>
            </a:fld>
            <a:endParaRPr lang="en-CA"/>
          </a:p>
        </p:txBody>
      </p:sp>
      <p:sp>
        <p:nvSpPr>
          <p:cNvPr id="5" name="Footer Placeholder 4"/>
          <p:cNvSpPr>
            <a:spLocks noGrp="1"/>
          </p:cNvSpPr>
          <p:nvPr>
            <p:ph type="ftr" sz="quarter" idx="16"/>
          </p:nvPr>
        </p:nvSpPr>
        <p:spPr>
          <a:xfrm rot="5400000">
            <a:off x="5686798" y="3758646"/>
            <a:ext cx="3200400" cy="365760"/>
          </a:xfrm>
        </p:spPr>
        <p:txBody>
          <a:bodyPr/>
          <a:lstStyle/>
          <a:p>
            <a:r>
              <a:rPr lang="en-CA"/>
              <a:t>Tutorial 3</a:t>
            </a:r>
            <a:endParaRPr lang="en-CA" dirty="0"/>
          </a:p>
        </p:txBody>
      </p:sp>
    </p:spTree>
    <p:extLst>
      <p:ext uri="{BB962C8B-B14F-4D97-AF65-F5344CB8AC3E}">
        <p14:creationId xmlns:p14="http://schemas.microsoft.com/office/powerpoint/2010/main" val="3328052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Critical sections Requirements </a:t>
            </a:r>
          </a:p>
        </p:txBody>
      </p:sp>
      <p:sp>
        <p:nvSpPr>
          <p:cNvPr id="3" name="Content Placeholder 2"/>
          <p:cNvSpPr>
            <a:spLocks noGrp="1"/>
          </p:cNvSpPr>
          <p:nvPr>
            <p:ph sz="quarter" idx="1"/>
          </p:nvPr>
        </p:nvSpPr>
        <p:spPr>
          <a:xfrm>
            <a:off x="457200" y="1483244"/>
            <a:ext cx="7467600" cy="4873752"/>
          </a:xfrm>
        </p:spPr>
        <p:txBody>
          <a:bodyPr>
            <a:normAutofit fontScale="85000" lnSpcReduction="20000"/>
          </a:bodyPr>
          <a:lstStyle/>
          <a:p>
            <a:r>
              <a:rPr lang="en-US" dirty="0"/>
              <a:t>Mutual exclusion. </a:t>
            </a:r>
          </a:p>
          <a:p>
            <a:pPr lvl="1"/>
            <a:r>
              <a:rPr lang="en-US" dirty="0"/>
              <a:t>Ensures that only one process at a time is executing in the critical section. </a:t>
            </a:r>
          </a:p>
          <a:p>
            <a:pPr lvl="1"/>
            <a:r>
              <a:rPr lang="en-US" dirty="0"/>
              <a:t>A process should remain in the critical section only for the finite time that is required to access the shared resource. </a:t>
            </a:r>
          </a:p>
          <a:p>
            <a:r>
              <a:rPr lang="en-US" dirty="0"/>
              <a:t>Progress. </a:t>
            </a:r>
          </a:p>
          <a:p>
            <a:pPr lvl="1"/>
            <a:r>
              <a:rPr lang="en-US" dirty="0"/>
              <a:t>A new process should be selected to enter in the critical section as soon as the critical section becomes free. </a:t>
            </a:r>
          </a:p>
          <a:p>
            <a:pPr lvl="1"/>
            <a:r>
              <a:rPr lang="en-US" dirty="0"/>
              <a:t>The selection of the next process to enter in the critical section should involve only the waiting processes but no others. </a:t>
            </a:r>
          </a:p>
          <a:p>
            <a:r>
              <a:rPr lang="en-US" dirty="0"/>
              <a:t>•Bounded waiting. </a:t>
            </a:r>
          </a:p>
          <a:p>
            <a:pPr lvl="1"/>
            <a:r>
              <a:rPr lang="en-US" dirty="0"/>
              <a:t>A waiting process should not wait indefinitely to enter in the critical section. </a:t>
            </a:r>
          </a:p>
          <a:p>
            <a:pPr lvl="1"/>
            <a:r>
              <a:rPr lang="en-US" dirty="0"/>
              <a:t>A process should wait only after a finite number of other processes to enter in the critical section. </a:t>
            </a:r>
          </a:p>
          <a:p>
            <a:pPr lvl="1"/>
            <a:r>
              <a:rPr lang="en-US" dirty="0"/>
              <a:t>No assumption should be made about the relative speed of the processes and the number of processors to determine the moment that a process will enter in the critical section. </a:t>
            </a:r>
          </a:p>
          <a:p>
            <a:endParaRPr lang="en-US"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8</a:t>
            </a:fld>
            <a:endParaRPr lang="en-CA"/>
          </a:p>
        </p:txBody>
      </p:sp>
      <p:sp>
        <p:nvSpPr>
          <p:cNvPr id="5" name="Footer Placeholder 4"/>
          <p:cNvSpPr>
            <a:spLocks noGrp="1"/>
          </p:cNvSpPr>
          <p:nvPr>
            <p:ph type="ftr" sz="quarter" idx="16"/>
          </p:nvPr>
        </p:nvSpPr>
        <p:spPr/>
        <p:txBody>
          <a:bodyPr/>
          <a:lstStyle/>
          <a:p>
            <a:r>
              <a:rPr lang="en-CA" dirty="0"/>
              <a:t>Tutorial 3</a:t>
            </a:r>
          </a:p>
        </p:txBody>
      </p:sp>
    </p:spTree>
    <p:extLst>
      <p:ext uri="{BB962C8B-B14F-4D97-AF65-F5344CB8AC3E}">
        <p14:creationId xmlns:p14="http://schemas.microsoft.com/office/powerpoint/2010/main" val="1671120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457200" y="822325"/>
            <a:ext cx="8229600"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rIns="0" bIns="0" anchor="b"/>
          <a:lstStyle>
            <a:lvl1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WenQuanYi Zen Hei Sharp" charset="0"/>
              </a:defRPr>
            </a:lvl1pPr>
            <a:lvl2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2pPr>
            <a:lvl3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3pPr>
            <a:lvl4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4pPr>
            <a:lvl5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WenQuanYi Zen Hei Sharp" charset="0"/>
                <a:cs typeface="WenQuanYi Zen Hei Sharp" charset="0"/>
              </a:defRPr>
            </a:lvl9pPr>
          </a:lstStyle>
          <a:p>
            <a:pPr>
              <a:buClrTx/>
              <a:buFontTx/>
              <a:buNone/>
            </a:pPr>
            <a:r>
              <a:rPr lang="en-US" sz="3500" dirty="0">
                <a:solidFill>
                  <a:schemeClr val="tx1">
                    <a:lumMod val="65000"/>
                    <a:lumOff val="35000"/>
                  </a:schemeClr>
                </a:solidFill>
                <a:latin typeface="Calibri" charset="0"/>
              </a:rPr>
              <a:t>What's the Problem?</a:t>
            </a:r>
          </a:p>
        </p:txBody>
      </p:sp>
      <p:sp>
        <p:nvSpPr>
          <p:cNvPr id="20483" name="Text Box 2"/>
          <p:cNvSpPr txBox="1">
            <a:spLocks noChangeArrowheads="1"/>
          </p:cNvSpPr>
          <p:nvPr/>
        </p:nvSpPr>
        <p:spPr bwMode="auto">
          <a:xfrm>
            <a:off x="457200" y="1935163"/>
            <a:ext cx="7859216" cy="438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ＭＳ Ｐゴシック" charset="0"/>
                <a:cs typeface="WenQuanYi Zen Hei Sharp" charset="0"/>
              </a:defRPr>
            </a:lvl1pPr>
            <a:lvl2pPr marL="431800" indent="-215900">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2pPr>
            <a:lvl3pPr>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3pPr>
            <a:lvl4pPr>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4pPr>
            <a:lvl5pPr>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5pPr>
            <a:lvl6pPr marL="2514600" indent="-228600" eaLnBrk="0" fontAlgn="base" hangingPunct="0">
              <a:spcBef>
                <a:spcPct val="0"/>
              </a:spcBef>
              <a:spcAft>
                <a:spcPct val="0"/>
              </a:spcAft>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6pPr>
            <a:lvl7pPr marL="2971800" indent="-228600" eaLnBrk="0" fontAlgn="base" hangingPunct="0">
              <a:spcBef>
                <a:spcPct val="0"/>
              </a:spcBef>
              <a:spcAft>
                <a:spcPct val="0"/>
              </a:spcAft>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7pPr>
            <a:lvl8pPr marL="3429000" indent="-228600" eaLnBrk="0" fontAlgn="base" hangingPunct="0">
              <a:spcBef>
                <a:spcPct val="0"/>
              </a:spcBef>
              <a:spcAft>
                <a:spcPct val="0"/>
              </a:spcAft>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8pPr>
            <a:lvl9pPr marL="3886200" indent="-228600" eaLnBrk="0" fontAlgn="base" hangingPunct="0">
              <a:spcBef>
                <a:spcPct val="0"/>
              </a:spcBef>
              <a:spcAft>
                <a:spcPct val="0"/>
              </a:spcAft>
              <a:buClr>
                <a:srgbClr val="000000"/>
              </a:buClr>
              <a:buSzPct val="100000"/>
              <a:buFont typeface="Times New Roman"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chemeClr val="bg1"/>
                </a:solidFill>
                <a:latin typeface="Times New Roman" charset="0"/>
                <a:ea typeface="WenQuanYi Zen Hei Sharp" charset="0"/>
                <a:cs typeface="WenQuanYi Zen Hei Sharp" charset="0"/>
              </a:defRPr>
            </a:lvl9pPr>
          </a:lstStyle>
          <a:p>
            <a:pPr>
              <a:spcBef>
                <a:spcPts val="275"/>
              </a:spcBef>
            </a:pPr>
            <a:r>
              <a:rPr lang="en-US" sz="1100">
                <a:solidFill>
                  <a:srgbClr val="000000"/>
                </a:solidFill>
                <a:latin typeface="Constantia" charset="0"/>
              </a:rPr>
              <a:t>   </a:t>
            </a:r>
            <a:r>
              <a:rPr lang="en-US" sz="2200">
                <a:solidFill>
                  <a:srgbClr val="000000"/>
                </a:solidFill>
                <a:latin typeface="Constantia" charset="0"/>
              </a:rPr>
              <a:t>   </a:t>
            </a:r>
            <a:r>
              <a:rPr lang="en-US" sz="1800">
                <a:solidFill>
                  <a:srgbClr val="000000"/>
                </a:solidFill>
                <a:latin typeface="Constantia" charset="0"/>
              </a:rPr>
              <a:t>Example 1:</a:t>
            </a:r>
          </a:p>
          <a:p>
            <a:pPr lvl="1">
              <a:spcBef>
                <a:spcPts val="600"/>
              </a:spcBef>
              <a:buSzPct val="45000"/>
              <a:buFont typeface="StarSymbol" charset="0"/>
              <a:buChar char="●"/>
            </a:pPr>
            <a:r>
              <a:rPr lang="en-US" sz="1800">
                <a:solidFill>
                  <a:srgbClr val="000000"/>
                </a:solidFill>
                <a:latin typeface="Constantia" charset="0"/>
                <a:ea typeface="ＭＳ Ｐゴシック" charset="0"/>
              </a:rPr>
              <a:t>A cup of coffee</a:t>
            </a:r>
          </a:p>
          <a:p>
            <a:pPr lvl="1">
              <a:spcBef>
                <a:spcPts val="600"/>
              </a:spcBef>
              <a:buSzPct val="45000"/>
              <a:buFont typeface="StarSymbol" charset="0"/>
              <a:buChar char="●"/>
            </a:pPr>
            <a:r>
              <a:rPr lang="en-US" sz="1800">
                <a:solidFill>
                  <a:srgbClr val="000000"/>
                </a:solidFill>
                <a:latin typeface="Constantia" charset="0"/>
                <a:ea typeface="ＭＳ Ｐゴシック" charset="0"/>
              </a:rPr>
              <a:t>A “pourer” (producer)</a:t>
            </a:r>
          </a:p>
          <a:p>
            <a:pPr lvl="1">
              <a:spcBef>
                <a:spcPts val="600"/>
              </a:spcBef>
              <a:buSzPct val="45000"/>
              <a:buFont typeface="StarSymbol" charset="0"/>
              <a:buChar char="●"/>
            </a:pPr>
            <a:r>
              <a:rPr lang="en-US" sz="1800">
                <a:solidFill>
                  <a:srgbClr val="000000"/>
                </a:solidFill>
                <a:latin typeface="Constantia" charset="0"/>
                <a:ea typeface="ＭＳ Ｐゴシック" charset="0"/>
              </a:rPr>
              <a:t>A “drinker” (consumer)</a:t>
            </a:r>
          </a:p>
          <a:p>
            <a:pPr>
              <a:spcBef>
                <a:spcPts val="275"/>
              </a:spcBef>
              <a:buClrTx/>
              <a:buSzTx/>
              <a:buFontTx/>
              <a:buNone/>
            </a:pPr>
            <a:endParaRPr lang="en-US" sz="2200">
              <a:solidFill>
                <a:srgbClr val="008080"/>
              </a:solidFill>
              <a:latin typeface="Constantia" charset="0"/>
            </a:endParaRPr>
          </a:p>
        </p:txBody>
      </p:sp>
      <p:pic>
        <p:nvPicPr>
          <p:cNvPr id="2048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3749675"/>
            <a:ext cx="7416824"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 name="TextBox 1"/>
          <p:cNvSpPr txBox="1"/>
          <p:nvPr/>
        </p:nvSpPr>
        <p:spPr>
          <a:xfrm>
            <a:off x="8244408" y="5795972"/>
            <a:ext cx="313044" cy="369332"/>
          </a:xfrm>
          <a:prstGeom prst="rect">
            <a:avLst/>
          </a:prstGeom>
          <a:noFill/>
        </p:spPr>
        <p:txBody>
          <a:bodyPr wrap="none" rtlCol="0">
            <a:spAutoFit/>
          </a:bodyPr>
          <a:lstStyle/>
          <a:p>
            <a:r>
              <a:rPr lang="en-US" dirty="0">
                <a:solidFill>
                  <a:schemeClr val="bg1"/>
                </a:solidFill>
              </a:rPr>
              <a:t>4</a:t>
            </a:r>
          </a:p>
        </p:txBody>
      </p:sp>
      <p:sp>
        <p:nvSpPr>
          <p:cNvPr id="3" name="Footer Placeholder 2"/>
          <p:cNvSpPr>
            <a:spLocks noGrp="1"/>
          </p:cNvSpPr>
          <p:nvPr>
            <p:ph type="ftr" sz="quarter" idx="11"/>
          </p:nvPr>
        </p:nvSpPr>
        <p:spPr/>
        <p:txBody>
          <a:bodyPr/>
          <a:lstStyle/>
          <a:p>
            <a:r>
              <a:rPr lang="en-CA"/>
              <a:t>Tutorial 3</a:t>
            </a:r>
          </a:p>
        </p:txBody>
      </p:sp>
      <p:sp>
        <p:nvSpPr>
          <p:cNvPr id="4" name="Slide Number Placeholder 3"/>
          <p:cNvSpPr>
            <a:spLocks noGrp="1"/>
          </p:cNvSpPr>
          <p:nvPr>
            <p:ph type="sldNum" sz="quarter" idx="12"/>
          </p:nvPr>
        </p:nvSpPr>
        <p:spPr/>
        <p:txBody>
          <a:bodyPr/>
          <a:lstStyle/>
          <a:p>
            <a:fld id="{1C3A0878-15BF-46CA-A796-9F1729AA0E08}" type="slidenum">
              <a:rPr lang="en-CA" smtClean="0"/>
              <a:pPr/>
              <a:t>9</a:t>
            </a:fld>
            <a:endParaRPr lang="en-CA"/>
          </a:p>
        </p:txBody>
      </p:sp>
    </p:spTree>
    <p:extLst>
      <p:ext uri="{BB962C8B-B14F-4D97-AF65-F5344CB8AC3E}">
        <p14:creationId xmlns:p14="http://schemas.microsoft.com/office/powerpoint/2010/main" val="22580992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4527</TotalTime>
  <Words>2038</Words>
  <Application>Microsoft Office PowerPoint</Application>
  <PresentationFormat>On-screen Show (4:3)</PresentationFormat>
  <Paragraphs>252</Paragraphs>
  <Slides>28</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Calibri</vt:lpstr>
      <vt:lpstr>Century Schoolbook</vt:lpstr>
      <vt:lpstr>Constantia</vt:lpstr>
      <vt:lpstr>Courier New</vt:lpstr>
      <vt:lpstr>StarSymbol</vt:lpstr>
      <vt:lpstr>Times New Roman</vt:lpstr>
      <vt:lpstr>Wingdings</vt:lpstr>
      <vt:lpstr>Wingdings 2</vt:lpstr>
      <vt:lpstr>Oriel</vt:lpstr>
      <vt:lpstr>  Synchronization</vt:lpstr>
      <vt:lpstr>Topics </vt:lpstr>
      <vt:lpstr>Synchronization </vt:lpstr>
      <vt:lpstr> Critical sections Introduction </vt:lpstr>
      <vt:lpstr>Problems related to synchronization.  </vt:lpstr>
      <vt:lpstr> Critical sections Elements </vt:lpstr>
      <vt:lpstr> Critical sections Elements </vt:lpstr>
      <vt:lpstr> Critical sections Requirements </vt:lpstr>
      <vt:lpstr>PowerPoint Presentation</vt:lpstr>
      <vt:lpstr>PowerPoint Presentation</vt:lpstr>
      <vt:lpstr>PowerPoint Presentation</vt:lpstr>
      <vt:lpstr>PowerPoint Presentation</vt:lpstr>
      <vt:lpstr>PowerPoint Presentation</vt:lpstr>
      <vt:lpstr>Example 2 </vt:lpstr>
      <vt:lpstr>PowerPoint Presentation</vt:lpstr>
      <vt:lpstr>Race Condition</vt:lpstr>
      <vt:lpstr>Critical Section</vt:lpstr>
      <vt:lpstr>PowerPoint Presentation</vt:lpstr>
      <vt:lpstr>Properties of Semaphores  </vt:lpstr>
      <vt:lpstr>Semaphores</vt:lpstr>
      <vt:lpstr>Classical Synchronization Problems</vt:lpstr>
      <vt:lpstr>The Producer-Consumer Problem  </vt:lpstr>
      <vt:lpstr>The Producer-Consumer Problem  </vt:lpstr>
      <vt:lpstr>The Readers-Writers Problem  </vt:lpstr>
      <vt:lpstr>The Readers-Writers Problem  </vt:lpstr>
      <vt:lpstr>The Dining Philosophers Problem  </vt:lpstr>
      <vt:lpstr>The Dining Philosophers Problem  </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352 – Fall 2011</dc:title>
  <dc:creator>Admin</dc:creator>
  <cp:lastModifiedBy>Yanal Alahmad</cp:lastModifiedBy>
  <cp:revision>104</cp:revision>
  <dcterms:created xsi:type="dcterms:W3CDTF">2011-09-10T16:17:31Z</dcterms:created>
  <dcterms:modified xsi:type="dcterms:W3CDTF">2020-09-26T12:47:36Z</dcterms:modified>
</cp:coreProperties>
</file>