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95" r:id="rId2"/>
    <p:sldId id="310" r:id="rId3"/>
    <p:sldId id="296" r:id="rId4"/>
    <p:sldId id="297" r:id="rId5"/>
    <p:sldId id="298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0EFF"/>
    <a:srgbClr val="922E6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74" autoAdjust="0"/>
    <p:restoredTop sz="97628" autoAdjust="0"/>
  </p:normalViewPr>
  <p:slideViewPr>
    <p:cSldViewPr>
      <p:cViewPr varScale="1">
        <p:scale>
          <a:sx n="115" d="100"/>
          <a:sy n="115" d="100"/>
        </p:scale>
        <p:origin x="174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20:40:38.1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4872 106 24575,'-59'-8'0,"0"0"0,-1 0 0,1 2 0,-36 6 0,41 0 0,-3 0 0,-9 0 0,-3 0 0,-3 0 0,-2 0 0,-8 0 0,-2 0 0,-10 0 0,-1 0-337,-2 0 1,-2 0-1,27 1 1,-1 1-1,0 0 337,0 0 0,0-1 0,-2 1 0,-7 0 0,-1 1 0,-2-1-244,-3 0 1,-1 0-1,0-1 1,-2 0 0,0-1-1,0 1 244,-3 0 0,0 1 0,1 0 0,2-2 0,2 1 0,-1-1 0,-1 0 0,0 0 0,2 0 0,2 0 0,2 0 0,2 0-154,8 0 1,1 0 0,2 0 0,-28 0 0,2 0 153,4 0 0,2 0 0,13 0 0,2 0 0,8 0 0,3 0 0,5 0 0,3 0 0,-38 0 0,23 0 550,22 0 1,18 0-551,13 0 952,16 0 0,28 0-952,26 0 0,46 0 0,-34 0 0,6 0 0,19 1 0,7 0 0,-19 1 0,2-1 0,2 1 0,6-1 0,0-1 0,3 1-230,10 0 0,1 1 0,1 0 1,-2-1-1,0-1 0,1 0 230,-24 0 0,1 0 0,-1 0 0,0 0 0,21 0 0,-1 0 0,-1 0 0,-1 0 0,-1 0 0,-1 0 0,-2 0 0,-2 0 0,0 0-195,-1 1 1,0-1 0,-1-1 0,-5 0 0,-1-2 0,-2 1 194,-9-1 0,-1-1 0,-1 1 0,30-3 0,-1 0-71,-9 1 1,-1 0 0,-6-2-1,-3 0 71,-7 3 0,-2-2 0,-6 0 0,-3-1 0,-7-1 0,-1 1 0,40-3 0,-15 0 0,-14 6 1051,-11-1 0,-7 4-1051,-12 1 0,0 0 1290,-10 0-1290,-8 6 0,-6-4 0,-7 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20:52:12.0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F8E0AA0-61C8-4450-907B-4A47552B3443}" type="datetimeFigureOut">
              <a:rPr lang="en-CA" smtClean="0"/>
              <a:pPr/>
              <a:t>2020-09-08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0DF9A10-3E00-4DCC-BF16-7F3D204A1D0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1937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38F88E6-BB40-4A98-A7D8-1CCD06D2694B}" type="datetime1">
              <a:rPr lang="en-CA" smtClean="0"/>
              <a:t>2020-09-08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CA"/>
              <a:t>Tutorial 2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C3A0878-15BF-46CA-A796-9F1729AA0E0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86E2-044C-41DB-A122-A249D706F981}" type="datetime1">
              <a:rPr lang="en-CA" smtClean="0"/>
              <a:t>2020-09-08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Tutorial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0878-15BF-46CA-A796-9F1729AA0E0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7A85-BC47-45C0-B90F-F68977BBFEA8}" type="datetime1">
              <a:rPr lang="en-CA" smtClean="0"/>
              <a:t>2020-09-08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Tutorial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0878-15BF-46CA-A796-9F1729AA0E0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D55C332-D1A3-4C23-A8EB-3A469C3E4455}" type="datetime1">
              <a:rPr lang="en-CA" smtClean="0"/>
              <a:t>2020-09-08</a:t>
            </a:fld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C3A0878-15BF-46CA-A796-9F1729AA0E08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CA"/>
              <a:t>Tutorial 2</a:t>
            </a:r>
            <a:endParaRPr lang="en-CA" dirty="0"/>
          </a:p>
        </p:txBody>
      </p:sp>
      <p:pic>
        <p:nvPicPr>
          <p:cNvPr id="11" name="Picture 28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949280"/>
            <a:ext cx="1835696" cy="86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B99A0D1-C4FE-474D-89D7-AABFE7A9A6E3}" type="datetime1">
              <a:rPr lang="en-CA" smtClean="0"/>
              <a:t>2020-09-08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CA"/>
              <a:t>Tutorial 2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C3A0878-15BF-46CA-A796-9F1729AA0E0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4EB60-AC99-4EDD-BCC9-D60CC57A3BD4}" type="datetime1">
              <a:rPr lang="en-CA" smtClean="0"/>
              <a:t>2020-09-08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Tutorial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0878-15BF-46CA-A796-9F1729AA0E08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07EA-9F9A-4810-AC58-E1924C2CF4B3}" type="datetime1">
              <a:rPr lang="en-CA" smtClean="0"/>
              <a:t>2020-09-08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Tutorial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0878-15BF-46CA-A796-9F1729AA0E08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22FE583-E6EA-4309-B72D-47EE6DEB9E57}" type="datetime1">
              <a:rPr lang="en-CA" smtClean="0"/>
              <a:t>2020-09-08</a:t>
            </a:fld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C3A0878-15BF-46CA-A796-9F1729AA0E08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CA"/>
              <a:t>Tutorial 2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8AB0-9DEA-45A7-9C64-47968B4CD47D}" type="datetime1">
              <a:rPr lang="en-CA" smtClean="0"/>
              <a:t>2020-09-08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Tutorial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0878-15BF-46CA-A796-9F1729AA0E0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6C30E07-7228-441B-ACF3-6B9F07FF5223}" type="datetime1">
              <a:rPr lang="en-CA" smtClean="0"/>
              <a:t>2020-09-08</a:t>
            </a:fld>
            <a:endParaRPr lang="en-C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C3A0878-15BF-46CA-A796-9F1729AA0E08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CA"/>
              <a:t>Tutorial 2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F213D65-6753-4DAE-8E35-3ED16842DE66}" type="datetime1">
              <a:rPr lang="en-CA" smtClean="0"/>
              <a:t>2020-09-08</a:t>
            </a:fld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C3A0878-15BF-46CA-A796-9F1729AA0E08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CA"/>
              <a:t>Tutorial 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A5C8065-7468-4A5B-B8B3-6699BBECA0C9}" type="datetime1">
              <a:rPr lang="en-CA" smtClean="0"/>
              <a:t>2020-09-08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CA"/>
              <a:t>Tutorial 2</a:t>
            </a: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C3A0878-15BF-46CA-A796-9F1729AA0E08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CA" dirty="0"/>
              <a:t>Comp 346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Tutorial 5</a:t>
            </a:r>
            <a:br>
              <a:rPr lang="en-US" dirty="0"/>
            </a:br>
            <a:r>
              <a:rPr lang="en-US" sz="3000" cap="small" dirty="0">
                <a:latin typeface="+mj-lt"/>
                <a:ea typeface="+mj-ea"/>
                <a:cs typeface="+mj-cs"/>
              </a:rPr>
              <a:t>Monitors</a:t>
            </a:r>
            <a:endParaRPr lang="en-CA" sz="3000" cap="small" dirty="0">
              <a:latin typeface="+mj-lt"/>
              <a:ea typeface="+mj-ea"/>
              <a:cs typeface="+mj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0878-15BF-46CA-A796-9F1729AA0E08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121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7467600" cy="4873752"/>
          </a:xfrm>
        </p:spPr>
        <p:txBody>
          <a:bodyPr/>
          <a:lstStyle/>
          <a:p>
            <a:r>
              <a:rPr lang="en-US" sz="2800" dirty="0"/>
              <a:t>You wait on a condition variable(s) </a:t>
            </a:r>
            <a:r>
              <a:rPr lang="en-US" sz="2800" b="1" dirty="0"/>
              <a:t>when you want to get another thread to do something for you</a:t>
            </a:r>
            <a:r>
              <a:rPr lang="en-US" sz="2800" dirty="0"/>
              <a:t>. </a:t>
            </a:r>
          </a:p>
          <a:p>
            <a:r>
              <a:rPr lang="en-US" sz="2800" dirty="0"/>
              <a:t>This is what happens when you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wait()</a:t>
            </a:r>
            <a:r>
              <a:rPr lang="en-US" sz="2800" b="1" dirty="0"/>
              <a:t>:</a:t>
            </a:r>
          </a:p>
          <a:p>
            <a:pPr marL="742950" lvl="1" indent="-285750">
              <a:buFontTx/>
              <a:buChar char="–"/>
            </a:pPr>
            <a:r>
              <a:rPr lang="en-US" sz="2800" dirty="0"/>
              <a:t>It temporarily blocks you,</a:t>
            </a:r>
          </a:p>
          <a:p>
            <a:pPr marL="742950" lvl="1" indent="-285750">
              <a:buFontTx/>
              <a:buChar char="–"/>
            </a:pPr>
            <a:r>
              <a:rPr lang="en-US" sz="2800" dirty="0"/>
              <a:t>Hands over  </a:t>
            </a:r>
            <a:r>
              <a:rPr lang="en-US" sz="2800" b="1" i="1" dirty="0"/>
              <a:t>ownership</a:t>
            </a:r>
            <a:r>
              <a:rPr lang="en-US" sz="2800" b="1" dirty="0"/>
              <a:t> of the monitor </a:t>
            </a:r>
            <a:r>
              <a:rPr lang="en-US" sz="2800" dirty="0"/>
              <a:t>you are running in </a:t>
            </a:r>
            <a:r>
              <a:rPr lang="en-US" sz="2800" b="1" dirty="0"/>
              <a:t>to another thread</a:t>
            </a:r>
            <a:r>
              <a:rPr lang="en-US" sz="2800" dirty="0"/>
              <a:t>,</a:t>
            </a:r>
          </a:p>
          <a:p>
            <a:pPr marL="742950" lvl="1" indent="-285750">
              <a:buFontTx/>
              <a:buChar char="–"/>
            </a:pPr>
            <a:r>
              <a:rPr lang="en-US" sz="2800" dirty="0"/>
              <a:t>Gives </a:t>
            </a:r>
            <a:r>
              <a:rPr lang="en-US" sz="2800" b="1" dirty="0"/>
              <a:t>you back the </a:t>
            </a:r>
            <a:r>
              <a:rPr lang="en-US" sz="2800" b="1" i="1" dirty="0"/>
              <a:t>ownership</a:t>
            </a:r>
            <a:r>
              <a:rPr lang="en-US" sz="2800" b="1" dirty="0"/>
              <a:t> </a:t>
            </a:r>
            <a:r>
              <a:rPr lang="en-US" sz="2800" dirty="0"/>
              <a:t>of the monitor later on…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Monitor 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2E9E33E6-F46D-46C7-89CD-1110669AF888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87232" y="5805264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C3A0878-15BF-46CA-A796-9F1729AA0E08}" type="slidenum">
              <a:rPr lang="en-CA" sz="1400">
                <a:solidFill>
                  <a:schemeClr val="bg1"/>
                </a:solidFill>
              </a:rPr>
              <a:pPr/>
              <a:t>10</a:t>
            </a:fld>
            <a:endParaRPr lang="en-CA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179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a new member variable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condVar</a:t>
            </a:r>
            <a:r>
              <a:rPr lang="en-US" dirty="0"/>
              <a:t>:</a:t>
            </a:r>
          </a:p>
          <a:p>
            <a:pPr>
              <a:buFontTx/>
              <a:buNone/>
            </a:pPr>
            <a:r>
              <a:rPr lang="en-US" dirty="0"/>
              <a:t>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SharedBalance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::credit(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amount)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balance +=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amount;</a:t>
            </a:r>
          </a:p>
          <a:p>
            <a:pPr lvl="1">
              <a:buFontTx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condVar.signal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SharedBalance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::debit(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amount) {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while(balance &lt; amount) 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condVar.wait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}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balance -= amount;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>
                <a:solidFill>
                  <a:schemeClr val="accent3"/>
                </a:solidFill>
              </a:rPr>
              <a:t>Show me the money already!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Monitors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2E9E33E6-F46D-46C7-89CD-1110669AF888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87232" y="5805264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C3A0878-15BF-46CA-A796-9F1729AA0E08}" type="slidenum">
              <a:rPr lang="en-CA" sz="1400">
                <a:solidFill>
                  <a:schemeClr val="bg1"/>
                </a:solidFill>
              </a:rPr>
              <a:pPr/>
              <a:t>11</a:t>
            </a:fld>
            <a:endParaRPr lang="en-CA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841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3984">
              <a:defRPr sz="18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615460" indent="-236715" defTabSz="913984">
              <a:defRPr sz="18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946861" indent="-189372" defTabSz="913984">
              <a:defRPr sz="18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325606" indent="-189372" defTabSz="913984">
              <a:defRPr sz="18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1704350" indent="-189372" defTabSz="913984">
              <a:defRPr sz="18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083095" indent="-189372" defTabSz="913984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461839" indent="-189372" defTabSz="913984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2840584" indent="-189372" defTabSz="913984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219328" indent="-189372" defTabSz="913984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Tahoma" charset="0"/>
              </a:rPr>
              <a:t>Operating Systems: Monitors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305313" y="381000"/>
            <a:ext cx="8457687" cy="468086"/>
          </a:xfrm>
        </p:spPr>
        <p:txBody>
          <a:bodyPr tIns="37874">
            <a:noAutofit/>
          </a:bodyPr>
          <a:lstStyle/>
          <a:p>
            <a:pPr>
              <a:defRPr/>
            </a:pPr>
            <a:r>
              <a:rPr lang="en-US" sz="3400" b="1" dirty="0">
                <a:solidFill>
                  <a:schemeClr val="accent3"/>
                </a:solidFill>
                <a:ea typeface="ＭＳ Ｐゴシック" charset="0"/>
              </a:rPr>
              <a:t>Monitors in Java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313" y="979714"/>
            <a:ext cx="8457687" cy="5573486"/>
          </a:xfrm>
        </p:spPr>
        <p:txBody>
          <a:bodyPr lIns="75749" tIns="37874" rIns="75749" bIns="37874">
            <a:normAutofit/>
          </a:bodyPr>
          <a:lstStyle/>
          <a:p>
            <a:pPr marL="0" indent="194633">
              <a:spcBef>
                <a:spcPct val="50000"/>
              </a:spcBef>
              <a:defRPr/>
            </a:pPr>
            <a:r>
              <a:rPr lang="en-US" sz="1800" dirty="0">
                <a:ea typeface="ＭＳ Ｐゴシック" charset="0"/>
              </a:rPr>
              <a:t>Every object of a class that has a </a:t>
            </a:r>
            <a:r>
              <a:rPr lang="en-US" sz="1800" i="1" dirty="0">
                <a:ea typeface="ＭＳ Ｐゴシック" charset="0"/>
              </a:rPr>
              <a:t>synchronized</a:t>
            </a:r>
            <a:r>
              <a:rPr lang="en-US" sz="1800" dirty="0">
                <a:ea typeface="ＭＳ Ｐゴシック" charset="0"/>
              </a:rPr>
              <a:t> method has a monitor associated with it</a:t>
            </a:r>
          </a:p>
          <a:p>
            <a:pPr marL="0" indent="194633">
              <a:spcBef>
                <a:spcPct val="50000"/>
              </a:spcBef>
              <a:defRPr/>
            </a:pPr>
            <a:r>
              <a:rPr lang="en-US" sz="1800" dirty="0">
                <a:ea typeface="ＭＳ Ｐゴシック" charset="0"/>
              </a:rPr>
              <a:t>Any such method is guaranteed by the Java Virtual Machine execution model to execute mutually exclusively from any other synchronized methods for that object</a:t>
            </a:r>
          </a:p>
          <a:p>
            <a:pPr marL="0" indent="194633">
              <a:spcBef>
                <a:spcPct val="50000"/>
              </a:spcBef>
              <a:defRPr/>
            </a:pPr>
            <a:r>
              <a:rPr lang="en-US" sz="1800" dirty="0">
                <a:ea typeface="ＭＳ Ｐゴシック" charset="0"/>
              </a:rPr>
              <a:t>Access to individual objects such as arrays can also be synchronized</a:t>
            </a:r>
          </a:p>
          <a:p>
            <a:pPr marL="0" indent="194633">
              <a:spcBef>
                <a:spcPct val="50000"/>
              </a:spcBef>
              <a:defRPr/>
            </a:pPr>
            <a:endParaRPr lang="en-US" sz="1800" i="1" dirty="0">
              <a:ea typeface="ＭＳ Ｐゴシック" charset="0"/>
            </a:endParaRPr>
          </a:p>
          <a:p>
            <a:pPr lvl="1">
              <a:spcBef>
                <a:spcPct val="50000"/>
              </a:spcBef>
              <a:defRPr/>
            </a:pPr>
            <a:r>
              <a:rPr lang="en-US" sz="1800" i="1" dirty="0">
                <a:ea typeface="ＭＳ Ｐゴシック" charset="0"/>
              </a:rPr>
              <a:t>wait() </a:t>
            </a:r>
            <a:r>
              <a:rPr lang="en-US" sz="1800" dirty="0">
                <a:ea typeface="ＭＳ Ｐゴシック" charset="0"/>
              </a:rPr>
              <a:t>releases a lock </a:t>
            </a:r>
            <a:r>
              <a:rPr lang="en-US" sz="1800" dirty="0" err="1">
                <a:ea typeface="ＭＳ Ｐゴシック" charset="0"/>
              </a:rPr>
              <a:t>i.e</a:t>
            </a:r>
            <a:r>
              <a:rPr lang="en-US" sz="1800" dirty="0">
                <a:ea typeface="ＭＳ Ｐゴシック" charset="0"/>
              </a:rPr>
              <a:t> enters holding area</a:t>
            </a:r>
          </a:p>
          <a:p>
            <a:pPr lvl="1">
              <a:spcBef>
                <a:spcPct val="50000"/>
              </a:spcBef>
              <a:defRPr/>
            </a:pPr>
            <a:r>
              <a:rPr lang="en-US" sz="1800" i="1" dirty="0">
                <a:ea typeface="ＭＳ Ｐゴシック" charset="0"/>
              </a:rPr>
              <a:t>notify()</a:t>
            </a:r>
            <a:r>
              <a:rPr lang="en-US" sz="1800" dirty="0">
                <a:ea typeface="ＭＳ Ｐゴシック" charset="0"/>
              </a:rPr>
              <a:t> signals a process to be allowed to continue</a:t>
            </a:r>
          </a:p>
          <a:p>
            <a:pPr lvl="1">
              <a:spcBef>
                <a:spcPct val="50000"/>
              </a:spcBef>
              <a:defRPr/>
            </a:pPr>
            <a:r>
              <a:rPr lang="en-US" sz="1800" i="1" dirty="0" err="1">
                <a:ea typeface="ＭＳ Ｐゴシック" charset="0"/>
              </a:rPr>
              <a:t>notifyAll</a:t>
            </a:r>
            <a:r>
              <a:rPr lang="en-US" sz="1800" i="1" dirty="0">
                <a:ea typeface="ＭＳ Ｐゴシック" charset="0"/>
              </a:rPr>
              <a:t>()</a:t>
            </a:r>
            <a:r>
              <a:rPr lang="en-US" sz="1800" dirty="0">
                <a:ea typeface="ＭＳ Ｐゴシック" charset="0"/>
              </a:rPr>
              <a:t> allows all waiting processes to continue</a:t>
            </a:r>
          </a:p>
          <a:p>
            <a:pPr marL="0" indent="194633">
              <a:defRPr/>
            </a:pPr>
            <a:endParaRPr lang="en-US" sz="1800" dirty="0">
              <a:ea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87232" y="5805264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C3A0878-15BF-46CA-A796-9F1729AA0E08}" type="slidenum">
              <a:rPr lang="en-CA" sz="1400">
                <a:solidFill>
                  <a:schemeClr val="bg1"/>
                </a:solidFill>
              </a:rPr>
              <a:pPr/>
              <a:t>12</a:t>
            </a:fld>
            <a:endParaRPr lang="en-CA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067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(BARBER PROBLEM)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C3A0878-15BF-46CA-A796-9F1729AA0E08}" type="slidenum">
              <a:rPr lang="en-CA" smtClean="0"/>
              <a:pPr/>
              <a:t>13</a:t>
            </a:fld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3024336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11960" y="1911893"/>
            <a:ext cx="339227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– one barber, one barber’s</a:t>
            </a:r>
          </a:p>
          <a:p>
            <a:r>
              <a:rPr lang="en-CA" sz="2000" dirty="0"/>
              <a:t>chair, </a:t>
            </a:r>
            <a:r>
              <a:rPr lang="en-CA" sz="2000" i="1" dirty="0"/>
              <a:t>n </a:t>
            </a:r>
            <a:r>
              <a:rPr lang="en-CA" sz="2000" dirty="0"/>
              <a:t>customer chairs</a:t>
            </a:r>
          </a:p>
          <a:p>
            <a:r>
              <a:rPr lang="en-CA" sz="2000" dirty="0"/>
              <a:t>– barber sleeps until a</a:t>
            </a:r>
          </a:p>
          <a:p>
            <a:r>
              <a:rPr lang="en-CA" sz="2000" dirty="0"/>
              <a:t>customer appears</a:t>
            </a:r>
          </a:p>
          <a:p>
            <a:r>
              <a:rPr lang="en-CA" sz="2000" dirty="0"/>
              <a:t>– first customer to appear</a:t>
            </a:r>
          </a:p>
          <a:p>
            <a:r>
              <a:rPr lang="en-CA" sz="2000" dirty="0"/>
              <a:t>wakes barber up</a:t>
            </a:r>
          </a:p>
          <a:p>
            <a:r>
              <a:rPr lang="en-CA" sz="2000" dirty="0"/>
              <a:t>– subsequent customers sit</a:t>
            </a:r>
          </a:p>
          <a:p>
            <a:r>
              <a:rPr lang="en-CA" sz="2000" dirty="0"/>
              <a:t>down until all chairs are</a:t>
            </a:r>
          </a:p>
          <a:p>
            <a:r>
              <a:rPr lang="en-CA" sz="2000" dirty="0"/>
              <a:t>occupied, otherwise they</a:t>
            </a:r>
          </a:p>
          <a:p>
            <a:r>
              <a:rPr lang="en-CA" sz="2000" dirty="0"/>
              <a:t>leave</a:t>
            </a:r>
          </a:p>
          <a:p>
            <a:r>
              <a:rPr lang="en-CA" sz="2000" dirty="0"/>
              <a:t>– how to program the</a:t>
            </a:r>
          </a:p>
          <a:p>
            <a:r>
              <a:rPr lang="en-CA" sz="2000" dirty="0"/>
              <a:t>barber and customers</a:t>
            </a:r>
          </a:p>
          <a:p>
            <a:r>
              <a:rPr lang="en-CA" sz="2000" dirty="0"/>
              <a:t>without race conditions</a:t>
            </a:r>
          </a:p>
          <a:p>
            <a:r>
              <a:rPr lang="en-CA" sz="2000" dirty="0"/>
              <a:t>using Monitor?</a:t>
            </a:r>
          </a:p>
        </p:txBody>
      </p:sp>
    </p:spTree>
    <p:extLst>
      <p:ext uri="{BB962C8B-B14F-4D97-AF65-F5344CB8AC3E}">
        <p14:creationId xmlns:p14="http://schemas.microsoft.com/office/powerpoint/2010/main" val="466916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(BARBER PROBLEM)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C3A0878-15BF-46CA-A796-9F1729AA0E08}" type="slidenum">
              <a:rPr lang="en-CA" smtClean="0"/>
              <a:pPr/>
              <a:t>14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2021685" y="2093651"/>
            <a:ext cx="3807453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monitor SB {</a:t>
            </a:r>
          </a:p>
          <a:p>
            <a:r>
              <a:rPr lang="en-CA" sz="2000" dirty="0"/>
              <a:t>condition : customers, barbers;</a:t>
            </a:r>
          </a:p>
          <a:p>
            <a:r>
              <a:rPr lang="en-CA" sz="2000" dirty="0" err="1"/>
              <a:t>int</a:t>
            </a:r>
            <a:r>
              <a:rPr lang="en-CA" sz="2000" dirty="0"/>
              <a:t> waiting = 0;</a:t>
            </a:r>
          </a:p>
          <a:p>
            <a:r>
              <a:rPr lang="en-CA" sz="2000" dirty="0"/>
              <a:t>entry barber {</a:t>
            </a:r>
          </a:p>
          <a:p>
            <a:r>
              <a:rPr lang="en-CA" sz="2000" dirty="0"/>
              <a:t>…………..</a:t>
            </a:r>
          </a:p>
          <a:p>
            <a:r>
              <a:rPr lang="en-CA" sz="2000" i="1" dirty="0"/>
              <a:t>cut hair</a:t>
            </a:r>
          </a:p>
          <a:p>
            <a:r>
              <a:rPr lang="en-CA" sz="2000" dirty="0"/>
              <a:t>}</a:t>
            </a:r>
          </a:p>
          <a:p>
            <a:r>
              <a:rPr lang="en-CA" sz="2000" dirty="0"/>
              <a:t>entry customer {</a:t>
            </a:r>
          </a:p>
          <a:p>
            <a:r>
              <a:rPr lang="en-CA" sz="2000" dirty="0"/>
              <a:t>…………..</a:t>
            </a:r>
          </a:p>
          <a:p>
            <a:r>
              <a:rPr lang="en-CA" sz="2000" i="1" dirty="0"/>
              <a:t>get haircut</a:t>
            </a:r>
          </a:p>
          <a:p>
            <a:r>
              <a:rPr lang="en-CA" sz="2000" dirty="0"/>
              <a:t>  }</a:t>
            </a:r>
          </a:p>
          <a:p>
            <a:r>
              <a:rPr lang="en-CA" sz="2000" dirty="0"/>
              <a:t> }</a:t>
            </a:r>
          </a:p>
          <a:p>
            <a:r>
              <a:rPr lang="en-CA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5174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04398"/>
            <a:ext cx="7467600" cy="926976"/>
          </a:xfrm>
        </p:spPr>
        <p:txBody>
          <a:bodyPr/>
          <a:lstStyle/>
          <a:p>
            <a:pPr algn="ctr"/>
            <a:r>
              <a:rPr lang="en-CA" dirty="0"/>
              <a:t>(BARBER PROBLEM)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C3A0878-15BF-46CA-A796-9F1729AA0E08}" type="slidenum">
              <a:rPr lang="en-CA" smtClean="0"/>
              <a:pPr/>
              <a:t>15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2483768" y="1124744"/>
            <a:ext cx="410240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monitor SB {</a:t>
            </a:r>
          </a:p>
          <a:p>
            <a:r>
              <a:rPr lang="en-CA" sz="2000" dirty="0"/>
              <a:t>condition : customers, barbers;</a:t>
            </a:r>
          </a:p>
          <a:p>
            <a:r>
              <a:rPr lang="en-CA" sz="2000" dirty="0" err="1"/>
              <a:t>int</a:t>
            </a:r>
            <a:r>
              <a:rPr lang="en-CA" sz="2000" dirty="0"/>
              <a:t> waiting = 0;</a:t>
            </a:r>
          </a:p>
          <a:p>
            <a:r>
              <a:rPr lang="en-CA" sz="2000" dirty="0">
                <a:solidFill>
                  <a:srgbClr val="FF0000"/>
                </a:solidFill>
              </a:rPr>
              <a:t>entry barber {</a:t>
            </a:r>
          </a:p>
          <a:p>
            <a:r>
              <a:rPr lang="en-CA" sz="2000" dirty="0">
                <a:solidFill>
                  <a:srgbClr val="FF0000"/>
                </a:solidFill>
              </a:rPr>
              <a:t>if(waiting==0) wait(customers);</a:t>
            </a:r>
          </a:p>
          <a:p>
            <a:r>
              <a:rPr lang="en-CA" sz="2000" dirty="0">
                <a:solidFill>
                  <a:srgbClr val="FF0000"/>
                </a:solidFill>
              </a:rPr>
              <a:t>waiting = waiting -1;</a:t>
            </a:r>
          </a:p>
          <a:p>
            <a:r>
              <a:rPr lang="en-CA" sz="2000" dirty="0">
                <a:solidFill>
                  <a:srgbClr val="FF0000"/>
                </a:solidFill>
              </a:rPr>
              <a:t>signal(barbers);</a:t>
            </a:r>
          </a:p>
          <a:p>
            <a:r>
              <a:rPr lang="en-CA" sz="2000" i="1" dirty="0">
                <a:solidFill>
                  <a:srgbClr val="FF0000"/>
                </a:solidFill>
              </a:rPr>
              <a:t>cut hair</a:t>
            </a:r>
          </a:p>
          <a:p>
            <a:r>
              <a:rPr lang="en-CA" sz="2000" dirty="0">
                <a:solidFill>
                  <a:srgbClr val="FF0000"/>
                </a:solidFill>
              </a:rPr>
              <a:t>}</a:t>
            </a:r>
          </a:p>
          <a:p>
            <a:r>
              <a:rPr lang="en-CA" sz="2000" dirty="0">
                <a:solidFill>
                  <a:srgbClr val="0E0EFF"/>
                </a:solidFill>
              </a:rPr>
              <a:t>entry customer  {</a:t>
            </a:r>
          </a:p>
          <a:p>
            <a:r>
              <a:rPr lang="en-CA" sz="2000" dirty="0">
                <a:solidFill>
                  <a:srgbClr val="0E0EFF"/>
                </a:solidFill>
              </a:rPr>
              <a:t>if (waiting &lt; </a:t>
            </a:r>
            <a:r>
              <a:rPr lang="en-CA" sz="2000" i="1" dirty="0">
                <a:solidFill>
                  <a:srgbClr val="0E0EFF"/>
                </a:solidFill>
              </a:rPr>
              <a:t>n</a:t>
            </a:r>
            <a:r>
              <a:rPr lang="en-CA" sz="2000" dirty="0">
                <a:solidFill>
                  <a:srgbClr val="0E0EFF"/>
                </a:solidFill>
              </a:rPr>
              <a:t>) {</a:t>
            </a:r>
          </a:p>
          <a:p>
            <a:r>
              <a:rPr lang="en-CA" sz="2000" dirty="0">
                <a:solidFill>
                  <a:srgbClr val="0E0EFF"/>
                </a:solidFill>
              </a:rPr>
              <a:t>waiting = waiting+1;</a:t>
            </a:r>
          </a:p>
          <a:p>
            <a:r>
              <a:rPr lang="en-CA" sz="2000" dirty="0">
                <a:solidFill>
                  <a:srgbClr val="0E0EFF"/>
                </a:solidFill>
              </a:rPr>
              <a:t>if(waiting==1) signal(customers);</a:t>
            </a:r>
          </a:p>
          <a:p>
            <a:r>
              <a:rPr lang="en-CA" sz="2000" dirty="0">
                <a:solidFill>
                  <a:srgbClr val="0E0EFF"/>
                </a:solidFill>
              </a:rPr>
              <a:t>wait(barbers);</a:t>
            </a:r>
          </a:p>
          <a:p>
            <a:r>
              <a:rPr lang="en-CA" sz="2000" i="1" dirty="0">
                <a:solidFill>
                  <a:srgbClr val="0E0EFF"/>
                </a:solidFill>
              </a:rPr>
              <a:t>get haircut</a:t>
            </a:r>
          </a:p>
          <a:p>
            <a:r>
              <a:rPr lang="en-CA" sz="2000" dirty="0"/>
              <a:t>   }</a:t>
            </a:r>
          </a:p>
          <a:p>
            <a:r>
              <a:rPr lang="en-CA" sz="2000" dirty="0"/>
              <a:t> }</a:t>
            </a:r>
          </a:p>
          <a:p>
            <a:r>
              <a:rPr lang="en-CA" sz="2000" dirty="0"/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92259E4-5167-804D-B7AC-3CFDC6AC9056}"/>
                  </a:ext>
                </a:extLst>
              </p14:cNvPr>
              <p14:cNvContentPartPr/>
              <p14:nvPr/>
            </p14:nvContentPartPr>
            <p14:xfrm>
              <a:off x="2487650" y="5361161"/>
              <a:ext cx="3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92259E4-5167-804D-B7AC-3CFDC6AC90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79010" y="535216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4613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DO WE NEED MONITORS?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/>
              <a:t>Semaphores are very useful for solving</a:t>
            </a:r>
          </a:p>
          <a:p>
            <a:pPr marL="0" indent="0">
              <a:buNone/>
            </a:pPr>
            <a:r>
              <a:rPr lang="en-CA" dirty="0"/>
              <a:t>  concurrency problems… But it’s easy to make   </a:t>
            </a:r>
          </a:p>
          <a:p>
            <a:pPr marL="0" indent="0">
              <a:buNone/>
            </a:pPr>
            <a:r>
              <a:rPr lang="en-CA" dirty="0"/>
              <a:t>  mistakes!</a:t>
            </a:r>
          </a:p>
          <a:p>
            <a:r>
              <a:rPr lang="en-CA" dirty="0"/>
              <a:t>If proper usage of semaphores is failed by even</a:t>
            </a:r>
          </a:p>
          <a:p>
            <a:pPr marL="0" indent="0">
              <a:buNone/>
            </a:pPr>
            <a:r>
              <a:rPr lang="en-CA" dirty="0"/>
              <a:t> one process, the entire system could break down</a:t>
            </a:r>
          </a:p>
          <a:p>
            <a:r>
              <a:rPr lang="en-CA" dirty="0"/>
              <a:t>Solution?</a:t>
            </a:r>
          </a:p>
          <a:p>
            <a:pPr marL="0" indent="0">
              <a:buNone/>
            </a:pPr>
            <a:r>
              <a:rPr lang="en-CA" dirty="0"/>
              <a:t>    We need something better.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C3A0878-15BF-46CA-A796-9F1729AA0E08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969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Monitor Concept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C3A0878-15BF-46CA-A796-9F1729AA0E08}" type="slidenum">
              <a:rPr lang="en-CA" smtClean="0"/>
              <a:pPr/>
              <a:t>3</a:t>
            </a:fld>
            <a:endParaRPr lang="en-CA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Monitors are other mechanism of concurrent programming. </a:t>
            </a:r>
          </a:p>
          <a:p>
            <a:pPr>
              <a:buClr>
                <a:schemeClr val="accent1"/>
              </a:buClr>
              <a:buFont typeface="Courier New" panose="02070309020205020404" pitchFamily="49" charset="0"/>
              <a:buChar char="o"/>
            </a:pPr>
            <a:endParaRPr lang="en-US" sz="2400" dirty="0"/>
          </a:p>
          <a:p>
            <a:pPr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One can think of </a:t>
            </a:r>
            <a:r>
              <a:rPr lang="en-US" sz="2400" b="1" dirty="0"/>
              <a:t>a monitor </a:t>
            </a:r>
            <a:r>
              <a:rPr lang="en-US" sz="2400" dirty="0"/>
              <a:t>as another </a:t>
            </a:r>
            <a:r>
              <a:rPr lang="en-US" sz="2400" b="1" dirty="0"/>
              <a:t>Abstract Data Type </a:t>
            </a:r>
            <a:r>
              <a:rPr lang="en-US" sz="2400" dirty="0"/>
              <a:t>– like </a:t>
            </a:r>
            <a:r>
              <a:rPr lang="en-US" sz="2400" i="1" dirty="0"/>
              <a:t>a </a:t>
            </a:r>
            <a:r>
              <a:rPr lang="en-US" sz="2400" b="1" i="1" dirty="0"/>
              <a:t>structure</a:t>
            </a:r>
            <a:r>
              <a:rPr lang="en-US" sz="2400" i="1" dirty="0"/>
              <a:t> </a:t>
            </a:r>
            <a:r>
              <a:rPr lang="en-US" sz="2400" dirty="0"/>
              <a:t>or </a:t>
            </a:r>
            <a:r>
              <a:rPr lang="en-US" sz="2400" b="1" i="1" dirty="0"/>
              <a:t>class</a:t>
            </a:r>
            <a:r>
              <a:rPr lang="en-US" sz="2400" dirty="0"/>
              <a:t> – with functions and private data.</a:t>
            </a:r>
          </a:p>
          <a:p>
            <a:pPr>
              <a:buClr>
                <a:schemeClr val="accent1"/>
              </a:buClr>
              <a:buFont typeface="Courier New" panose="02070309020205020404" pitchFamily="49" charset="0"/>
              <a:buChar char="o"/>
            </a:pPr>
            <a:endParaRPr lang="en-US" sz="2400" dirty="0"/>
          </a:p>
          <a:p>
            <a:pPr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The key attribute of a monitor is that </a:t>
            </a:r>
            <a:r>
              <a:rPr lang="en-US" sz="2400" b="1" dirty="0"/>
              <a:t>it can  be accessed only by one thread at a time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516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620688"/>
            <a:ext cx="7467600" cy="487375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It's a higher level mechanism than semaphores. A monitor is an instance of a class that can be used safely by several threads. All the methods of a monitor are executed with mutual exclusion. So at most one thread can execute a method of the monitor at the same time. </a:t>
            </a:r>
          </a:p>
          <a:p>
            <a:endParaRPr lang="en-US" dirty="0"/>
          </a:p>
          <a:p>
            <a:r>
              <a:rPr lang="en-US" dirty="0"/>
              <a:t>This mutual exclusion policy makes it easier to work with monitor and to develop the method content of the monitor.</a:t>
            </a:r>
          </a:p>
          <a:p>
            <a:endParaRPr lang="en-US" dirty="0"/>
          </a:p>
          <a:p>
            <a:r>
              <a:rPr lang="en-US" dirty="0"/>
              <a:t>Monitors have another feature, the possibility to make a thread waiting for a condition. During the wait time, the thread temporarily gives up its exclusive access and must reacquire it after the condition has been met.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C3A0878-15BF-46CA-A796-9F1729AA0E08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479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C3A0878-15BF-46CA-A796-9F1729AA0E08}" type="slidenum">
              <a:rPr lang="en-CA" smtClean="0"/>
              <a:pPr/>
              <a:t>5</a:t>
            </a:fld>
            <a:endParaRPr lang="en-CA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accent3"/>
                </a:solidFill>
              </a:rPr>
              <a:t>Monitor Analogy</a:t>
            </a:r>
          </a:p>
        </p:txBody>
      </p:sp>
      <p:sp>
        <p:nvSpPr>
          <p:cNvPr id="6" name="Text Box 5"/>
          <p:cNvSpPr txBox="1">
            <a:spLocks noGrp="1" noChangeArrowheads="1"/>
          </p:cNvSpPr>
          <p:nvPr>
            <p:ph sz="quarter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>
            <a:sp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/>
              <a:t>A </a:t>
            </a:r>
            <a:r>
              <a:rPr lang="en-US" sz="2800" b="1" i="1" dirty="0"/>
              <a:t>monitor object </a:t>
            </a:r>
            <a:r>
              <a:rPr lang="en-US" sz="2800" i="1" dirty="0"/>
              <a:t>can be thought of as an object where each access to it </a:t>
            </a:r>
            <a:r>
              <a:rPr lang="en-US" sz="2800" b="1" i="1" dirty="0"/>
              <a:t>is protected by a mutex</a:t>
            </a:r>
            <a:r>
              <a:rPr lang="en-US" sz="2800" i="1" dirty="0"/>
              <a:t>:</a:t>
            </a:r>
            <a:endParaRPr lang="en-US" i="1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>
          <a:xfrm>
            <a:off x="899592" y="3284984"/>
            <a:ext cx="4191000" cy="2438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en-US" sz="2400" b="1" dirty="0"/>
          </a:p>
          <a:p>
            <a:pPr>
              <a:buFontTx/>
              <a:buNone/>
            </a:pPr>
            <a:r>
              <a:rPr lang="en-US" sz="2400" b="1" dirty="0" err="1"/>
              <a:t>mutex.wait</a:t>
            </a:r>
            <a:r>
              <a:rPr lang="en-US" sz="2400" b="1" dirty="0"/>
              <a:t>();</a:t>
            </a:r>
          </a:p>
          <a:p>
            <a:pPr>
              <a:buFontTx/>
              <a:buNone/>
            </a:pPr>
            <a:r>
              <a:rPr lang="en-US" sz="2400" b="1" dirty="0" err="1"/>
              <a:t>myMonitor.Exm</a:t>
            </a:r>
            <a:r>
              <a:rPr lang="en-US" sz="2400" dirty="0"/>
              <a:t>();</a:t>
            </a:r>
          </a:p>
          <a:p>
            <a:pPr>
              <a:buFontTx/>
              <a:buNone/>
            </a:pPr>
            <a:r>
              <a:rPr lang="en-US" sz="2400" b="1" dirty="0" err="1"/>
              <a:t>mutex.signal</a:t>
            </a:r>
            <a:r>
              <a:rPr lang="en-US" sz="2400" b="1" dirty="0"/>
              <a:t>();</a:t>
            </a:r>
          </a:p>
          <a:p>
            <a:pPr>
              <a:buFontTx/>
              <a:buNone/>
            </a:pPr>
            <a:r>
              <a:rPr lang="en-US" sz="2400" dirty="0"/>
              <a:t>…</a:t>
            </a:r>
          </a:p>
          <a:p>
            <a:pPr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1903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Monitor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monitor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SharedBalance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balance;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SharedBalance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amount) 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{balance = amount;}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credit(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amount) 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{balance += amount;}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debit(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amount)  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{balance  -= amount;}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2E9E33E6-F46D-46C7-89CD-1110669AF888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87232" y="5805264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C3A0878-15BF-46CA-A796-9F1729AA0E08}" type="slidenum">
              <a:rPr lang="en-CA" sz="1400">
                <a:solidFill>
                  <a:schemeClr val="bg1"/>
                </a:solidFill>
              </a:rPr>
              <a:pPr/>
              <a:t>6</a:t>
            </a:fld>
            <a:endParaRPr lang="en-CA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DCB2820-355D-BE45-9B05-4C8CEDAB7F9D}"/>
                  </a:ext>
                </a:extLst>
              </p14:cNvPr>
              <p14:cNvContentPartPr/>
              <p14:nvPr/>
            </p14:nvContentPartPr>
            <p14:xfrm>
              <a:off x="2443730" y="2397641"/>
              <a:ext cx="1753920" cy="43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DCB2820-355D-BE45-9B05-4C8CEDAB7F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4730" y="2389001"/>
                <a:ext cx="1771560" cy="6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1287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Show me the money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Let’s say we only allow someone to complete a debit transaction when there is enough money to take:</a:t>
            </a:r>
          </a:p>
          <a:p>
            <a:pPr>
              <a:buFontTx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SharedBalance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::debit(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amount)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 while(balance &lt; amount) { } // wait for the cash</a:t>
            </a:r>
          </a:p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balance -= amount;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2E9E33E6-F46D-46C7-89CD-1110669AF888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87232" y="5805264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C3A0878-15BF-46CA-A796-9F1729AA0E08}" type="slidenum">
              <a:rPr lang="en-CA" sz="1400">
                <a:solidFill>
                  <a:schemeClr val="bg1"/>
                </a:solidFill>
              </a:rPr>
              <a:pPr/>
              <a:t>7</a:t>
            </a:fld>
            <a:endParaRPr lang="en-CA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19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Whoops!      </a:t>
            </a:r>
            <a:r>
              <a:rPr lang="en-US" sz="2800" dirty="0">
                <a:solidFill>
                  <a:srgbClr val="FF0000"/>
                </a:solidFill>
              </a:rPr>
              <a:t>DEADLOCK !!!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/>
              <a:t>This won’t work 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a debit() </a:t>
            </a:r>
            <a:r>
              <a:rPr lang="en-US" sz="3200" dirty="0"/>
              <a:t>call occurs when </a:t>
            </a:r>
            <a:r>
              <a:rPr lang="en-US" sz="3200" b="1" dirty="0"/>
              <a:t>there</a:t>
            </a:r>
            <a:r>
              <a:rPr lang="en-US" sz="3200" dirty="0"/>
              <a:t> </a:t>
            </a:r>
            <a:r>
              <a:rPr lang="en-US" sz="3200" b="1" dirty="0"/>
              <a:t>is not enough money</a:t>
            </a:r>
            <a:r>
              <a:rPr lang="en-US" sz="32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debit()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/>
              <a:t>waits for someone to credit the account</a:t>
            </a:r>
          </a:p>
          <a:p>
            <a:pPr lvl="1">
              <a:lnSpc>
                <a:spcPct val="90000"/>
              </a:lnSpc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credit()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/>
              <a:t>can’t run because debit is already executing in the monitor!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2E9E33E6-F46D-46C7-89CD-1110669AF888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87232" y="5805264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C3A0878-15BF-46CA-A796-9F1729AA0E08}" type="slidenum">
              <a:rPr lang="en-CA" sz="1400">
                <a:solidFill>
                  <a:schemeClr val="bg1"/>
                </a:solidFill>
              </a:rPr>
              <a:pPr/>
              <a:t>8</a:t>
            </a:fld>
            <a:endParaRPr lang="en-CA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447800"/>
          </a:xfrm>
        </p:spPr>
        <p:txBody>
          <a:bodyPr>
            <a:normAutofit fontScale="90000"/>
          </a:bodyPr>
          <a:lstStyle/>
          <a:p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r>
              <a:rPr lang="en-US" sz="3800" b="1" dirty="0">
                <a:solidFill>
                  <a:schemeClr val="accent3"/>
                </a:solidFill>
              </a:rPr>
              <a:t>Monitor with </a:t>
            </a:r>
            <a:r>
              <a:rPr lang="en-US" sz="3800" b="1" i="1" dirty="0">
                <a:solidFill>
                  <a:schemeClr val="accent3"/>
                </a:solidFill>
              </a:rPr>
              <a:t>Condition Variables</a:t>
            </a:r>
            <a:br>
              <a:rPr lang="en-US" sz="54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556792"/>
            <a:ext cx="7725544" cy="4320480"/>
          </a:xfrm>
        </p:spPr>
        <p:txBody>
          <a:bodyPr>
            <a:normAutofit fontScale="92500"/>
          </a:bodyPr>
          <a:lstStyle/>
          <a:p>
            <a:pPr marL="342900" indent="-342900">
              <a:buFontTx/>
              <a:buChar char="•"/>
            </a:pPr>
            <a:r>
              <a:rPr lang="en-US" sz="3200" i="1" dirty="0"/>
              <a:t>Condition variables</a:t>
            </a:r>
            <a:r>
              <a:rPr lang="en-US" sz="3200" dirty="0"/>
              <a:t> are used when:</a:t>
            </a:r>
          </a:p>
          <a:p>
            <a:pPr marL="742950" lvl="1" indent="-285750">
              <a:buFontTx/>
              <a:buChar char="–"/>
            </a:pPr>
            <a:r>
              <a:rPr lang="en-US" sz="2800" dirty="0"/>
              <a:t>a thread is running in a monitor. </a:t>
            </a:r>
          </a:p>
          <a:p>
            <a:pPr marL="742950" lvl="1" indent="-285750">
              <a:buFontTx/>
              <a:buChar char="–"/>
            </a:pPr>
            <a:r>
              <a:rPr lang="en-US" sz="2800" dirty="0"/>
              <a:t>encounters a condition that is not satisfied, which can only be satisfied by another thread</a:t>
            </a:r>
          </a:p>
          <a:p>
            <a:pPr marL="342900" indent="-342900">
              <a:buFontTx/>
              <a:buChar char="•"/>
            </a:pPr>
            <a:r>
              <a:rPr lang="en-US" sz="3200" dirty="0"/>
              <a:t>2 operations:</a:t>
            </a:r>
          </a:p>
          <a:p>
            <a:pPr marL="342900" indent="-342900">
              <a:buFontTx/>
              <a:buChar char="•"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wait()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dirty="0"/>
              <a:t>- block on a variable, give up monitor</a:t>
            </a:r>
          </a:p>
          <a:p>
            <a:pPr marL="342900" indent="-342900">
              <a:buFontTx/>
              <a:buChar char="•"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signal()</a:t>
            </a:r>
            <a:r>
              <a:rPr lang="en-US" sz="2800" dirty="0"/>
              <a:t>- wake up a thread blocked on this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Monitors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2E9E33E6-F46D-46C7-89CD-1110669AF888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87232" y="5805264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C3A0878-15BF-46CA-A796-9F1729AA0E08}" type="slidenum">
              <a:rPr lang="en-CA" sz="1400">
                <a:solidFill>
                  <a:schemeClr val="bg1"/>
                </a:solidFill>
              </a:rPr>
              <a:pPr/>
              <a:t>9</a:t>
            </a:fld>
            <a:endParaRPr lang="en-CA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65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4783</TotalTime>
  <Words>854</Words>
  <Application>Microsoft Office PowerPoint</Application>
  <PresentationFormat>On-screen Show (4:3)</PresentationFormat>
  <Paragraphs>154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Oriel</vt:lpstr>
      <vt:lpstr>Comp 346</vt:lpstr>
      <vt:lpstr>WHY DO WE NEED MONITORS?</vt:lpstr>
      <vt:lpstr>Monitor Concept</vt:lpstr>
      <vt:lpstr>PowerPoint Presentation</vt:lpstr>
      <vt:lpstr>Monitor Analogy</vt:lpstr>
      <vt:lpstr>Monitor Example</vt:lpstr>
      <vt:lpstr>Show me the money</vt:lpstr>
      <vt:lpstr>Whoops!      DEADLOCK !!!</vt:lpstr>
      <vt:lpstr>   Monitor with Condition Variables </vt:lpstr>
      <vt:lpstr>PowerPoint Presentation</vt:lpstr>
      <vt:lpstr>Show me the money already!</vt:lpstr>
      <vt:lpstr>Monitors in Java</vt:lpstr>
      <vt:lpstr>(BARBER PROBLEM)</vt:lpstr>
      <vt:lpstr>(BARBER PROBLEM)</vt:lpstr>
      <vt:lpstr>(BARBER PROBLEM)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352 – Fall 2011</dc:title>
  <dc:creator>Admin</dc:creator>
  <cp:lastModifiedBy>Vasu Ratanpara</cp:lastModifiedBy>
  <cp:revision>179</cp:revision>
  <dcterms:created xsi:type="dcterms:W3CDTF">2011-09-10T16:17:31Z</dcterms:created>
  <dcterms:modified xsi:type="dcterms:W3CDTF">2020-09-08T20:53:08Z</dcterms:modified>
</cp:coreProperties>
</file>