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5" r:id="rId2"/>
    <p:sldId id="296" r:id="rId3"/>
    <p:sldId id="297" r:id="rId4"/>
    <p:sldId id="298" r:id="rId5"/>
    <p:sldId id="299" r:id="rId6"/>
    <p:sldId id="300" r:id="rId7"/>
    <p:sldId id="314" r:id="rId8"/>
    <p:sldId id="301" r:id="rId9"/>
    <p:sldId id="302" r:id="rId10"/>
    <p:sldId id="303" r:id="rId11"/>
    <p:sldId id="304" r:id="rId12"/>
    <p:sldId id="305" r:id="rId13"/>
    <p:sldId id="306" r:id="rId14"/>
    <p:sldId id="307" r:id="rId15"/>
    <p:sldId id="308" r:id="rId16"/>
    <p:sldId id="311" r:id="rId17"/>
    <p:sldId id="309" r:id="rId18"/>
    <p:sldId id="315" r:id="rId19"/>
    <p:sldId id="316" r:id="rId20"/>
    <p:sldId id="327" r:id="rId21"/>
    <p:sldId id="326" r:id="rId22"/>
    <p:sldId id="318" r:id="rId23"/>
    <p:sldId id="319" r:id="rId24"/>
    <p:sldId id="320" r:id="rId25"/>
    <p:sldId id="321" r:id="rId26"/>
    <p:sldId id="322" r:id="rId27"/>
    <p:sldId id="323" r:id="rId28"/>
    <p:sldId id="324" r:id="rId29"/>
    <p:sldId id="325" r:id="rId30"/>
    <p:sldId id="310"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22E60"/>
    <a:srgbClr val="0E0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7628" autoAdjust="0"/>
  </p:normalViewPr>
  <p:slideViewPr>
    <p:cSldViewPr>
      <p:cViewPr>
        <p:scale>
          <a:sx n="81" d="100"/>
          <a:sy n="81" d="100"/>
        </p:scale>
        <p:origin x="-1176" y="-3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17:15.988"/>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7.076"/>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7.476"/>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7.867"/>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8.210"/>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9.015"/>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9.424"/>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9.815"/>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30.132"/>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27:27.883"/>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32:48.083"/>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39:47.811"/>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1:15.972"/>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4:06.583"/>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5.511"/>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5.977"/>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8T18:45:26.600"/>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F8E0AA0-61C8-4450-907B-4A47552B3443}" type="datetimeFigureOut">
              <a:rPr lang="en-CA" smtClean="0"/>
              <a:pPr/>
              <a:t>2020-07-08</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0DF9A10-3E00-4DCC-BF16-7F3D204A1D0D}" type="slidenum">
              <a:rPr lang="en-CA" smtClean="0"/>
              <a:pPr/>
              <a:t>‹#›</a:t>
            </a:fld>
            <a:endParaRPr lang="en-CA"/>
          </a:p>
        </p:txBody>
      </p:sp>
    </p:spTree>
    <p:extLst>
      <p:ext uri="{BB962C8B-B14F-4D97-AF65-F5344CB8AC3E}">
        <p14:creationId xmlns:p14="http://schemas.microsoft.com/office/powerpoint/2010/main" val="323193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7F2672-41D1-44F1-9D39-8949E0622EF5}" type="slidenum">
              <a:rPr lang="en-US" smtClean="0"/>
              <a:pPr eaLnBrk="1" hangingPunct="1"/>
              <a:t>2</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CA"/>
          </a:p>
        </p:txBody>
      </p:sp>
    </p:spTree>
    <p:extLst>
      <p:ext uri="{BB962C8B-B14F-4D97-AF65-F5344CB8AC3E}">
        <p14:creationId xmlns:p14="http://schemas.microsoft.com/office/powerpoint/2010/main" val="339646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3F8125-1E7E-4ACC-ACB0-B8501ED32467}" type="slidenum">
              <a:rPr lang="en-US" smtClean="0"/>
              <a:pPr eaLnBrk="1" hangingPunct="1"/>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CA"/>
          </a:p>
        </p:txBody>
      </p:sp>
    </p:spTree>
    <p:extLst>
      <p:ext uri="{BB962C8B-B14F-4D97-AF65-F5344CB8AC3E}">
        <p14:creationId xmlns:p14="http://schemas.microsoft.com/office/powerpoint/2010/main" val="42450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B3AD4A-D885-4462-A1F8-064EBC193578}" type="slidenum">
              <a:rPr lang="en-US" smtClean="0"/>
              <a:pPr eaLnBrk="1" hangingPunct="1"/>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CA"/>
          </a:p>
        </p:txBody>
      </p:sp>
    </p:spTree>
    <p:extLst>
      <p:ext uri="{BB962C8B-B14F-4D97-AF65-F5344CB8AC3E}">
        <p14:creationId xmlns:p14="http://schemas.microsoft.com/office/powerpoint/2010/main" val="363547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D1E032-67D3-4B66-B058-4D86307C250E}" type="slidenum">
              <a:rPr lang="en-US" smtClean="0"/>
              <a:pPr eaLnBrk="1" hangingPunct="1"/>
              <a:t>13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228600" indent="-228600" eaLnBrk="1" hangingPunct="1">
              <a:lnSpc>
                <a:spcPct val="80000"/>
              </a:lnSpc>
            </a:pPr>
            <a:r>
              <a:rPr lang="en-US" sz="1000" dirty="0"/>
              <a:t>Time	CPU	R.Q.	I/O	Comments</a:t>
            </a:r>
          </a:p>
          <a:p>
            <a:pPr marL="228600" indent="-228600" eaLnBrk="1" hangingPunct="1">
              <a:lnSpc>
                <a:spcPct val="80000"/>
              </a:lnSpc>
            </a:pPr>
            <a:r>
              <a:rPr lang="en-US" sz="1000" dirty="0"/>
              <a:t>0	1	23	-</a:t>
            </a:r>
          </a:p>
          <a:p>
            <a:pPr marL="228600" indent="-228600" eaLnBrk="1" hangingPunct="1">
              <a:lnSpc>
                <a:spcPct val="80000"/>
              </a:lnSpc>
            </a:pPr>
            <a:r>
              <a:rPr lang="en-US" sz="1000" dirty="0"/>
              <a:t>3	2	31	-</a:t>
            </a:r>
          </a:p>
          <a:p>
            <a:pPr marL="228600" indent="-228600" eaLnBrk="1" hangingPunct="1">
              <a:lnSpc>
                <a:spcPct val="80000"/>
              </a:lnSpc>
            </a:pPr>
            <a:r>
              <a:rPr lang="en-US" sz="1000" dirty="0"/>
              <a:t>5	3	1	2	                   T2 needs to do I/O</a:t>
            </a:r>
          </a:p>
          <a:p>
            <a:pPr marL="228600" indent="-228600" eaLnBrk="1" hangingPunct="1">
              <a:lnSpc>
                <a:spcPct val="80000"/>
              </a:lnSpc>
            </a:pPr>
            <a:r>
              <a:rPr lang="en-US" sz="1000" dirty="0"/>
              <a:t>8	1	3	2</a:t>
            </a:r>
          </a:p>
          <a:p>
            <a:pPr marL="228600" indent="-228600" eaLnBrk="1" hangingPunct="1">
              <a:lnSpc>
                <a:spcPct val="80000"/>
              </a:lnSpc>
            </a:pPr>
            <a:r>
              <a:rPr lang="en-US" sz="1000" dirty="0"/>
              <a:t>10*	1	32	-	T2 finishes I/O; is appended to ready queue</a:t>
            </a:r>
          </a:p>
          <a:p>
            <a:pPr marL="228600" indent="-228600" eaLnBrk="1" hangingPunct="1">
              <a:lnSpc>
                <a:spcPct val="80000"/>
              </a:lnSpc>
            </a:pPr>
            <a:r>
              <a:rPr lang="en-US" sz="1000" dirty="0"/>
              <a:t>11	3	21	-	                   T3 needs to go do I/O after 1 </a:t>
            </a:r>
            <a:r>
              <a:rPr lang="en-US" sz="1000" dirty="0" err="1"/>
              <a:t>ms</a:t>
            </a:r>
            <a:endParaRPr lang="en-US" sz="1000" dirty="0"/>
          </a:p>
          <a:p>
            <a:pPr marL="228600" indent="-228600" eaLnBrk="1" hangingPunct="1">
              <a:lnSpc>
                <a:spcPct val="80000"/>
              </a:lnSpc>
            </a:pPr>
            <a:r>
              <a:rPr lang="en-US" sz="1000" dirty="0"/>
              <a:t>12	2	1	3</a:t>
            </a:r>
          </a:p>
          <a:p>
            <a:pPr marL="228600" indent="-228600" eaLnBrk="1" hangingPunct="1">
              <a:lnSpc>
                <a:spcPct val="80000"/>
              </a:lnSpc>
            </a:pPr>
            <a:r>
              <a:rPr lang="en-US" sz="1000" dirty="0"/>
              <a:t>14*	2	13	-	T3 finishes I/O, goes back on Ready Queue</a:t>
            </a:r>
          </a:p>
          <a:p>
            <a:pPr marL="228600" indent="-228600" eaLnBrk="1" hangingPunct="1">
              <a:lnSpc>
                <a:spcPct val="80000"/>
              </a:lnSpc>
            </a:pPr>
            <a:r>
              <a:rPr lang="en-US" sz="1000" dirty="0"/>
              <a:t>15	1	32	-</a:t>
            </a:r>
          </a:p>
          <a:p>
            <a:pPr marL="228600" indent="-228600" eaLnBrk="1" hangingPunct="1">
              <a:lnSpc>
                <a:spcPct val="80000"/>
              </a:lnSpc>
            </a:pPr>
            <a:r>
              <a:rPr lang="en-US" sz="1000" dirty="0"/>
              <a:t>18	3	21	-</a:t>
            </a:r>
          </a:p>
          <a:p>
            <a:pPr marL="228600" indent="-228600" eaLnBrk="1" hangingPunct="1">
              <a:lnSpc>
                <a:spcPct val="80000"/>
              </a:lnSpc>
            </a:pPr>
            <a:r>
              <a:rPr lang="en-US" sz="1000" dirty="0"/>
              <a:t>21	2	13	-</a:t>
            </a:r>
          </a:p>
          <a:p>
            <a:pPr marL="228600" indent="-228600" eaLnBrk="1" hangingPunct="1">
              <a:lnSpc>
                <a:spcPct val="80000"/>
              </a:lnSpc>
            </a:pPr>
            <a:r>
              <a:rPr lang="en-US" sz="1000" dirty="0"/>
              <a:t>24	1 	32	-	T1 finishes executing after 1 </a:t>
            </a:r>
            <a:r>
              <a:rPr lang="en-US" sz="1000" dirty="0" err="1"/>
              <a:t>ms</a:t>
            </a:r>
            <a:endParaRPr lang="en-US" sz="1000" dirty="0"/>
          </a:p>
          <a:p>
            <a:pPr marL="228600" indent="-228600" eaLnBrk="1" hangingPunct="1">
              <a:lnSpc>
                <a:spcPct val="80000"/>
              </a:lnSpc>
            </a:pPr>
            <a:r>
              <a:rPr lang="en-US" sz="1000" dirty="0"/>
              <a:t>25	3	2	-	T3 needs to go do I/O after 1 </a:t>
            </a:r>
            <a:r>
              <a:rPr lang="en-US" sz="1000" dirty="0" err="1"/>
              <a:t>ms</a:t>
            </a:r>
            <a:endParaRPr lang="en-US" sz="1000" dirty="0"/>
          </a:p>
          <a:p>
            <a:pPr marL="228600" indent="-228600" eaLnBrk="1" hangingPunct="1">
              <a:lnSpc>
                <a:spcPct val="80000"/>
              </a:lnSpc>
            </a:pPr>
            <a:r>
              <a:rPr lang="en-US" sz="1000" dirty="0"/>
              <a:t>26	2	-	3</a:t>
            </a:r>
          </a:p>
          <a:p>
            <a:pPr marL="228600" indent="-228600" eaLnBrk="1" hangingPunct="1">
              <a:lnSpc>
                <a:spcPct val="80000"/>
              </a:lnSpc>
            </a:pPr>
            <a:r>
              <a:rPr lang="en-US" sz="1000" dirty="0"/>
              <a:t>28*	2	3	-	T3 finishes I/O, goes on ready queue</a:t>
            </a:r>
          </a:p>
          <a:p>
            <a:pPr marL="228600" indent="-228600" eaLnBrk="1" hangingPunct="1">
              <a:lnSpc>
                <a:spcPct val="80000"/>
              </a:lnSpc>
            </a:pPr>
            <a:r>
              <a:rPr lang="en-US" sz="1000" dirty="0"/>
              <a:t>29	3	2	-</a:t>
            </a:r>
          </a:p>
          <a:p>
            <a:pPr marL="228600" indent="-228600" eaLnBrk="1" hangingPunct="1">
              <a:lnSpc>
                <a:spcPct val="80000"/>
              </a:lnSpc>
            </a:pPr>
            <a:r>
              <a:rPr lang="en-US" sz="1000" dirty="0"/>
              <a:t>32	2	3	-	</a:t>
            </a:r>
          </a:p>
          <a:p>
            <a:pPr marL="228600" indent="-228600" eaLnBrk="1" hangingPunct="1">
              <a:lnSpc>
                <a:spcPct val="80000"/>
              </a:lnSpc>
            </a:pPr>
            <a:r>
              <a:rPr lang="en-US" sz="1000" dirty="0"/>
              <a:t>35	3	2	-	T3 finishes after 1 </a:t>
            </a:r>
            <a:r>
              <a:rPr lang="en-US" sz="1000" dirty="0" err="1"/>
              <a:t>ms</a:t>
            </a:r>
            <a:endParaRPr lang="en-US" sz="1000" dirty="0"/>
          </a:p>
          <a:p>
            <a:pPr marL="228600" indent="-228600" eaLnBrk="1" hangingPunct="1">
              <a:lnSpc>
                <a:spcPct val="80000"/>
              </a:lnSpc>
            </a:pPr>
            <a:r>
              <a:rPr lang="en-US" sz="1000" dirty="0"/>
              <a:t>36	2	-	-</a:t>
            </a:r>
          </a:p>
          <a:p>
            <a:pPr marL="228600" indent="-228600" eaLnBrk="1" hangingPunct="1">
              <a:lnSpc>
                <a:spcPct val="80000"/>
              </a:lnSpc>
            </a:pPr>
            <a:endParaRPr lang="en-US" sz="1000" dirty="0"/>
          </a:p>
          <a:p>
            <a:pPr marL="228600" indent="-228600" eaLnBrk="1" hangingPunct="1">
              <a:lnSpc>
                <a:spcPct val="80000"/>
              </a:lnSpc>
            </a:pPr>
            <a:r>
              <a:rPr lang="en-US" sz="1000" dirty="0"/>
              <a:t>All done!</a:t>
            </a:r>
          </a:p>
          <a:p>
            <a:pPr marL="228600" indent="-228600" eaLnBrk="1" hangingPunct="1">
              <a:lnSpc>
                <a:spcPct val="80000"/>
              </a:lnSpc>
            </a:pPr>
            <a:r>
              <a:rPr lang="en-US" sz="1000" dirty="0"/>
              <a:t>And No Idle Time!</a:t>
            </a:r>
          </a:p>
          <a:p>
            <a:pPr marL="228600" indent="-228600" eaLnBrk="1" hangingPunct="1">
              <a:lnSpc>
                <a:spcPct val="80000"/>
              </a:lnSpc>
            </a:pPr>
            <a:endParaRPr lang="en-US" sz="1000" dirty="0"/>
          </a:p>
        </p:txBody>
      </p:sp>
    </p:spTree>
    <p:extLst>
      <p:ext uri="{BB962C8B-B14F-4D97-AF65-F5344CB8AC3E}">
        <p14:creationId xmlns:p14="http://schemas.microsoft.com/office/powerpoint/2010/main" val="91478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1pPr>
            <a:lvl2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2pPr>
            <a:lvl3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3pPr>
            <a:lvl4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4pPr>
            <a:lvl5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5pPr>
            <a:lvl6pPr marL="2658184"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6pPr>
            <a:lvl7pPr marL="3141490"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7pPr>
            <a:lvl8pPr marL="3624796"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8pPr>
            <a:lvl9pPr marL="4108102"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9pPr>
          </a:lstStyle>
          <a:p>
            <a:pPr>
              <a:spcBef>
                <a:spcPct val="0"/>
              </a:spcBef>
              <a:buClrTx/>
              <a:buFontTx/>
              <a:buNone/>
            </a:pPr>
            <a:fld id="{5A0CD93F-8F10-4C8E-A0E2-D403CC6727C4}" type="slidenum">
              <a:rPr lang="en-US" altLang="en-US"/>
              <a:pPr>
                <a:spcBef>
                  <a:spcPct val="0"/>
                </a:spcBef>
                <a:buClrTx/>
                <a:buFontTx/>
                <a:buNone/>
              </a:pPr>
              <a:t>15</a:t>
            </a:fld>
            <a:endParaRPr lang="en-US" altLang="en-US"/>
          </a:p>
        </p:txBody>
      </p:sp>
      <p:sp>
        <p:nvSpPr>
          <p:cNvPr id="34819" name="Rectangle 1"/>
          <p:cNvSpPr>
            <a:spLocks noGrp="1" noRot="1" noChangeAspect="1" noChangeArrowheads="1" noTextEdit="1"/>
          </p:cNvSpPr>
          <p:nvPr>
            <p:ph type="sldImg"/>
          </p:nvPr>
        </p:nvSpPr>
        <p:spPr>
          <a:xfrm>
            <a:off x="1258888" y="720725"/>
            <a:ext cx="4791075" cy="35925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975360" y="4560570"/>
            <a:ext cx="5357707" cy="431387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639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1"/>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1pPr>
            <a:lvl2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2pPr>
            <a:lvl3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3pPr>
            <a:lvl4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4pPr>
            <a:lvl5pPr>
              <a:spcBef>
                <a:spcPct val="30000"/>
              </a:spcBef>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5pPr>
            <a:lvl6pPr marL="2658184"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6pPr>
            <a:lvl7pPr marL="3141490"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7pPr>
            <a:lvl8pPr marL="3624796"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8pPr>
            <a:lvl9pPr marL="4108102" indent="-241653" defTabSz="483306" eaLnBrk="0" fontAlgn="base" hangingPunct="0">
              <a:spcBef>
                <a:spcPct val="30000"/>
              </a:spcBef>
              <a:spcAft>
                <a:spcPct val="0"/>
              </a:spcAft>
              <a:buClr>
                <a:srgbClr val="000000"/>
              </a:buClr>
              <a:buSzPct val="100000"/>
              <a:buFont typeface="Times New Roman" pitchFamily="16" charset="0"/>
              <a:tabLst>
                <a:tab pos="483306" algn="l"/>
                <a:tab pos="966612" algn="l"/>
                <a:tab pos="1449918" algn="l"/>
                <a:tab pos="1933224" algn="l"/>
                <a:tab pos="2416531" algn="l"/>
                <a:tab pos="2899837" algn="l"/>
              </a:tabLst>
              <a:defRPr sz="1300">
                <a:solidFill>
                  <a:srgbClr val="000000"/>
                </a:solidFill>
                <a:latin typeface="Times New Roman" pitchFamily="16" charset="0"/>
              </a:defRPr>
            </a:lvl9pPr>
          </a:lstStyle>
          <a:p>
            <a:pPr>
              <a:spcBef>
                <a:spcPct val="0"/>
              </a:spcBef>
              <a:buClrTx/>
              <a:buFontTx/>
              <a:buNone/>
            </a:pPr>
            <a:fld id="{DEC013E6-A422-41B1-A191-05E7A6DF1F61}" type="slidenum">
              <a:rPr lang="en-US" altLang="en-US"/>
              <a:pPr>
                <a:spcBef>
                  <a:spcPct val="0"/>
                </a:spcBef>
                <a:buClrTx/>
                <a:buFontTx/>
                <a:buNone/>
              </a:pPr>
              <a:t>17</a:t>
            </a:fld>
            <a:endParaRPr lang="en-US" altLang="en-US"/>
          </a:p>
        </p:txBody>
      </p:sp>
      <p:sp>
        <p:nvSpPr>
          <p:cNvPr id="36867" name="Rectangle 1"/>
          <p:cNvSpPr>
            <a:spLocks noGrp="1" noRot="1" noChangeAspect="1" noChangeArrowheads="1" noTextEdit="1"/>
          </p:cNvSpPr>
          <p:nvPr>
            <p:ph type="sldImg"/>
          </p:nvPr>
        </p:nvSpPr>
        <p:spPr>
          <a:xfrm>
            <a:off x="1504950" y="801688"/>
            <a:ext cx="5281613" cy="39608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a:spLocks noGrp="1" noChangeArrowheads="1"/>
          </p:cNvSpPr>
          <p:nvPr>
            <p:ph type="body" idx="1"/>
          </p:nvPr>
        </p:nvSpPr>
        <p:spPr>
          <a:xfrm>
            <a:off x="829733" y="5015627"/>
            <a:ext cx="6632787" cy="4752260"/>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0078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465E641-C12C-4819-A234-285D4BBED752}" type="datetime1">
              <a:rPr lang="en-CA" smtClean="0"/>
              <a:pPr/>
              <a:t>2020-07-08</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a:t>CPU Scheduling</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A0878-15BF-46CA-A796-9F1729AA0E08}"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E9BFA0-BD9D-4147-A6D8-F486EF498F8F}" type="datetime1">
              <a:rPr lang="en-CA" smtClean="0"/>
              <a:pPr/>
              <a:t>2020-07-08</a:t>
            </a:fld>
            <a:endParaRPr lang="en-CA"/>
          </a:p>
        </p:txBody>
      </p:sp>
      <p:sp>
        <p:nvSpPr>
          <p:cNvPr id="5" name="Footer Placeholder 4"/>
          <p:cNvSpPr>
            <a:spLocks noGrp="1"/>
          </p:cNvSpPr>
          <p:nvPr>
            <p:ph type="ftr" sz="quarter" idx="11"/>
          </p:nvPr>
        </p:nvSpPr>
        <p:spPr/>
        <p:txBody>
          <a:bodyPr/>
          <a:lstStyle/>
          <a:p>
            <a:r>
              <a:rPr lang="en-CA"/>
              <a:t>CPU Scheduling</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52291D-56C1-4E8F-9949-150A3A814AD4}" type="datetime1">
              <a:rPr lang="en-CA" smtClean="0"/>
              <a:pPr/>
              <a:t>2020-07-08</a:t>
            </a:fld>
            <a:endParaRPr lang="en-CA"/>
          </a:p>
        </p:txBody>
      </p:sp>
      <p:sp>
        <p:nvSpPr>
          <p:cNvPr id="5" name="Footer Placeholder 4"/>
          <p:cNvSpPr>
            <a:spLocks noGrp="1"/>
          </p:cNvSpPr>
          <p:nvPr>
            <p:ph type="ftr" sz="quarter" idx="11"/>
          </p:nvPr>
        </p:nvSpPr>
        <p:spPr/>
        <p:txBody>
          <a:bodyPr/>
          <a:lstStyle/>
          <a:p>
            <a:r>
              <a:rPr lang="en-CA"/>
              <a:t>CPU Scheduling</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42E61EF-DF26-4020-9491-A77D9EBF652C}" type="datetime1">
              <a:rPr lang="en-CA" smtClean="0"/>
              <a:pPr/>
              <a:t>2020-07-08</a:t>
            </a:fld>
            <a:endParaRPr lang="en-CA" dirty="0"/>
          </a:p>
        </p:txBody>
      </p:sp>
      <p:sp>
        <p:nvSpPr>
          <p:cNvPr id="9" name="Slide Number Placeholder 8"/>
          <p:cNvSpPr>
            <a:spLocks noGrp="1"/>
          </p:cNvSpPr>
          <p:nvPr>
            <p:ph type="sldNum" sz="quarter" idx="15"/>
          </p:nvPr>
        </p:nvSpPr>
        <p:spPr/>
        <p:txBody>
          <a:bodyPr rtlCol="0"/>
          <a:lstStyle/>
          <a:p>
            <a:fld id="{1C3A0878-15BF-46CA-A796-9F1729AA0E08}" type="slidenum">
              <a:rPr lang="en-CA" smtClean="0"/>
              <a:pPr/>
              <a:t>‹#›</a:t>
            </a:fld>
            <a:endParaRPr lang="en-CA"/>
          </a:p>
        </p:txBody>
      </p:sp>
      <p:sp>
        <p:nvSpPr>
          <p:cNvPr id="10" name="Footer Placeholder 9"/>
          <p:cNvSpPr>
            <a:spLocks noGrp="1"/>
          </p:cNvSpPr>
          <p:nvPr>
            <p:ph type="ftr" sz="quarter" idx="16"/>
          </p:nvPr>
        </p:nvSpPr>
        <p:spPr/>
        <p:txBody>
          <a:bodyPr rtlCol="0"/>
          <a:lstStyle/>
          <a:p>
            <a:r>
              <a:rPr lang="en-CA"/>
              <a:t>CPU Scheduling</a:t>
            </a:r>
            <a:endParaRPr lang="en-CA" dirty="0"/>
          </a:p>
        </p:txBody>
      </p:sp>
      <p:pic>
        <p:nvPicPr>
          <p:cNvPr id="11" name="Picture 28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5949280"/>
            <a:ext cx="1835696" cy="8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22C40B2-5A19-4C0E-9018-04DB5B657819}" type="datetime1">
              <a:rPr lang="en-CA" smtClean="0"/>
              <a:pPr/>
              <a:t>2020-07-08</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a:t>CPU Scheduling</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A0878-15BF-46CA-A796-9F1729AA0E08}"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1360AFC-90DE-4806-979D-53E1713A1B76}" type="datetime1">
              <a:rPr lang="en-CA" smtClean="0"/>
              <a:pPr/>
              <a:t>2020-07-08</a:t>
            </a:fld>
            <a:endParaRPr lang="en-CA"/>
          </a:p>
        </p:txBody>
      </p:sp>
      <p:sp>
        <p:nvSpPr>
          <p:cNvPr id="6" name="Footer Placeholder 5"/>
          <p:cNvSpPr>
            <a:spLocks noGrp="1"/>
          </p:cNvSpPr>
          <p:nvPr>
            <p:ph type="ftr" sz="quarter" idx="11"/>
          </p:nvPr>
        </p:nvSpPr>
        <p:spPr/>
        <p:txBody>
          <a:bodyPr/>
          <a:lstStyle/>
          <a:p>
            <a:r>
              <a:rPr lang="en-CA"/>
              <a:t>CPU Scheduling</a:t>
            </a:r>
          </a:p>
        </p:txBody>
      </p:sp>
      <p:sp>
        <p:nvSpPr>
          <p:cNvPr id="7" name="Slide Number Placeholder 6"/>
          <p:cNvSpPr>
            <a:spLocks noGrp="1"/>
          </p:cNvSpPr>
          <p:nvPr>
            <p:ph type="sldNum" sz="quarter" idx="12"/>
          </p:nvPr>
        </p:nvSpPr>
        <p:spPr/>
        <p:txBody>
          <a:bodyPr/>
          <a:lstStyle/>
          <a:p>
            <a:fld id="{1C3A0878-15BF-46CA-A796-9F1729AA0E08}"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B15AC3F-EEA3-4EE8-AF60-4D7622EDCBB1}" type="datetime1">
              <a:rPr lang="en-CA" smtClean="0"/>
              <a:pPr/>
              <a:t>2020-07-08</a:t>
            </a:fld>
            <a:endParaRPr lang="en-CA"/>
          </a:p>
        </p:txBody>
      </p:sp>
      <p:sp>
        <p:nvSpPr>
          <p:cNvPr id="8" name="Footer Placeholder 7"/>
          <p:cNvSpPr>
            <a:spLocks noGrp="1"/>
          </p:cNvSpPr>
          <p:nvPr>
            <p:ph type="ftr" sz="quarter" idx="11"/>
          </p:nvPr>
        </p:nvSpPr>
        <p:spPr/>
        <p:txBody>
          <a:bodyPr/>
          <a:lstStyle/>
          <a:p>
            <a:r>
              <a:rPr lang="en-CA"/>
              <a:t>CPU Scheduling</a:t>
            </a:r>
          </a:p>
        </p:txBody>
      </p:sp>
      <p:sp>
        <p:nvSpPr>
          <p:cNvPr id="9" name="Slide Number Placeholder 8"/>
          <p:cNvSpPr>
            <a:spLocks noGrp="1"/>
          </p:cNvSpPr>
          <p:nvPr>
            <p:ph type="sldNum" sz="quarter" idx="12"/>
          </p:nvPr>
        </p:nvSpPr>
        <p:spPr/>
        <p:txBody>
          <a:bodyPr/>
          <a:lstStyle/>
          <a:p>
            <a:fld id="{1C3A0878-15BF-46CA-A796-9F1729AA0E08}"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F3BE225-FC6D-42CF-9997-7B60071A5977}" type="datetime1">
              <a:rPr lang="en-CA" smtClean="0"/>
              <a:pPr/>
              <a:t>2020-07-08</a:t>
            </a:fld>
            <a:endParaRPr lang="en-CA"/>
          </a:p>
        </p:txBody>
      </p:sp>
      <p:sp>
        <p:nvSpPr>
          <p:cNvPr id="7" name="Slide Number Placeholder 6"/>
          <p:cNvSpPr>
            <a:spLocks noGrp="1"/>
          </p:cNvSpPr>
          <p:nvPr>
            <p:ph type="sldNum" sz="quarter" idx="11"/>
          </p:nvPr>
        </p:nvSpPr>
        <p:spPr/>
        <p:txBody>
          <a:bodyPr rtlCol="0"/>
          <a:lstStyle/>
          <a:p>
            <a:fld id="{1C3A0878-15BF-46CA-A796-9F1729AA0E08}" type="slidenum">
              <a:rPr lang="en-CA" smtClean="0"/>
              <a:pPr/>
              <a:t>‹#›</a:t>
            </a:fld>
            <a:endParaRPr lang="en-CA"/>
          </a:p>
        </p:txBody>
      </p:sp>
      <p:sp>
        <p:nvSpPr>
          <p:cNvPr id="8" name="Footer Placeholder 7"/>
          <p:cNvSpPr>
            <a:spLocks noGrp="1"/>
          </p:cNvSpPr>
          <p:nvPr>
            <p:ph type="ftr" sz="quarter" idx="12"/>
          </p:nvPr>
        </p:nvSpPr>
        <p:spPr/>
        <p:txBody>
          <a:bodyPr rtlCol="0"/>
          <a:lstStyle/>
          <a:p>
            <a:r>
              <a:rPr lang="en-CA"/>
              <a:t>CPU Scheduling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0BA66-9D58-4344-BFBA-72025CF2E33A}" type="datetime1">
              <a:rPr lang="en-CA" smtClean="0"/>
              <a:pPr/>
              <a:t>2020-07-08</a:t>
            </a:fld>
            <a:endParaRPr lang="en-CA"/>
          </a:p>
        </p:txBody>
      </p:sp>
      <p:sp>
        <p:nvSpPr>
          <p:cNvPr id="3" name="Footer Placeholder 2"/>
          <p:cNvSpPr>
            <a:spLocks noGrp="1"/>
          </p:cNvSpPr>
          <p:nvPr>
            <p:ph type="ftr" sz="quarter" idx="11"/>
          </p:nvPr>
        </p:nvSpPr>
        <p:spPr/>
        <p:txBody>
          <a:bodyPr/>
          <a:lstStyle/>
          <a:p>
            <a:r>
              <a:rPr lang="en-CA"/>
              <a:t>CPU Scheduling</a:t>
            </a:r>
          </a:p>
        </p:txBody>
      </p:sp>
      <p:sp>
        <p:nvSpPr>
          <p:cNvPr id="4" name="Slide Number Placeholder 3"/>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593A376-C975-45C6-839B-BBDA4AD279D8}" type="datetime1">
              <a:rPr lang="en-CA" smtClean="0"/>
              <a:pPr/>
              <a:t>2020-07-08</a:t>
            </a:fld>
            <a:endParaRPr lang="en-CA"/>
          </a:p>
        </p:txBody>
      </p:sp>
      <p:sp>
        <p:nvSpPr>
          <p:cNvPr id="22" name="Slide Number Placeholder 21"/>
          <p:cNvSpPr>
            <a:spLocks noGrp="1"/>
          </p:cNvSpPr>
          <p:nvPr>
            <p:ph type="sldNum" sz="quarter" idx="15"/>
          </p:nvPr>
        </p:nvSpPr>
        <p:spPr/>
        <p:txBody>
          <a:bodyPr rtlCol="0"/>
          <a:lstStyle/>
          <a:p>
            <a:fld id="{1C3A0878-15BF-46CA-A796-9F1729AA0E08}" type="slidenum">
              <a:rPr lang="en-CA" smtClean="0"/>
              <a:pPr/>
              <a:t>‹#›</a:t>
            </a:fld>
            <a:endParaRPr lang="en-CA"/>
          </a:p>
        </p:txBody>
      </p:sp>
      <p:sp>
        <p:nvSpPr>
          <p:cNvPr id="23" name="Footer Placeholder 22"/>
          <p:cNvSpPr>
            <a:spLocks noGrp="1"/>
          </p:cNvSpPr>
          <p:nvPr>
            <p:ph type="ftr" sz="quarter" idx="16"/>
          </p:nvPr>
        </p:nvSpPr>
        <p:spPr/>
        <p:txBody>
          <a:bodyPr rtlCol="0"/>
          <a:lstStyle/>
          <a:p>
            <a:r>
              <a:rPr lang="en-CA"/>
              <a:t>CPU Scheduling</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1A2D22A-680C-4298-9E0A-99E52489E4C0}" type="datetime1">
              <a:rPr lang="en-CA" smtClean="0"/>
              <a:pPr/>
              <a:t>2020-07-08</a:t>
            </a:fld>
            <a:endParaRPr lang="en-CA"/>
          </a:p>
        </p:txBody>
      </p:sp>
      <p:sp>
        <p:nvSpPr>
          <p:cNvPr id="18" name="Slide Number Placeholder 17"/>
          <p:cNvSpPr>
            <a:spLocks noGrp="1"/>
          </p:cNvSpPr>
          <p:nvPr>
            <p:ph type="sldNum" sz="quarter" idx="11"/>
          </p:nvPr>
        </p:nvSpPr>
        <p:spPr/>
        <p:txBody>
          <a:bodyPr rtlCol="0"/>
          <a:lstStyle/>
          <a:p>
            <a:fld id="{1C3A0878-15BF-46CA-A796-9F1729AA0E08}" type="slidenum">
              <a:rPr lang="en-CA" smtClean="0"/>
              <a:pPr/>
              <a:t>‹#›</a:t>
            </a:fld>
            <a:endParaRPr lang="en-CA"/>
          </a:p>
        </p:txBody>
      </p:sp>
      <p:sp>
        <p:nvSpPr>
          <p:cNvPr id="21" name="Footer Placeholder 20"/>
          <p:cNvSpPr>
            <a:spLocks noGrp="1"/>
          </p:cNvSpPr>
          <p:nvPr>
            <p:ph type="ftr" sz="quarter" idx="12"/>
          </p:nvPr>
        </p:nvSpPr>
        <p:spPr/>
        <p:txBody>
          <a:bodyPr rtlCol="0"/>
          <a:lstStyle/>
          <a:p>
            <a:r>
              <a:rPr lang="en-CA"/>
              <a:t>CPU Scheduling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9EDA45F-7FE7-473F-9C32-36665B93AE7D}" type="datetime1">
              <a:rPr lang="en-CA" smtClean="0"/>
              <a:pPr/>
              <a:t>2020-07-08</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a:t>CPU Scheduling</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A0878-15BF-46CA-A796-9F1729AA0E0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customXml" Target="../ink/ink16.xml"/><Relationship Id="rId3" Type="http://schemas.openxmlformats.org/officeDocument/2006/relationships/customXml" Target="../ink/ink7.xml"/><Relationship Id="rId7" Type="http://schemas.openxmlformats.org/officeDocument/2006/relationships/customXml" Target="../ink/ink10.xml"/><Relationship Id="rId12" Type="http://schemas.openxmlformats.org/officeDocument/2006/relationships/customXml" Target="../ink/ink1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customXml" Target="../ink/ink14.xml"/><Relationship Id="rId5" Type="http://schemas.openxmlformats.org/officeDocument/2006/relationships/customXml" Target="../ink/ink8.xml"/><Relationship Id="rId10" Type="http://schemas.openxmlformats.org/officeDocument/2006/relationships/customXml" Target="../ink/ink13.xml"/><Relationship Id="rId4" Type="http://schemas.openxmlformats.org/officeDocument/2006/relationships/image" Target="../media/image3.png"/><Relationship Id="rId9" Type="http://schemas.openxmlformats.org/officeDocument/2006/relationships/customXml" Target="../ink/ink12.xml"/><Relationship Id="rId14" Type="http://schemas.openxmlformats.org/officeDocument/2006/relationships/customXml" Target="../ink/ink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lvl="0"/>
            <a:r>
              <a:rPr lang="en-CA"/>
              <a:t>Comp 346</a:t>
            </a:r>
            <a:endParaRPr lang="en-CA" dirty="0"/>
          </a:p>
        </p:txBody>
      </p:sp>
      <p:sp>
        <p:nvSpPr>
          <p:cNvPr id="7" name="Subtitle 6"/>
          <p:cNvSpPr>
            <a:spLocks noGrp="1"/>
          </p:cNvSpPr>
          <p:nvPr>
            <p:ph type="subTitle" idx="1"/>
          </p:nvPr>
        </p:nvSpPr>
        <p:spPr/>
        <p:txBody>
          <a:bodyPr/>
          <a:lstStyle/>
          <a:p>
            <a:r>
              <a:rPr lang="en-CA"/>
              <a:t>Tutorial 8</a:t>
            </a:r>
            <a:br>
              <a:rPr lang="en-US" dirty="0"/>
            </a:br>
            <a:r>
              <a:rPr lang="en-US" sz="3000" cap="small" dirty="0">
                <a:latin typeface="+mj-lt"/>
                <a:ea typeface="+mj-ea"/>
                <a:cs typeface="+mj-cs"/>
              </a:rPr>
              <a:t>CPU Scheduling</a:t>
            </a:r>
            <a:endParaRPr lang="en-CA" sz="3000" cap="small" dirty="0">
              <a:latin typeface="+mj-lt"/>
              <a:ea typeface="+mj-ea"/>
              <a:cs typeface="+mj-cs"/>
            </a:endParaRPr>
          </a:p>
        </p:txBody>
      </p:sp>
      <p:sp>
        <p:nvSpPr>
          <p:cNvPr id="8" name="Slide Number Placeholder 7"/>
          <p:cNvSpPr>
            <a:spLocks noGrp="1"/>
          </p:cNvSpPr>
          <p:nvPr>
            <p:ph type="sldNum" sz="quarter" idx="12"/>
          </p:nvPr>
        </p:nvSpPr>
        <p:spPr/>
        <p:txBody>
          <a:bodyPr/>
          <a:lstStyle/>
          <a:p>
            <a:fld id="{1C3A0878-15BF-46CA-A796-9F1729AA0E08}" type="slidenum">
              <a:rPr lang="en-CA" smtClean="0"/>
              <a:pPr/>
              <a:t>1</a:t>
            </a:fld>
            <a:endParaRPr lang="en-CA"/>
          </a:p>
        </p:txBody>
      </p:sp>
    </p:spTree>
    <p:extLst>
      <p:ext uri="{BB962C8B-B14F-4D97-AF65-F5344CB8AC3E}">
        <p14:creationId xmlns:p14="http://schemas.microsoft.com/office/powerpoint/2010/main" val="34512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Shortest Job First (Nonpreemptive)</a:t>
            </a:r>
            <a:endParaRPr lang="en-US" dirty="0"/>
          </a:p>
        </p:txBody>
      </p:sp>
      <p:graphicFrame>
        <p:nvGraphicFramePr>
          <p:cNvPr id="43102" name="Group 94"/>
          <p:cNvGraphicFramePr>
            <a:graphicFrameLocks noGrp="1"/>
          </p:cNvGraphicFramePr>
          <p:nvPr>
            <p:ph idx="1"/>
            <p:extLst>
              <p:ext uri="{D42A27DB-BD31-4B8C-83A1-F6EECF244321}">
                <p14:modId xmlns:p14="http://schemas.microsoft.com/office/powerpoint/2010/main" val="395734495"/>
              </p:ext>
            </p:extLst>
          </p:nvPr>
        </p:nvGraphicFramePr>
        <p:xfrm>
          <a:off x="457200" y="1600200"/>
          <a:ext cx="7666037" cy="2117726"/>
        </p:xfrm>
        <a:graphic>
          <a:graphicData uri="http://schemas.openxmlformats.org/drawingml/2006/table">
            <a:tbl>
              <a:tblPr/>
              <a:tblGrid>
                <a:gridCol w="1314450">
                  <a:extLst>
                    <a:ext uri="{9D8B030D-6E8A-4147-A177-3AD203B41FA5}">
                      <a16:colId xmlns:a16="http://schemas.microsoft.com/office/drawing/2014/main" val="20000"/>
                    </a:ext>
                  </a:extLst>
                </a:gridCol>
                <a:gridCol w="1274762">
                  <a:extLst>
                    <a:ext uri="{9D8B030D-6E8A-4147-A177-3AD203B41FA5}">
                      <a16:colId xmlns:a16="http://schemas.microsoft.com/office/drawing/2014/main" val="20001"/>
                    </a:ext>
                  </a:extLst>
                </a:gridCol>
                <a:gridCol w="2538413">
                  <a:extLst>
                    <a:ext uri="{9D8B030D-6E8A-4147-A177-3AD203B41FA5}">
                      <a16:colId xmlns:a16="http://schemas.microsoft.com/office/drawing/2014/main" val="20002"/>
                    </a:ext>
                  </a:extLst>
                </a:gridCol>
                <a:gridCol w="2538412">
                  <a:extLst>
                    <a:ext uri="{9D8B030D-6E8A-4147-A177-3AD203B41FA5}">
                      <a16:colId xmlns:a16="http://schemas.microsoft.com/office/drawing/2014/main" val="20003"/>
                    </a:ext>
                  </a:extLst>
                </a:gridCol>
              </a:tblGrid>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Thread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CPU</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a:t>
                      </a:r>
                      <a:r>
                        <a:rPr kumimoji="0" lang="en-US" sz="2400" b="0" i="0" u="none" strike="noStrike" cap="none" normalizeH="0" baseline="30000">
                          <a:ln>
                            <a:noFill/>
                          </a:ln>
                          <a:solidFill>
                            <a:schemeClr val="tx1"/>
                          </a:solidFill>
                          <a:effectLst/>
                          <a:latin typeface="+mj-lt"/>
                        </a:rPr>
                        <a:t>st</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2</a:t>
                      </a:r>
                      <a:r>
                        <a:rPr kumimoji="0" lang="en-US" sz="2400" b="0" i="0" u="none" strike="noStrike" cap="none" normalizeH="0" baseline="30000">
                          <a:ln>
                            <a:noFill/>
                          </a:ln>
                          <a:solidFill>
                            <a:schemeClr val="tx1"/>
                          </a:solidFill>
                          <a:effectLst/>
                          <a:latin typeface="+mj-lt"/>
                        </a:rPr>
                        <a:t>nd</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10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15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at 2ms for 5ms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12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j-lt"/>
                        </a:rPr>
                        <a:t>at 4ms for 2ms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at 8ms for 2ms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5"/>
          </p:nvPr>
        </p:nvSpPr>
        <p:spPr/>
        <p:txBody>
          <a:bodyPr/>
          <a:lstStyle/>
          <a:p>
            <a:fld id="{CC5D5F4E-CC90-4557-BDAD-D0E20164BBFB}" type="slidenum">
              <a:rPr lang="en-US" smtClean="0"/>
              <a:pPr/>
              <a:t>10</a:t>
            </a:fld>
            <a:endParaRPr lang="en-US"/>
          </a:p>
        </p:txBody>
      </p:sp>
      <p:sp>
        <p:nvSpPr>
          <p:cNvPr id="68" name="Slide Number Placeholder 2"/>
          <p:cNvSpPr>
            <a:spLocks noGrp="1"/>
          </p:cNvSpPr>
          <p:nvPr>
            <p:ph type="sldNum" sz="quarter" idx="4294967295"/>
          </p:nvPr>
        </p:nvSpPr>
        <p:spPr>
          <a:xfrm>
            <a:off x="8382000" y="5805488"/>
            <a:ext cx="762000" cy="365125"/>
          </a:xfrm>
          <a:prstGeom prst="rect">
            <a:avLst/>
          </a:prstGeom>
        </p:spPr>
        <p:txBody>
          <a:bodyPr/>
          <a:lstStyle/>
          <a:p>
            <a:pPr>
              <a:defRPr/>
            </a:pPr>
            <a:fld id="{6AF487A0-233C-4F47-8844-353B604CEBF8}" type="slidenum">
              <a:rPr lang="en-US" smtClean="0">
                <a:latin typeface="+mj-lt"/>
              </a:rPr>
              <a:pPr>
                <a:defRPr/>
              </a:pPr>
              <a:t>10</a:t>
            </a:fld>
            <a:endParaRPr lang="en-US" dirty="0">
              <a:latin typeface="+mj-lt"/>
            </a:endParaRPr>
          </a:p>
        </p:txBody>
      </p:sp>
      <p:sp>
        <p:nvSpPr>
          <p:cNvPr id="43038" name="Text Box 30"/>
          <p:cNvSpPr txBox="1">
            <a:spLocks noChangeArrowheads="1"/>
          </p:cNvSpPr>
          <p:nvPr/>
        </p:nvSpPr>
        <p:spPr bwMode="auto">
          <a:xfrm>
            <a:off x="1524000" y="4419600"/>
            <a:ext cx="1524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 </a:t>
            </a:r>
          </a:p>
        </p:txBody>
      </p:sp>
      <p:sp>
        <p:nvSpPr>
          <p:cNvPr id="13343" name="Line 31"/>
          <p:cNvSpPr>
            <a:spLocks noChangeShapeType="1"/>
          </p:cNvSpPr>
          <p:nvPr/>
        </p:nvSpPr>
        <p:spPr bwMode="auto">
          <a:xfrm>
            <a:off x="1371600" y="5176838"/>
            <a:ext cx="662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43041" name="Text Box 33"/>
          <p:cNvSpPr txBox="1">
            <a:spLocks noChangeArrowheads="1"/>
          </p:cNvSpPr>
          <p:nvPr/>
        </p:nvSpPr>
        <p:spPr bwMode="auto">
          <a:xfrm>
            <a:off x="30480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3042" name="Text Box 34"/>
          <p:cNvSpPr txBox="1">
            <a:spLocks noChangeArrowheads="1"/>
          </p:cNvSpPr>
          <p:nvPr/>
        </p:nvSpPr>
        <p:spPr bwMode="auto">
          <a:xfrm>
            <a:off x="4724400" y="4419600"/>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3043" name="Text Box 35"/>
          <p:cNvSpPr txBox="1">
            <a:spLocks noChangeArrowheads="1"/>
          </p:cNvSpPr>
          <p:nvPr/>
        </p:nvSpPr>
        <p:spPr bwMode="auto">
          <a:xfrm>
            <a:off x="3962400" y="5638800"/>
            <a:ext cx="762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3044" name="Text Box 36"/>
          <p:cNvSpPr txBox="1">
            <a:spLocks noChangeArrowheads="1"/>
          </p:cNvSpPr>
          <p:nvPr/>
        </p:nvSpPr>
        <p:spPr bwMode="auto">
          <a:xfrm>
            <a:off x="36576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3348" name="Text Box 37"/>
          <p:cNvSpPr txBox="1">
            <a:spLocks noChangeArrowheads="1"/>
          </p:cNvSpPr>
          <p:nvPr/>
        </p:nvSpPr>
        <p:spPr bwMode="auto">
          <a:xfrm>
            <a:off x="381000" y="44910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CPU:</a:t>
            </a:r>
          </a:p>
        </p:txBody>
      </p:sp>
      <p:sp>
        <p:nvSpPr>
          <p:cNvPr id="13349" name="Text Box 38"/>
          <p:cNvSpPr txBox="1">
            <a:spLocks noChangeArrowheads="1"/>
          </p:cNvSpPr>
          <p:nvPr/>
        </p:nvSpPr>
        <p:spPr bwMode="auto">
          <a:xfrm>
            <a:off x="457200" y="555783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mj-lt"/>
              </a:rPr>
              <a:t>I/O:</a:t>
            </a:r>
          </a:p>
        </p:txBody>
      </p:sp>
      <p:sp>
        <p:nvSpPr>
          <p:cNvPr id="43047" name="Text Box 39"/>
          <p:cNvSpPr txBox="1">
            <a:spLocks noChangeArrowheads="1"/>
          </p:cNvSpPr>
          <p:nvPr/>
        </p:nvSpPr>
        <p:spPr bwMode="auto">
          <a:xfrm>
            <a:off x="39624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3048" name="Text Box 40"/>
          <p:cNvSpPr txBox="1">
            <a:spLocks noChangeArrowheads="1"/>
          </p:cNvSpPr>
          <p:nvPr/>
        </p:nvSpPr>
        <p:spPr bwMode="auto">
          <a:xfrm>
            <a:off x="47244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3049" name="Text Box 41"/>
          <p:cNvSpPr txBox="1">
            <a:spLocks noChangeArrowheads="1"/>
          </p:cNvSpPr>
          <p:nvPr/>
        </p:nvSpPr>
        <p:spPr bwMode="auto">
          <a:xfrm>
            <a:off x="67056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3353" name="Line 42"/>
          <p:cNvSpPr>
            <a:spLocks noChangeShapeType="1"/>
          </p:cNvSpPr>
          <p:nvPr/>
        </p:nvSpPr>
        <p:spPr bwMode="auto">
          <a:xfrm flipH="1">
            <a:off x="152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4" name="Line 43"/>
          <p:cNvSpPr>
            <a:spLocks noChangeShapeType="1"/>
          </p:cNvSpPr>
          <p:nvPr/>
        </p:nvSpPr>
        <p:spPr bwMode="auto">
          <a:xfrm>
            <a:off x="167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5" name="Line 44"/>
          <p:cNvSpPr>
            <a:spLocks noChangeShapeType="1"/>
          </p:cNvSpPr>
          <p:nvPr/>
        </p:nvSpPr>
        <p:spPr bwMode="auto">
          <a:xfrm>
            <a:off x="182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6" name="Line 45"/>
          <p:cNvSpPr>
            <a:spLocks noChangeShapeType="1"/>
          </p:cNvSpPr>
          <p:nvPr/>
        </p:nvSpPr>
        <p:spPr bwMode="auto">
          <a:xfrm>
            <a:off x="198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7" name="Line 46"/>
          <p:cNvSpPr>
            <a:spLocks noChangeShapeType="1"/>
          </p:cNvSpPr>
          <p:nvPr/>
        </p:nvSpPr>
        <p:spPr bwMode="auto">
          <a:xfrm>
            <a:off x="213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8" name="Line 47"/>
          <p:cNvSpPr>
            <a:spLocks noChangeShapeType="1"/>
          </p:cNvSpPr>
          <p:nvPr/>
        </p:nvSpPr>
        <p:spPr bwMode="auto">
          <a:xfrm>
            <a:off x="243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59" name="Line 48"/>
          <p:cNvSpPr>
            <a:spLocks noChangeShapeType="1"/>
          </p:cNvSpPr>
          <p:nvPr/>
        </p:nvSpPr>
        <p:spPr bwMode="auto">
          <a:xfrm>
            <a:off x="259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0" name="Line 49"/>
          <p:cNvSpPr>
            <a:spLocks noChangeShapeType="1"/>
          </p:cNvSpPr>
          <p:nvPr/>
        </p:nvSpPr>
        <p:spPr bwMode="auto">
          <a:xfrm>
            <a:off x="274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1" name="Line 50"/>
          <p:cNvSpPr>
            <a:spLocks noChangeShapeType="1"/>
          </p:cNvSpPr>
          <p:nvPr/>
        </p:nvSpPr>
        <p:spPr bwMode="auto">
          <a:xfrm>
            <a:off x="289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2" name="Line 51"/>
          <p:cNvSpPr>
            <a:spLocks noChangeShapeType="1"/>
          </p:cNvSpPr>
          <p:nvPr/>
        </p:nvSpPr>
        <p:spPr bwMode="auto">
          <a:xfrm>
            <a:off x="320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3" name="Line 52"/>
          <p:cNvSpPr>
            <a:spLocks noChangeShapeType="1"/>
          </p:cNvSpPr>
          <p:nvPr/>
        </p:nvSpPr>
        <p:spPr bwMode="auto">
          <a:xfrm>
            <a:off x="335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4" name="Line 53"/>
          <p:cNvSpPr>
            <a:spLocks noChangeShapeType="1"/>
          </p:cNvSpPr>
          <p:nvPr/>
        </p:nvSpPr>
        <p:spPr bwMode="auto">
          <a:xfrm>
            <a:off x="350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5" name="Line 54"/>
          <p:cNvSpPr>
            <a:spLocks noChangeShapeType="1"/>
          </p:cNvSpPr>
          <p:nvPr/>
        </p:nvSpPr>
        <p:spPr bwMode="auto">
          <a:xfrm>
            <a:off x="365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6" name="Line 55"/>
          <p:cNvSpPr>
            <a:spLocks noChangeShapeType="1"/>
          </p:cNvSpPr>
          <p:nvPr/>
        </p:nvSpPr>
        <p:spPr bwMode="auto">
          <a:xfrm>
            <a:off x="3962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7" name="Line 56"/>
          <p:cNvSpPr>
            <a:spLocks noChangeShapeType="1"/>
          </p:cNvSpPr>
          <p:nvPr/>
        </p:nvSpPr>
        <p:spPr bwMode="auto">
          <a:xfrm>
            <a:off x="4114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8" name="Line 57"/>
          <p:cNvSpPr>
            <a:spLocks noChangeShapeType="1"/>
          </p:cNvSpPr>
          <p:nvPr/>
        </p:nvSpPr>
        <p:spPr bwMode="auto">
          <a:xfrm>
            <a:off x="4267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69" name="Line 58"/>
          <p:cNvSpPr>
            <a:spLocks noChangeShapeType="1"/>
          </p:cNvSpPr>
          <p:nvPr/>
        </p:nvSpPr>
        <p:spPr bwMode="auto">
          <a:xfrm>
            <a:off x="4419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0" name="Line 59"/>
          <p:cNvSpPr>
            <a:spLocks noChangeShapeType="1"/>
          </p:cNvSpPr>
          <p:nvPr/>
        </p:nvSpPr>
        <p:spPr bwMode="auto">
          <a:xfrm>
            <a:off x="4724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1" name="Line 60"/>
          <p:cNvSpPr>
            <a:spLocks noChangeShapeType="1"/>
          </p:cNvSpPr>
          <p:nvPr/>
        </p:nvSpPr>
        <p:spPr bwMode="auto">
          <a:xfrm>
            <a:off x="4876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2" name="Line 61"/>
          <p:cNvSpPr>
            <a:spLocks noChangeShapeType="1"/>
          </p:cNvSpPr>
          <p:nvPr/>
        </p:nvSpPr>
        <p:spPr bwMode="auto">
          <a:xfrm>
            <a:off x="5029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3" name="Line 62"/>
          <p:cNvSpPr>
            <a:spLocks noChangeShapeType="1"/>
          </p:cNvSpPr>
          <p:nvPr/>
        </p:nvSpPr>
        <p:spPr bwMode="auto">
          <a:xfrm>
            <a:off x="5181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4" name="Line 63"/>
          <p:cNvSpPr>
            <a:spLocks noChangeShapeType="1"/>
          </p:cNvSpPr>
          <p:nvPr/>
        </p:nvSpPr>
        <p:spPr bwMode="auto">
          <a:xfrm>
            <a:off x="548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5" name="Line 64"/>
          <p:cNvSpPr>
            <a:spLocks noChangeShapeType="1"/>
          </p:cNvSpPr>
          <p:nvPr/>
        </p:nvSpPr>
        <p:spPr bwMode="auto">
          <a:xfrm>
            <a:off x="563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6" name="Line 65"/>
          <p:cNvSpPr>
            <a:spLocks noChangeShapeType="1"/>
          </p:cNvSpPr>
          <p:nvPr/>
        </p:nvSpPr>
        <p:spPr bwMode="auto">
          <a:xfrm>
            <a:off x="579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7" name="Line 66"/>
          <p:cNvSpPr>
            <a:spLocks noChangeShapeType="1"/>
          </p:cNvSpPr>
          <p:nvPr/>
        </p:nvSpPr>
        <p:spPr bwMode="auto">
          <a:xfrm>
            <a:off x="594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8" name="Line 67"/>
          <p:cNvSpPr>
            <a:spLocks noChangeShapeType="1"/>
          </p:cNvSpPr>
          <p:nvPr/>
        </p:nvSpPr>
        <p:spPr bwMode="auto">
          <a:xfrm>
            <a:off x="624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79" name="Line 68"/>
          <p:cNvSpPr>
            <a:spLocks noChangeShapeType="1"/>
          </p:cNvSpPr>
          <p:nvPr/>
        </p:nvSpPr>
        <p:spPr bwMode="auto">
          <a:xfrm>
            <a:off x="640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0" name="Line 69"/>
          <p:cNvSpPr>
            <a:spLocks noChangeShapeType="1"/>
          </p:cNvSpPr>
          <p:nvPr/>
        </p:nvSpPr>
        <p:spPr bwMode="auto">
          <a:xfrm>
            <a:off x="655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1" name="Line 70"/>
          <p:cNvSpPr>
            <a:spLocks noChangeShapeType="1"/>
          </p:cNvSpPr>
          <p:nvPr/>
        </p:nvSpPr>
        <p:spPr bwMode="auto">
          <a:xfrm>
            <a:off x="670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2" name="Line 71"/>
          <p:cNvSpPr>
            <a:spLocks noChangeShapeType="1"/>
          </p:cNvSpPr>
          <p:nvPr/>
        </p:nvSpPr>
        <p:spPr bwMode="auto">
          <a:xfrm>
            <a:off x="701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3" name="Line 72"/>
          <p:cNvSpPr>
            <a:spLocks noChangeShapeType="1"/>
          </p:cNvSpPr>
          <p:nvPr/>
        </p:nvSpPr>
        <p:spPr bwMode="auto">
          <a:xfrm>
            <a:off x="716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4" name="Line 73"/>
          <p:cNvSpPr>
            <a:spLocks noChangeShapeType="1"/>
          </p:cNvSpPr>
          <p:nvPr/>
        </p:nvSpPr>
        <p:spPr bwMode="auto">
          <a:xfrm>
            <a:off x="731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5" name="Line 74"/>
          <p:cNvSpPr>
            <a:spLocks noChangeShapeType="1"/>
          </p:cNvSpPr>
          <p:nvPr/>
        </p:nvSpPr>
        <p:spPr bwMode="auto">
          <a:xfrm>
            <a:off x="746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6" name="Line 75"/>
          <p:cNvSpPr>
            <a:spLocks noChangeShapeType="1"/>
          </p:cNvSpPr>
          <p:nvPr/>
        </p:nvSpPr>
        <p:spPr bwMode="auto">
          <a:xfrm flipH="1">
            <a:off x="228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7" name="Line 76"/>
          <p:cNvSpPr>
            <a:spLocks noChangeShapeType="1"/>
          </p:cNvSpPr>
          <p:nvPr/>
        </p:nvSpPr>
        <p:spPr bwMode="auto">
          <a:xfrm flipH="1">
            <a:off x="304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8" name="Line 77"/>
          <p:cNvSpPr>
            <a:spLocks noChangeShapeType="1"/>
          </p:cNvSpPr>
          <p:nvPr/>
        </p:nvSpPr>
        <p:spPr bwMode="auto">
          <a:xfrm flipH="1">
            <a:off x="381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89" name="Line 78"/>
          <p:cNvSpPr>
            <a:spLocks noChangeShapeType="1"/>
          </p:cNvSpPr>
          <p:nvPr/>
        </p:nvSpPr>
        <p:spPr bwMode="auto">
          <a:xfrm flipH="1">
            <a:off x="4572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90" name="Line 79"/>
          <p:cNvSpPr>
            <a:spLocks noChangeShapeType="1"/>
          </p:cNvSpPr>
          <p:nvPr/>
        </p:nvSpPr>
        <p:spPr bwMode="auto">
          <a:xfrm flipH="1">
            <a:off x="533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91" name="Line 80"/>
          <p:cNvSpPr>
            <a:spLocks noChangeShapeType="1"/>
          </p:cNvSpPr>
          <p:nvPr/>
        </p:nvSpPr>
        <p:spPr bwMode="auto">
          <a:xfrm flipH="1">
            <a:off x="609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92" name="Line 81"/>
          <p:cNvSpPr>
            <a:spLocks noChangeShapeType="1"/>
          </p:cNvSpPr>
          <p:nvPr/>
        </p:nvSpPr>
        <p:spPr bwMode="auto">
          <a:xfrm flipH="1">
            <a:off x="685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93" name="Line 82"/>
          <p:cNvSpPr>
            <a:spLocks noChangeShapeType="1"/>
          </p:cNvSpPr>
          <p:nvPr/>
        </p:nvSpPr>
        <p:spPr bwMode="auto">
          <a:xfrm flipH="1">
            <a:off x="762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3394" name="Text Box 83"/>
          <p:cNvSpPr txBox="1">
            <a:spLocks noChangeArrowheads="1"/>
          </p:cNvSpPr>
          <p:nvPr/>
        </p:nvSpPr>
        <p:spPr bwMode="auto">
          <a:xfrm>
            <a:off x="1371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0</a:t>
            </a:r>
          </a:p>
        </p:txBody>
      </p:sp>
      <p:sp>
        <p:nvSpPr>
          <p:cNvPr id="13395" name="Text Box 84"/>
          <p:cNvSpPr txBox="1">
            <a:spLocks noChangeArrowheads="1"/>
          </p:cNvSpPr>
          <p:nvPr/>
        </p:nvSpPr>
        <p:spPr bwMode="auto">
          <a:xfrm>
            <a:off x="2133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5</a:t>
            </a:r>
          </a:p>
        </p:txBody>
      </p:sp>
      <p:sp>
        <p:nvSpPr>
          <p:cNvPr id="13396" name="Text Box 85"/>
          <p:cNvSpPr txBox="1">
            <a:spLocks noChangeArrowheads="1"/>
          </p:cNvSpPr>
          <p:nvPr/>
        </p:nvSpPr>
        <p:spPr bwMode="auto">
          <a:xfrm>
            <a:off x="281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10</a:t>
            </a:r>
          </a:p>
        </p:txBody>
      </p:sp>
      <p:sp>
        <p:nvSpPr>
          <p:cNvPr id="13397" name="Text Box 86"/>
          <p:cNvSpPr txBox="1">
            <a:spLocks noChangeArrowheads="1"/>
          </p:cNvSpPr>
          <p:nvPr/>
        </p:nvSpPr>
        <p:spPr bwMode="auto">
          <a:xfrm>
            <a:off x="358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15</a:t>
            </a:r>
          </a:p>
        </p:txBody>
      </p:sp>
      <p:sp>
        <p:nvSpPr>
          <p:cNvPr id="13398" name="Text Box 87"/>
          <p:cNvSpPr txBox="1">
            <a:spLocks noChangeArrowheads="1"/>
          </p:cNvSpPr>
          <p:nvPr/>
        </p:nvSpPr>
        <p:spPr bwMode="auto">
          <a:xfrm>
            <a:off x="4343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20</a:t>
            </a:r>
          </a:p>
        </p:txBody>
      </p:sp>
      <p:sp>
        <p:nvSpPr>
          <p:cNvPr id="13399" name="Text Box 88"/>
          <p:cNvSpPr txBox="1">
            <a:spLocks noChangeArrowheads="1"/>
          </p:cNvSpPr>
          <p:nvPr/>
        </p:nvSpPr>
        <p:spPr bwMode="auto">
          <a:xfrm>
            <a:off x="5105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25</a:t>
            </a:r>
          </a:p>
        </p:txBody>
      </p:sp>
      <p:sp>
        <p:nvSpPr>
          <p:cNvPr id="13400" name="Text Box 89"/>
          <p:cNvSpPr txBox="1">
            <a:spLocks noChangeArrowheads="1"/>
          </p:cNvSpPr>
          <p:nvPr/>
        </p:nvSpPr>
        <p:spPr bwMode="auto">
          <a:xfrm>
            <a:off x="5867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30</a:t>
            </a:r>
          </a:p>
        </p:txBody>
      </p:sp>
      <p:sp>
        <p:nvSpPr>
          <p:cNvPr id="13401" name="Text Box 90"/>
          <p:cNvSpPr txBox="1">
            <a:spLocks noChangeArrowheads="1"/>
          </p:cNvSpPr>
          <p:nvPr/>
        </p:nvSpPr>
        <p:spPr bwMode="auto">
          <a:xfrm>
            <a:off x="662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35</a:t>
            </a:r>
          </a:p>
        </p:txBody>
      </p:sp>
      <p:sp>
        <p:nvSpPr>
          <p:cNvPr id="13402" name="Text Box 91"/>
          <p:cNvSpPr txBox="1">
            <a:spLocks noChangeArrowheads="1"/>
          </p:cNvSpPr>
          <p:nvPr/>
        </p:nvSpPr>
        <p:spPr bwMode="auto">
          <a:xfrm>
            <a:off x="739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40</a:t>
            </a:r>
          </a:p>
        </p:txBody>
      </p:sp>
      <p:sp>
        <p:nvSpPr>
          <p:cNvPr id="43103" name="Text Box 95"/>
          <p:cNvSpPr txBox="1">
            <a:spLocks noChangeArrowheads="1"/>
          </p:cNvSpPr>
          <p:nvPr/>
        </p:nvSpPr>
        <p:spPr bwMode="auto">
          <a:xfrm>
            <a:off x="36576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Tree>
    <p:extLst>
      <p:ext uri="{BB962C8B-B14F-4D97-AF65-F5344CB8AC3E}">
        <p14:creationId xmlns:p14="http://schemas.microsoft.com/office/powerpoint/2010/main" val="1720834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38"/>
                                        </p:tgtEl>
                                        <p:attrNameLst>
                                          <p:attrName>style.visibility</p:attrName>
                                        </p:attrNameLst>
                                      </p:cBhvr>
                                      <p:to>
                                        <p:strVal val="visible"/>
                                      </p:to>
                                    </p:set>
                                    <p:anim calcmode="lin" valueType="num">
                                      <p:cBhvr additive="base">
                                        <p:cTn id="7" dur="500" fill="hold"/>
                                        <p:tgtEl>
                                          <p:spTgt spid="43038"/>
                                        </p:tgtEl>
                                        <p:attrNameLst>
                                          <p:attrName>ppt_x</p:attrName>
                                        </p:attrNameLst>
                                      </p:cBhvr>
                                      <p:tavLst>
                                        <p:tav tm="0">
                                          <p:val>
                                            <p:strVal val="1+#ppt_w/2"/>
                                          </p:val>
                                        </p:tav>
                                        <p:tav tm="100000">
                                          <p:val>
                                            <p:strVal val="#ppt_x"/>
                                          </p:val>
                                        </p:tav>
                                      </p:tavLst>
                                    </p:anim>
                                    <p:anim calcmode="lin" valueType="num">
                                      <p:cBhvr additive="base">
                                        <p:cTn id="8" dur="500" fill="hold"/>
                                        <p:tgtEl>
                                          <p:spTgt spid="430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041"/>
                                        </p:tgtEl>
                                        <p:attrNameLst>
                                          <p:attrName>style.visibility</p:attrName>
                                        </p:attrNameLst>
                                      </p:cBhvr>
                                      <p:to>
                                        <p:strVal val="visible"/>
                                      </p:to>
                                    </p:set>
                                    <p:anim calcmode="lin" valueType="num">
                                      <p:cBhvr additive="base">
                                        <p:cTn id="13" dur="500" fill="hold"/>
                                        <p:tgtEl>
                                          <p:spTgt spid="43041"/>
                                        </p:tgtEl>
                                        <p:attrNameLst>
                                          <p:attrName>ppt_x</p:attrName>
                                        </p:attrNameLst>
                                      </p:cBhvr>
                                      <p:tavLst>
                                        <p:tav tm="0">
                                          <p:val>
                                            <p:strVal val="1+#ppt_w/2"/>
                                          </p:val>
                                        </p:tav>
                                        <p:tav tm="100000">
                                          <p:val>
                                            <p:strVal val="#ppt_x"/>
                                          </p:val>
                                        </p:tav>
                                      </p:tavLst>
                                    </p:anim>
                                    <p:anim calcmode="lin" valueType="num">
                                      <p:cBhvr additive="base">
                                        <p:cTn id="14" dur="500" fill="hold"/>
                                        <p:tgtEl>
                                          <p:spTgt spid="430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103"/>
                                        </p:tgtEl>
                                        <p:attrNameLst>
                                          <p:attrName>style.visibility</p:attrName>
                                        </p:attrNameLst>
                                      </p:cBhvr>
                                      <p:to>
                                        <p:strVal val="visible"/>
                                      </p:to>
                                    </p:set>
                                    <p:anim calcmode="lin" valueType="num">
                                      <p:cBhvr additive="base">
                                        <p:cTn id="19" dur="500" fill="hold"/>
                                        <p:tgtEl>
                                          <p:spTgt spid="43103"/>
                                        </p:tgtEl>
                                        <p:attrNameLst>
                                          <p:attrName>ppt_x</p:attrName>
                                        </p:attrNameLst>
                                      </p:cBhvr>
                                      <p:tavLst>
                                        <p:tav tm="0">
                                          <p:val>
                                            <p:strVal val="1+#ppt_w/2"/>
                                          </p:val>
                                        </p:tav>
                                        <p:tav tm="100000">
                                          <p:val>
                                            <p:strVal val="#ppt_x"/>
                                          </p:val>
                                        </p:tav>
                                      </p:tavLst>
                                    </p:anim>
                                    <p:anim calcmode="lin" valueType="num">
                                      <p:cBhvr additive="base">
                                        <p:cTn id="20" dur="500" fill="hold"/>
                                        <p:tgtEl>
                                          <p:spTgt spid="43103"/>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044"/>
                                        </p:tgtEl>
                                        <p:attrNameLst>
                                          <p:attrName>style.visibility</p:attrName>
                                        </p:attrNameLst>
                                      </p:cBhvr>
                                      <p:to>
                                        <p:strVal val="visible"/>
                                      </p:to>
                                    </p:set>
                                    <p:anim calcmode="lin" valueType="num">
                                      <p:cBhvr additive="base">
                                        <p:cTn id="23" dur="500" fill="hold"/>
                                        <p:tgtEl>
                                          <p:spTgt spid="43044"/>
                                        </p:tgtEl>
                                        <p:attrNameLst>
                                          <p:attrName>ppt_x</p:attrName>
                                        </p:attrNameLst>
                                      </p:cBhvr>
                                      <p:tavLst>
                                        <p:tav tm="0">
                                          <p:val>
                                            <p:strVal val="#ppt_x"/>
                                          </p:val>
                                        </p:tav>
                                        <p:tav tm="100000">
                                          <p:val>
                                            <p:strVal val="#ppt_x"/>
                                          </p:val>
                                        </p:tav>
                                      </p:tavLst>
                                    </p:anim>
                                    <p:anim calcmode="lin" valueType="num">
                                      <p:cBhvr additive="base">
                                        <p:cTn id="24" dur="500" fill="hold"/>
                                        <p:tgtEl>
                                          <p:spTgt spid="4304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3047"/>
                                        </p:tgtEl>
                                        <p:attrNameLst>
                                          <p:attrName>style.visibility</p:attrName>
                                        </p:attrNameLst>
                                      </p:cBhvr>
                                      <p:to>
                                        <p:strVal val="visible"/>
                                      </p:to>
                                    </p:set>
                                    <p:anim calcmode="lin" valueType="num">
                                      <p:cBhvr additive="base">
                                        <p:cTn id="29" dur="500" fill="hold"/>
                                        <p:tgtEl>
                                          <p:spTgt spid="43047"/>
                                        </p:tgtEl>
                                        <p:attrNameLst>
                                          <p:attrName>ppt_x</p:attrName>
                                        </p:attrNameLst>
                                      </p:cBhvr>
                                      <p:tavLst>
                                        <p:tav tm="0">
                                          <p:val>
                                            <p:strVal val="1+#ppt_w/2"/>
                                          </p:val>
                                        </p:tav>
                                        <p:tav tm="100000">
                                          <p:val>
                                            <p:strVal val="#ppt_x"/>
                                          </p:val>
                                        </p:tav>
                                      </p:tavLst>
                                    </p:anim>
                                    <p:anim calcmode="lin" valueType="num">
                                      <p:cBhvr additive="base">
                                        <p:cTn id="30" dur="500" fill="hold"/>
                                        <p:tgtEl>
                                          <p:spTgt spid="43047"/>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3043"/>
                                        </p:tgtEl>
                                        <p:attrNameLst>
                                          <p:attrName>style.visibility</p:attrName>
                                        </p:attrNameLst>
                                      </p:cBhvr>
                                      <p:to>
                                        <p:strVal val="visible"/>
                                      </p:to>
                                    </p:set>
                                    <p:anim calcmode="lin" valueType="num">
                                      <p:cBhvr additive="base">
                                        <p:cTn id="33" dur="500" fill="hold"/>
                                        <p:tgtEl>
                                          <p:spTgt spid="43043"/>
                                        </p:tgtEl>
                                        <p:attrNameLst>
                                          <p:attrName>ppt_x</p:attrName>
                                        </p:attrNameLst>
                                      </p:cBhvr>
                                      <p:tavLst>
                                        <p:tav tm="0">
                                          <p:val>
                                            <p:strVal val="#ppt_x"/>
                                          </p:val>
                                        </p:tav>
                                        <p:tav tm="100000">
                                          <p:val>
                                            <p:strVal val="#ppt_x"/>
                                          </p:val>
                                        </p:tav>
                                      </p:tavLst>
                                    </p:anim>
                                    <p:anim calcmode="lin" valueType="num">
                                      <p:cBhvr additive="base">
                                        <p:cTn id="34" dur="500" fill="hold"/>
                                        <p:tgtEl>
                                          <p:spTgt spid="4304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3042"/>
                                        </p:tgtEl>
                                        <p:attrNameLst>
                                          <p:attrName>style.visibility</p:attrName>
                                        </p:attrNameLst>
                                      </p:cBhvr>
                                      <p:to>
                                        <p:strVal val="visible"/>
                                      </p:to>
                                    </p:set>
                                    <p:anim calcmode="lin" valueType="num">
                                      <p:cBhvr additive="base">
                                        <p:cTn id="39" dur="500" fill="hold"/>
                                        <p:tgtEl>
                                          <p:spTgt spid="43042"/>
                                        </p:tgtEl>
                                        <p:attrNameLst>
                                          <p:attrName>ppt_x</p:attrName>
                                        </p:attrNameLst>
                                      </p:cBhvr>
                                      <p:tavLst>
                                        <p:tav tm="0">
                                          <p:val>
                                            <p:strVal val="1+#ppt_w/2"/>
                                          </p:val>
                                        </p:tav>
                                        <p:tav tm="100000">
                                          <p:val>
                                            <p:strVal val="#ppt_x"/>
                                          </p:val>
                                        </p:tav>
                                      </p:tavLst>
                                    </p:anim>
                                    <p:anim calcmode="lin" valueType="num">
                                      <p:cBhvr additive="base">
                                        <p:cTn id="40" dur="500" fill="hold"/>
                                        <p:tgtEl>
                                          <p:spTgt spid="43042"/>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3048"/>
                                        </p:tgtEl>
                                        <p:attrNameLst>
                                          <p:attrName>style.visibility</p:attrName>
                                        </p:attrNameLst>
                                      </p:cBhvr>
                                      <p:to>
                                        <p:strVal val="visible"/>
                                      </p:to>
                                    </p:set>
                                    <p:anim calcmode="lin" valueType="num">
                                      <p:cBhvr additive="base">
                                        <p:cTn id="43" dur="500" fill="hold"/>
                                        <p:tgtEl>
                                          <p:spTgt spid="43048"/>
                                        </p:tgtEl>
                                        <p:attrNameLst>
                                          <p:attrName>ppt_x</p:attrName>
                                        </p:attrNameLst>
                                      </p:cBhvr>
                                      <p:tavLst>
                                        <p:tav tm="0">
                                          <p:val>
                                            <p:strVal val="#ppt_x"/>
                                          </p:val>
                                        </p:tav>
                                        <p:tav tm="100000">
                                          <p:val>
                                            <p:strVal val="#ppt_x"/>
                                          </p:val>
                                        </p:tav>
                                      </p:tavLst>
                                    </p:anim>
                                    <p:anim calcmode="lin" valueType="num">
                                      <p:cBhvr additive="base">
                                        <p:cTn id="44" dur="500" fill="hold"/>
                                        <p:tgtEl>
                                          <p:spTgt spid="4304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3049"/>
                                        </p:tgtEl>
                                        <p:attrNameLst>
                                          <p:attrName>style.visibility</p:attrName>
                                        </p:attrNameLst>
                                      </p:cBhvr>
                                      <p:to>
                                        <p:strVal val="visible"/>
                                      </p:to>
                                    </p:set>
                                    <p:anim calcmode="lin" valueType="num">
                                      <p:cBhvr additive="base">
                                        <p:cTn id="49" dur="500" fill="hold"/>
                                        <p:tgtEl>
                                          <p:spTgt spid="43049"/>
                                        </p:tgtEl>
                                        <p:attrNameLst>
                                          <p:attrName>ppt_x</p:attrName>
                                        </p:attrNameLst>
                                      </p:cBhvr>
                                      <p:tavLst>
                                        <p:tav tm="0">
                                          <p:val>
                                            <p:strVal val="1+#ppt_w/2"/>
                                          </p:val>
                                        </p:tav>
                                        <p:tav tm="100000">
                                          <p:val>
                                            <p:strVal val="#ppt_x"/>
                                          </p:val>
                                        </p:tav>
                                      </p:tavLst>
                                    </p:anim>
                                    <p:anim calcmode="lin" valueType="num">
                                      <p:cBhvr additive="base">
                                        <p:cTn id="50" dur="500" fill="hold"/>
                                        <p:tgtEl>
                                          <p:spTgt spid="43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8" grpId="0" animBg="1"/>
      <p:bldP spid="43041" grpId="0" animBg="1"/>
      <p:bldP spid="43042" grpId="0" animBg="1"/>
      <p:bldP spid="43043" grpId="0" animBg="1"/>
      <p:bldP spid="43044" grpId="0" animBg="1"/>
      <p:bldP spid="43047" grpId="0" animBg="1"/>
      <p:bldP spid="43048" grpId="0" animBg="1"/>
      <p:bldP spid="43049" grpId="0" animBg="1"/>
      <p:bldP spid="431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9100" y="381000"/>
            <a:ext cx="8229600" cy="1143000"/>
          </a:xfrm>
        </p:spPr>
        <p:txBody>
          <a:bodyPr/>
          <a:lstStyle/>
          <a:p>
            <a:pPr eaLnBrk="1" hangingPunct="1"/>
            <a:r>
              <a:rPr lang="en-US"/>
              <a:t>Shortest Job First (Preemptive)</a:t>
            </a:r>
          </a:p>
        </p:txBody>
      </p:sp>
      <p:graphicFrame>
        <p:nvGraphicFramePr>
          <p:cNvPr id="55299" name="Group 3"/>
          <p:cNvGraphicFramePr>
            <a:graphicFrameLocks noGrp="1"/>
          </p:cNvGraphicFramePr>
          <p:nvPr>
            <p:ph idx="1"/>
            <p:extLst>
              <p:ext uri="{D42A27DB-BD31-4B8C-83A1-F6EECF244321}">
                <p14:modId xmlns:p14="http://schemas.microsoft.com/office/powerpoint/2010/main" val="1012284528"/>
              </p:ext>
            </p:extLst>
          </p:nvPr>
        </p:nvGraphicFramePr>
        <p:xfrm>
          <a:off x="457200" y="1905000"/>
          <a:ext cx="7666037" cy="2117726"/>
        </p:xfrm>
        <a:graphic>
          <a:graphicData uri="http://schemas.openxmlformats.org/drawingml/2006/table">
            <a:tbl>
              <a:tblPr/>
              <a:tblGrid>
                <a:gridCol w="1314450">
                  <a:extLst>
                    <a:ext uri="{9D8B030D-6E8A-4147-A177-3AD203B41FA5}">
                      <a16:colId xmlns:a16="http://schemas.microsoft.com/office/drawing/2014/main" val="20000"/>
                    </a:ext>
                  </a:extLst>
                </a:gridCol>
                <a:gridCol w="1274762">
                  <a:extLst>
                    <a:ext uri="{9D8B030D-6E8A-4147-A177-3AD203B41FA5}">
                      <a16:colId xmlns:a16="http://schemas.microsoft.com/office/drawing/2014/main" val="20001"/>
                    </a:ext>
                  </a:extLst>
                </a:gridCol>
                <a:gridCol w="2538413">
                  <a:extLst>
                    <a:ext uri="{9D8B030D-6E8A-4147-A177-3AD203B41FA5}">
                      <a16:colId xmlns:a16="http://schemas.microsoft.com/office/drawing/2014/main" val="20002"/>
                    </a:ext>
                  </a:extLst>
                </a:gridCol>
                <a:gridCol w="2538412">
                  <a:extLst>
                    <a:ext uri="{9D8B030D-6E8A-4147-A177-3AD203B41FA5}">
                      <a16:colId xmlns:a16="http://schemas.microsoft.com/office/drawing/2014/main" val="20003"/>
                    </a:ext>
                  </a:extLst>
                </a:gridCol>
              </a:tblGrid>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Thread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CPU</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a:t>
                      </a:r>
                      <a:r>
                        <a:rPr kumimoji="0" lang="en-US" sz="2400" b="0" i="0" u="none" strike="noStrike" cap="none" normalizeH="0" baseline="30000">
                          <a:ln>
                            <a:noFill/>
                          </a:ln>
                          <a:solidFill>
                            <a:schemeClr val="tx1"/>
                          </a:solidFill>
                          <a:effectLst/>
                          <a:latin typeface="+mj-lt"/>
                        </a:rPr>
                        <a:t>st</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2</a:t>
                      </a:r>
                      <a:r>
                        <a:rPr kumimoji="0" lang="en-US" sz="2400" b="0" i="0" u="none" strike="noStrike" cap="none" normalizeH="0" baseline="30000">
                          <a:ln>
                            <a:noFill/>
                          </a:ln>
                          <a:solidFill>
                            <a:schemeClr val="tx1"/>
                          </a:solidFill>
                          <a:effectLst/>
                          <a:latin typeface="+mj-lt"/>
                        </a:rPr>
                        <a:t>nd</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10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15 </a:t>
                      </a:r>
                      <a:r>
                        <a:rPr kumimoji="0" lang="en-US" sz="2400" b="0" i="0" u="none" strike="noStrike" cap="none" normalizeH="0" baseline="0" dirty="0" err="1">
                          <a:ln>
                            <a:noFill/>
                          </a:ln>
                          <a:solidFill>
                            <a:schemeClr val="tx1"/>
                          </a:solidFill>
                          <a:effectLst/>
                          <a:latin typeface="+mj-lt"/>
                        </a:rPr>
                        <a:t>ms</a:t>
                      </a:r>
                      <a:endParaRPr kumimoji="0" lang="en-US" sz="2400" b="0" i="0" u="none" strike="noStrike" cap="none" normalizeH="0" baseline="0" dirty="0">
                        <a:ln>
                          <a:noFill/>
                        </a:ln>
                        <a:solidFill>
                          <a:schemeClr val="tx1"/>
                        </a:solidFill>
                        <a:effectLst/>
                        <a:latin typeface="+mj-lt"/>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at 2ms for 5ms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12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j-lt"/>
                        </a:rPr>
                        <a:t>at 4ms for 2ms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at 8ms for 2ms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6" name="Text Box 30"/>
          <p:cNvSpPr txBox="1">
            <a:spLocks noChangeArrowheads="1"/>
          </p:cNvSpPr>
          <p:nvPr/>
        </p:nvSpPr>
        <p:spPr bwMode="auto">
          <a:xfrm>
            <a:off x="1524000" y="4419600"/>
            <a:ext cx="1524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 </a:t>
            </a:r>
          </a:p>
        </p:txBody>
      </p:sp>
      <p:sp>
        <p:nvSpPr>
          <p:cNvPr id="14367" name="Line 31"/>
          <p:cNvSpPr>
            <a:spLocks noChangeShapeType="1"/>
          </p:cNvSpPr>
          <p:nvPr/>
        </p:nvSpPr>
        <p:spPr bwMode="auto">
          <a:xfrm>
            <a:off x="1371600" y="5176838"/>
            <a:ext cx="662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55328" name="Text Box 32"/>
          <p:cNvSpPr txBox="1">
            <a:spLocks noChangeArrowheads="1"/>
          </p:cNvSpPr>
          <p:nvPr/>
        </p:nvSpPr>
        <p:spPr bwMode="auto">
          <a:xfrm>
            <a:off x="30480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55329" name="Text Box 33"/>
          <p:cNvSpPr txBox="1">
            <a:spLocks noChangeArrowheads="1"/>
          </p:cNvSpPr>
          <p:nvPr/>
        </p:nvSpPr>
        <p:spPr bwMode="auto">
          <a:xfrm>
            <a:off x="47244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55330" name="Text Box 34"/>
          <p:cNvSpPr txBox="1">
            <a:spLocks noChangeArrowheads="1"/>
          </p:cNvSpPr>
          <p:nvPr/>
        </p:nvSpPr>
        <p:spPr bwMode="auto">
          <a:xfrm>
            <a:off x="3962400" y="5638800"/>
            <a:ext cx="762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55331" name="Text Box 35"/>
          <p:cNvSpPr txBox="1">
            <a:spLocks noChangeArrowheads="1"/>
          </p:cNvSpPr>
          <p:nvPr/>
        </p:nvSpPr>
        <p:spPr bwMode="auto">
          <a:xfrm>
            <a:off x="36576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4372" name="Text Box 36"/>
          <p:cNvSpPr txBox="1">
            <a:spLocks noChangeArrowheads="1"/>
          </p:cNvSpPr>
          <p:nvPr/>
        </p:nvSpPr>
        <p:spPr bwMode="auto">
          <a:xfrm>
            <a:off x="381000" y="44910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CPU:</a:t>
            </a:r>
          </a:p>
        </p:txBody>
      </p:sp>
      <p:sp>
        <p:nvSpPr>
          <p:cNvPr id="14373" name="Text Box 37"/>
          <p:cNvSpPr txBox="1">
            <a:spLocks noChangeArrowheads="1"/>
          </p:cNvSpPr>
          <p:nvPr/>
        </p:nvSpPr>
        <p:spPr bwMode="auto">
          <a:xfrm>
            <a:off x="457200" y="555783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mj-lt"/>
              </a:rPr>
              <a:t>I/O:</a:t>
            </a:r>
          </a:p>
        </p:txBody>
      </p:sp>
      <p:sp>
        <p:nvSpPr>
          <p:cNvPr id="55334" name="Text Box 38"/>
          <p:cNvSpPr txBox="1">
            <a:spLocks noChangeArrowheads="1"/>
          </p:cNvSpPr>
          <p:nvPr/>
        </p:nvSpPr>
        <p:spPr bwMode="auto">
          <a:xfrm>
            <a:off x="39624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55335" name="Text Box 39"/>
          <p:cNvSpPr txBox="1">
            <a:spLocks noChangeArrowheads="1"/>
          </p:cNvSpPr>
          <p:nvPr/>
        </p:nvSpPr>
        <p:spPr bwMode="auto">
          <a:xfrm>
            <a:off x="47244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55336" name="Text Box 40"/>
          <p:cNvSpPr txBox="1">
            <a:spLocks noChangeArrowheads="1"/>
          </p:cNvSpPr>
          <p:nvPr/>
        </p:nvSpPr>
        <p:spPr bwMode="auto">
          <a:xfrm>
            <a:off x="50292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4377" name="Line 41"/>
          <p:cNvSpPr>
            <a:spLocks noChangeShapeType="1"/>
          </p:cNvSpPr>
          <p:nvPr/>
        </p:nvSpPr>
        <p:spPr bwMode="auto">
          <a:xfrm flipH="1">
            <a:off x="152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78" name="Line 42"/>
          <p:cNvSpPr>
            <a:spLocks noChangeShapeType="1"/>
          </p:cNvSpPr>
          <p:nvPr/>
        </p:nvSpPr>
        <p:spPr bwMode="auto">
          <a:xfrm>
            <a:off x="167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79" name="Line 43"/>
          <p:cNvSpPr>
            <a:spLocks noChangeShapeType="1"/>
          </p:cNvSpPr>
          <p:nvPr/>
        </p:nvSpPr>
        <p:spPr bwMode="auto">
          <a:xfrm>
            <a:off x="182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0" name="Line 44"/>
          <p:cNvSpPr>
            <a:spLocks noChangeShapeType="1"/>
          </p:cNvSpPr>
          <p:nvPr/>
        </p:nvSpPr>
        <p:spPr bwMode="auto">
          <a:xfrm>
            <a:off x="198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1" name="Line 45"/>
          <p:cNvSpPr>
            <a:spLocks noChangeShapeType="1"/>
          </p:cNvSpPr>
          <p:nvPr/>
        </p:nvSpPr>
        <p:spPr bwMode="auto">
          <a:xfrm>
            <a:off x="213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2" name="Line 46"/>
          <p:cNvSpPr>
            <a:spLocks noChangeShapeType="1"/>
          </p:cNvSpPr>
          <p:nvPr/>
        </p:nvSpPr>
        <p:spPr bwMode="auto">
          <a:xfrm>
            <a:off x="243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3" name="Line 47"/>
          <p:cNvSpPr>
            <a:spLocks noChangeShapeType="1"/>
          </p:cNvSpPr>
          <p:nvPr/>
        </p:nvSpPr>
        <p:spPr bwMode="auto">
          <a:xfrm>
            <a:off x="259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4" name="Line 48"/>
          <p:cNvSpPr>
            <a:spLocks noChangeShapeType="1"/>
          </p:cNvSpPr>
          <p:nvPr/>
        </p:nvSpPr>
        <p:spPr bwMode="auto">
          <a:xfrm>
            <a:off x="274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5" name="Line 49"/>
          <p:cNvSpPr>
            <a:spLocks noChangeShapeType="1"/>
          </p:cNvSpPr>
          <p:nvPr/>
        </p:nvSpPr>
        <p:spPr bwMode="auto">
          <a:xfrm>
            <a:off x="289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6" name="Line 50"/>
          <p:cNvSpPr>
            <a:spLocks noChangeShapeType="1"/>
          </p:cNvSpPr>
          <p:nvPr/>
        </p:nvSpPr>
        <p:spPr bwMode="auto">
          <a:xfrm>
            <a:off x="320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7" name="Line 51"/>
          <p:cNvSpPr>
            <a:spLocks noChangeShapeType="1"/>
          </p:cNvSpPr>
          <p:nvPr/>
        </p:nvSpPr>
        <p:spPr bwMode="auto">
          <a:xfrm>
            <a:off x="335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8" name="Line 52"/>
          <p:cNvSpPr>
            <a:spLocks noChangeShapeType="1"/>
          </p:cNvSpPr>
          <p:nvPr/>
        </p:nvSpPr>
        <p:spPr bwMode="auto">
          <a:xfrm>
            <a:off x="350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89" name="Line 53"/>
          <p:cNvSpPr>
            <a:spLocks noChangeShapeType="1"/>
          </p:cNvSpPr>
          <p:nvPr/>
        </p:nvSpPr>
        <p:spPr bwMode="auto">
          <a:xfrm>
            <a:off x="365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0" name="Line 54"/>
          <p:cNvSpPr>
            <a:spLocks noChangeShapeType="1"/>
          </p:cNvSpPr>
          <p:nvPr/>
        </p:nvSpPr>
        <p:spPr bwMode="auto">
          <a:xfrm>
            <a:off x="3962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1" name="Line 55"/>
          <p:cNvSpPr>
            <a:spLocks noChangeShapeType="1"/>
          </p:cNvSpPr>
          <p:nvPr/>
        </p:nvSpPr>
        <p:spPr bwMode="auto">
          <a:xfrm>
            <a:off x="4114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2" name="Line 56"/>
          <p:cNvSpPr>
            <a:spLocks noChangeShapeType="1"/>
          </p:cNvSpPr>
          <p:nvPr/>
        </p:nvSpPr>
        <p:spPr bwMode="auto">
          <a:xfrm>
            <a:off x="4267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3" name="Line 57"/>
          <p:cNvSpPr>
            <a:spLocks noChangeShapeType="1"/>
          </p:cNvSpPr>
          <p:nvPr/>
        </p:nvSpPr>
        <p:spPr bwMode="auto">
          <a:xfrm>
            <a:off x="4419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4" name="Line 58"/>
          <p:cNvSpPr>
            <a:spLocks noChangeShapeType="1"/>
          </p:cNvSpPr>
          <p:nvPr/>
        </p:nvSpPr>
        <p:spPr bwMode="auto">
          <a:xfrm>
            <a:off x="4724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5" name="Line 59"/>
          <p:cNvSpPr>
            <a:spLocks noChangeShapeType="1"/>
          </p:cNvSpPr>
          <p:nvPr/>
        </p:nvSpPr>
        <p:spPr bwMode="auto">
          <a:xfrm>
            <a:off x="4876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6" name="Line 60"/>
          <p:cNvSpPr>
            <a:spLocks noChangeShapeType="1"/>
          </p:cNvSpPr>
          <p:nvPr/>
        </p:nvSpPr>
        <p:spPr bwMode="auto">
          <a:xfrm>
            <a:off x="5029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7" name="Line 61"/>
          <p:cNvSpPr>
            <a:spLocks noChangeShapeType="1"/>
          </p:cNvSpPr>
          <p:nvPr/>
        </p:nvSpPr>
        <p:spPr bwMode="auto">
          <a:xfrm>
            <a:off x="5181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8" name="Line 62"/>
          <p:cNvSpPr>
            <a:spLocks noChangeShapeType="1"/>
          </p:cNvSpPr>
          <p:nvPr/>
        </p:nvSpPr>
        <p:spPr bwMode="auto">
          <a:xfrm>
            <a:off x="548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399" name="Line 63"/>
          <p:cNvSpPr>
            <a:spLocks noChangeShapeType="1"/>
          </p:cNvSpPr>
          <p:nvPr/>
        </p:nvSpPr>
        <p:spPr bwMode="auto">
          <a:xfrm>
            <a:off x="563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0" name="Line 64"/>
          <p:cNvSpPr>
            <a:spLocks noChangeShapeType="1"/>
          </p:cNvSpPr>
          <p:nvPr/>
        </p:nvSpPr>
        <p:spPr bwMode="auto">
          <a:xfrm>
            <a:off x="579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1" name="Line 65"/>
          <p:cNvSpPr>
            <a:spLocks noChangeShapeType="1"/>
          </p:cNvSpPr>
          <p:nvPr/>
        </p:nvSpPr>
        <p:spPr bwMode="auto">
          <a:xfrm>
            <a:off x="594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2" name="Line 66"/>
          <p:cNvSpPr>
            <a:spLocks noChangeShapeType="1"/>
          </p:cNvSpPr>
          <p:nvPr/>
        </p:nvSpPr>
        <p:spPr bwMode="auto">
          <a:xfrm>
            <a:off x="624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3" name="Line 67"/>
          <p:cNvSpPr>
            <a:spLocks noChangeShapeType="1"/>
          </p:cNvSpPr>
          <p:nvPr/>
        </p:nvSpPr>
        <p:spPr bwMode="auto">
          <a:xfrm>
            <a:off x="640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4" name="Line 68"/>
          <p:cNvSpPr>
            <a:spLocks noChangeShapeType="1"/>
          </p:cNvSpPr>
          <p:nvPr/>
        </p:nvSpPr>
        <p:spPr bwMode="auto">
          <a:xfrm>
            <a:off x="655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5" name="Line 69"/>
          <p:cNvSpPr>
            <a:spLocks noChangeShapeType="1"/>
          </p:cNvSpPr>
          <p:nvPr/>
        </p:nvSpPr>
        <p:spPr bwMode="auto">
          <a:xfrm>
            <a:off x="670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6" name="Line 70"/>
          <p:cNvSpPr>
            <a:spLocks noChangeShapeType="1"/>
          </p:cNvSpPr>
          <p:nvPr/>
        </p:nvSpPr>
        <p:spPr bwMode="auto">
          <a:xfrm>
            <a:off x="701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7" name="Line 71"/>
          <p:cNvSpPr>
            <a:spLocks noChangeShapeType="1"/>
          </p:cNvSpPr>
          <p:nvPr/>
        </p:nvSpPr>
        <p:spPr bwMode="auto">
          <a:xfrm>
            <a:off x="716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8" name="Line 72"/>
          <p:cNvSpPr>
            <a:spLocks noChangeShapeType="1"/>
          </p:cNvSpPr>
          <p:nvPr/>
        </p:nvSpPr>
        <p:spPr bwMode="auto">
          <a:xfrm>
            <a:off x="731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09" name="Line 73"/>
          <p:cNvSpPr>
            <a:spLocks noChangeShapeType="1"/>
          </p:cNvSpPr>
          <p:nvPr/>
        </p:nvSpPr>
        <p:spPr bwMode="auto">
          <a:xfrm>
            <a:off x="746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0" name="Line 74"/>
          <p:cNvSpPr>
            <a:spLocks noChangeShapeType="1"/>
          </p:cNvSpPr>
          <p:nvPr/>
        </p:nvSpPr>
        <p:spPr bwMode="auto">
          <a:xfrm flipH="1">
            <a:off x="228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1" name="Line 75"/>
          <p:cNvSpPr>
            <a:spLocks noChangeShapeType="1"/>
          </p:cNvSpPr>
          <p:nvPr/>
        </p:nvSpPr>
        <p:spPr bwMode="auto">
          <a:xfrm flipH="1">
            <a:off x="304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2" name="Line 76"/>
          <p:cNvSpPr>
            <a:spLocks noChangeShapeType="1"/>
          </p:cNvSpPr>
          <p:nvPr/>
        </p:nvSpPr>
        <p:spPr bwMode="auto">
          <a:xfrm flipH="1">
            <a:off x="381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3" name="Line 77"/>
          <p:cNvSpPr>
            <a:spLocks noChangeShapeType="1"/>
          </p:cNvSpPr>
          <p:nvPr/>
        </p:nvSpPr>
        <p:spPr bwMode="auto">
          <a:xfrm flipH="1">
            <a:off x="4572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4" name="Line 78"/>
          <p:cNvSpPr>
            <a:spLocks noChangeShapeType="1"/>
          </p:cNvSpPr>
          <p:nvPr/>
        </p:nvSpPr>
        <p:spPr bwMode="auto">
          <a:xfrm flipH="1">
            <a:off x="533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5" name="Line 79"/>
          <p:cNvSpPr>
            <a:spLocks noChangeShapeType="1"/>
          </p:cNvSpPr>
          <p:nvPr/>
        </p:nvSpPr>
        <p:spPr bwMode="auto">
          <a:xfrm flipH="1">
            <a:off x="609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6" name="Line 80"/>
          <p:cNvSpPr>
            <a:spLocks noChangeShapeType="1"/>
          </p:cNvSpPr>
          <p:nvPr/>
        </p:nvSpPr>
        <p:spPr bwMode="auto">
          <a:xfrm flipH="1">
            <a:off x="685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7" name="Line 81"/>
          <p:cNvSpPr>
            <a:spLocks noChangeShapeType="1"/>
          </p:cNvSpPr>
          <p:nvPr/>
        </p:nvSpPr>
        <p:spPr bwMode="auto">
          <a:xfrm flipH="1">
            <a:off x="762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4418" name="Text Box 82"/>
          <p:cNvSpPr txBox="1">
            <a:spLocks noChangeArrowheads="1"/>
          </p:cNvSpPr>
          <p:nvPr/>
        </p:nvSpPr>
        <p:spPr bwMode="auto">
          <a:xfrm>
            <a:off x="1371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0</a:t>
            </a:r>
          </a:p>
        </p:txBody>
      </p:sp>
      <p:sp>
        <p:nvSpPr>
          <p:cNvPr id="14419" name="Text Box 83"/>
          <p:cNvSpPr txBox="1">
            <a:spLocks noChangeArrowheads="1"/>
          </p:cNvSpPr>
          <p:nvPr/>
        </p:nvSpPr>
        <p:spPr bwMode="auto">
          <a:xfrm>
            <a:off x="2133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5</a:t>
            </a:r>
          </a:p>
        </p:txBody>
      </p:sp>
      <p:sp>
        <p:nvSpPr>
          <p:cNvPr id="14420" name="Text Box 84"/>
          <p:cNvSpPr txBox="1">
            <a:spLocks noChangeArrowheads="1"/>
          </p:cNvSpPr>
          <p:nvPr/>
        </p:nvSpPr>
        <p:spPr bwMode="auto">
          <a:xfrm>
            <a:off x="281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10</a:t>
            </a:r>
          </a:p>
        </p:txBody>
      </p:sp>
      <p:sp>
        <p:nvSpPr>
          <p:cNvPr id="14421" name="Text Box 85"/>
          <p:cNvSpPr txBox="1">
            <a:spLocks noChangeArrowheads="1"/>
          </p:cNvSpPr>
          <p:nvPr/>
        </p:nvSpPr>
        <p:spPr bwMode="auto">
          <a:xfrm>
            <a:off x="358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15</a:t>
            </a:r>
          </a:p>
        </p:txBody>
      </p:sp>
      <p:sp>
        <p:nvSpPr>
          <p:cNvPr id="14422" name="Text Box 86"/>
          <p:cNvSpPr txBox="1">
            <a:spLocks noChangeArrowheads="1"/>
          </p:cNvSpPr>
          <p:nvPr/>
        </p:nvSpPr>
        <p:spPr bwMode="auto">
          <a:xfrm>
            <a:off x="4343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20</a:t>
            </a:r>
          </a:p>
        </p:txBody>
      </p:sp>
      <p:sp>
        <p:nvSpPr>
          <p:cNvPr id="14423" name="Text Box 87"/>
          <p:cNvSpPr txBox="1">
            <a:spLocks noChangeArrowheads="1"/>
          </p:cNvSpPr>
          <p:nvPr/>
        </p:nvSpPr>
        <p:spPr bwMode="auto">
          <a:xfrm>
            <a:off x="5105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25</a:t>
            </a:r>
          </a:p>
        </p:txBody>
      </p:sp>
      <p:sp>
        <p:nvSpPr>
          <p:cNvPr id="14424" name="Text Box 88"/>
          <p:cNvSpPr txBox="1">
            <a:spLocks noChangeArrowheads="1"/>
          </p:cNvSpPr>
          <p:nvPr/>
        </p:nvSpPr>
        <p:spPr bwMode="auto">
          <a:xfrm>
            <a:off x="5867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30</a:t>
            </a:r>
          </a:p>
        </p:txBody>
      </p:sp>
      <p:sp>
        <p:nvSpPr>
          <p:cNvPr id="14425" name="Text Box 89"/>
          <p:cNvSpPr txBox="1">
            <a:spLocks noChangeArrowheads="1"/>
          </p:cNvSpPr>
          <p:nvPr/>
        </p:nvSpPr>
        <p:spPr bwMode="auto">
          <a:xfrm>
            <a:off x="662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35</a:t>
            </a:r>
          </a:p>
        </p:txBody>
      </p:sp>
      <p:sp>
        <p:nvSpPr>
          <p:cNvPr id="14426" name="Text Box 90"/>
          <p:cNvSpPr txBox="1">
            <a:spLocks noChangeArrowheads="1"/>
          </p:cNvSpPr>
          <p:nvPr/>
        </p:nvSpPr>
        <p:spPr bwMode="auto">
          <a:xfrm>
            <a:off x="739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40</a:t>
            </a:r>
          </a:p>
        </p:txBody>
      </p:sp>
      <p:sp>
        <p:nvSpPr>
          <p:cNvPr id="55387" name="Text Box 91"/>
          <p:cNvSpPr txBox="1">
            <a:spLocks noChangeArrowheads="1"/>
          </p:cNvSpPr>
          <p:nvPr/>
        </p:nvSpPr>
        <p:spPr bwMode="auto">
          <a:xfrm>
            <a:off x="5638800" y="4419600"/>
            <a:ext cx="1676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55388" name="Text Box 92"/>
          <p:cNvSpPr txBox="1">
            <a:spLocks noChangeArrowheads="1"/>
          </p:cNvSpPr>
          <p:nvPr/>
        </p:nvSpPr>
        <p:spPr bwMode="auto">
          <a:xfrm>
            <a:off x="36576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E3600BB4-A6AE-4D17-BB53-B0A329462EE8}" type="slidenum">
              <a:rPr lang="en-US" smtClean="0">
                <a:latin typeface="+mj-lt"/>
              </a:rPr>
              <a:pPr>
                <a:defRPr/>
              </a:pPr>
              <a:t>11</a:t>
            </a:fld>
            <a:endParaRPr lang="en-US">
              <a:latin typeface="+mj-lt"/>
            </a:endParaRPr>
          </a:p>
        </p:txBody>
      </p:sp>
      <p:sp>
        <p:nvSpPr>
          <p:cNvPr id="69"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latin typeface="+mj-lt"/>
              </a:rPr>
              <a:pPr>
                <a:defRPr/>
              </a:pPr>
              <a:t>11</a:t>
            </a:fld>
            <a:endParaRPr lang="en-US" dirty="0">
              <a:latin typeface="+mj-lt"/>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2DED884E-BBEE-424F-B539-95946F39296F}"/>
                  </a:ext>
                </a:extLst>
              </p14:cNvPr>
              <p14:cNvContentPartPr/>
              <p14:nvPr/>
            </p14:nvContentPartPr>
            <p14:xfrm>
              <a:off x="4819284" y="4703748"/>
              <a:ext cx="360" cy="360"/>
            </p14:xfrm>
          </p:contentPart>
        </mc:Choice>
        <mc:Fallback>
          <p:pic>
            <p:nvPicPr>
              <p:cNvPr id="8" name="Ink 7">
                <a:extLst>
                  <a:ext uri="{FF2B5EF4-FFF2-40B4-BE49-F238E27FC236}">
                    <a16:creationId xmlns:a16="http://schemas.microsoft.com/office/drawing/2014/main" id="{2DED884E-BBEE-424F-B539-95946F39296F}"/>
                  </a:ext>
                </a:extLst>
              </p:cNvPr>
              <p:cNvPicPr/>
              <p:nvPr/>
            </p:nvPicPr>
            <p:blipFill>
              <a:blip r:embed="rId3"/>
              <a:stretch>
                <a:fillRect/>
              </a:stretch>
            </p:blipFill>
            <p:spPr>
              <a:xfrm>
                <a:off x="4810644" y="4694748"/>
                <a:ext cx="18000" cy="18000"/>
              </a:xfrm>
              <a:prstGeom prst="rect">
                <a:avLst/>
              </a:prstGeom>
            </p:spPr>
          </p:pic>
        </mc:Fallback>
      </mc:AlternateContent>
    </p:spTree>
    <p:extLst>
      <p:ext uri="{BB962C8B-B14F-4D97-AF65-F5344CB8AC3E}">
        <p14:creationId xmlns:p14="http://schemas.microsoft.com/office/powerpoint/2010/main" val="3632797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326"/>
                                        </p:tgtEl>
                                        <p:attrNameLst>
                                          <p:attrName>style.visibility</p:attrName>
                                        </p:attrNameLst>
                                      </p:cBhvr>
                                      <p:to>
                                        <p:strVal val="visible"/>
                                      </p:to>
                                    </p:set>
                                    <p:anim calcmode="lin" valueType="num">
                                      <p:cBhvr additive="base">
                                        <p:cTn id="7" dur="500" fill="hold"/>
                                        <p:tgtEl>
                                          <p:spTgt spid="55326"/>
                                        </p:tgtEl>
                                        <p:attrNameLst>
                                          <p:attrName>ppt_x</p:attrName>
                                        </p:attrNameLst>
                                      </p:cBhvr>
                                      <p:tavLst>
                                        <p:tav tm="0">
                                          <p:val>
                                            <p:strVal val="1+#ppt_w/2"/>
                                          </p:val>
                                        </p:tav>
                                        <p:tav tm="100000">
                                          <p:val>
                                            <p:strVal val="#ppt_x"/>
                                          </p:val>
                                        </p:tav>
                                      </p:tavLst>
                                    </p:anim>
                                    <p:anim calcmode="lin" valueType="num">
                                      <p:cBhvr additive="base">
                                        <p:cTn id="8" dur="500" fill="hold"/>
                                        <p:tgtEl>
                                          <p:spTgt spid="553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328"/>
                                        </p:tgtEl>
                                        <p:attrNameLst>
                                          <p:attrName>style.visibility</p:attrName>
                                        </p:attrNameLst>
                                      </p:cBhvr>
                                      <p:to>
                                        <p:strVal val="visible"/>
                                      </p:to>
                                    </p:set>
                                    <p:anim calcmode="lin" valueType="num">
                                      <p:cBhvr additive="base">
                                        <p:cTn id="13" dur="500" fill="hold"/>
                                        <p:tgtEl>
                                          <p:spTgt spid="55328"/>
                                        </p:tgtEl>
                                        <p:attrNameLst>
                                          <p:attrName>ppt_x</p:attrName>
                                        </p:attrNameLst>
                                      </p:cBhvr>
                                      <p:tavLst>
                                        <p:tav tm="0">
                                          <p:val>
                                            <p:strVal val="1+#ppt_w/2"/>
                                          </p:val>
                                        </p:tav>
                                        <p:tav tm="100000">
                                          <p:val>
                                            <p:strVal val="#ppt_x"/>
                                          </p:val>
                                        </p:tav>
                                      </p:tavLst>
                                    </p:anim>
                                    <p:anim calcmode="lin" valueType="num">
                                      <p:cBhvr additive="base">
                                        <p:cTn id="14" dur="500" fill="hold"/>
                                        <p:tgtEl>
                                          <p:spTgt spid="553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5388"/>
                                        </p:tgtEl>
                                        <p:attrNameLst>
                                          <p:attrName>style.visibility</p:attrName>
                                        </p:attrNameLst>
                                      </p:cBhvr>
                                      <p:to>
                                        <p:strVal val="visible"/>
                                      </p:to>
                                    </p:set>
                                    <p:anim calcmode="lin" valueType="num">
                                      <p:cBhvr additive="base">
                                        <p:cTn id="19" dur="500" fill="hold"/>
                                        <p:tgtEl>
                                          <p:spTgt spid="55388"/>
                                        </p:tgtEl>
                                        <p:attrNameLst>
                                          <p:attrName>ppt_x</p:attrName>
                                        </p:attrNameLst>
                                      </p:cBhvr>
                                      <p:tavLst>
                                        <p:tav tm="0">
                                          <p:val>
                                            <p:strVal val="1+#ppt_w/2"/>
                                          </p:val>
                                        </p:tav>
                                        <p:tav tm="100000">
                                          <p:val>
                                            <p:strVal val="#ppt_x"/>
                                          </p:val>
                                        </p:tav>
                                      </p:tavLst>
                                    </p:anim>
                                    <p:anim calcmode="lin" valueType="num">
                                      <p:cBhvr additive="base">
                                        <p:cTn id="20" dur="500" fill="hold"/>
                                        <p:tgtEl>
                                          <p:spTgt spid="55388"/>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331"/>
                                        </p:tgtEl>
                                        <p:attrNameLst>
                                          <p:attrName>style.visibility</p:attrName>
                                        </p:attrNameLst>
                                      </p:cBhvr>
                                      <p:to>
                                        <p:strVal val="visible"/>
                                      </p:to>
                                    </p:set>
                                    <p:anim calcmode="lin" valueType="num">
                                      <p:cBhvr additive="base">
                                        <p:cTn id="23" dur="500" fill="hold"/>
                                        <p:tgtEl>
                                          <p:spTgt spid="55331"/>
                                        </p:tgtEl>
                                        <p:attrNameLst>
                                          <p:attrName>ppt_x</p:attrName>
                                        </p:attrNameLst>
                                      </p:cBhvr>
                                      <p:tavLst>
                                        <p:tav tm="0">
                                          <p:val>
                                            <p:strVal val="#ppt_x"/>
                                          </p:val>
                                        </p:tav>
                                        <p:tav tm="100000">
                                          <p:val>
                                            <p:strVal val="#ppt_x"/>
                                          </p:val>
                                        </p:tav>
                                      </p:tavLst>
                                    </p:anim>
                                    <p:anim calcmode="lin" valueType="num">
                                      <p:cBhvr additive="base">
                                        <p:cTn id="24" dur="500" fill="hold"/>
                                        <p:tgtEl>
                                          <p:spTgt spid="5533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5334"/>
                                        </p:tgtEl>
                                        <p:attrNameLst>
                                          <p:attrName>style.visibility</p:attrName>
                                        </p:attrNameLst>
                                      </p:cBhvr>
                                      <p:to>
                                        <p:strVal val="visible"/>
                                      </p:to>
                                    </p:set>
                                    <p:anim calcmode="lin" valueType="num">
                                      <p:cBhvr additive="base">
                                        <p:cTn id="29" dur="500" fill="hold"/>
                                        <p:tgtEl>
                                          <p:spTgt spid="55334"/>
                                        </p:tgtEl>
                                        <p:attrNameLst>
                                          <p:attrName>ppt_x</p:attrName>
                                        </p:attrNameLst>
                                      </p:cBhvr>
                                      <p:tavLst>
                                        <p:tav tm="0">
                                          <p:val>
                                            <p:strVal val="1+#ppt_w/2"/>
                                          </p:val>
                                        </p:tav>
                                        <p:tav tm="100000">
                                          <p:val>
                                            <p:strVal val="#ppt_x"/>
                                          </p:val>
                                        </p:tav>
                                      </p:tavLst>
                                    </p:anim>
                                    <p:anim calcmode="lin" valueType="num">
                                      <p:cBhvr additive="base">
                                        <p:cTn id="30" dur="500" fill="hold"/>
                                        <p:tgtEl>
                                          <p:spTgt spid="55334"/>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5330"/>
                                        </p:tgtEl>
                                        <p:attrNameLst>
                                          <p:attrName>style.visibility</p:attrName>
                                        </p:attrNameLst>
                                      </p:cBhvr>
                                      <p:to>
                                        <p:strVal val="visible"/>
                                      </p:to>
                                    </p:set>
                                    <p:anim calcmode="lin" valueType="num">
                                      <p:cBhvr additive="base">
                                        <p:cTn id="33" dur="500" fill="hold"/>
                                        <p:tgtEl>
                                          <p:spTgt spid="55330"/>
                                        </p:tgtEl>
                                        <p:attrNameLst>
                                          <p:attrName>ppt_x</p:attrName>
                                        </p:attrNameLst>
                                      </p:cBhvr>
                                      <p:tavLst>
                                        <p:tav tm="0">
                                          <p:val>
                                            <p:strVal val="#ppt_x"/>
                                          </p:val>
                                        </p:tav>
                                        <p:tav tm="100000">
                                          <p:val>
                                            <p:strVal val="#ppt_x"/>
                                          </p:val>
                                        </p:tav>
                                      </p:tavLst>
                                    </p:anim>
                                    <p:anim calcmode="lin" valueType="num">
                                      <p:cBhvr additive="base">
                                        <p:cTn id="34" dur="500" fill="hold"/>
                                        <p:tgtEl>
                                          <p:spTgt spid="5533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5329"/>
                                        </p:tgtEl>
                                        <p:attrNameLst>
                                          <p:attrName>style.visibility</p:attrName>
                                        </p:attrNameLst>
                                      </p:cBhvr>
                                      <p:to>
                                        <p:strVal val="visible"/>
                                      </p:to>
                                    </p:set>
                                    <p:anim calcmode="lin" valueType="num">
                                      <p:cBhvr additive="base">
                                        <p:cTn id="39" dur="500" fill="hold"/>
                                        <p:tgtEl>
                                          <p:spTgt spid="55329"/>
                                        </p:tgtEl>
                                        <p:attrNameLst>
                                          <p:attrName>ppt_x</p:attrName>
                                        </p:attrNameLst>
                                      </p:cBhvr>
                                      <p:tavLst>
                                        <p:tav tm="0">
                                          <p:val>
                                            <p:strVal val="1+#ppt_w/2"/>
                                          </p:val>
                                        </p:tav>
                                        <p:tav tm="100000">
                                          <p:val>
                                            <p:strVal val="#ppt_x"/>
                                          </p:val>
                                        </p:tav>
                                      </p:tavLst>
                                    </p:anim>
                                    <p:anim calcmode="lin" valueType="num">
                                      <p:cBhvr additive="base">
                                        <p:cTn id="40" dur="500" fill="hold"/>
                                        <p:tgtEl>
                                          <p:spTgt spid="55329"/>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335"/>
                                        </p:tgtEl>
                                        <p:attrNameLst>
                                          <p:attrName>style.visibility</p:attrName>
                                        </p:attrNameLst>
                                      </p:cBhvr>
                                      <p:to>
                                        <p:strVal val="visible"/>
                                      </p:to>
                                    </p:set>
                                    <p:anim calcmode="lin" valueType="num">
                                      <p:cBhvr additive="base">
                                        <p:cTn id="43" dur="500" fill="hold"/>
                                        <p:tgtEl>
                                          <p:spTgt spid="55335"/>
                                        </p:tgtEl>
                                        <p:attrNameLst>
                                          <p:attrName>ppt_x</p:attrName>
                                        </p:attrNameLst>
                                      </p:cBhvr>
                                      <p:tavLst>
                                        <p:tav tm="0">
                                          <p:val>
                                            <p:strVal val="#ppt_x"/>
                                          </p:val>
                                        </p:tav>
                                        <p:tav tm="100000">
                                          <p:val>
                                            <p:strVal val="#ppt_x"/>
                                          </p:val>
                                        </p:tav>
                                      </p:tavLst>
                                    </p:anim>
                                    <p:anim calcmode="lin" valueType="num">
                                      <p:cBhvr additive="base">
                                        <p:cTn id="44" dur="500" fill="hold"/>
                                        <p:tgtEl>
                                          <p:spTgt spid="5533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5336"/>
                                        </p:tgtEl>
                                        <p:attrNameLst>
                                          <p:attrName>style.visibility</p:attrName>
                                        </p:attrNameLst>
                                      </p:cBhvr>
                                      <p:to>
                                        <p:strVal val="visible"/>
                                      </p:to>
                                    </p:set>
                                    <p:anim calcmode="lin" valueType="num">
                                      <p:cBhvr additive="base">
                                        <p:cTn id="49" dur="500" fill="hold"/>
                                        <p:tgtEl>
                                          <p:spTgt spid="55336"/>
                                        </p:tgtEl>
                                        <p:attrNameLst>
                                          <p:attrName>ppt_x</p:attrName>
                                        </p:attrNameLst>
                                      </p:cBhvr>
                                      <p:tavLst>
                                        <p:tav tm="0">
                                          <p:val>
                                            <p:strVal val="1+#ppt_w/2"/>
                                          </p:val>
                                        </p:tav>
                                        <p:tav tm="100000">
                                          <p:val>
                                            <p:strVal val="#ppt_x"/>
                                          </p:val>
                                        </p:tav>
                                      </p:tavLst>
                                    </p:anim>
                                    <p:anim calcmode="lin" valueType="num">
                                      <p:cBhvr additive="base">
                                        <p:cTn id="50" dur="500" fill="hold"/>
                                        <p:tgtEl>
                                          <p:spTgt spid="5533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5387"/>
                                        </p:tgtEl>
                                        <p:attrNameLst>
                                          <p:attrName>style.visibility</p:attrName>
                                        </p:attrNameLst>
                                      </p:cBhvr>
                                      <p:to>
                                        <p:strVal val="visible"/>
                                      </p:to>
                                    </p:set>
                                    <p:anim calcmode="lin" valueType="num">
                                      <p:cBhvr additive="base">
                                        <p:cTn id="55" dur="500" fill="hold"/>
                                        <p:tgtEl>
                                          <p:spTgt spid="55387"/>
                                        </p:tgtEl>
                                        <p:attrNameLst>
                                          <p:attrName>ppt_x</p:attrName>
                                        </p:attrNameLst>
                                      </p:cBhvr>
                                      <p:tavLst>
                                        <p:tav tm="0">
                                          <p:val>
                                            <p:strVal val="1+#ppt_w/2"/>
                                          </p:val>
                                        </p:tav>
                                        <p:tav tm="100000">
                                          <p:val>
                                            <p:strVal val="#ppt_x"/>
                                          </p:val>
                                        </p:tav>
                                      </p:tavLst>
                                    </p:anim>
                                    <p:anim calcmode="lin" valueType="num">
                                      <p:cBhvr additive="base">
                                        <p:cTn id="56" dur="500" fill="hold"/>
                                        <p:tgtEl>
                                          <p:spTgt spid="55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6" grpId="0" animBg="1"/>
      <p:bldP spid="55328" grpId="0" animBg="1"/>
      <p:bldP spid="55329" grpId="0" animBg="1"/>
      <p:bldP spid="55330" grpId="0" animBg="1"/>
      <p:bldP spid="55331" grpId="0" animBg="1"/>
      <p:bldP spid="55334" grpId="0" animBg="1"/>
      <p:bldP spid="55335" grpId="0" animBg="1"/>
      <p:bldP spid="55336" grpId="0" animBg="1"/>
      <p:bldP spid="55387" grpId="0" animBg="1"/>
      <p:bldP spid="553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533400"/>
            <a:ext cx="8229600" cy="838200"/>
          </a:xfrm>
        </p:spPr>
        <p:txBody>
          <a:bodyPr/>
          <a:lstStyle/>
          <a:p>
            <a:pPr eaLnBrk="1" hangingPunct="1"/>
            <a:r>
              <a:rPr lang="en-US"/>
              <a:t>Priority (Preemptive)</a:t>
            </a:r>
          </a:p>
        </p:txBody>
      </p:sp>
      <p:graphicFrame>
        <p:nvGraphicFramePr>
          <p:cNvPr id="48374" name="Group 246"/>
          <p:cNvGraphicFramePr>
            <a:graphicFrameLocks noGrp="1"/>
          </p:cNvGraphicFramePr>
          <p:nvPr>
            <p:ph idx="1"/>
            <p:extLst>
              <p:ext uri="{D42A27DB-BD31-4B8C-83A1-F6EECF244321}">
                <p14:modId xmlns:p14="http://schemas.microsoft.com/office/powerpoint/2010/main" val="4065766151"/>
              </p:ext>
            </p:extLst>
          </p:nvPr>
        </p:nvGraphicFramePr>
        <p:xfrm>
          <a:off x="330200" y="1752600"/>
          <a:ext cx="8483600" cy="2117726"/>
        </p:xfrm>
        <a:graphic>
          <a:graphicData uri="http://schemas.openxmlformats.org/drawingml/2006/table">
            <a:tbl>
              <a:tblPr/>
              <a:tblGrid>
                <a:gridCol w="1314450">
                  <a:extLst>
                    <a:ext uri="{9D8B030D-6E8A-4147-A177-3AD203B41FA5}">
                      <a16:colId xmlns:a16="http://schemas.microsoft.com/office/drawing/2014/main" val="20000"/>
                    </a:ext>
                  </a:extLst>
                </a:gridCol>
                <a:gridCol w="817563">
                  <a:extLst>
                    <a:ext uri="{9D8B030D-6E8A-4147-A177-3AD203B41FA5}">
                      <a16:colId xmlns:a16="http://schemas.microsoft.com/office/drawing/2014/main" val="20001"/>
                    </a:ext>
                  </a:extLst>
                </a:gridCol>
                <a:gridCol w="1274762">
                  <a:extLst>
                    <a:ext uri="{9D8B030D-6E8A-4147-A177-3AD203B41FA5}">
                      <a16:colId xmlns:a16="http://schemas.microsoft.com/office/drawing/2014/main" val="20002"/>
                    </a:ext>
                  </a:extLst>
                </a:gridCol>
                <a:gridCol w="2538413">
                  <a:extLst>
                    <a:ext uri="{9D8B030D-6E8A-4147-A177-3AD203B41FA5}">
                      <a16:colId xmlns:a16="http://schemas.microsoft.com/office/drawing/2014/main" val="20003"/>
                    </a:ext>
                  </a:extLst>
                </a:gridCol>
                <a:gridCol w="2538412">
                  <a:extLst>
                    <a:ext uri="{9D8B030D-6E8A-4147-A177-3AD203B41FA5}">
                      <a16:colId xmlns:a16="http://schemas.microsoft.com/office/drawing/2014/main" val="20004"/>
                    </a:ext>
                  </a:extLst>
                </a:gridCol>
              </a:tblGrid>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Thread</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Prio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CPU</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a:t>
                      </a:r>
                      <a:r>
                        <a:rPr kumimoji="0" lang="en-US" sz="2400" b="0" i="0" u="none" strike="noStrike" cap="none" normalizeH="0" baseline="30000">
                          <a:ln>
                            <a:noFill/>
                          </a:ln>
                          <a:solidFill>
                            <a:schemeClr val="tx1"/>
                          </a:solidFill>
                          <a:effectLst/>
                          <a:latin typeface="+mj-lt"/>
                        </a:rPr>
                        <a:t>st</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2</a:t>
                      </a:r>
                      <a:r>
                        <a:rPr kumimoji="0" lang="en-US" sz="2400" b="0" i="0" u="none" strike="noStrike" cap="none" normalizeH="0" baseline="30000">
                          <a:ln>
                            <a:noFill/>
                          </a:ln>
                          <a:solidFill>
                            <a:schemeClr val="tx1"/>
                          </a:solidFill>
                          <a:effectLst/>
                          <a:latin typeface="+mj-lt"/>
                        </a:rPr>
                        <a:t>nd</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T1</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10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T2</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15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at 2ms for 5ms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T3</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12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j-lt"/>
                        </a:rPr>
                        <a:t>at 4ms for 2ms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at 8ms for 2ms</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8158" name="Text Box 30"/>
          <p:cNvSpPr txBox="1">
            <a:spLocks noChangeArrowheads="1"/>
          </p:cNvSpPr>
          <p:nvPr/>
        </p:nvSpPr>
        <p:spPr bwMode="auto">
          <a:xfrm>
            <a:off x="21336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15396" name="Line 31"/>
          <p:cNvSpPr>
            <a:spLocks noChangeShapeType="1"/>
          </p:cNvSpPr>
          <p:nvPr/>
        </p:nvSpPr>
        <p:spPr bwMode="auto">
          <a:xfrm>
            <a:off x="1371600" y="5176838"/>
            <a:ext cx="678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48162" name="Text Box 34"/>
          <p:cNvSpPr txBox="1">
            <a:spLocks noChangeArrowheads="1"/>
          </p:cNvSpPr>
          <p:nvPr/>
        </p:nvSpPr>
        <p:spPr bwMode="auto">
          <a:xfrm>
            <a:off x="5181600" y="5638800"/>
            <a:ext cx="762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8163" name="Text Box 35"/>
          <p:cNvSpPr txBox="1">
            <a:spLocks noChangeArrowheads="1"/>
          </p:cNvSpPr>
          <p:nvPr/>
        </p:nvSpPr>
        <p:spPr bwMode="auto">
          <a:xfrm>
            <a:off x="21336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5399" name="Text Box 36"/>
          <p:cNvSpPr txBox="1">
            <a:spLocks noChangeArrowheads="1"/>
          </p:cNvSpPr>
          <p:nvPr/>
        </p:nvSpPr>
        <p:spPr bwMode="auto">
          <a:xfrm>
            <a:off x="381000" y="44910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CPU:</a:t>
            </a:r>
          </a:p>
        </p:txBody>
      </p:sp>
      <p:sp>
        <p:nvSpPr>
          <p:cNvPr id="15400" name="Text Box 37"/>
          <p:cNvSpPr txBox="1">
            <a:spLocks noChangeArrowheads="1"/>
          </p:cNvSpPr>
          <p:nvPr/>
        </p:nvSpPr>
        <p:spPr bwMode="auto">
          <a:xfrm>
            <a:off x="457200" y="555783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mj-lt"/>
              </a:rPr>
              <a:t>I/O:</a:t>
            </a:r>
          </a:p>
        </p:txBody>
      </p:sp>
      <p:sp>
        <p:nvSpPr>
          <p:cNvPr id="48166" name="Text Box 38"/>
          <p:cNvSpPr txBox="1">
            <a:spLocks noChangeArrowheads="1"/>
          </p:cNvSpPr>
          <p:nvPr/>
        </p:nvSpPr>
        <p:spPr bwMode="auto">
          <a:xfrm>
            <a:off x="33528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8167" name="Text Box 39"/>
          <p:cNvSpPr txBox="1">
            <a:spLocks noChangeArrowheads="1"/>
          </p:cNvSpPr>
          <p:nvPr/>
        </p:nvSpPr>
        <p:spPr bwMode="auto">
          <a:xfrm>
            <a:off x="30480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5403" name="Line 41"/>
          <p:cNvSpPr>
            <a:spLocks noChangeShapeType="1"/>
          </p:cNvSpPr>
          <p:nvPr/>
        </p:nvSpPr>
        <p:spPr bwMode="auto">
          <a:xfrm flipH="1">
            <a:off x="152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4" name="Line 42"/>
          <p:cNvSpPr>
            <a:spLocks noChangeShapeType="1"/>
          </p:cNvSpPr>
          <p:nvPr/>
        </p:nvSpPr>
        <p:spPr bwMode="auto">
          <a:xfrm>
            <a:off x="167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5" name="Line 43"/>
          <p:cNvSpPr>
            <a:spLocks noChangeShapeType="1"/>
          </p:cNvSpPr>
          <p:nvPr/>
        </p:nvSpPr>
        <p:spPr bwMode="auto">
          <a:xfrm>
            <a:off x="182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6" name="Line 44"/>
          <p:cNvSpPr>
            <a:spLocks noChangeShapeType="1"/>
          </p:cNvSpPr>
          <p:nvPr/>
        </p:nvSpPr>
        <p:spPr bwMode="auto">
          <a:xfrm>
            <a:off x="198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7" name="Line 45"/>
          <p:cNvSpPr>
            <a:spLocks noChangeShapeType="1"/>
          </p:cNvSpPr>
          <p:nvPr/>
        </p:nvSpPr>
        <p:spPr bwMode="auto">
          <a:xfrm>
            <a:off x="213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8" name="Line 46"/>
          <p:cNvSpPr>
            <a:spLocks noChangeShapeType="1"/>
          </p:cNvSpPr>
          <p:nvPr/>
        </p:nvSpPr>
        <p:spPr bwMode="auto">
          <a:xfrm>
            <a:off x="243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09" name="Line 47"/>
          <p:cNvSpPr>
            <a:spLocks noChangeShapeType="1"/>
          </p:cNvSpPr>
          <p:nvPr/>
        </p:nvSpPr>
        <p:spPr bwMode="auto">
          <a:xfrm>
            <a:off x="259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0" name="Line 48"/>
          <p:cNvSpPr>
            <a:spLocks noChangeShapeType="1"/>
          </p:cNvSpPr>
          <p:nvPr/>
        </p:nvSpPr>
        <p:spPr bwMode="auto">
          <a:xfrm>
            <a:off x="274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1" name="Line 49"/>
          <p:cNvSpPr>
            <a:spLocks noChangeShapeType="1"/>
          </p:cNvSpPr>
          <p:nvPr/>
        </p:nvSpPr>
        <p:spPr bwMode="auto">
          <a:xfrm>
            <a:off x="289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2" name="Line 50"/>
          <p:cNvSpPr>
            <a:spLocks noChangeShapeType="1"/>
          </p:cNvSpPr>
          <p:nvPr/>
        </p:nvSpPr>
        <p:spPr bwMode="auto">
          <a:xfrm>
            <a:off x="320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3" name="Line 51"/>
          <p:cNvSpPr>
            <a:spLocks noChangeShapeType="1"/>
          </p:cNvSpPr>
          <p:nvPr/>
        </p:nvSpPr>
        <p:spPr bwMode="auto">
          <a:xfrm>
            <a:off x="335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4" name="Line 52"/>
          <p:cNvSpPr>
            <a:spLocks noChangeShapeType="1"/>
          </p:cNvSpPr>
          <p:nvPr/>
        </p:nvSpPr>
        <p:spPr bwMode="auto">
          <a:xfrm>
            <a:off x="350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5" name="Line 53"/>
          <p:cNvSpPr>
            <a:spLocks noChangeShapeType="1"/>
          </p:cNvSpPr>
          <p:nvPr/>
        </p:nvSpPr>
        <p:spPr bwMode="auto">
          <a:xfrm>
            <a:off x="365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6" name="Line 54"/>
          <p:cNvSpPr>
            <a:spLocks noChangeShapeType="1"/>
          </p:cNvSpPr>
          <p:nvPr/>
        </p:nvSpPr>
        <p:spPr bwMode="auto">
          <a:xfrm>
            <a:off x="3962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7" name="Line 55"/>
          <p:cNvSpPr>
            <a:spLocks noChangeShapeType="1"/>
          </p:cNvSpPr>
          <p:nvPr/>
        </p:nvSpPr>
        <p:spPr bwMode="auto">
          <a:xfrm>
            <a:off x="4114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8" name="Line 56"/>
          <p:cNvSpPr>
            <a:spLocks noChangeShapeType="1"/>
          </p:cNvSpPr>
          <p:nvPr/>
        </p:nvSpPr>
        <p:spPr bwMode="auto">
          <a:xfrm>
            <a:off x="4267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19" name="Line 57"/>
          <p:cNvSpPr>
            <a:spLocks noChangeShapeType="1"/>
          </p:cNvSpPr>
          <p:nvPr/>
        </p:nvSpPr>
        <p:spPr bwMode="auto">
          <a:xfrm>
            <a:off x="4419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0" name="Line 58"/>
          <p:cNvSpPr>
            <a:spLocks noChangeShapeType="1"/>
          </p:cNvSpPr>
          <p:nvPr/>
        </p:nvSpPr>
        <p:spPr bwMode="auto">
          <a:xfrm>
            <a:off x="4724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1" name="Line 59"/>
          <p:cNvSpPr>
            <a:spLocks noChangeShapeType="1"/>
          </p:cNvSpPr>
          <p:nvPr/>
        </p:nvSpPr>
        <p:spPr bwMode="auto">
          <a:xfrm>
            <a:off x="4876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2" name="Line 60"/>
          <p:cNvSpPr>
            <a:spLocks noChangeShapeType="1"/>
          </p:cNvSpPr>
          <p:nvPr/>
        </p:nvSpPr>
        <p:spPr bwMode="auto">
          <a:xfrm>
            <a:off x="5029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3" name="Line 61"/>
          <p:cNvSpPr>
            <a:spLocks noChangeShapeType="1"/>
          </p:cNvSpPr>
          <p:nvPr/>
        </p:nvSpPr>
        <p:spPr bwMode="auto">
          <a:xfrm>
            <a:off x="5181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4" name="Line 62"/>
          <p:cNvSpPr>
            <a:spLocks noChangeShapeType="1"/>
          </p:cNvSpPr>
          <p:nvPr/>
        </p:nvSpPr>
        <p:spPr bwMode="auto">
          <a:xfrm>
            <a:off x="548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5" name="Line 63"/>
          <p:cNvSpPr>
            <a:spLocks noChangeShapeType="1"/>
          </p:cNvSpPr>
          <p:nvPr/>
        </p:nvSpPr>
        <p:spPr bwMode="auto">
          <a:xfrm>
            <a:off x="563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6" name="Line 64"/>
          <p:cNvSpPr>
            <a:spLocks noChangeShapeType="1"/>
          </p:cNvSpPr>
          <p:nvPr/>
        </p:nvSpPr>
        <p:spPr bwMode="auto">
          <a:xfrm>
            <a:off x="579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7" name="Line 65"/>
          <p:cNvSpPr>
            <a:spLocks noChangeShapeType="1"/>
          </p:cNvSpPr>
          <p:nvPr/>
        </p:nvSpPr>
        <p:spPr bwMode="auto">
          <a:xfrm>
            <a:off x="594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8" name="Line 66"/>
          <p:cNvSpPr>
            <a:spLocks noChangeShapeType="1"/>
          </p:cNvSpPr>
          <p:nvPr/>
        </p:nvSpPr>
        <p:spPr bwMode="auto">
          <a:xfrm>
            <a:off x="624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29" name="Line 67"/>
          <p:cNvSpPr>
            <a:spLocks noChangeShapeType="1"/>
          </p:cNvSpPr>
          <p:nvPr/>
        </p:nvSpPr>
        <p:spPr bwMode="auto">
          <a:xfrm>
            <a:off x="640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0" name="Line 68"/>
          <p:cNvSpPr>
            <a:spLocks noChangeShapeType="1"/>
          </p:cNvSpPr>
          <p:nvPr/>
        </p:nvSpPr>
        <p:spPr bwMode="auto">
          <a:xfrm>
            <a:off x="655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1" name="Line 69"/>
          <p:cNvSpPr>
            <a:spLocks noChangeShapeType="1"/>
          </p:cNvSpPr>
          <p:nvPr/>
        </p:nvSpPr>
        <p:spPr bwMode="auto">
          <a:xfrm>
            <a:off x="670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2" name="Line 70"/>
          <p:cNvSpPr>
            <a:spLocks noChangeShapeType="1"/>
          </p:cNvSpPr>
          <p:nvPr/>
        </p:nvSpPr>
        <p:spPr bwMode="auto">
          <a:xfrm>
            <a:off x="701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3" name="Line 71"/>
          <p:cNvSpPr>
            <a:spLocks noChangeShapeType="1"/>
          </p:cNvSpPr>
          <p:nvPr/>
        </p:nvSpPr>
        <p:spPr bwMode="auto">
          <a:xfrm>
            <a:off x="7162800" y="5100638"/>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4" name="Line 72"/>
          <p:cNvSpPr>
            <a:spLocks noChangeShapeType="1"/>
          </p:cNvSpPr>
          <p:nvPr/>
        </p:nvSpPr>
        <p:spPr bwMode="auto">
          <a:xfrm>
            <a:off x="731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5" name="Line 73"/>
          <p:cNvSpPr>
            <a:spLocks noChangeShapeType="1"/>
          </p:cNvSpPr>
          <p:nvPr/>
        </p:nvSpPr>
        <p:spPr bwMode="auto">
          <a:xfrm>
            <a:off x="746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6" name="Line 74"/>
          <p:cNvSpPr>
            <a:spLocks noChangeShapeType="1"/>
          </p:cNvSpPr>
          <p:nvPr/>
        </p:nvSpPr>
        <p:spPr bwMode="auto">
          <a:xfrm flipH="1">
            <a:off x="228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7" name="Line 75"/>
          <p:cNvSpPr>
            <a:spLocks noChangeShapeType="1"/>
          </p:cNvSpPr>
          <p:nvPr/>
        </p:nvSpPr>
        <p:spPr bwMode="auto">
          <a:xfrm flipH="1">
            <a:off x="304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8" name="Line 76"/>
          <p:cNvSpPr>
            <a:spLocks noChangeShapeType="1"/>
          </p:cNvSpPr>
          <p:nvPr/>
        </p:nvSpPr>
        <p:spPr bwMode="auto">
          <a:xfrm flipH="1">
            <a:off x="381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39" name="Line 77"/>
          <p:cNvSpPr>
            <a:spLocks noChangeShapeType="1"/>
          </p:cNvSpPr>
          <p:nvPr/>
        </p:nvSpPr>
        <p:spPr bwMode="auto">
          <a:xfrm flipH="1">
            <a:off x="4572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40" name="Line 78"/>
          <p:cNvSpPr>
            <a:spLocks noChangeShapeType="1"/>
          </p:cNvSpPr>
          <p:nvPr/>
        </p:nvSpPr>
        <p:spPr bwMode="auto">
          <a:xfrm flipH="1">
            <a:off x="533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41" name="Line 79"/>
          <p:cNvSpPr>
            <a:spLocks noChangeShapeType="1"/>
          </p:cNvSpPr>
          <p:nvPr/>
        </p:nvSpPr>
        <p:spPr bwMode="auto">
          <a:xfrm flipH="1">
            <a:off x="609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42" name="Line 80"/>
          <p:cNvSpPr>
            <a:spLocks noChangeShapeType="1"/>
          </p:cNvSpPr>
          <p:nvPr/>
        </p:nvSpPr>
        <p:spPr bwMode="auto">
          <a:xfrm flipH="1">
            <a:off x="685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43" name="Line 81"/>
          <p:cNvSpPr>
            <a:spLocks noChangeShapeType="1"/>
          </p:cNvSpPr>
          <p:nvPr/>
        </p:nvSpPr>
        <p:spPr bwMode="auto">
          <a:xfrm flipH="1">
            <a:off x="762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44" name="Text Box 82"/>
          <p:cNvSpPr txBox="1">
            <a:spLocks noChangeArrowheads="1"/>
          </p:cNvSpPr>
          <p:nvPr/>
        </p:nvSpPr>
        <p:spPr bwMode="auto">
          <a:xfrm>
            <a:off x="1371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0</a:t>
            </a:r>
          </a:p>
        </p:txBody>
      </p:sp>
      <p:sp>
        <p:nvSpPr>
          <p:cNvPr id="15445" name="Text Box 83"/>
          <p:cNvSpPr txBox="1">
            <a:spLocks noChangeArrowheads="1"/>
          </p:cNvSpPr>
          <p:nvPr/>
        </p:nvSpPr>
        <p:spPr bwMode="auto">
          <a:xfrm>
            <a:off x="2133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5</a:t>
            </a:r>
          </a:p>
        </p:txBody>
      </p:sp>
      <p:sp>
        <p:nvSpPr>
          <p:cNvPr id="15446" name="Text Box 84"/>
          <p:cNvSpPr txBox="1">
            <a:spLocks noChangeArrowheads="1"/>
          </p:cNvSpPr>
          <p:nvPr/>
        </p:nvSpPr>
        <p:spPr bwMode="auto">
          <a:xfrm>
            <a:off x="281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10</a:t>
            </a:r>
          </a:p>
        </p:txBody>
      </p:sp>
      <p:sp>
        <p:nvSpPr>
          <p:cNvPr id="15447" name="Text Box 85"/>
          <p:cNvSpPr txBox="1">
            <a:spLocks noChangeArrowheads="1"/>
          </p:cNvSpPr>
          <p:nvPr/>
        </p:nvSpPr>
        <p:spPr bwMode="auto">
          <a:xfrm>
            <a:off x="358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15</a:t>
            </a:r>
          </a:p>
        </p:txBody>
      </p:sp>
      <p:sp>
        <p:nvSpPr>
          <p:cNvPr id="15448" name="Text Box 86"/>
          <p:cNvSpPr txBox="1">
            <a:spLocks noChangeArrowheads="1"/>
          </p:cNvSpPr>
          <p:nvPr/>
        </p:nvSpPr>
        <p:spPr bwMode="auto">
          <a:xfrm>
            <a:off x="4343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20</a:t>
            </a:r>
          </a:p>
        </p:txBody>
      </p:sp>
      <p:sp>
        <p:nvSpPr>
          <p:cNvPr id="15449" name="Text Box 87"/>
          <p:cNvSpPr txBox="1">
            <a:spLocks noChangeArrowheads="1"/>
          </p:cNvSpPr>
          <p:nvPr/>
        </p:nvSpPr>
        <p:spPr bwMode="auto">
          <a:xfrm>
            <a:off x="5105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25</a:t>
            </a:r>
          </a:p>
        </p:txBody>
      </p:sp>
      <p:sp>
        <p:nvSpPr>
          <p:cNvPr id="15450" name="Text Box 88"/>
          <p:cNvSpPr txBox="1">
            <a:spLocks noChangeArrowheads="1"/>
          </p:cNvSpPr>
          <p:nvPr/>
        </p:nvSpPr>
        <p:spPr bwMode="auto">
          <a:xfrm>
            <a:off x="5867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30</a:t>
            </a:r>
          </a:p>
        </p:txBody>
      </p:sp>
      <p:sp>
        <p:nvSpPr>
          <p:cNvPr id="15451" name="Text Box 89"/>
          <p:cNvSpPr txBox="1">
            <a:spLocks noChangeArrowheads="1"/>
          </p:cNvSpPr>
          <p:nvPr/>
        </p:nvSpPr>
        <p:spPr bwMode="auto">
          <a:xfrm>
            <a:off x="662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35</a:t>
            </a:r>
          </a:p>
        </p:txBody>
      </p:sp>
      <p:sp>
        <p:nvSpPr>
          <p:cNvPr id="15452" name="Text Box 90"/>
          <p:cNvSpPr txBox="1">
            <a:spLocks noChangeArrowheads="1"/>
          </p:cNvSpPr>
          <p:nvPr/>
        </p:nvSpPr>
        <p:spPr bwMode="auto">
          <a:xfrm>
            <a:off x="739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40</a:t>
            </a:r>
          </a:p>
        </p:txBody>
      </p:sp>
      <p:sp>
        <p:nvSpPr>
          <p:cNvPr id="48219" name="Text Box 91"/>
          <p:cNvSpPr txBox="1">
            <a:spLocks noChangeArrowheads="1"/>
          </p:cNvSpPr>
          <p:nvPr/>
        </p:nvSpPr>
        <p:spPr bwMode="auto">
          <a:xfrm>
            <a:off x="48768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8260" name="Text Box 132"/>
          <p:cNvSpPr txBox="1">
            <a:spLocks noChangeArrowheads="1"/>
          </p:cNvSpPr>
          <p:nvPr/>
        </p:nvSpPr>
        <p:spPr bwMode="auto">
          <a:xfrm>
            <a:off x="3962400" y="4419600"/>
            <a:ext cx="914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48261" name="Text Box 133"/>
          <p:cNvSpPr txBox="1">
            <a:spLocks noChangeArrowheads="1"/>
          </p:cNvSpPr>
          <p:nvPr/>
        </p:nvSpPr>
        <p:spPr bwMode="auto">
          <a:xfrm>
            <a:off x="24384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8262" name="Text Box 134"/>
          <p:cNvSpPr txBox="1">
            <a:spLocks noChangeArrowheads="1"/>
          </p:cNvSpPr>
          <p:nvPr/>
        </p:nvSpPr>
        <p:spPr bwMode="auto">
          <a:xfrm>
            <a:off x="30480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48263" name="Text Box 135"/>
          <p:cNvSpPr txBox="1">
            <a:spLocks noChangeArrowheads="1"/>
          </p:cNvSpPr>
          <p:nvPr/>
        </p:nvSpPr>
        <p:spPr bwMode="auto">
          <a:xfrm>
            <a:off x="5943600" y="4419600"/>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15458" name="Line 136"/>
          <p:cNvSpPr>
            <a:spLocks noChangeShapeType="1"/>
          </p:cNvSpPr>
          <p:nvPr/>
        </p:nvSpPr>
        <p:spPr bwMode="auto">
          <a:xfrm>
            <a:off x="7772400" y="510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5459" name="Line 137"/>
          <p:cNvSpPr>
            <a:spLocks noChangeShapeType="1"/>
          </p:cNvSpPr>
          <p:nvPr/>
        </p:nvSpPr>
        <p:spPr bwMode="auto">
          <a:xfrm>
            <a:off x="7924800" y="510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48267" name="Text Box 139"/>
          <p:cNvSpPr txBox="1">
            <a:spLocks noChangeArrowheads="1"/>
          </p:cNvSpPr>
          <p:nvPr/>
        </p:nvSpPr>
        <p:spPr bwMode="auto">
          <a:xfrm>
            <a:off x="15240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AF118FDA-ACF1-48D6-AA36-6583C15BBFD9}" type="slidenum">
              <a:rPr lang="en-US" smtClean="0">
                <a:latin typeface="+mj-lt"/>
              </a:rPr>
              <a:pPr>
                <a:defRPr/>
              </a:pPr>
              <a:t>12</a:t>
            </a:fld>
            <a:endParaRPr lang="en-US">
              <a:latin typeface="+mj-lt"/>
            </a:endParaRPr>
          </a:p>
        </p:txBody>
      </p:sp>
      <p:sp>
        <p:nvSpPr>
          <p:cNvPr id="72"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latin typeface="+mj-lt"/>
              </a:rPr>
              <a:pPr>
                <a:defRPr/>
              </a:pPr>
              <a:t>12</a:t>
            </a:fld>
            <a:endParaRPr lang="en-US" dirty="0">
              <a:latin typeface="+mj-lt"/>
            </a:endParaRPr>
          </a:p>
        </p:txBody>
      </p:sp>
    </p:spTree>
    <p:extLst>
      <p:ext uri="{BB962C8B-B14F-4D97-AF65-F5344CB8AC3E}">
        <p14:creationId xmlns:p14="http://schemas.microsoft.com/office/powerpoint/2010/main" val="3479848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267"/>
                                        </p:tgtEl>
                                        <p:attrNameLst>
                                          <p:attrName>style.visibility</p:attrName>
                                        </p:attrNameLst>
                                      </p:cBhvr>
                                      <p:to>
                                        <p:strVal val="visible"/>
                                      </p:to>
                                    </p:set>
                                    <p:anim calcmode="lin" valueType="num">
                                      <p:cBhvr additive="base">
                                        <p:cTn id="7" dur="500" fill="hold"/>
                                        <p:tgtEl>
                                          <p:spTgt spid="48267"/>
                                        </p:tgtEl>
                                        <p:attrNameLst>
                                          <p:attrName>ppt_x</p:attrName>
                                        </p:attrNameLst>
                                      </p:cBhvr>
                                      <p:tavLst>
                                        <p:tav tm="0">
                                          <p:val>
                                            <p:strVal val="1+#ppt_w/2"/>
                                          </p:val>
                                        </p:tav>
                                        <p:tav tm="100000">
                                          <p:val>
                                            <p:strVal val="#ppt_x"/>
                                          </p:val>
                                        </p:tav>
                                      </p:tavLst>
                                    </p:anim>
                                    <p:anim calcmode="lin" valueType="num">
                                      <p:cBhvr additive="base">
                                        <p:cTn id="8" dur="500" fill="hold"/>
                                        <p:tgtEl>
                                          <p:spTgt spid="48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58"/>
                                        </p:tgtEl>
                                        <p:attrNameLst>
                                          <p:attrName>style.visibility</p:attrName>
                                        </p:attrNameLst>
                                      </p:cBhvr>
                                      <p:to>
                                        <p:strVal val="visible"/>
                                      </p:to>
                                    </p:set>
                                    <p:anim calcmode="lin" valueType="num">
                                      <p:cBhvr additive="base">
                                        <p:cTn id="13" dur="500" fill="hold"/>
                                        <p:tgtEl>
                                          <p:spTgt spid="48158"/>
                                        </p:tgtEl>
                                        <p:attrNameLst>
                                          <p:attrName>ppt_x</p:attrName>
                                        </p:attrNameLst>
                                      </p:cBhvr>
                                      <p:tavLst>
                                        <p:tav tm="0">
                                          <p:val>
                                            <p:strVal val="1+#ppt_w/2"/>
                                          </p:val>
                                        </p:tav>
                                        <p:tav tm="100000">
                                          <p:val>
                                            <p:strVal val="#ppt_x"/>
                                          </p:val>
                                        </p:tav>
                                      </p:tavLst>
                                    </p:anim>
                                    <p:anim calcmode="lin" valueType="num">
                                      <p:cBhvr additive="base">
                                        <p:cTn id="14" dur="500" fill="hold"/>
                                        <p:tgtEl>
                                          <p:spTgt spid="48158"/>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8163"/>
                                        </p:tgtEl>
                                        <p:attrNameLst>
                                          <p:attrName>style.visibility</p:attrName>
                                        </p:attrNameLst>
                                      </p:cBhvr>
                                      <p:to>
                                        <p:strVal val="visible"/>
                                      </p:to>
                                    </p:set>
                                    <p:anim calcmode="lin" valueType="num">
                                      <p:cBhvr additive="base">
                                        <p:cTn id="17" dur="500" fill="hold"/>
                                        <p:tgtEl>
                                          <p:spTgt spid="48163"/>
                                        </p:tgtEl>
                                        <p:attrNameLst>
                                          <p:attrName>ppt_x</p:attrName>
                                        </p:attrNameLst>
                                      </p:cBhvr>
                                      <p:tavLst>
                                        <p:tav tm="0">
                                          <p:val>
                                            <p:strVal val="#ppt_x"/>
                                          </p:val>
                                        </p:tav>
                                        <p:tav tm="100000">
                                          <p:val>
                                            <p:strVal val="#ppt_x"/>
                                          </p:val>
                                        </p:tav>
                                      </p:tavLst>
                                    </p:anim>
                                    <p:anim calcmode="lin" valueType="num">
                                      <p:cBhvr additive="base">
                                        <p:cTn id="18" dur="500" fill="hold"/>
                                        <p:tgtEl>
                                          <p:spTgt spid="4816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8261"/>
                                        </p:tgtEl>
                                        <p:attrNameLst>
                                          <p:attrName>style.visibility</p:attrName>
                                        </p:attrNameLst>
                                      </p:cBhvr>
                                      <p:to>
                                        <p:strVal val="visible"/>
                                      </p:to>
                                    </p:set>
                                    <p:anim calcmode="lin" valueType="num">
                                      <p:cBhvr additive="base">
                                        <p:cTn id="23" dur="500" fill="hold"/>
                                        <p:tgtEl>
                                          <p:spTgt spid="48261"/>
                                        </p:tgtEl>
                                        <p:attrNameLst>
                                          <p:attrName>ppt_x</p:attrName>
                                        </p:attrNameLst>
                                      </p:cBhvr>
                                      <p:tavLst>
                                        <p:tav tm="0">
                                          <p:val>
                                            <p:strVal val="1+#ppt_w/2"/>
                                          </p:val>
                                        </p:tav>
                                        <p:tav tm="100000">
                                          <p:val>
                                            <p:strVal val="#ppt_x"/>
                                          </p:val>
                                        </p:tav>
                                      </p:tavLst>
                                    </p:anim>
                                    <p:anim calcmode="lin" valueType="num">
                                      <p:cBhvr additive="base">
                                        <p:cTn id="24" dur="500" fill="hold"/>
                                        <p:tgtEl>
                                          <p:spTgt spid="4826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8262"/>
                                        </p:tgtEl>
                                        <p:attrNameLst>
                                          <p:attrName>style.visibility</p:attrName>
                                        </p:attrNameLst>
                                      </p:cBhvr>
                                      <p:to>
                                        <p:strVal val="visible"/>
                                      </p:to>
                                    </p:set>
                                    <p:anim calcmode="lin" valueType="num">
                                      <p:cBhvr additive="base">
                                        <p:cTn id="29" dur="500" fill="hold"/>
                                        <p:tgtEl>
                                          <p:spTgt spid="48262"/>
                                        </p:tgtEl>
                                        <p:attrNameLst>
                                          <p:attrName>ppt_x</p:attrName>
                                        </p:attrNameLst>
                                      </p:cBhvr>
                                      <p:tavLst>
                                        <p:tav tm="0">
                                          <p:val>
                                            <p:strVal val="1+#ppt_w/2"/>
                                          </p:val>
                                        </p:tav>
                                        <p:tav tm="100000">
                                          <p:val>
                                            <p:strVal val="#ppt_x"/>
                                          </p:val>
                                        </p:tav>
                                      </p:tavLst>
                                    </p:anim>
                                    <p:anim calcmode="lin" valueType="num">
                                      <p:cBhvr additive="base">
                                        <p:cTn id="30" dur="500" fill="hold"/>
                                        <p:tgtEl>
                                          <p:spTgt spid="48262"/>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167"/>
                                        </p:tgtEl>
                                        <p:attrNameLst>
                                          <p:attrName>style.visibility</p:attrName>
                                        </p:attrNameLst>
                                      </p:cBhvr>
                                      <p:to>
                                        <p:strVal val="visible"/>
                                      </p:to>
                                    </p:set>
                                    <p:anim calcmode="lin" valueType="num">
                                      <p:cBhvr additive="base">
                                        <p:cTn id="33" dur="500" fill="hold"/>
                                        <p:tgtEl>
                                          <p:spTgt spid="48167"/>
                                        </p:tgtEl>
                                        <p:attrNameLst>
                                          <p:attrName>ppt_x</p:attrName>
                                        </p:attrNameLst>
                                      </p:cBhvr>
                                      <p:tavLst>
                                        <p:tav tm="0">
                                          <p:val>
                                            <p:strVal val="#ppt_x"/>
                                          </p:val>
                                        </p:tav>
                                        <p:tav tm="100000">
                                          <p:val>
                                            <p:strVal val="#ppt_x"/>
                                          </p:val>
                                        </p:tav>
                                      </p:tavLst>
                                    </p:anim>
                                    <p:anim calcmode="lin" valueType="num">
                                      <p:cBhvr additive="base">
                                        <p:cTn id="34" dur="500" fill="hold"/>
                                        <p:tgtEl>
                                          <p:spTgt spid="4816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8166"/>
                                        </p:tgtEl>
                                        <p:attrNameLst>
                                          <p:attrName>style.visibility</p:attrName>
                                        </p:attrNameLst>
                                      </p:cBhvr>
                                      <p:to>
                                        <p:strVal val="visible"/>
                                      </p:to>
                                    </p:set>
                                    <p:anim calcmode="lin" valueType="num">
                                      <p:cBhvr additive="base">
                                        <p:cTn id="39" dur="500" fill="hold"/>
                                        <p:tgtEl>
                                          <p:spTgt spid="48166"/>
                                        </p:tgtEl>
                                        <p:attrNameLst>
                                          <p:attrName>ppt_x</p:attrName>
                                        </p:attrNameLst>
                                      </p:cBhvr>
                                      <p:tavLst>
                                        <p:tav tm="0">
                                          <p:val>
                                            <p:strVal val="1+#ppt_w/2"/>
                                          </p:val>
                                        </p:tav>
                                        <p:tav tm="100000">
                                          <p:val>
                                            <p:strVal val="#ppt_x"/>
                                          </p:val>
                                        </p:tav>
                                      </p:tavLst>
                                    </p:anim>
                                    <p:anim calcmode="lin" valueType="num">
                                      <p:cBhvr additive="base">
                                        <p:cTn id="40" dur="500" fill="hold"/>
                                        <p:tgtEl>
                                          <p:spTgt spid="4816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8260"/>
                                        </p:tgtEl>
                                        <p:attrNameLst>
                                          <p:attrName>style.visibility</p:attrName>
                                        </p:attrNameLst>
                                      </p:cBhvr>
                                      <p:to>
                                        <p:strVal val="visible"/>
                                      </p:to>
                                    </p:set>
                                    <p:anim calcmode="lin" valueType="num">
                                      <p:cBhvr additive="base">
                                        <p:cTn id="45" dur="500" fill="hold"/>
                                        <p:tgtEl>
                                          <p:spTgt spid="48260"/>
                                        </p:tgtEl>
                                        <p:attrNameLst>
                                          <p:attrName>ppt_x</p:attrName>
                                        </p:attrNameLst>
                                      </p:cBhvr>
                                      <p:tavLst>
                                        <p:tav tm="0">
                                          <p:val>
                                            <p:strVal val="1+#ppt_w/2"/>
                                          </p:val>
                                        </p:tav>
                                        <p:tav tm="100000">
                                          <p:val>
                                            <p:strVal val="#ppt_x"/>
                                          </p:val>
                                        </p:tav>
                                      </p:tavLst>
                                    </p:anim>
                                    <p:anim calcmode="lin" valueType="num">
                                      <p:cBhvr additive="base">
                                        <p:cTn id="46" dur="500" fill="hold"/>
                                        <p:tgtEl>
                                          <p:spTgt spid="48260"/>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8219"/>
                                        </p:tgtEl>
                                        <p:attrNameLst>
                                          <p:attrName>style.visibility</p:attrName>
                                        </p:attrNameLst>
                                      </p:cBhvr>
                                      <p:to>
                                        <p:strVal val="visible"/>
                                      </p:to>
                                    </p:set>
                                    <p:anim calcmode="lin" valueType="num">
                                      <p:cBhvr additive="base">
                                        <p:cTn id="51" dur="500" fill="hold"/>
                                        <p:tgtEl>
                                          <p:spTgt spid="48219"/>
                                        </p:tgtEl>
                                        <p:attrNameLst>
                                          <p:attrName>ppt_x</p:attrName>
                                        </p:attrNameLst>
                                      </p:cBhvr>
                                      <p:tavLst>
                                        <p:tav tm="0">
                                          <p:val>
                                            <p:strVal val="1+#ppt_w/2"/>
                                          </p:val>
                                        </p:tav>
                                        <p:tav tm="100000">
                                          <p:val>
                                            <p:strVal val="#ppt_x"/>
                                          </p:val>
                                        </p:tav>
                                      </p:tavLst>
                                    </p:anim>
                                    <p:anim calcmode="lin" valueType="num">
                                      <p:cBhvr additive="base">
                                        <p:cTn id="52" dur="500" fill="hold"/>
                                        <p:tgtEl>
                                          <p:spTgt spid="48219"/>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8162"/>
                                        </p:tgtEl>
                                        <p:attrNameLst>
                                          <p:attrName>style.visibility</p:attrName>
                                        </p:attrNameLst>
                                      </p:cBhvr>
                                      <p:to>
                                        <p:strVal val="visible"/>
                                      </p:to>
                                    </p:set>
                                    <p:anim calcmode="lin" valueType="num">
                                      <p:cBhvr additive="base">
                                        <p:cTn id="57" dur="500" fill="hold"/>
                                        <p:tgtEl>
                                          <p:spTgt spid="48162"/>
                                        </p:tgtEl>
                                        <p:attrNameLst>
                                          <p:attrName>ppt_x</p:attrName>
                                        </p:attrNameLst>
                                      </p:cBhvr>
                                      <p:tavLst>
                                        <p:tav tm="0">
                                          <p:val>
                                            <p:strVal val="#ppt_x"/>
                                          </p:val>
                                        </p:tav>
                                        <p:tav tm="100000">
                                          <p:val>
                                            <p:strVal val="#ppt_x"/>
                                          </p:val>
                                        </p:tav>
                                      </p:tavLst>
                                    </p:anim>
                                    <p:anim calcmode="lin" valueType="num">
                                      <p:cBhvr additive="base">
                                        <p:cTn id="58" dur="500" fill="hold"/>
                                        <p:tgtEl>
                                          <p:spTgt spid="4816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8263"/>
                                        </p:tgtEl>
                                        <p:attrNameLst>
                                          <p:attrName>style.visibility</p:attrName>
                                        </p:attrNameLst>
                                      </p:cBhvr>
                                      <p:to>
                                        <p:strVal val="visible"/>
                                      </p:to>
                                    </p:set>
                                    <p:anim calcmode="lin" valueType="num">
                                      <p:cBhvr additive="base">
                                        <p:cTn id="63" dur="500" fill="hold"/>
                                        <p:tgtEl>
                                          <p:spTgt spid="48263"/>
                                        </p:tgtEl>
                                        <p:attrNameLst>
                                          <p:attrName>ppt_x</p:attrName>
                                        </p:attrNameLst>
                                      </p:cBhvr>
                                      <p:tavLst>
                                        <p:tav tm="0">
                                          <p:val>
                                            <p:strVal val="1+#ppt_w/2"/>
                                          </p:val>
                                        </p:tav>
                                        <p:tav tm="100000">
                                          <p:val>
                                            <p:strVal val="#ppt_x"/>
                                          </p:val>
                                        </p:tav>
                                      </p:tavLst>
                                    </p:anim>
                                    <p:anim calcmode="lin" valueType="num">
                                      <p:cBhvr additive="base">
                                        <p:cTn id="64" dur="500" fill="hold"/>
                                        <p:tgtEl>
                                          <p:spTgt spid="48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8" grpId="0" animBg="1"/>
      <p:bldP spid="48162" grpId="0" animBg="1"/>
      <p:bldP spid="48163" grpId="0" animBg="1"/>
      <p:bldP spid="48166" grpId="0" animBg="1"/>
      <p:bldP spid="48167" grpId="0" animBg="1"/>
      <p:bldP spid="48219" grpId="0" animBg="1"/>
      <p:bldP spid="48260" grpId="0" animBg="1"/>
      <p:bldP spid="48261" grpId="0" animBg="1"/>
      <p:bldP spid="48262" grpId="0" animBg="1"/>
      <p:bldP spid="48263" grpId="0" animBg="1"/>
      <p:bldP spid="482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Round Robin (3ms)</a:t>
            </a:r>
            <a:endParaRPr lang="en-CA" dirty="0"/>
          </a:p>
        </p:txBody>
      </p:sp>
      <p:graphicFrame>
        <p:nvGraphicFramePr>
          <p:cNvPr id="49256" name="Group 104"/>
          <p:cNvGraphicFramePr>
            <a:graphicFrameLocks noGrp="1"/>
          </p:cNvGraphicFramePr>
          <p:nvPr>
            <p:ph idx="1"/>
            <p:extLst>
              <p:ext uri="{D42A27DB-BD31-4B8C-83A1-F6EECF244321}">
                <p14:modId xmlns:p14="http://schemas.microsoft.com/office/powerpoint/2010/main" val="2542339739"/>
              </p:ext>
            </p:extLst>
          </p:nvPr>
        </p:nvGraphicFramePr>
        <p:xfrm>
          <a:off x="457200" y="1600200"/>
          <a:ext cx="7666037" cy="2117726"/>
        </p:xfrm>
        <a:graphic>
          <a:graphicData uri="http://schemas.openxmlformats.org/drawingml/2006/table">
            <a:tbl>
              <a:tblPr/>
              <a:tblGrid>
                <a:gridCol w="1314450">
                  <a:extLst>
                    <a:ext uri="{9D8B030D-6E8A-4147-A177-3AD203B41FA5}">
                      <a16:colId xmlns:a16="http://schemas.microsoft.com/office/drawing/2014/main" val="20000"/>
                    </a:ext>
                  </a:extLst>
                </a:gridCol>
                <a:gridCol w="1274762">
                  <a:extLst>
                    <a:ext uri="{9D8B030D-6E8A-4147-A177-3AD203B41FA5}">
                      <a16:colId xmlns:a16="http://schemas.microsoft.com/office/drawing/2014/main" val="20001"/>
                    </a:ext>
                  </a:extLst>
                </a:gridCol>
                <a:gridCol w="2538413">
                  <a:extLst>
                    <a:ext uri="{9D8B030D-6E8A-4147-A177-3AD203B41FA5}">
                      <a16:colId xmlns:a16="http://schemas.microsoft.com/office/drawing/2014/main" val="20002"/>
                    </a:ext>
                  </a:extLst>
                </a:gridCol>
                <a:gridCol w="2538412">
                  <a:extLst>
                    <a:ext uri="{9D8B030D-6E8A-4147-A177-3AD203B41FA5}">
                      <a16:colId xmlns:a16="http://schemas.microsoft.com/office/drawing/2014/main" val="20003"/>
                    </a:ext>
                  </a:extLst>
                </a:gridCol>
              </a:tblGrid>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Thread</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CPU</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a:t>
                      </a:r>
                      <a:r>
                        <a:rPr kumimoji="0" lang="en-US" sz="2400" b="0" i="0" u="none" strike="noStrike" cap="none" normalizeH="0" baseline="30000">
                          <a:ln>
                            <a:noFill/>
                          </a:ln>
                          <a:solidFill>
                            <a:schemeClr val="tx1"/>
                          </a:solidFill>
                          <a:effectLst/>
                          <a:latin typeface="+mj-lt"/>
                        </a:rPr>
                        <a:t>st</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2</a:t>
                      </a:r>
                      <a:r>
                        <a:rPr kumimoji="0" lang="en-US" sz="2400" b="0" i="0" u="none" strike="noStrike" cap="none" normalizeH="0" baseline="30000">
                          <a:ln>
                            <a:noFill/>
                          </a:ln>
                          <a:solidFill>
                            <a:schemeClr val="tx1"/>
                          </a:solidFill>
                          <a:effectLst/>
                          <a:latin typeface="+mj-lt"/>
                        </a:rPr>
                        <a:t>nd</a:t>
                      </a:r>
                      <a:r>
                        <a:rPr kumimoji="0" lang="en-US" sz="2400" b="0" i="0" u="none" strike="noStrike" cap="none" normalizeH="0" baseline="0">
                          <a:ln>
                            <a:noFill/>
                          </a:ln>
                          <a:solidFill>
                            <a:schemeClr val="tx1"/>
                          </a:solidFill>
                          <a:effectLst/>
                          <a:latin typeface="+mj-lt"/>
                        </a:rPr>
                        <a:t> I/O</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T1</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10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T2</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15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at 2ms for 5ms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n/a</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T3</a:t>
                      </a:r>
                    </a:p>
                  </a:txBody>
                  <a:tcPr marT="45702" marB="45702"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j-lt"/>
                        </a:rPr>
                        <a:t>12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j-lt"/>
                        </a:rPr>
                        <a:t>at 4ms for 2ms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j-lt"/>
                        </a:rPr>
                        <a:t>at 8ms for 2ms</a:t>
                      </a:r>
                    </a:p>
                  </a:txBody>
                  <a:tcPr marT="45702" marB="45702"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5"/>
          </p:nvPr>
        </p:nvSpPr>
        <p:spPr/>
        <p:txBody>
          <a:bodyPr/>
          <a:lstStyle/>
          <a:p>
            <a:fld id="{EC6F5A6C-9331-4DDC-8B19-41A64ACFDAEA}" type="slidenum">
              <a:rPr lang="en-US" smtClean="0"/>
              <a:pPr/>
              <a:t>13</a:t>
            </a:fld>
            <a:endParaRPr lang="en-US"/>
          </a:p>
        </p:txBody>
      </p:sp>
      <p:sp>
        <p:nvSpPr>
          <p:cNvPr id="100" name="Slide Number Placeholder 2"/>
          <p:cNvSpPr>
            <a:spLocks noGrp="1"/>
          </p:cNvSpPr>
          <p:nvPr>
            <p:ph type="sldNum" sz="quarter" idx="4294967295"/>
          </p:nvPr>
        </p:nvSpPr>
        <p:spPr>
          <a:xfrm>
            <a:off x="8382000" y="5805488"/>
            <a:ext cx="762000" cy="365125"/>
          </a:xfrm>
          <a:prstGeom prst="rect">
            <a:avLst/>
          </a:prstGeom>
        </p:spPr>
        <p:txBody>
          <a:bodyPr/>
          <a:lstStyle/>
          <a:p>
            <a:pPr>
              <a:defRPr/>
            </a:pPr>
            <a:fld id="{6AF487A0-233C-4F47-8844-353B604CEBF8}" type="slidenum">
              <a:rPr lang="en-US" smtClean="0">
                <a:latin typeface="+mj-lt"/>
              </a:rPr>
              <a:pPr>
                <a:defRPr/>
              </a:pPr>
              <a:t>13</a:t>
            </a:fld>
            <a:endParaRPr lang="en-US" dirty="0">
              <a:latin typeface="+mj-lt"/>
            </a:endParaRPr>
          </a:p>
        </p:txBody>
      </p:sp>
      <p:sp>
        <p:nvSpPr>
          <p:cNvPr id="49190" name="Text Box 38"/>
          <p:cNvSpPr txBox="1">
            <a:spLocks noChangeArrowheads="1"/>
          </p:cNvSpPr>
          <p:nvPr/>
        </p:nvSpPr>
        <p:spPr bwMode="auto">
          <a:xfrm>
            <a:off x="15240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16415" name="Line 39"/>
          <p:cNvSpPr>
            <a:spLocks noChangeShapeType="1"/>
          </p:cNvSpPr>
          <p:nvPr/>
        </p:nvSpPr>
        <p:spPr bwMode="auto">
          <a:xfrm>
            <a:off x="1371600" y="5176838"/>
            <a:ext cx="678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49192" name="Text Box 40"/>
          <p:cNvSpPr txBox="1">
            <a:spLocks noChangeArrowheads="1"/>
          </p:cNvSpPr>
          <p:nvPr/>
        </p:nvSpPr>
        <p:spPr bwMode="auto">
          <a:xfrm>
            <a:off x="2286000" y="5638800"/>
            <a:ext cx="762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9193" name="Text Box 41"/>
          <p:cNvSpPr txBox="1">
            <a:spLocks noChangeArrowheads="1"/>
          </p:cNvSpPr>
          <p:nvPr/>
        </p:nvSpPr>
        <p:spPr bwMode="auto">
          <a:xfrm>
            <a:off x="33528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6418" name="Text Box 42"/>
          <p:cNvSpPr txBox="1">
            <a:spLocks noChangeArrowheads="1"/>
          </p:cNvSpPr>
          <p:nvPr/>
        </p:nvSpPr>
        <p:spPr bwMode="auto">
          <a:xfrm>
            <a:off x="381000" y="44910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CPU:</a:t>
            </a:r>
          </a:p>
        </p:txBody>
      </p:sp>
      <p:sp>
        <p:nvSpPr>
          <p:cNvPr id="16419" name="Text Box 43"/>
          <p:cNvSpPr txBox="1">
            <a:spLocks noChangeArrowheads="1"/>
          </p:cNvSpPr>
          <p:nvPr/>
        </p:nvSpPr>
        <p:spPr bwMode="auto">
          <a:xfrm>
            <a:off x="457200" y="555783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mj-lt"/>
              </a:rPr>
              <a:t>I/O:</a:t>
            </a:r>
          </a:p>
        </p:txBody>
      </p:sp>
      <p:sp>
        <p:nvSpPr>
          <p:cNvPr id="49196" name="Text Box 44"/>
          <p:cNvSpPr txBox="1">
            <a:spLocks noChangeArrowheads="1"/>
          </p:cNvSpPr>
          <p:nvPr/>
        </p:nvSpPr>
        <p:spPr bwMode="auto">
          <a:xfrm>
            <a:off x="47244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9197" name="Text Box 45"/>
          <p:cNvSpPr txBox="1">
            <a:spLocks noChangeArrowheads="1"/>
          </p:cNvSpPr>
          <p:nvPr/>
        </p:nvSpPr>
        <p:spPr bwMode="auto">
          <a:xfrm>
            <a:off x="54864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6422" name="Line 46"/>
          <p:cNvSpPr>
            <a:spLocks noChangeShapeType="1"/>
          </p:cNvSpPr>
          <p:nvPr/>
        </p:nvSpPr>
        <p:spPr bwMode="auto">
          <a:xfrm flipH="1">
            <a:off x="152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3" name="Line 47"/>
          <p:cNvSpPr>
            <a:spLocks noChangeShapeType="1"/>
          </p:cNvSpPr>
          <p:nvPr/>
        </p:nvSpPr>
        <p:spPr bwMode="auto">
          <a:xfrm>
            <a:off x="167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4" name="Line 48"/>
          <p:cNvSpPr>
            <a:spLocks noChangeShapeType="1"/>
          </p:cNvSpPr>
          <p:nvPr/>
        </p:nvSpPr>
        <p:spPr bwMode="auto">
          <a:xfrm>
            <a:off x="182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5" name="Line 49"/>
          <p:cNvSpPr>
            <a:spLocks noChangeShapeType="1"/>
          </p:cNvSpPr>
          <p:nvPr/>
        </p:nvSpPr>
        <p:spPr bwMode="auto">
          <a:xfrm>
            <a:off x="198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6" name="Line 50"/>
          <p:cNvSpPr>
            <a:spLocks noChangeShapeType="1"/>
          </p:cNvSpPr>
          <p:nvPr/>
        </p:nvSpPr>
        <p:spPr bwMode="auto">
          <a:xfrm>
            <a:off x="213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7" name="Line 51"/>
          <p:cNvSpPr>
            <a:spLocks noChangeShapeType="1"/>
          </p:cNvSpPr>
          <p:nvPr/>
        </p:nvSpPr>
        <p:spPr bwMode="auto">
          <a:xfrm>
            <a:off x="243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8" name="Line 52"/>
          <p:cNvSpPr>
            <a:spLocks noChangeShapeType="1"/>
          </p:cNvSpPr>
          <p:nvPr/>
        </p:nvSpPr>
        <p:spPr bwMode="auto">
          <a:xfrm>
            <a:off x="259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29" name="Line 53"/>
          <p:cNvSpPr>
            <a:spLocks noChangeShapeType="1"/>
          </p:cNvSpPr>
          <p:nvPr/>
        </p:nvSpPr>
        <p:spPr bwMode="auto">
          <a:xfrm>
            <a:off x="274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0" name="Line 54"/>
          <p:cNvSpPr>
            <a:spLocks noChangeShapeType="1"/>
          </p:cNvSpPr>
          <p:nvPr/>
        </p:nvSpPr>
        <p:spPr bwMode="auto">
          <a:xfrm>
            <a:off x="289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1" name="Line 55"/>
          <p:cNvSpPr>
            <a:spLocks noChangeShapeType="1"/>
          </p:cNvSpPr>
          <p:nvPr/>
        </p:nvSpPr>
        <p:spPr bwMode="auto">
          <a:xfrm>
            <a:off x="320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2" name="Line 56"/>
          <p:cNvSpPr>
            <a:spLocks noChangeShapeType="1"/>
          </p:cNvSpPr>
          <p:nvPr/>
        </p:nvSpPr>
        <p:spPr bwMode="auto">
          <a:xfrm>
            <a:off x="335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3" name="Line 57"/>
          <p:cNvSpPr>
            <a:spLocks noChangeShapeType="1"/>
          </p:cNvSpPr>
          <p:nvPr/>
        </p:nvSpPr>
        <p:spPr bwMode="auto">
          <a:xfrm>
            <a:off x="350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4" name="Line 58"/>
          <p:cNvSpPr>
            <a:spLocks noChangeShapeType="1"/>
          </p:cNvSpPr>
          <p:nvPr/>
        </p:nvSpPr>
        <p:spPr bwMode="auto">
          <a:xfrm>
            <a:off x="365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5" name="Line 59"/>
          <p:cNvSpPr>
            <a:spLocks noChangeShapeType="1"/>
          </p:cNvSpPr>
          <p:nvPr/>
        </p:nvSpPr>
        <p:spPr bwMode="auto">
          <a:xfrm>
            <a:off x="3962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6" name="Line 60"/>
          <p:cNvSpPr>
            <a:spLocks noChangeShapeType="1"/>
          </p:cNvSpPr>
          <p:nvPr/>
        </p:nvSpPr>
        <p:spPr bwMode="auto">
          <a:xfrm>
            <a:off x="4114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7" name="Line 61"/>
          <p:cNvSpPr>
            <a:spLocks noChangeShapeType="1"/>
          </p:cNvSpPr>
          <p:nvPr/>
        </p:nvSpPr>
        <p:spPr bwMode="auto">
          <a:xfrm>
            <a:off x="4267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8" name="Line 62"/>
          <p:cNvSpPr>
            <a:spLocks noChangeShapeType="1"/>
          </p:cNvSpPr>
          <p:nvPr/>
        </p:nvSpPr>
        <p:spPr bwMode="auto">
          <a:xfrm>
            <a:off x="4419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39" name="Line 63"/>
          <p:cNvSpPr>
            <a:spLocks noChangeShapeType="1"/>
          </p:cNvSpPr>
          <p:nvPr/>
        </p:nvSpPr>
        <p:spPr bwMode="auto">
          <a:xfrm>
            <a:off x="4724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0" name="Line 64"/>
          <p:cNvSpPr>
            <a:spLocks noChangeShapeType="1"/>
          </p:cNvSpPr>
          <p:nvPr/>
        </p:nvSpPr>
        <p:spPr bwMode="auto">
          <a:xfrm>
            <a:off x="4876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1" name="Line 65"/>
          <p:cNvSpPr>
            <a:spLocks noChangeShapeType="1"/>
          </p:cNvSpPr>
          <p:nvPr/>
        </p:nvSpPr>
        <p:spPr bwMode="auto">
          <a:xfrm>
            <a:off x="5029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2" name="Line 66"/>
          <p:cNvSpPr>
            <a:spLocks noChangeShapeType="1"/>
          </p:cNvSpPr>
          <p:nvPr/>
        </p:nvSpPr>
        <p:spPr bwMode="auto">
          <a:xfrm>
            <a:off x="5181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3" name="Line 67"/>
          <p:cNvSpPr>
            <a:spLocks noChangeShapeType="1"/>
          </p:cNvSpPr>
          <p:nvPr/>
        </p:nvSpPr>
        <p:spPr bwMode="auto">
          <a:xfrm>
            <a:off x="548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4" name="Line 68"/>
          <p:cNvSpPr>
            <a:spLocks noChangeShapeType="1"/>
          </p:cNvSpPr>
          <p:nvPr/>
        </p:nvSpPr>
        <p:spPr bwMode="auto">
          <a:xfrm>
            <a:off x="563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5" name="Line 69"/>
          <p:cNvSpPr>
            <a:spLocks noChangeShapeType="1"/>
          </p:cNvSpPr>
          <p:nvPr/>
        </p:nvSpPr>
        <p:spPr bwMode="auto">
          <a:xfrm>
            <a:off x="579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6" name="Line 70"/>
          <p:cNvSpPr>
            <a:spLocks noChangeShapeType="1"/>
          </p:cNvSpPr>
          <p:nvPr/>
        </p:nvSpPr>
        <p:spPr bwMode="auto">
          <a:xfrm>
            <a:off x="594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7" name="Line 71"/>
          <p:cNvSpPr>
            <a:spLocks noChangeShapeType="1"/>
          </p:cNvSpPr>
          <p:nvPr/>
        </p:nvSpPr>
        <p:spPr bwMode="auto">
          <a:xfrm>
            <a:off x="624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8" name="Line 72"/>
          <p:cNvSpPr>
            <a:spLocks noChangeShapeType="1"/>
          </p:cNvSpPr>
          <p:nvPr/>
        </p:nvSpPr>
        <p:spPr bwMode="auto">
          <a:xfrm>
            <a:off x="640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49" name="Line 73"/>
          <p:cNvSpPr>
            <a:spLocks noChangeShapeType="1"/>
          </p:cNvSpPr>
          <p:nvPr/>
        </p:nvSpPr>
        <p:spPr bwMode="auto">
          <a:xfrm>
            <a:off x="655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0" name="Line 74"/>
          <p:cNvSpPr>
            <a:spLocks noChangeShapeType="1"/>
          </p:cNvSpPr>
          <p:nvPr/>
        </p:nvSpPr>
        <p:spPr bwMode="auto">
          <a:xfrm>
            <a:off x="670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1" name="Line 75"/>
          <p:cNvSpPr>
            <a:spLocks noChangeShapeType="1"/>
          </p:cNvSpPr>
          <p:nvPr/>
        </p:nvSpPr>
        <p:spPr bwMode="auto">
          <a:xfrm>
            <a:off x="701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2" name="Line 76"/>
          <p:cNvSpPr>
            <a:spLocks noChangeShapeType="1"/>
          </p:cNvSpPr>
          <p:nvPr/>
        </p:nvSpPr>
        <p:spPr bwMode="auto">
          <a:xfrm>
            <a:off x="7162800" y="5100638"/>
            <a:ext cx="0" cy="157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3" name="Line 77"/>
          <p:cNvSpPr>
            <a:spLocks noChangeShapeType="1"/>
          </p:cNvSpPr>
          <p:nvPr/>
        </p:nvSpPr>
        <p:spPr bwMode="auto">
          <a:xfrm>
            <a:off x="731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4" name="Line 78"/>
          <p:cNvSpPr>
            <a:spLocks noChangeShapeType="1"/>
          </p:cNvSpPr>
          <p:nvPr/>
        </p:nvSpPr>
        <p:spPr bwMode="auto">
          <a:xfrm>
            <a:off x="746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5" name="Line 79"/>
          <p:cNvSpPr>
            <a:spLocks noChangeShapeType="1"/>
          </p:cNvSpPr>
          <p:nvPr/>
        </p:nvSpPr>
        <p:spPr bwMode="auto">
          <a:xfrm flipH="1">
            <a:off x="228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6" name="Line 80"/>
          <p:cNvSpPr>
            <a:spLocks noChangeShapeType="1"/>
          </p:cNvSpPr>
          <p:nvPr/>
        </p:nvSpPr>
        <p:spPr bwMode="auto">
          <a:xfrm flipH="1">
            <a:off x="304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7" name="Line 81"/>
          <p:cNvSpPr>
            <a:spLocks noChangeShapeType="1"/>
          </p:cNvSpPr>
          <p:nvPr/>
        </p:nvSpPr>
        <p:spPr bwMode="auto">
          <a:xfrm flipH="1">
            <a:off x="381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8" name="Line 82"/>
          <p:cNvSpPr>
            <a:spLocks noChangeShapeType="1"/>
          </p:cNvSpPr>
          <p:nvPr/>
        </p:nvSpPr>
        <p:spPr bwMode="auto">
          <a:xfrm flipH="1">
            <a:off x="4572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59" name="Line 83"/>
          <p:cNvSpPr>
            <a:spLocks noChangeShapeType="1"/>
          </p:cNvSpPr>
          <p:nvPr/>
        </p:nvSpPr>
        <p:spPr bwMode="auto">
          <a:xfrm flipH="1">
            <a:off x="533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60" name="Line 84"/>
          <p:cNvSpPr>
            <a:spLocks noChangeShapeType="1"/>
          </p:cNvSpPr>
          <p:nvPr/>
        </p:nvSpPr>
        <p:spPr bwMode="auto">
          <a:xfrm flipH="1">
            <a:off x="609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61" name="Line 85"/>
          <p:cNvSpPr>
            <a:spLocks noChangeShapeType="1"/>
          </p:cNvSpPr>
          <p:nvPr/>
        </p:nvSpPr>
        <p:spPr bwMode="auto">
          <a:xfrm flipH="1">
            <a:off x="685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62" name="Line 86"/>
          <p:cNvSpPr>
            <a:spLocks noChangeShapeType="1"/>
          </p:cNvSpPr>
          <p:nvPr/>
        </p:nvSpPr>
        <p:spPr bwMode="auto">
          <a:xfrm flipH="1">
            <a:off x="762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63" name="Text Box 87"/>
          <p:cNvSpPr txBox="1">
            <a:spLocks noChangeArrowheads="1"/>
          </p:cNvSpPr>
          <p:nvPr/>
        </p:nvSpPr>
        <p:spPr bwMode="auto">
          <a:xfrm>
            <a:off x="1371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0</a:t>
            </a:r>
          </a:p>
        </p:txBody>
      </p:sp>
      <p:sp>
        <p:nvSpPr>
          <p:cNvPr id="16464" name="Text Box 88"/>
          <p:cNvSpPr txBox="1">
            <a:spLocks noChangeArrowheads="1"/>
          </p:cNvSpPr>
          <p:nvPr/>
        </p:nvSpPr>
        <p:spPr bwMode="auto">
          <a:xfrm>
            <a:off x="2133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5</a:t>
            </a:r>
          </a:p>
        </p:txBody>
      </p:sp>
      <p:sp>
        <p:nvSpPr>
          <p:cNvPr id="16465" name="Text Box 89"/>
          <p:cNvSpPr txBox="1">
            <a:spLocks noChangeArrowheads="1"/>
          </p:cNvSpPr>
          <p:nvPr/>
        </p:nvSpPr>
        <p:spPr bwMode="auto">
          <a:xfrm>
            <a:off x="281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10</a:t>
            </a:r>
          </a:p>
        </p:txBody>
      </p:sp>
      <p:sp>
        <p:nvSpPr>
          <p:cNvPr id="16466" name="Text Box 90"/>
          <p:cNvSpPr txBox="1">
            <a:spLocks noChangeArrowheads="1"/>
          </p:cNvSpPr>
          <p:nvPr/>
        </p:nvSpPr>
        <p:spPr bwMode="auto">
          <a:xfrm>
            <a:off x="358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15</a:t>
            </a:r>
          </a:p>
        </p:txBody>
      </p:sp>
      <p:sp>
        <p:nvSpPr>
          <p:cNvPr id="16467" name="Text Box 91"/>
          <p:cNvSpPr txBox="1">
            <a:spLocks noChangeArrowheads="1"/>
          </p:cNvSpPr>
          <p:nvPr/>
        </p:nvSpPr>
        <p:spPr bwMode="auto">
          <a:xfrm>
            <a:off x="4343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20</a:t>
            </a:r>
          </a:p>
        </p:txBody>
      </p:sp>
      <p:sp>
        <p:nvSpPr>
          <p:cNvPr id="16468" name="Text Box 92"/>
          <p:cNvSpPr txBox="1">
            <a:spLocks noChangeArrowheads="1"/>
          </p:cNvSpPr>
          <p:nvPr/>
        </p:nvSpPr>
        <p:spPr bwMode="auto">
          <a:xfrm>
            <a:off x="5105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25</a:t>
            </a:r>
          </a:p>
        </p:txBody>
      </p:sp>
      <p:sp>
        <p:nvSpPr>
          <p:cNvPr id="16469" name="Text Box 93"/>
          <p:cNvSpPr txBox="1">
            <a:spLocks noChangeArrowheads="1"/>
          </p:cNvSpPr>
          <p:nvPr/>
        </p:nvSpPr>
        <p:spPr bwMode="auto">
          <a:xfrm>
            <a:off x="5867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30</a:t>
            </a:r>
          </a:p>
        </p:txBody>
      </p:sp>
      <p:sp>
        <p:nvSpPr>
          <p:cNvPr id="16470" name="Text Box 94"/>
          <p:cNvSpPr txBox="1">
            <a:spLocks noChangeArrowheads="1"/>
          </p:cNvSpPr>
          <p:nvPr/>
        </p:nvSpPr>
        <p:spPr bwMode="auto">
          <a:xfrm>
            <a:off x="662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35</a:t>
            </a:r>
          </a:p>
        </p:txBody>
      </p:sp>
      <p:sp>
        <p:nvSpPr>
          <p:cNvPr id="16471" name="Text Box 95"/>
          <p:cNvSpPr txBox="1">
            <a:spLocks noChangeArrowheads="1"/>
          </p:cNvSpPr>
          <p:nvPr/>
        </p:nvSpPr>
        <p:spPr bwMode="auto">
          <a:xfrm>
            <a:off x="739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40</a:t>
            </a:r>
          </a:p>
        </p:txBody>
      </p:sp>
      <p:sp>
        <p:nvSpPr>
          <p:cNvPr id="49248" name="Text Box 96"/>
          <p:cNvSpPr txBox="1">
            <a:spLocks noChangeArrowheads="1"/>
          </p:cNvSpPr>
          <p:nvPr/>
        </p:nvSpPr>
        <p:spPr bwMode="auto">
          <a:xfrm>
            <a:off x="19812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9251" name="Text Box 99"/>
          <p:cNvSpPr txBox="1">
            <a:spLocks noChangeArrowheads="1"/>
          </p:cNvSpPr>
          <p:nvPr/>
        </p:nvSpPr>
        <p:spPr bwMode="auto">
          <a:xfrm>
            <a:off x="27432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16474" name="Line 101"/>
          <p:cNvSpPr>
            <a:spLocks noChangeShapeType="1"/>
          </p:cNvSpPr>
          <p:nvPr/>
        </p:nvSpPr>
        <p:spPr bwMode="auto">
          <a:xfrm>
            <a:off x="7772400" y="510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6475" name="Line 102"/>
          <p:cNvSpPr>
            <a:spLocks noChangeShapeType="1"/>
          </p:cNvSpPr>
          <p:nvPr/>
        </p:nvSpPr>
        <p:spPr bwMode="auto">
          <a:xfrm>
            <a:off x="7924800" y="510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49255" name="Text Box 103"/>
          <p:cNvSpPr txBox="1">
            <a:spLocks noChangeArrowheads="1"/>
          </p:cNvSpPr>
          <p:nvPr/>
        </p:nvSpPr>
        <p:spPr bwMode="auto">
          <a:xfrm>
            <a:off x="22860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9258" name="Text Box 106"/>
          <p:cNvSpPr txBox="1">
            <a:spLocks noChangeArrowheads="1"/>
          </p:cNvSpPr>
          <p:nvPr/>
        </p:nvSpPr>
        <p:spPr bwMode="auto">
          <a:xfrm>
            <a:off x="33528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9261" name="Text Box 109"/>
          <p:cNvSpPr txBox="1">
            <a:spLocks noChangeArrowheads="1"/>
          </p:cNvSpPr>
          <p:nvPr/>
        </p:nvSpPr>
        <p:spPr bwMode="auto">
          <a:xfrm>
            <a:off x="38100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a:t>
            </a:r>
          </a:p>
        </p:txBody>
      </p:sp>
      <p:sp>
        <p:nvSpPr>
          <p:cNvPr id="49262" name="Text Box 110"/>
          <p:cNvSpPr txBox="1">
            <a:spLocks noChangeArrowheads="1"/>
          </p:cNvSpPr>
          <p:nvPr/>
        </p:nvSpPr>
        <p:spPr bwMode="auto">
          <a:xfrm>
            <a:off x="42672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9269" name="Text Box 117"/>
          <p:cNvSpPr txBox="1">
            <a:spLocks noChangeArrowheads="1"/>
          </p:cNvSpPr>
          <p:nvPr/>
        </p:nvSpPr>
        <p:spPr bwMode="auto">
          <a:xfrm>
            <a:off x="54864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49270" name="Text Box 118"/>
          <p:cNvSpPr txBox="1">
            <a:spLocks noChangeArrowheads="1"/>
          </p:cNvSpPr>
          <p:nvPr/>
        </p:nvSpPr>
        <p:spPr bwMode="auto">
          <a:xfrm>
            <a:off x="59436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49271" name="Text Box 119"/>
          <p:cNvSpPr txBox="1">
            <a:spLocks noChangeArrowheads="1"/>
          </p:cNvSpPr>
          <p:nvPr/>
        </p:nvSpPr>
        <p:spPr bwMode="auto">
          <a:xfrm>
            <a:off x="6400800" y="4419600"/>
            <a:ext cx="457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grpSp>
        <p:nvGrpSpPr>
          <p:cNvPr id="49284" name="Group 132"/>
          <p:cNvGrpSpPr>
            <a:grpSpLocks/>
          </p:cNvGrpSpPr>
          <p:nvPr/>
        </p:nvGrpSpPr>
        <p:grpSpPr bwMode="auto">
          <a:xfrm>
            <a:off x="3124200" y="3886200"/>
            <a:ext cx="304800" cy="909638"/>
            <a:chOff x="2256" y="2448"/>
            <a:chExt cx="192" cy="573"/>
          </a:xfrm>
        </p:grpSpPr>
        <p:grpSp>
          <p:nvGrpSpPr>
            <p:cNvPr id="16506" name="Group 108"/>
            <p:cNvGrpSpPr>
              <a:grpSpLocks/>
            </p:cNvGrpSpPr>
            <p:nvPr/>
          </p:nvGrpSpPr>
          <p:grpSpPr bwMode="auto">
            <a:xfrm>
              <a:off x="2256" y="2448"/>
              <a:ext cx="192" cy="573"/>
              <a:chOff x="2256" y="2448"/>
              <a:chExt cx="192" cy="573"/>
            </a:xfrm>
          </p:grpSpPr>
          <p:sp>
            <p:nvSpPr>
              <p:cNvPr id="16508" name="Text Box 98"/>
              <p:cNvSpPr txBox="1">
                <a:spLocks noChangeArrowheads="1"/>
              </p:cNvSpPr>
              <p:nvPr/>
            </p:nvSpPr>
            <p:spPr bwMode="auto">
              <a:xfrm>
                <a:off x="2304" y="2784"/>
                <a:ext cx="9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CA">
                  <a:latin typeface="+mj-lt"/>
                </a:endParaRPr>
              </a:p>
            </p:txBody>
          </p:sp>
          <p:sp>
            <p:nvSpPr>
              <p:cNvPr id="16509" name="Text Box 107"/>
              <p:cNvSpPr txBox="1">
                <a:spLocks noChangeArrowheads="1"/>
              </p:cNvSpPr>
              <p:nvPr/>
            </p:nvSpPr>
            <p:spPr bwMode="auto">
              <a:xfrm>
                <a:off x="2256" y="24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3</a:t>
                </a:r>
              </a:p>
            </p:txBody>
          </p:sp>
        </p:grpSp>
        <p:sp>
          <p:nvSpPr>
            <p:cNvPr id="16507" name="Line 127"/>
            <p:cNvSpPr>
              <a:spLocks noChangeShapeType="1"/>
            </p:cNvSpPr>
            <p:nvPr/>
          </p:nvSpPr>
          <p:spPr bwMode="auto">
            <a:xfrm>
              <a:off x="2352"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grpSp>
        <p:nvGrpSpPr>
          <p:cNvPr id="49285" name="Group 133"/>
          <p:cNvGrpSpPr>
            <a:grpSpLocks/>
          </p:cNvGrpSpPr>
          <p:nvPr/>
        </p:nvGrpSpPr>
        <p:grpSpPr bwMode="auto">
          <a:xfrm>
            <a:off x="5105400" y="3886200"/>
            <a:ext cx="381000" cy="909638"/>
            <a:chOff x="3216" y="2448"/>
            <a:chExt cx="240" cy="573"/>
          </a:xfrm>
        </p:grpSpPr>
        <p:grpSp>
          <p:nvGrpSpPr>
            <p:cNvPr id="16502" name="Group 116"/>
            <p:cNvGrpSpPr>
              <a:grpSpLocks/>
            </p:cNvGrpSpPr>
            <p:nvPr/>
          </p:nvGrpSpPr>
          <p:grpSpPr bwMode="auto">
            <a:xfrm>
              <a:off x="3216" y="2448"/>
              <a:ext cx="240" cy="573"/>
              <a:chOff x="3216" y="2448"/>
              <a:chExt cx="240" cy="573"/>
            </a:xfrm>
          </p:grpSpPr>
          <p:sp>
            <p:nvSpPr>
              <p:cNvPr id="16504" name="Text Box 114"/>
              <p:cNvSpPr txBox="1">
                <a:spLocks noChangeArrowheads="1"/>
              </p:cNvSpPr>
              <p:nvPr/>
            </p:nvSpPr>
            <p:spPr bwMode="auto">
              <a:xfrm>
                <a:off x="3264" y="2784"/>
                <a:ext cx="9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atin typeface="+mj-lt"/>
                </a:endParaRPr>
              </a:p>
            </p:txBody>
          </p:sp>
          <p:sp>
            <p:nvSpPr>
              <p:cNvPr id="16505" name="Text Box 115"/>
              <p:cNvSpPr txBox="1">
                <a:spLocks noChangeArrowheads="1"/>
              </p:cNvSpPr>
              <p:nvPr/>
            </p:nvSpPr>
            <p:spPr bwMode="auto">
              <a:xfrm>
                <a:off x="3216" y="244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1</a:t>
                </a:r>
              </a:p>
            </p:txBody>
          </p:sp>
        </p:grpSp>
        <p:sp>
          <p:nvSpPr>
            <p:cNvPr id="16503" name="Line 128"/>
            <p:cNvSpPr>
              <a:spLocks noChangeShapeType="1"/>
            </p:cNvSpPr>
            <p:nvPr/>
          </p:nvSpPr>
          <p:spPr bwMode="auto">
            <a:xfrm>
              <a:off x="3312"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grpSp>
        <p:nvGrpSpPr>
          <p:cNvPr id="49286" name="Group 134"/>
          <p:cNvGrpSpPr>
            <a:grpSpLocks/>
          </p:cNvGrpSpPr>
          <p:nvPr/>
        </p:nvGrpSpPr>
        <p:grpSpPr bwMode="auto">
          <a:xfrm>
            <a:off x="5257800" y="3886200"/>
            <a:ext cx="304800" cy="909638"/>
            <a:chOff x="3600" y="2448"/>
            <a:chExt cx="192" cy="573"/>
          </a:xfrm>
        </p:grpSpPr>
        <p:grpSp>
          <p:nvGrpSpPr>
            <p:cNvPr id="16498" name="Group 111"/>
            <p:cNvGrpSpPr>
              <a:grpSpLocks/>
            </p:cNvGrpSpPr>
            <p:nvPr/>
          </p:nvGrpSpPr>
          <p:grpSpPr bwMode="auto">
            <a:xfrm>
              <a:off x="3600" y="2448"/>
              <a:ext cx="192" cy="573"/>
              <a:chOff x="2256" y="2448"/>
              <a:chExt cx="192" cy="573"/>
            </a:xfrm>
          </p:grpSpPr>
          <p:sp>
            <p:nvSpPr>
              <p:cNvPr id="16500" name="Text Box 112"/>
              <p:cNvSpPr txBox="1">
                <a:spLocks noChangeArrowheads="1"/>
              </p:cNvSpPr>
              <p:nvPr/>
            </p:nvSpPr>
            <p:spPr bwMode="auto">
              <a:xfrm>
                <a:off x="2304" y="2784"/>
                <a:ext cx="9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CA">
                  <a:latin typeface="+mj-lt"/>
                </a:endParaRPr>
              </a:p>
            </p:txBody>
          </p:sp>
          <p:sp>
            <p:nvSpPr>
              <p:cNvPr id="16501" name="Text Box 113"/>
              <p:cNvSpPr txBox="1">
                <a:spLocks noChangeArrowheads="1"/>
              </p:cNvSpPr>
              <p:nvPr/>
            </p:nvSpPr>
            <p:spPr bwMode="auto">
              <a:xfrm>
                <a:off x="2256" y="24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3</a:t>
                </a:r>
              </a:p>
            </p:txBody>
          </p:sp>
        </p:grpSp>
        <p:sp>
          <p:nvSpPr>
            <p:cNvPr id="16499" name="Line 129"/>
            <p:cNvSpPr>
              <a:spLocks noChangeShapeType="1"/>
            </p:cNvSpPr>
            <p:nvPr/>
          </p:nvSpPr>
          <p:spPr bwMode="auto">
            <a:xfrm>
              <a:off x="3696"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grpSp>
        <p:nvGrpSpPr>
          <p:cNvPr id="49287" name="Group 135"/>
          <p:cNvGrpSpPr>
            <a:grpSpLocks/>
          </p:cNvGrpSpPr>
          <p:nvPr/>
        </p:nvGrpSpPr>
        <p:grpSpPr bwMode="auto">
          <a:xfrm>
            <a:off x="6934200" y="3886200"/>
            <a:ext cx="304800" cy="909638"/>
            <a:chOff x="4272" y="2448"/>
            <a:chExt cx="192" cy="573"/>
          </a:xfrm>
        </p:grpSpPr>
        <p:grpSp>
          <p:nvGrpSpPr>
            <p:cNvPr id="16494" name="Group 124"/>
            <p:cNvGrpSpPr>
              <a:grpSpLocks/>
            </p:cNvGrpSpPr>
            <p:nvPr/>
          </p:nvGrpSpPr>
          <p:grpSpPr bwMode="auto">
            <a:xfrm>
              <a:off x="4272" y="2448"/>
              <a:ext cx="192" cy="573"/>
              <a:chOff x="2256" y="2448"/>
              <a:chExt cx="192" cy="573"/>
            </a:xfrm>
          </p:grpSpPr>
          <p:sp>
            <p:nvSpPr>
              <p:cNvPr id="16496" name="Text Box 125"/>
              <p:cNvSpPr txBox="1">
                <a:spLocks noChangeArrowheads="1"/>
              </p:cNvSpPr>
              <p:nvPr/>
            </p:nvSpPr>
            <p:spPr bwMode="auto">
              <a:xfrm>
                <a:off x="2304" y="2784"/>
                <a:ext cx="9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CA">
                  <a:latin typeface="+mj-lt"/>
                </a:endParaRPr>
              </a:p>
            </p:txBody>
          </p:sp>
          <p:sp>
            <p:nvSpPr>
              <p:cNvPr id="16497" name="Text Box 126"/>
              <p:cNvSpPr txBox="1">
                <a:spLocks noChangeArrowheads="1"/>
              </p:cNvSpPr>
              <p:nvPr/>
            </p:nvSpPr>
            <p:spPr bwMode="auto">
              <a:xfrm>
                <a:off x="2256" y="24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2</a:t>
                </a:r>
              </a:p>
            </p:txBody>
          </p:sp>
        </p:grpSp>
        <p:sp>
          <p:nvSpPr>
            <p:cNvPr id="16495" name="Line 130"/>
            <p:cNvSpPr>
              <a:spLocks noChangeShapeType="1"/>
            </p:cNvSpPr>
            <p:nvPr/>
          </p:nvSpPr>
          <p:spPr bwMode="auto">
            <a:xfrm>
              <a:off x="4368"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grpSp>
        <p:nvGrpSpPr>
          <p:cNvPr id="49288" name="Group 136"/>
          <p:cNvGrpSpPr>
            <a:grpSpLocks/>
          </p:cNvGrpSpPr>
          <p:nvPr/>
        </p:nvGrpSpPr>
        <p:grpSpPr bwMode="auto">
          <a:xfrm>
            <a:off x="6781800" y="3886200"/>
            <a:ext cx="304800" cy="909638"/>
            <a:chOff x="4368" y="2448"/>
            <a:chExt cx="192" cy="573"/>
          </a:xfrm>
        </p:grpSpPr>
        <p:grpSp>
          <p:nvGrpSpPr>
            <p:cNvPr id="16490" name="Group 121"/>
            <p:cNvGrpSpPr>
              <a:grpSpLocks/>
            </p:cNvGrpSpPr>
            <p:nvPr/>
          </p:nvGrpSpPr>
          <p:grpSpPr bwMode="auto">
            <a:xfrm>
              <a:off x="4368" y="2448"/>
              <a:ext cx="192" cy="573"/>
              <a:chOff x="2256" y="2448"/>
              <a:chExt cx="192" cy="573"/>
            </a:xfrm>
          </p:grpSpPr>
          <p:sp>
            <p:nvSpPr>
              <p:cNvPr id="16492" name="Text Box 122"/>
              <p:cNvSpPr txBox="1">
                <a:spLocks noChangeArrowheads="1"/>
              </p:cNvSpPr>
              <p:nvPr/>
            </p:nvSpPr>
            <p:spPr bwMode="auto">
              <a:xfrm>
                <a:off x="2304" y="2784"/>
                <a:ext cx="9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CA">
                  <a:latin typeface="+mj-lt"/>
                </a:endParaRPr>
              </a:p>
            </p:txBody>
          </p:sp>
          <p:sp>
            <p:nvSpPr>
              <p:cNvPr id="16493" name="Text Box 123"/>
              <p:cNvSpPr txBox="1">
                <a:spLocks noChangeArrowheads="1"/>
              </p:cNvSpPr>
              <p:nvPr/>
            </p:nvSpPr>
            <p:spPr bwMode="auto">
              <a:xfrm>
                <a:off x="2256" y="24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3</a:t>
                </a:r>
              </a:p>
            </p:txBody>
          </p:sp>
        </p:grpSp>
        <p:sp>
          <p:nvSpPr>
            <p:cNvPr id="16491" name="Line 131"/>
            <p:cNvSpPr>
              <a:spLocks noChangeShapeType="1"/>
            </p:cNvSpPr>
            <p:nvPr/>
          </p:nvSpPr>
          <p:spPr bwMode="auto">
            <a:xfrm>
              <a:off x="446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spTree>
    <p:extLst>
      <p:ext uri="{BB962C8B-B14F-4D97-AF65-F5344CB8AC3E}">
        <p14:creationId xmlns:p14="http://schemas.microsoft.com/office/powerpoint/2010/main" val="1916679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90"/>
                                        </p:tgtEl>
                                        <p:attrNameLst>
                                          <p:attrName>style.visibility</p:attrName>
                                        </p:attrNameLst>
                                      </p:cBhvr>
                                      <p:to>
                                        <p:strVal val="visible"/>
                                      </p:to>
                                    </p:set>
                                    <p:anim calcmode="lin" valueType="num">
                                      <p:cBhvr additive="base">
                                        <p:cTn id="7" dur="500" fill="hold"/>
                                        <p:tgtEl>
                                          <p:spTgt spid="49190"/>
                                        </p:tgtEl>
                                        <p:attrNameLst>
                                          <p:attrName>ppt_x</p:attrName>
                                        </p:attrNameLst>
                                      </p:cBhvr>
                                      <p:tavLst>
                                        <p:tav tm="0">
                                          <p:val>
                                            <p:strVal val="1+#ppt_w/2"/>
                                          </p:val>
                                        </p:tav>
                                        <p:tav tm="100000">
                                          <p:val>
                                            <p:strVal val="#ppt_x"/>
                                          </p:val>
                                        </p:tav>
                                      </p:tavLst>
                                    </p:anim>
                                    <p:anim calcmode="lin" valueType="num">
                                      <p:cBhvr additive="base">
                                        <p:cTn id="8" dur="500" fill="hold"/>
                                        <p:tgtEl>
                                          <p:spTgt spid="491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248"/>
                                        </p:tgtEl>
                                        <p:attrNameLst>
                                          <p:attrName>style.visibility</p:attrName>
                                        </p:attrNameLst>
                                      </p:cBhvr>
                                      <p:to>
                                        <p:strVal val="visible"/>
                                      </p:to>
                                    </p:set>
                                    <p:anim calcmode="lin" valueType="num">
                                      <p:cBhvr additive="base">
                                        <p:cTn id="13" dur="500" fill="hold"/>
                                        <p:tgtEl>
                                          <p:spTgt spid="49248"/>
                                        </p:tgtEl>
                                        <p:attrNameLst>
                                          <p:attrName>ppt_x</p:attrName>
                                        </p:attrNameLst>
                                      </p:cBhvr>
                                      <p:tavLst>
                                        <p:tav tm="0">
                                          <p:val>
                                            <p:strVal val="1+#ppt_w/2"/>
                                          </p:val>
                                        </p:tav>
                                        <p:tav tm="100000">
                                          <p:val>
                                            <p:strVal val="#ppt_x"/>
                                          </p:val>
                                        </p:tav>
                                      </p:tavLst>
                                    </p:anim>
                                    <p:anim calcmode="lin" valueType="num">
                                      <p:cBhvr additive="base">
                                        <p:cTn id="14" dur="500" fill="hold"/>
                                        <p:tgtEl>
                                          <p:spTgt spid="492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255"/>
                                        </p:tgtEl>
                                        <p:attrNameLst>
                                          <p:attrName>style.visibility</p:attrName>
                                        </p:attrNameLst>
                                      </p:cBhvr>
                                      <p:to>
                                        <p:strVal val="visible"/>
                                      </p:to>
                                    </p:set>
                                    <p:anim calcmode="lin" valueType="num">
                                      <p:cBhvr additive="base">
                                        <p:cTn id="19" dur="500" fill="hold"/>
                                        <p:tgtEl>
                                          <p:spTgt spid="49255"/>
                                        </p:tgtEl>
                                        <p:attrNameLst>
                                          <p:attrName>ppt_x</p:attrName>
                                        </p:attrNameLst>
                                      </p:cBhvr>
                                      <p:tavLst>
                                        <p:tav tm="0">
                                          <p:val>
                                            <p:strVal val="1+#ppt_w/2"/>
                                          </p:val>
                                        </p:tav>
                                        <p:tav tm="100000">
                                          <p:val>
                                            <p:strVal val="#ppt_x"/>
                                          </p:val>
                                        </p:tav>
                                      </p:tavLst>
                                    </p:anim>
                                    <p:anim calcmode="lin" valueType="num">
                                      <p:cBhvr additive="base">
                                        <p:cTn id="20" dur="500" fill="hold"/>
                                        <p:tgtEl>
                                          <p:spTgt spid="49255"/>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192"/>
                                        </p:tgtEl>
                                        <p:attrNameLst>
                                          <p:attrName>style.visibility</p:attrName>
                                        </p:attrNameLst>
                                      </p:cBhvr>
                                      <p:to>
                                        <p:strVal val="visible"/>
                                      </p:to>
                                    </p:set>
                                    <p:anim calcmode="lin" valueType="num">
                                      <p:cBhvr additive="base">
                                        <p:cTn id="23" dur="500" fill="hold"/>
                                        <p:tgtEl>
                                          <p:spTgt spid="49192"/>
                                        </p:tgtEl>
                                        <p:attrNameLst>
                                          <p:attrName>ppt_x</p:attrName>
                                        </p:attrNameLst>
                                      </p:cBhvr>
                                      <p:tavLst>
                                        <p:tav tm="0">
                                          <p:val>
                                            <p:strVal val="#ppt_x"/>
                                          </p:val>
                                        </p:tav>
                                        <p:tav tm="100000">
                                          <p:val>
                                            <p:strVal val="#ppt_x"/>
                                          </p:val>
                                        </p:tav>
                                      </p:tavLst>
                                    </p:anim>
                                    <p:anim calcmode="lin" valueType="num">
                                      <p:cBhvr additive="base">
                                        <p:cTn id="24" dur="500" fill="hold"/>
                                        <p:tgtEl>
                                          <p:spTgt spid="4919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9251"/>
                                        </p:tgtEl>
                                        <p:attrNameLst>
                                          <p:attrName>style.visibility</p:attrName>
                                        </p:attrNameLst>
                                      </p:cBhvr>
                                      <p:to>
                                        <p:strVal val="visible"/>
                                      </p:to>
                                    </p:set>
                                    <p:anim calcmode="lin" valueType="num">
                                      <p:cBhvr additive="base">
                                        <p:cTn id="29" dur="500" fill="hold"/>
                                        <p:tgtEl>
                                          <p:spTgt spid="49251"/>
                                        </p:tgtEl>
                                        <p:attrNameLst>
                                          <p:attrName>ppt_x</p:attrName>
                                        </p:attrNameLst>
                                      </p:cBhvr>
                                      <p:tavLst>
                                        <p:tav tm="0">
                                          <p:val>
                                            <p:strVal val="1+#ppt_w/2"/>
                                          </p:val>
                                        </p:tav>
                                        <p:tav tm="100000">
                                          <p:val>
                                            <p:strVal val="#ppt_x"/>
                                          </p:val>
                                        </p:tav>
                                      </p:tavLst>
                                    </p:anim>
                                    <p:anim calcmode="lin" valueType="num">
                                      <p:cBhvr additive="base">
                                        <p:cTn id="30" dur="500" fill="hold"/>
                                        <p:tgtEl>
                                          <p:spTgt spid="4925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49284"/>
                                        </p:tgtEl>
                                        <p:attrNameLst>
                                          <p:attrName>style.visibility</p:attrName>
                                        </p:attrNameLst>
                                      </p:cBhvr>
                                      <p:to>
                                        <p:strVal val="visible"/>
                                      </p:to>
                                    </p:set>
                                    <p:anim calcmode="lin" valueType="num">
                                      <p:cBhvr additive="base">
                                        <p:cTn id="35" dur="500" fill="hold"/>
                                        <p:tgtEl>
                                          <p:spTgt spid="49284"/>
                                        </p:tgtEl>
                                        <p:attrNameLst>
                                          <p:attrName>ppt_x</p:attrName>
                                        </p:attrNameLst>
                                      </p:cBhvr>
                                      <p:tavLst>
                                        <p:tav tm="0">
                                          <p:val>
                                            <p:strVal val="1+#ppt_w/2"/>
                                          </p:val>
                                        </p:tav>
                                        <p:tav tm="100000">
                                          <p:val>
                                            <p:strVal val="#ppt_x"/>
                                          </p:val>
                                        </p:tav>
                                      </p:tavLst>
                                    </p:anim>
                                    <p:anim calcmode="lin" valueType="num">
                                      <p:cBhvr additive="base">
                                        <p:cTn id="36" dur="500" fill="hold"/>
                                        <p:tgtEl>
                                          <p:spTgt spid="4928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9258"/>
                                        </p:tgtEl>
                                        <p:attrNameLst>
                                          <p:attrName>style.visibility</p:attrName>
                                        </p:attrNameLst>
                                      </p:cBhvr>
                                      <p:to>
                                        <p:strVal val="visible"/>
                                      </p:to>
                                    </p:set>
                                    <p:anim calcmode="lin" valueType="num">
                                      <p:cBhvr additive="base">
                                        <p:cTn id="41" dur="500" fill="hold"/>
                                        <p:tgtEl>
                                          <p:spTgt spid="49258"/>
                                        </p:tgtEl>
                                        <p:attrNameLst>
                                          <p:attrName>ppt_x</p:attrName>
                                        </p:attrNameLst>
                                      </p:cBhvr>
                                      <p:tavLst>
                                        <p:tav tm="0">
                                          <p:val>
                                            <p:strVal val="1+#ppt_w/2"/>
                                          </p:val>
                                        </p:tav>
                                        <p:tav tm="100000">
                                          <p:val>
                                            <p:strVal val="#ppt_x"/>
                                          </p:val>
                                        </p:tav>
                                      </p:tavLst>
                                    </p:anim>
                                    <p:anim calcmode="lin" valueType="num">
                                      <p:cBhvr additive="base">
                                        <p:cTn id="42" dur="500" fill="hold"/>
                                        <p:tgtEl>
                                          <p:spTgt spid="49258"/>
                                        </p:tgtEl>
                                        <p:attrNameLst>
                                          <p:attrName>ppt_y</p:attrName>
                                        </p:attrNameLst>
                                      </p:cBhvr>
                                      <p:tavLst>
                                        <p:tav tm="0">
                                          <p:val>
                                            <p:strVal val="#ppt_y"/>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9193"/>
                                        </p:tgtEl>
                                        <p:attrNameLst>
                                          <p:attrName>style.visibility</p:attrName>
                                        </p:attrNameLst>
                                      </p:cBhvr>
                                      <p:to>
                                        <p:strVal val="visible"/>
                                      </p:to>
                                    </p:set>
                                    <p:anim calcmode="lin" valueType="num">
                                      <p:cBhvr additive="base">
                                        <p:cTn id="45" dur="500" fill="hold"/>
                                        <p:tgtEl>
                                          <p:spTgt spid="49193"/>
                                        </p:tgtEl>
                                        <p:attrNameLst>
                                          <p:attrName>ppt_x</p:attrName>
                                        </p:attrNameLst>
                                      </p:cBhvr>
                                      <p:tavLst>
                                        <p:tav tm="0">
                                          <p:val>
                                            <p:strVal val="#ppt_x"/>
                                          </p:val>
                                        </p:tav>
                                        <p:tav tm="100000">
                                          <p:val>
                                            <p:strVal val="#ppt_x"/>
                                          </p:val>
                                        </p:tav>
                                      </p:tavLst>
                                    </p:anim>
                                    <p:anim calcmode="lin" valueType="num">
                                      <p:cBhvr additive="base">
                                        <p:cTn id="46" dur="500" fill="hold"/>
                                        <p:tgtEl>
                                          <p:spTgt spid="4919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9261"/>
                                        </p:tgtEl>
                                        <p:attrNameLst>
                                          <p:attrName>style.visibility</p:attrName>
                                        </p:attrNameLst>
                                      </p:cBhvr>
                                      <p:to>
                                        <p:strVal val="visible"/>
                                      </p:to>
                                    </p:set>
                                    <p:anim calcmode="lin" valueType="num">
                                      <p:cBhvr additive="base">
                                        <p:cTn id="51" dur="500" fill="hold"/>
                                        <p:tgtEl>
                                          <p:spTgt spid="49261"/>
                                        </p:tgtEl>
                                        <p:attrNameLst>
                                          <p:attrName>ppt_x</p:attrName>
                                        </p:attrNameLst>
                                      </p:cBhvr>
                                      <p:tavLst>
                                        <p:tav tm="0">
                                          <p:val>
                                            <p:strVal val="1+#ppt_w/2"/>
                                          </p:val>
                                        </p:tav>
                                        <p:tav tm="100000">
                                          <p:val>
                                            <p:strVal val="#ppt_x"/>
                                          </p:val>
                                        </p:tav>
                                      </p:tavLst>
                                    </p:anim>
                                    <p:anim calcmode="lin" valueType="num">
                                      <p:cBhvr additive="base">
                                        <p:cTn id="52" dur="500" fill="hold"/>
                                        <p:tgtEl>
                                          <p:spTgt spid="49261"/>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9262"/>
                                        </p:tgtEl>
                                        <p:attrNameLst>
                                          <p:attrName>style.visibility</p:attrName>
                                        </p:attrNameLst>
                                      </p:cBhvr>
                                      <p:to>
                                        <p:strVal val="visible"/>
                                      </p:to>
                                    </p:set>
                                    <p:anim calcmode="lin" valueType="num">
                                      <p:cBhvr additive="base">
                                        <p:cTn id="57" dur="500" fill="hold"/>
                                        <p:tgtEl>
                                          <p:spTgt spid="49262"/>
                                        </p:tgtEl>
                                        <p:attrNameLst>
                                          <p:attrName>ppt_x</p:attrName>
                                        </p:attrNameLst>
                                      </p:cBhvr>
                                      <p:tavLst>
                                        <p:tav tm="0">
                                          <p:val>
                                            <p:strVal val="1+#ppt_w/2"/>
                                          </p:val>
                                        </p:tav>
                                        <p:tav tm="100000">
                                          <p:val>
                                            <p:strVal val="#ppt_x"/>
                                          </p:val>
                                        </p:tav>
                                      </p:tavLst>
                                    </p:anim>
                                    <p:anim calcmode="lin" valueType="num">
                                      <p:cBhvr additive="base">
                                        <p:cTn id="58" dur="500" fill="hold"/>
                                        <p:tgtEl>
                                          <p:spTgt spid="4926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9196"/>
                                        </p:tgtEl>
                                        <p:attrNameLst>
                                          <p:attrName>style.visibility</p:attrName>
                                        </p:attrNameLst>
                                      </p:cBhvr>
                                      <p:to>
                                        <p:strVal val="visible"/>
                                      </p:to>
                                    </p:set>
                                    <p:anim calcmode="lin" valueType="num">
                                      <p:cBhvr additive="base">
                                        <p:cTn id="63" dur="500" fill="hold"/>
                                        <p:tgtEl>
                                          <p:spTgt spid="49196"/>
                                        </p:tgtEl>
                                        <p:attrNameLst>
                                          <p:attrName>ppt_x</p:attrName>
                                        </p:attrNameLst>
                                      </p:cBhvr>
                                      <p:tavLst>
                                        <p:tav tm="0">
                                          <p:val>
                                            <p:strVal val="1+#ppt_w/2"/>
                                          </p:val>
                                        </p:tav>
                                        <p:tav tm="100000">
                                          <p:val>
                                            <p:strVal val="#ppt_x"/>
                                          </p:val>
                                        </p:tav>
                                      </p:tavLst>
                                    </p:anim>
                                    <p:anim calcmode="lin" valueType="num">
                                      <p:cBhvr additive="base">
                                        <p:cTn id="64" dur="500" fill="hold"/>
                                        <p:tgtEl>
                                          <p:spTgt spid="4919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49285"/>
                                        </p:tgtEl>
                                        <p:attrNameLst>
                                          <p:attrName>style.visibility</p:attrName>
                                        </p:attrNameLst>
                                      </p:cBhvr>
                                      <p:to>
                                        <p:strVal val="visible"/>
                                      </p:to>
                                    </p:set>
                                    <p:anim calcmode="lin" valueType="num">
                                      <p:cBhvr additive="base">
                                        <p:cTn id="69" dur="500" fill="hold"/>
                                        <p:tgtEl>
                                          <p:spTgt spid="49285"/>
                                        </p:tgtEl>
                                        <p:attrNameLst>
                                          <p:attrName>ppt_x</p:attrName>
                                        </p:attrNameLst>
                                      </p:cBhvr>
                                      <p:tavLst>
                                        <p:tav tm="0">
                                          <p:val>
                                            <p:strVal val="1+#ppt_w/2"/>
                                          </p:val>
                                        </p:tav>
                                        <p:tav tm="100000">
                                          <p:val>
                                            <p:strVal val="#ppt_x"/>
                                          </p:val>
                                        </p:tav>
                                      </p:tavLst>
                                    </p:anim>
                                    <p:anim calcmode="lin" valueType="num">
                                      <p:cBhvr additive="base">
                                        <p:cTn id="70" dur="500" fill="hold"/>
                                        <p:tgtEl>
                                          <p:spTgt spid="4928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9286"/>
                                        </p:tgtEl>
                                        <p:attrNameLst>
                                          <p:attrName>style.visibility</p:attrName>
                                        </p:attrNameLst>
                                      </p:cBhvr>
                                      <p:to>
                                        <p:strVal val="visible"/>
                                      </p:to>
                                    </p:set>
                                    <p:anim calcmode="lin" valueType="num">
                                      <p:cBhvr additive="base">
                                        <p:cTn id="75" dur="500" fill="hold"/>
                                        <p:tgtEl>
                                          <p:spTgt spid="49286"/>
                                        </p:tgtEl>
                                        <p:attrNameLst>
                                          <p:attrName>ppt_x</p:attrName>
                                        </p:attrNameLst>
                                      </p:cBhvr>
                                      <p:tavLst>
                                        <p:tav tm="0">
                                          <p:val>
                                            <p:strVal val="1+#ppt_w/2"/>
                                          </p:val>
                                        </p:tav>
                                        <p:tav tm="100000">
                                          <p:val>
                                            <p:strVal val="#ppt_x"/>
                                          </p:val>
                                        </p:tav>
                                      </p:tavLst>
                                    </p:anim>
                                    <p:anim calcmode="lin" valueType="num">
                                      <p:cBhvr additive="base">
                                        <p:cTn id="76" dur="500" fill="hold"/>
                                        <p:tgtEl>
                                          <p:spTgt spid="49286"/>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49269"/>
                                        </p:tgtEl>
                                        <p:attrNameLst>
                                          <p:attrName>style.visibility</p:attrName>
                                        </p:attrNameLst>
                                      </p:cBhvr>
                                      <p:to>
                                        <p:strVal val="visible"/>
                                      </p:to>
                                    </p:set>
                                    <p:anim calcmode="lin" valueType="num">
                                      <p:cBhvr additive="base">
                                        <p:cTn id="81" dur="500" fill="hold"/>
                                        <p:tgtEl>
                                          <p:spTgt spid="49269"/>
                                        </p:tgtEl>
                                        <p:attrNameLst>
                                          <p:attrName>ppt_x</p:attrName>
                                        </p:attrNameLst>
                                      </p:cBhvr>
                                      <p:tavLst>
                                        <p:tav tm="0">
                                          <p:val>
                                            <p:strVal val="1+#ppt_w/2"/>
                                          </p:val>
                                        </p:tav>
                                        <p:tav tm="100000">
                                          <p:val>
                                            <p:strVal val="#ppt_x"/>
                                          </p:val>
                                        </p:tav>
                                      </p:tavLst>
                                    </p:anim>
                                    <p:anim calcmode="lin" valueType="num">
                                      <p:cBhvr additive="base">
                                        <p:cTn id="82" dur="500" fill="hold"/>
                                        <p:tgtEl>
                                          <p:spTgt spid="49269"/>
                                        </p:tgtEl>
                                        <p:attrNameLst>
                                          <p:attrName>ppt_y</p:attrName>
                                        </p:attrNameLst>
                                      </p:cBhvr>
                                      <p:tavLst>
                                        <p:tav tm="0">
                                          <p:val>
                                            <p:strVal val="#ppt_y"/>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9197"/>
                                        </p:tgtEl>
                                        <p:attrNameLst>
                                          <p:attrName>style.visibility</p:attrName>
                                        </p:attrNameLst>
                                      </p:cBhvr>
                                      <p:to>
                                        <p:strVal val="visible"/>
                                      </p:to>
                                    </p:set>
                                    <p:anim calcmode="lin" valueType="num">
                                      <p:cBhvr additive="base">
                                        <p:cTn id="85" dur="500" fill="hold"/>
                                        <p:tgtEl>
                                          <p:spTgt spid="49197"/>
                                        </p:tgtEl>
                                        <p:attrNameLst>
                                          <p:attrName>ppt_x</p:attrName>
                                        </p:attrNameLst>
                                      </p:cBhvr>
                                      <p:tavLst>
                                        <p:tav tm="0">
                                          <p:val>
                                            <p:strVal val="#ppt_x"/>
                                          </p:val>
                                        </p:tav>
                                        <p:tav tm="100000">
                                          <p:val>
                                            <p:strVal val="#ppt_x"/>
                                          </p:val>
                                        </p:tav>
                                      </p:tavLst>
                                    </p:anim>
                                    <p:anim calcmode="lin" valueType="num">
                                      <p:cBhvr additive="base">
                                        <p:cTn id="86" dur="500" fill="hold"/>
                                        <p:tgtEl>
                                          <p:spTgt spid="49197"/>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49270"/>
                                        </p:tgtEl>
                                        <p:attrNameLst>
                                          <p:attrName>style.visibility</p:attrName>
                                        </p:attrNameLst>
                                      </p:cBhvr>
                                      <p:to>
                                        <p:strVal val="visible"/>
                                      </p:to>
                                    </p:set>
                                    <p:anim calcmode="lin" valueType="num">
                                      <p:cBhvr additive="base">
                                        <p:cTn id="91" dur="500" fill="hold"/>
                                        <p:tgtEl>
                                          <p:spTgt spid="49270"/>
                                        </p:tgtEl>
                                        <p:attrNameLst>
                                          <p:attrName>ppt_x</p:attrName>
                                        </p:attrNameLst>
                                      </p:cBhvr>
                                      <p:tavLst>
                                        <p:tav tm="0">
                                          <p:val>
                                            <p:strVal val="1+#ppt_w/2"/>
                                          </p:val>
                                        </p:tav>
                                        <p:tav tm="100000">
                                          <p:val>
                                            <p:strVal val="#ppt_x"/>
                                          </p:val>
                                        </p:tav>
                                      </p:tavLst>
                                    </p:anim>
                                    <p:anim calcmode="lin" valueType="num">
                                      <p:cBhvr additive="base">
                                        <p:cTn id="92" dur="500" fill="hold"/>
                                        <p:tgtEl>
                                          <p:spTgt spid="4927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49271"/>
                                        </p:tgtEl>
                                        <p:attrNameLst>
                                          <p:attrName>style.visibility</p:attrName>
                                        </p:attrNameLst>
                                      </p:cBhvr>
                                      <p:to>
                                        <p:strVal val="visible"/>
                                      </p:to>
                                    </p:set>
                                    <p:anim calcmode="lin" valueType="num">
                                      <p:cBhvr additive="base">
                                        <p:cTn id="97" dur="500" fill="hold"/>
                                        <p:tgtEl>
                                          <p:spTgt spid="49271"/>
                                        </p:tgtEl>
                                        <p:attrNameLst>
                                          <p:attrName>ppt_x</p:attrName>
                                        </p:attrNameLst>
                                      </p:cBhvr>
                                      <p:tavLst>
                                        <p:tav tm="0">
                                          <p:val>
                                            <p:strVal val="1+#ppt_w/2"/>
                                          </p:val>
                                        </p:tav>
                                        <p:tav tm="100000">
                                          <p:val>
                                            <p:strVal val="#ppt_x"/>
                                          </p:val>
                                        </p:tav>
                                      </p:tavLst>
                                    </p:anim>
                                    <p:anim calcmode="lin" valueType="num">
                                      <p:cBhvr additive="base">
                                        <p:cTn id="98" dur="500" fill="hold"/>
                                        <p:tgtEl>
                                          <p:spTgt spid="49271"/>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nodeType="clickEffect">
                                  <p:stCondLst>
                                    <p:cond delay="0"/>
                                  </p:stCondLst>
                                  <p:childTnLst>
                                    <p:set>
                                      <p:cBhvr>
                                        <p:cTn id="102" dur="1" fill="hold">
                                          <p:stCondLst>
                                            <p:cond delay="0"/>
                                          </p:stCondLst>
                                        </p:cTn>
                                        <p:tgtEl>
                                          <p:spTgt spid="49288"/>
                                        </p:tgtEl>
                                        <p:attrNameLst>
                                          <p:attrName>style.visibility</p:attrName>
                                        </p:attrNameLst>
                                      </p:cBhvr>
                                      <p:to>
                                        <p:strVal val="visible"/>
                                      </p:to>
                                    </p:set>
                                    <p:anim calcmode="lin" valueType="num">
                                      <p:cBhvr additive="base">
                                        <p:cTn id="103" dur="500" fill="hold"/>
                                        <p:tgtEl>
                                          <p:spTgt spid="49288"/>
                                        </p:tgtEl>
                                        <p:attrNameLst>
                                          <p:attrName>ppt_x</p:attrName>
                                        </p:attrNameLst>
                                      </p:cBhvr>
                                      <p:tavLst>
                                        <p:tav tm="0">
                                          <p:val>
                                            <p:strVal val="1+#ppt_w/2"/>
                                          </p:val>
                                        </p:tav>
                                        <p:tav tm="100000">
                                          <p:val>
                                            <p:strVal val="#ppt_x"/>
                                          </p:val>
                                        </p:tav>
                                      </p:tavLst>
                                    </p:anim>
                                    <p:anim calcmode="lin" valueType="num">
                                      <p:cBhvr additive="base">
                                        <p:cTn id="104" dur="500" fill="hold"/>
                                        <p:tgtEl>
                                          <p:spTgt spid="4928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nodeType="clickEffect">
                                  <p:stCondLst>
                                    <p:cond delay="0"/>
                                  </p:stCondLst>
                                  <p:childTnLst>
                                    <p:set>
                                      <p:cBhvr>
                                        <p:cTn id="108" dur="1" fill="hold">
                                          <p:stCondLst>
                                            <p:cond delay="0"/>
                                          </p:stCondLst>
                                        </p:cTn>
                                        <p:tgtEl>
                                          <p:spTgt spid="49287"/>
                                        </p:tgtEl>
                                        <p:attrNameLst>
                                          <p:attrName>style.visibility</p:attrName>
                                        </p:attrNameLst>
                                      </p:cBhvr>
                                      <p:to>
                                        <p:strVal val="visible"/>
                                      </p:to>
                                    </p:set>
                                    <p:anim calcmode="lin" valueType="num">
                                      <p:cBhvr additive="base">
                                        <p:cTn id="109" dur="500" fill="hold"/>
                                        <p:tgtEl>
                                          <p:spTgt spid="49287"/>
                                        </p:tgtEl>
                                        <p:attrNameLst>
                                          <p:attrName>ppt_x</p:attrName>
                                        </p:attrNameLst>
                                      </p:cBhvr>
                                      <p:tavLst>
                                        <p:tav tm="0">
                                          <p:val>
                                            <p:strVal val="1+#ppt_w/2"/>
                                          </p:val>
                                        </p:tav>
                                        <p:tav tm="100000">
                                          <p:val>
                                            <p:strVal val="#ppt_x"/>
                                          </p:val>
                                        </p:tav>
                                      </p:tavLst>
                                    </p:anim>
                                    <p:anim calcmode="lin" valueType="num">
                                      <p:cBhvr additive="base">
                                        <p:cTn id="110" dur="500" fill="hold"/>
                                        <p:tgtEl>
                                          <p:spTgt spid="49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0" grpId="0" animBg="1"/>
      <p:bldP spid="49192" grpId="0" animBg="1"/>
      <p:bldP spid="49193" grpId="0" animBg="1"/>
      <p:bldP spid="49196" grpId="0" animBg="1"/>
      <p:bldP spid="49197" grpId="0" animBg="1"/>
      <p:bldP spid="49248" grpId="0" animBg="1"/>
      <p:bldP spid="49251" grpId="0" animBg="1"/>
      <p:bldP spid="49255" grpId="0" animBg="1"/>
      <p:bldP spid="49258" grpId="0" animBg="1"/>
      <p:bldP spid="49261" grpId="0" animBg="1"/>
      <p:bldP spid="49262" grpId="0" animBg="1"/>
      <p:bldP spid="49269" grpId="0" animBg="1"/>
      <p:bldP spid="49270" grpId="0" animBg="1"/>
      <p:bldP spid="492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a:t>Multilevel Queue (2)</a:t>
            </a:r>
            <a:endParaRPr lang="en-CA" altLang="en-US"/>
          </a:p>
        </p:txBody>
      </p:sp>
      <p:sp>
        <p:nvSpPr>
          <p:cNvPr id="22" name="Slide Number Placeholder 2"/>
          <p:cNvSpPr>
            <a:spLocks noGrp="1"/>
          </p:cNvSpPr>
          <p:nvPr>
            <p:ph type="sldNum" sz="quarter" idx="15"/>
          </p:nvPr>
        </p:nvSpPr>
        <p:spPr/>
        <p:txBody>
          <a:bodyPr/>
          <a:lstStyle/>
          <a:p>
            <a:fld id="{6AF487A0-233C-4F47-8844-353B604CEBF8}" type="slidenum">
              <a:rPr lang="en-US" smtClean="0"/>
              <a:pPr/>
              <a:t>14</a:t>
            </a:fld>
            <a:endParaRPr lang="en-US" dirty="0"/>
          </a:p>
        </p:txBody>
      </p:sp>
      <p:sp>
        <p:nvSpPr>
          <p:cNvPr id="25" name="Rectangle 4"/>
          <p:cNvSpPr>
            <a:spLocks noChangeArrowheads="1"/>
          </p:cNvSpPr>
          <p:nvPr/>
        </p:nvSpPr>
        <p:spPr bwMode="auto">
          <a:xfrm>
            <a:off x="2057400" y="2819400"/>
            <a:ext cx="4953000" cy="381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rgbClr val="000000"/>
              </a:buClr>
              <a:buSzPct val="100000"/>
              <a:buFont typeface="Times New Roman" pitchFamily="16" charset="0"/>
              <a:buNone/>
            </a:pPr>
            <a:r>
              <a:rPr lang="en-US" altLang="en-US">
                <a:solidFill>
                  <a:srgbClr val="FFFF00"/>
                </a:solidFill>
              </a:rPr>
              <a:t>System Processes</a:t>
            </a:r>
            <a:endParaRPr lang="en-CA" altLang="en-US">
              <a:solidFill>
                <a:srgbClr val="FFFF00"/>
              </a:solidFill>
            </a:endParaRPr>
          </a:p>
        </p:txBody>
      </p:sp>
      <p:sp>
        <p:nvSpPr>
          <p:cNvPr id="26" name="Rectangle 5"/>
          <p:cNvSpPr>
            <a:spLocks noChangeArrowheads="1"/>
          </p:cNvSpPr>
          <p:nvPr/>
        </p:nvSpPr>
        <p:spPr bwMode="auto">
          <a:xfrm>
            <a:off x="2057400" y="3352800"/>
            <a:ext cx="49530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rgbClr val="000000"/>
              </a:buClr>
              <a:buSzPct val="100000"/>
              <a:buFont typeface="Times New Roman" pitchFamily="16" charset="0"/>
              <a:buNone/>
            </a:pPr>
            <a:r>
              <a:rPr lang="en-US" altLang="en-US">
                <a:solidFill>
                  <a:srgbClr val="FFFFCC"/>
                </a:solidFill>
              </a:rPr>
              <a:t>Interactive Processes</a:t>
            </a:r>
            <a:endParaRPr lang="en-CA" altLang="en-US">
              <a:solidFill>
                <a:srgbClr val="FFFFCC"/>
              </a:solidFill>
            </a:endParaRPr>
          </a:p>
        </p:txBody>
      </p:sp>
      <p:sp>
        <p:nvSpPr>
          <p:cNvPr id="27" name="Rectangle 7"/>
          <p:cNvSpPr>
            <a:spLocks noChangeArrowheads="1"/>
          </p:cNvSpPr>
          <p:nvPr/>
        </p:nvSpPr>
        <p:spPr bwMode="auto">
          <a:xfrm>
            <a:off x="2057400" y="3886200"/>
            <a:ext cx="4953000" cy="3810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rgbClr val="000000"/>
              </a:buClr>
              <a:buSzPct val="100000"/>
              <a:buFont typeface="Times New Roman" pitchFamily="16" charset="0"/>
              <a:buNone/>
            </a:pPr>
            <a:r>
              <a:rPr lang="en-US" altLang="en-US">
                <a:solidFill>
                  <a:srgbClr val="000000"/>
                </a:solidFill>
              </a:rPr>
              <a:t>Interactive Editing Processes</a:t>
            </a:r>
            <a:endParaRPr lang="en-CA" altLang="en-US">
              <a:solidFill>
                <a:srgbClr val="000000"/>
              </a:solidFill>
            </a:endParaRPr>
          </a:p>
        </p:txBody>
      </p:sp>
      <p:sp>
        <p:nvSpPr>
          <p:cNvPr id="28" name="Rectangle 9"/>
          <p:cNvSpPr>
            <a:spLocks noChangeArrowheads="1"/>
          </p:cNvSpPr>
          <p:nvPr/>
        </p:nvSpPr>
        <p:spPr bwMode="auto">
          <a:xfrm>
            <a:off x="2057400" y="4419600"/>
            <a:ext cx="4953000" cy="381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rgbClr val="000000"/>
              </a:buClr>
              <a:buSzPct val="100000"/>
              <a:buFont typeface="Times New Roman" pitchFamily="16" charset="0"/>
              <a:buNone/>
            </a:pPr>
            <a:r>
              <a:rPr lang="en-US" altLang="en-US">
                <a:solidFill>
                  <a:srgbClr val="000000"/>
                </a:solidFill>
              </a:rPr>
              <a:t>Batch Processes</a:t>
            </a:r>
            <a:endParaRPr lang="en-CA" altLang="en-US">
              <a:solidFill>
                <a:srgbClr val="000000"/>
              </a:solidFill>
            </a:endParaRPr>
          </a:p>
        </p:txBody>
      </p:sp>
      <p:sp>
        <p:nvSpPr>
          <p:cNvPr id="29" name="Rectangle 10"/>
          <p:cNvSpPr>
            <a:spLocks noChangeArrowheads="1"/>
          </p:cNvSpPr>
          <p:nvPr/>
        </p:nvSpPr>
        <p:spPr bwMode="auto">
          <a:xfrm>
            <a:off x="2057400" y="4953000"/>
            <a:ext cx="495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rgbClr val="000000"/>
              </a:buClr>
              <a:buSzPct val="100000"/>
              <a:buFont typeface="Times New Roman" pitchFamily="16" charset="0"/>
              <a:buNone/>
            </a:pPr>
            <a:r>
              <a:rPr lang="en-US" altLang="en-US">
                <a:solidFill>
                  <a:srgbClr val="000000"/>
                </a:solidFill>
              </a:rPr>
              <a:t>Application Processes</a:t>
            </a:r>
            <a:endParaRPr lang="en-CA" altLang="en-US">
              <a:solidFill>
                <a:srgbClr val="000000"/>
              </a:solidFill>
            </a:endParaRPr>
          </a:p>
        </p:txBody>
      </p:sp>
      <p:sp>
        <p:nvSpPr>
          <p:cNvPr id="30" name="Line 11"/>
          <p:cNvSpPr>
            <a:spLocks noChangeShapeType="1"/>
          </p:cNvSpPr>
          <p:nvPr/>
        </p:nvSpPr>
        <p:spPr bwMode="auto">
          <a:xfrm>
            <a:off x="914400" y="3019425"/>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
          <p:cNvSpPr>
            <a:spLocks noChangeShapeType="1"/>
          </p:cNvSpPr>
          <p:nvPr/>
        </p:nvSpPr>
        <p:spPr bwMode="auto">
          <a:xfrm>
            <a:off x="914400" y="3533775"/>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3"/>
          <p:cNvSpPr>
            <a:spLocks noChangeShapeType="1"/>
          </p:cNvSpPr>
          <p:nvPr/>
        </p:nvSpPr>
        <p:spPr bwMode="auto">
          <a:xfrm>
            <a:off x="914400" y="4619625"/>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14"/>
          <p:cNvSpPr>
            <a:spLocks noChangeShapeType="1"/>
          </p:cNvSpPr>
          <p:nvPr/>
        </p:nvSpPr>
        <p:spPr bwMode="auto">
          <a:xfrm>
            <a:off x="914400" y="5153025"/>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5"/>
          <p:cNvSpPr>
            <a:spLocks noChangeShapeType="1"/>
          </p:cNvSpPr>
          <p:nvPr/>
        </p:nvSpPr>
        <p:spPr bwMode="auto">
          <a:xfrm>
            <a:off x="914400" y="4076700"/>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6"/>
          <p:cNvSpPr>
            <a:spLocks noChangeShapeType="1"/>
          </p:cNvSpPr>
          <p:nvPr/>
        </p:nvSpPr>
        <p:spPr bwMode="auto">
          <a:xfrm>
            <a:off x="7010400" y="3009900"/>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7"/>
          <p:cNvSpPr>
            <a:spLocks noChangeShapeType="1"/>
          </p:cNvSpPr>
          <p:nvPr/>
        </p:nvSpPr>
        <p:spPr bwMode="auto">
          <a:xfrm>
            <a:off x="7010400" y="3543300"/>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8"/>
          <p:cNvSpPr>
            <a:spLocks noChangeShapeType="1"/>
          </p:cNvSpPr>
          <p:nvPr/>
        </p:nvSpPr>
        <p:spPr bwMode="auto">
          <a:xfrm>
            <a:off x="7010400" y="4076700"/>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9"/>
          <p:cNvSpPr>
            <a:spLocks noChangeShapeType="1"/>
          </p:cNvSpPr>
          <p:nvPr/>
        </p:nvSpPr>
        <p:spPr bwMode="auto">
          <a:xfrm>
            <a:off x="7010400" y="4600575"/>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0"/>
          <p:cNvSpPr>
            <a:spLocks noChangeShapeType="1"/>
          </p:cNvSpPr>
          <p:nvPr/>
        </p:nvSpPr>
        <p:spPr bwMode="auto">
          <a:xfrm>
            <a:off x="7010400" y="5143500"/>
            <a:ext cx="1143000" cy="0"/>
          </a:xfrm>
          <a:prstGeom prst="line">
            <a:avLst/>
          </a:prstGeom>
          <a:noFill/>
          <a:ln w="571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Text Box 21"/>
          <p:cNvSpPr txBox="1">
            <a:spLocks noChangeArrowheads="1"/>
          </p:cNvSpPr>
          <p:nvPr/>
        </p:nvSpPr>
        <p:spPr bwMode="auto">
          <a:xfrm>
            <a:off x="793750" y="2347913"/>
            <a:ext cx="149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0000"/>
              </a:buClr>
              <a:buSzPct val="100000"/>
              <a:buFont typeface="Times New Roman" pitchFamily="16" charset="0"/>
              <a:buNone/>
            </a:pPr>
            <a:r>
              <a:rPr lang="en-US" altLang="en-US" sz="1600">
                <a:solidFill>
                  <a:srgbClr val="000000"/>
                </a:solidFill>
              </a:rPr>
              <a:t>Highest Priority</a:t>
            </a:r>
            <a:endParaRPr lang="en-CA" altLang="en-US" sz="1600">
              <a:solidFill>
                <a:srgbClr val="000000"/>
              </a:solidFill>
            </a:endParaRPr>
          </a:p>
        </p:txBody>
      </p:sp>
      <p:sp>
        <p:nvSpPr>
          <p:cNvPr id="41" name="Text Box 22"/>
          <p:cNvSpPr txBox="1">
            <a:spLocks noChangeArrowheads="1"/>
          </p:cNvSpPr>
          <p:nvPr/>
        </p:nvSpPr>
        <p:spPr bwMode="auto">
          <a:xfrm>
            <a:off x="838200" y="5378450"/>
            <a:ext cx="145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0000"/>
              </a:buClr>
              <a:buSzPct val="100000"/>
              <a:buFont typeface="Times New Roman" pitchFamily="16" charset="0"/>
              <a:buNone/>
            </a:pPr>
            <a:r>
              <a:rPr lang="en-US" altLang="en-US" sz="1600">
                <a:solidFill>
                  <a:srgbClr val="000000"/>
                </a:solidFill>
              </a:rPr>
              <a:t>Lowest Priority</a:t>
            </a:r>
            <a:endParaRPr lang="en-CA" altLang="en-US" sz="1600">
              <a:solidFill>
                <a:srgbClr val="000000"/>
              </a:solidFill>
            </a:endParaRPr>
          </a:p>
        </p:txBody>
      </p:sp>
    </p:spTree>
    <p:extLst>
      <p:ext uri="{BB962C8B-B14F-4D97-AF65-F5344CB8AC3E}">
        <p14:creationId xmlns:p14="http://schemas.microsoft.com/office/powerpoint/2010/main" val="78333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a:t>Multilevel Feedback Queue (1)</a:t>
            </a:r>
            <a:endParaRPr lang="en-CA" dirty="0"/>
          </a:p>
        </p:txBody>
      </p:sp>
      <p:sp>
        <p:nvSpPr>
          <p:cNvPr id="5" name="Content Placeholder 4"/>
          <p:cNvSpPr>
            <a:spLocks noGrp="1"/>
          </p:cNvSpPr>
          <p:nvPr>
            <p:ph sz="quarter" idx="1"/>
          </p:nvPr>
        </p:nvSpPr>
        <p:spPr>
          <a:xfrm>
            <a:off x="457200" y="1600200"/>
            <a:ext cx="7467600" cy="4853136"/>
          </a:xfrm>
        </p:spPr>
        <p:txBody>
          <a:bodyPr>
            <a:normAutofit/>
          </a:bodyPr>
          <a:lstStyle/>
          <a:p>
            <a:r>
              <a:rPr lang="en-US" altLang="en-US" dirty="0"/>
              <a:t>Another multilevel queuing strategy allows processes to change their priorities over time, thus, changing levels of the queue.</a:t>
            </a:r>
          </a:p>
          <a:p>
            <a:r>
              <a:rPr lang="en-US" altLang="en-US" dirty="0"/>
              <a:t>E.g.: an interactive editing process might become compute intensive, so it’s priority may change to higher.</a:t>
            </a:r>
          </a:p>
          <a:p>
            <a:r>
              <a:rPr lang="en-US" altLang="en-US" dirty="0"/>
              <a:t>A strategy, that allows processes change queues is called </a:t>
            </a:r>
            <a:r>
              <a:rPr lang="en-US" altLang="en-US" b="1" dirty="0"/>
              <a:t>multilevel feedback queue</a:t>
            </a:r>
            <a:r>
              <a:rPr lang="en-US" altLang="en-US" dirty="0"/>
              <a:t>. (Used in BSD UNIX, for example).</a:t>
            </a:r>
          </a:p>
          <a:p>
            <a:endParaRPr lang="en-US" altLang="en-US" dirty="0"/>
          </a:p>
          <a:p>
            <a:endParaRPr lang="en-CA" dirty="0"/>
          </a:p>
        </p:txBody>
      </p:sp>
      <p:sp>
        <p:nvSpPr>
          <p:cNvPr id="6" name="Slide Number Placeholder 2"/>
          <p:cNvSpPr>
            <a:spLocks noGrp="1"/>
          </p:cNvSpPr>
          <p:nvPr>
            <p:ph type="sldNum" sz="quarter" idx="15"/>
          </p:nvPr>
        </p:nvSpPr>
        <p:spPr/>
        <p:txBody>
          <a:bodyPr/>
          <a:lstStyle/>
          <a:p>
            <a:fld id="{6AF487A0-233C-4F47-8844-353B604CEBF8}" type="slidenum">
              <a:rPr lang="en-US" smtClean="0"/>
              <a:pPr/>
              <a:t>15</a:t>
            </a:fld>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5CAEC04-8F3B-7742-9932-CFB62B384B2E}"/>
                  </a:ext>
                </a:extLst>
              </p14:cNvPr>
              <p14:cNvContentPartPr/>
              <p14:nvPr/>
            </p14:nvContentPartPr>
            <p14:xfrm>
              <a:off x="4136004" y="2690988"/>
              <a:ext cx="360" cy="360"/>
            </p14:xfrm>
          </p:contentPart>
        </mc:Choice>
        <mc:Fallback>
          <p:pic>
            <p:nvPicPr>
              <p:cNvPr id="2" name="Ink 1">
                <a:extLst>
                  <a:ext uri="{FF2B5EF4-FFF2-40B4-BE49-F238E27FC236}">
                    <a16:creationId xmlns:a16="http://schemas.microsoft.com/office/drawing/2014/main" id="{B5CAEC04-8F3B-7742-9932-CFB62B384B2E}"/>
                  </a:ext>
                </a:extLst>
              </p:cNvPr>
              <p:cNvPicPr/>
              <p:nvPr/>
            </p:nvPicPr>
            <p:blipFill>
              <a:blip r:embed="rId4"/>
              <a:stretch>
                <a:fillRect/>
              </a:stretch>
            </p:blipFill>
            <p:spPr>
              <a:xfrm>
                <a:off x="4127004" y="2682348"/>
                <a:ext cx="18000" cy="18000"/>
              </a:xfrm>
              <a:prstGeom prst="rect">
                <a:avLst/>
              </a:prstGeom>
            </p:spPr>
          </p:pic>
        </mc:Fallback>
      </mc:AlternateContent>
    </p:spTree>
    <p:extLst>
      <p:ext uri="{BB962C8B-B14F-4D97-AF65-F5344CB8AC3E}">
        <p14:creationId xmlns:p14="http://schemas.microsoft.com/office/powerpoint/2010/main" val="353428991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Multilevel Feedback Queue (2)</a:t>
            </a:r>
          </a:p>
        </p:txBody>
      </p:sp>
      <p:sp>
        <p:nvSpPr>
          <p:cNvPr id="3" name="Content Placeholder 2"/>
          <p:cNvSpPr>
            <a:spLocks noGrp="1"/>
          </p:cNvSpPr>
          <p:nvPr>
            <p:ph sz="quarter" idx="1"/>
          </p:nvPr>
        </p:nvSpPr>
        <p:spPr/>
        <p:txBody>
          <a:bodyPr>
            <a:normAutofit fontScale="92500" lnSpcReduction="10000"/>
          </a:bodyPr>
          <a:lstStyle/>
          <a:p>
            <a:r>
              <a:rPr lang="en-US" altLang="en-US" dirty="0"/>
              <a:t>There is a notion of </a:t>
            </a:r>
            <a:r>
              <a:rPr lang="en-US" altLang="en-US" b="1" dirty="0"/>
              <a:t>external priority</a:t>
            </a:r>
            <a:r>
              <a:rPr lang="en-US" altLang="en-US" dirty="0"/>
              <a:t>, that, in addition to the main priority, influence process’s queue. </a:t>
            </a:r>
          </a:p>
          <a:p>
            <a:r>
              <a:rPr lang="en-US" altLang="en-US" dirty="0"/>
              <a:t>It’s denoted by a nice value of process. Nice value decreases if a process used CPU for many times during last N time units, and increases if the process hasn’t run for relatively long time, making scheduling more fair.</a:t>
            </a:r>
          </a:p>
          <a:p>
            <a:r>
              <a:rPr lang="en-US" altLang="en-US" dirty="0"/>
              <a:t>The scheduler </a:t>
            </a:r>
            <a:r>
              <a:rPr lang="en-US" altLang="en-US" dirty="0" err="1"/>
              <a:t>recomputes</a:t>
            </a:r>
            <a:r>
              <a:rPr lang="en-US" altLang="en-US" dirty="0"/>
              <a:t> processes’ priorities once per quantum.</a:t>
            </a:r>
          </a:p>
          <a:p>
            <a:r>
              <a:rPr lang="en-US" altLang="en-US" dirty="0"/>
              <a:t>Different quantum lengths on different queue levels attempt to shorten execution of short jobs, make it more fair for longer jobs and reducing frequency of context switching at the same time.</a:t>
            </a:r>
          </a:p>
        </p:txBody>
      </p:sp>
      <p:sp>
        <p:nvSpPr>
          <p:cNvPr id="4" name="Slide Number Placeholder 3"/>
          <p:cNvSpPr>
            <a:spLocks noGrp="1"/>
          </p:cNvSpPr>
          <p:nvPr>
            <p:ph type="sldNum" sz="quarter" idx="15"/>
          </p:nvPr>
        </p:nvSpPr>
        <p:spPr/>
        <p:txBody>
          <a:bodyPr/>
          <a:lstStyle/>
          <a:p>
            <a:fld id="{1C3A0878-15BF-46CA-A796-9F1729AA0E08}" type="slidenum">
              <a:rPr lang="en-CA" smtClean="0"/>
              <a:pPr/>
              <a:t>16</a:t>
            </a:fld>
            <a:endParaRPr lang="en-CA"/>
          </a:p>
        </p:txBody>
      </p:sp>
    </p:spTree>
    <p:extLst>
      <p:ext uri="{BB962C8B-B14F-4D97-AF65-F5344CB8AC3E}">
        <p14:creationId xmlns:p14="http://schemas.microsoft.com/office/powerpoint/2010/main" val="20800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a:t>Multilevel Feedback Queue (3)</a:t>
            </a:r>
          </a:p>
        </p:txBody>
      </p:sp>
      <p:sp>
        <p:nvSpPr>
          <p:cNvPr id="35847" name="Content Placeholder 35846"/>
          <p:cNvSpPr>
            <a:spLocks noGrp="1"/>
          </p:cNvSpPr>
          <p:nvPr>
            <p:ph sz="quarter" idx="1"/>
          </p:nvPr>
        </p:nvSpPr>
        <p:spPr/>
        <p:txBody>
          <a:bodyPr/>
          <a:lstStyle/>
          <a:p>
            <a:r>
              <a:rPr lang="en-CA" dirty="0"/>
              <a:t>Multilevel feedback queues.</a:t>
            </a:r>
          </a:p>
        </p:txBody>
      </p:sp>
      <p:sp>
        <p:nvSpPr>
          <p:cNvPr id="5" name="Slide Number Placeholder 2"/>
          <p:cNvSpPr>
            <a:spLocks noGrp="1"/>
          </p:cNvSpPr>
          <p:nvPr>
            <p:ph type="sldNum" sz="quarter" idx="15"/>
          </p:nvPr>
        </p:nvSpPr>
        <p:spPr/>
        <p:txBody>
          <a:bodyPr/>
          <a:lstStyle/>
          <a:p>
            <a:fld id="{6AF487A0-233C-4F47-8844-353B604CEBF8}" type="slidenum">
              <a:rPr lang="en-US" smtClean="0"/>
              <a:pPr/>
              <a:t>17</a:t>
            </a:fld>
            <a:endParaRPr lang="en-US" dirty="0"/>
          </a:p>
        </p:txBody>
      </p:sp>
      <p:sp>
        <p:nvSpPr>
          <p:cNvPr id="2" name="Cube 1"/>
          <p:cNvSpPr/>
          <p:nvPr/>
        </p:nvSpPr>
        <p:spPr>
          <a:xfrm>
            <a:off x="3275856" y="2636912"/>
            <a:ext cx="1944216" cy="576064"/>
          </a:xfrm>
          <a:prstGeom prst="cube">
            <a:avLst/>
          </a:prstGeom>
        </p:spPr>
        <p:style>
          <a:lnRef idx="0">
            <a:schemeClr val="accent1"/>
          </a:lnRef>
          <a:fillRef idx="3">
            <a:schemeClr val="accent1"/>
          </a:fillRef>
          <a:effectRef idx="3">
            <a:schemeClr val="accent1"/>
          </a:effectRef>
          <a:fontRef idx="minor">
            <a:schemeClr val="lt1"/>
          </a:fontRef>
        </p:style>
        <p:txBody>
          <a:bodyPr tIns="0" rtlCol="0" anchor="ctr"/>
          <a:lstStyle/>
          <a:p>
            <a:pPr algn="ctr"/>
            <a:r>
              <a:rPr lang="en-CA" dirty="0"/>
              <a:t>quantum = 8</a:t>
            </a:r>
          </a:p>
        </p:txBody>
      </p:sp>
      <p:sp>
        <p:nvSpPr>
          <p:cNvPr id="6" name="Cube 5"/>
          <p:cNvSpPr/>
          <p:nvPr/>
        </p:nvSpPr>
        <p:spPr>
          <a:xfrm>
            <a:off x="3275856" y="3595551"/>
            <a:ext cx="1944216" cy="576064"/>
          </a:xfrm>
          <a:prstGeom prst="cube">
            <a:avLst/>
          </a:prstGeom>
        </p:spPr>
        <p:style>
          <a:lnRef idx="0">
            <a:schemeClr val="accent4"/>
          </a:lnRef>
          <a:fillRef idx="3">
            <a:schemeClr val="accent4"/>
          </a:fillRef>
          <a:effectRef idx="3">
            <a:schemeClr val="accent4"/>
          </a:effectRef>
          <a:fontRef idx="minor">
            <a:schemeClr val="lt1"/>
          </a:fontRef>
        </p:style>
        <p:txBody>
          <a:bodyPr tIns="0" rtlCol="0" anchor="ctr"/>
          <a:lstStyle/>
          <a:p>
            <a:pPr algn="ctr"/>
            <a:r>
              <a:rPr lang="en-CA" dirty="0"/>
              <a:t>quantum = 16</a:t>
            </a:r>
          </a:p>
        </p:txBody>
      </p:sp>
      <p:sp>
        <p:nvSpPr>
          <p:cNvPr id="9" name="Cube 8"/>
          <p:cNvSpPr/>
          <p:nvPr/>
        </p:nvSpPr>
        <p:spPr>
          <a:xfrm>
            <a:off x="3275856" y="4554190"/>
            <a:ext cx="1944216" cy="576064"/>
          </a:xfrm>
          <a:prstGeom prst="cube">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10800000" scaled="1"/>
            <a:tileRect/>
          </a:gradFill>
        </p:spPr>
        <p:style>
          <a:lnRef idx="0">
            <a:schemeClr val="accent4"/>
          </a:lnRef>
          <a:fillRef idx="3">
            <a:schemeClr val="accent4"/>
          </a:fillRef>
          <a:effectRef idx="3">
            <a:schemeClr val="accent4"/>
          </a:effectRef>
          <a:fontRef idx="minor">
            <a:schemeClr val="lt1"/>
          </a:fontRef>
        </p:style>
        <p:txBody>
          <a:bodyPr tIns="0" rtlCol="0" anchor="ctr"/>
          <a:lstStyle/>
          <a:p>
            <a:pPr algn="ctr"/>
            <a:r>
              <a:rPr lang="en-CA" b="1" dirty="0"/>
              <a:t>FCFS</a:t>
            </a:r>
          </a:p>
        </p:txBody>
      </p:sp>
      <p:cxnSp>
        <p:nvCxnSpPr>
          <p:cNvPr id="4" name="Straight Arrow Connector 3"/>
          <p:cNvCxnSpPr/>
          <p:nvPr/>
        </p:nvCxnSpPr>
        <p:spPr>
          <a:xfrm>
            <a:off x="2186211" y="2972569"/>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220072" y="2852936"/>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5220072" y="3789040"/>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220072" y="4725144"/>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220072" y="2972569"/>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508104" y="297256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08104" y="2959865"/>
            <a:ext cx="0" cy="43560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843808" y="3380805"/>
            <a:ext cx="2664297"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2843808" y="3368101"/>
            <a:ext cx="0" cy="50400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43808" y="3863181"/>
            <a:ext cx="4327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5220072" y="3884860"/>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5508104" y="3872156"/>
            <a:ext cx="0" cy="50760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2843807" y="4365104"/>
            <a:ext cx="2664297"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2843808" y="4352456"/>
            <a:ext cx="0" cy="50400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a:off x="2833539" y="4842222"/>
            <a:ext cx="4327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6288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Problem-Solving 1 (</a:t>
            </a:r>
            <a:r>
              <a:rPr lang="en-US" b="1" dirty="0"/>
              <a:t>take home </a:t>
            </a:r>
            <a:r>
              <a:rPr lang="en-CA" b="1" dirty="0"/>
              <a:t>exercises)</a:t>
            </a:r>
            <a:endParaRPr lang="en-US" dirty="0"/>
          </a:p>
        </p:txBody>
      </p:sp>
      <p:sp>
        <p:nvSpPr>
          <p:cNvPr id="3" name="Content Placeholder 2"/>
          <p:cNvSpPr>
            <a:spLocks noGrp="1"/>
          </p:cNvSpPr>
          <p:nvPr>
            <p:ph sz="quarter" idx="1"/>
          </p:nvPr>
        </p:nvSpPr>
        <p:spPr>
          <a:xfrm>
            <a:off x="435962" y="1231141"/>
            <a:ext cx="7467600" cy="4873752"/>
          </a:xfrm>
        </p:spPr>
        <p:txBody>
          <a:bodyPr/>
          <a:lstStyle/>
          <a:p>
            <a:r>
              <a:rPr lang="en-US" dirty="0"/>
              <a:t>Determine the throughput for the following scenario given a Round Robin scheduling algorithm with quantum time = 3 </a:t>
            </a:r>
            <a:r>
              <a:rPr lang="en-US" dirty="0" err="1"/>
              <a:t>ms</a:t>
            </a:r>
            <a:r>
              <a:rPr lang="en-US" dirty="0"/>
              <a:t>, with context switching time = 1 </a:t>
            </a:r>
            <a:r>
              <a:rPr lang="en-US" dirty="0" err="1"/>
              <a:t>ms</a:t>
            </a:r>
            <a:endParaRPr lang="en-US" dirty="0"/>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18</a:t>
            </a:fld>
            <a:endParaRPr lang="en-CA"/>
          </a:p>
        </p:txBody>
      </p:sp>
      <p:pic>
        <p:nvPicPr>
          <p:cNvPr id="5" name="Picture 4"/>
          <p:cNvPicPr>
            <a:picLocks noChangeAspect="1"/>
          </p:cNvPicPr>
          <p:nvPr/>
        </p:nvPicPr>
        <p:blipFill>
          <a:blip r:embed="rId2"/>
          <a:stretch>
            <a:fillRect/>
          </a:stretch>
        </p:blipFill>
        <p:spPr>
          <a:xfrm>
            <a:off x="640397" y="3361380"/>
            <a:ext cx="8076981" cy="2388161"/>
          </a:xfrm>
          <a:prstGeom prst="rect">
            <a:avLst/>
          </a:prstGeom>
        </p:spPr>
      </p:pic>
    </p:spTree>
    <p:extLst>
      <p:ext uri="{BB962C8B-B14F-4D97-AF65-F5344CB8AC3E}">
        <p14:creationId xmlns:p14="http://schemas.microsoft.com/office/powerpoint/2010/main" val="382189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2</a:t>
            </a:r>
          </a:p>
        </p:txBody>
      </p:sp>
      <p:sp>
        <p:nvSpPr>
          <p:cNvPr id="3" name="Content Placeholder 2"/>
          <p:cNvSpPr>
            <a:spLocks noGrp="1"/>
          </p:cNvSpPr>
          <p:nvPr>
            <p:ph sz="quarter" idx="1"/>
          </p:nvPr>
        </p:nvSpPr>
        <p:spPr/>
        <p:txBody>
          <a:bodyPr>
            <a:normAutofit/>
          </a:bodyPr>
          <a:lstStyle/>
          <a:p>
            <a:r>
              <a:rPr lang="en-US" sz="1600" dirty="0"/>
              <a:t>Consider a system having the following characteristics : </a:t>
            </a:r>
          </a:p>
          <a:p>
            <a:pPr marL="765810" lvl="1" indent="-400050">
              <a:buFont typeface="+mj-lt"/>
              <a:buAutoNum type="romanLcPeriod"/>
            </a:pPr>
            <a:r>
              <a:rPr lang="en-US" sz="1600" dirty="0"/>
              <a:t>2 parallel CPUs.</a:t>
            </a:r>
          </a:p>
          <a:p>
            <a:pPr marL="765810" lvl="1" indent="-400050">
              <a:buFont typeface="+mj-lt"/>
              <a:buAutoNum type="romanLcPeriod"/>
            </a:pPr>
            <a:r>
              <a:rPr lang="en-US" sz="1600" dirty="0"/>
              <a:t>1 ready queue that is shared by both CPUs.</a:t>
            </a:r>
          </a:p>
          <a:p>
            <a:pPr marL="765810" lvl="1" indent="-400050">
              <a:buFont typeface="+mj-lt"/>
              <a:buAutoNum type="romanLcPeriod"/>
            </a:pPr>
            <a:r>
              <a:rPr lang="en-US" sz="1600" dirty="0"/>
              <a:t>Round-robin scheduling is used with a time quantum of 5 units.</a:t>
            </a:r>
          </a:p>
          <a:p>
            <a:pPr marL="765810" lvl="1" indent="-400050">
              <a:buFont typeface="+mj-lt"/>
              <a:buAutoNum type="romanLcPeriod"/>
            </a:pPr>
            <a:r>
              <a:rPr lang="en-US" sz="1600" dirty="0"/>
              <a:t>Context switching time is infinitely small (i.e. 0). </a:t>
            </a:r>
          </a:p>
          <a:p>
            <a:pPr marL="765810" lvl="1" indent="-400050">
              <a:buFont typeface="+mj-lt"/>
              <a:buAutoNum type="romanLcPeriod"/>
            </a:pPr>
            <a:r>
              <a:rPr lang="en-US" sz="1600" dirty="0"/>
              <a:t>2 instances of an I/O device that is used by all the processes for their I/O operations. </a:t>
            </a:r>
          </a:p>
          <a:p>
            <a:pPr marL="765810" lvl="1" indent="-400050">
              <a:buFont typeface="+mj-lt"/>
              <a:buAutoNum type="romanLcPeriod"/>
            </a:pPr>
            <a:r>
              <a:rPr lang="en-US" sz="1600" dirty="0"/>
              <a:t>A load of 4 processes as described in table 1.</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19</a:t>
            </a:fld>
            <a:endParaRPr lang="en-CA"/>
          </a:p>
        </p:txBody>
      </p:sp>
      <p:pic>
        <p:nvPicPr>
          <p:cNvPr id="5" name="Picture 4"/>
          <p:cNvPicPr>
            <a:picLocks noChangeAspect="1"/>
          </p:cNvPicPr>
          <p:nvPr/>
        </p:nvPicPr>
        <p:blipFill>
          <a:blip r:embed="rId2"/>
          <a:stretch>
            <a:fillRect/>
          </a:stretch>
        </p:blipFill>
        <p:spPr>
          <a:xfrm>
            <a:off x="179512" y="4005064"/>
            <a:ext cx="8044802" cy="1958816"/>
          </a:xfrm>
          <a:prstGeom prst="rect">
            <a:avLst/>
          </a:prstGeom>
        </p:spPr>
      </p:pic>
    </p:spTree>
    <p:extLst>
      <p:ext uri="{BB962C8B-B14F-4D97-AF65-F5344CB8AC3E}">
        <p14:creationId xmlns:p14="http://schemas.microsoft.com/office/powerpoint/2010/main" val="26496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Why do we need scheduling?</a:t>
            </a:r>
          </a:p>
        </p:txBody>
      </p:sp>
      <p:sp>
        <p:nvSpPr>
          <p:cNvPr id="6147" name="Rectangle 3"/>
          <p:cNvSpPr>
            <a:spLocks noGrp="1" noChangeArrowheads="1"/>
          </p:cNvSpPr>
          <p:nvPr>
            <p:ph idx="1"/>
          </p:nvPr>
        </p:nvSpPr>
        <p:spPr/>
        <p:txBody>
          <a:bodyPr/>
          <a:lstStyle/>
          <a:p>
            <a:r>
              <a:rPr lang="en-US" dirty="0"/>
              <a:t>To manage processes according to requirements of a system, like:</a:t>
            </a:r>
          </a:p>
          <a:p>
            <a:pPr lvl="1"/>
            <a:r>
              <a:rPr lang="en-US" dirty="0"/>
              <a:t>User responsiveness or</a:t>
            </a:r>
          </a:p>
          <a:p>
            <a:pPr lvl="1"/>
            <a:r>
              <a:rPr lang="en-US" dirty="0"/>
              <a:t>Throughput</a:t>
            </a:r>
          </a:p>
          <a:p>
            <a:r>
              <a:rPr lang="en-US" b="1" dirty="0"/>
              <a:t>Performance of a scheduler</a:t>
            </a:r>
            <a:r>
              <a:rPr lang="en-US" dirty="0"/>
              <a:t> is determined mainly by:</a:t>
            </a:r>
          </a:p>
          <a:p>
            <a:pPr lvl="1"/>
            <a:r>
              <a:rPr lang="en-US" dirty="0"/>
              <a:t>Context switch time</a:t>
            </a:r>
          </a:p>
          <a:p>
            <a:pPr lvl="1"/>
            <a:r>
              <a:rPr lang="en-US" dirty="0"/>
              <a:t>Scheduling policy</a:t>
            </a:r>
          </a:p>
        </p:txBody>
      </p:sp>
      <p:sp>
        <p:nvSpPr>
          <p:cNvPr id="3" name="Slide Number Placeholder 2"/>
          <p:cNvSpPr>
            <a:spLocks noGrp="1"/>
          </p:cNvSpPr>
          <p:nvPr>
            <p:ph type="sldNum" sz="quarter" idx="15"/>
          </p:nvPr>
        </p:nvSpPr>
        <p:spPr/>
        <p:txBody>
          <a:bodyPr/>
          <a:lstStyle/>
          <a:p>
            <a:fld id="{6AF487A0-233C-4F47-8844-353B604CEBF8}" type="slidenum">
              <a:rPr lang="en-US" smtClean="0"/>
              <a:pPr/>
              <a:t>2</a:t>
            </a:fld>
            <a:endParaRPr lang="en-US" dirty="0"/>
          </a:p>
        </p:txBody>
      </p:sp>
    </p:spTree>
    <p:extLst>
      <p:ext uri="{BB962C8B-B14F-4D97-AF65-F5344CB8AC3E}">
        <p14:creationId xmlns:p14="http://schemas.microsoft.com/office/powerpoint/2010/main" val="10695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2 - Solution</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20</a:t>
            </a:fld>
            <a:endParaRPr lang="en-CA"/>
          </a:p>
        </p:txBody>
      </p:sp>
      <p:pic>
        <p:nvPicPr>
          <p:cNvPr id="5" name="Picture 4"/>
          <p:cNvPicPr>
            <a:picLocks noChangeAspect="1"/>
          </p:cNvPicPr>
          <p:nvPr/>
        </p:nvPicPr>
        <p:blipFill>
          <a:blip r:embed="rId2"/>
          <a:stretch>
            <a:fillRect/>
          </a:stretch>
        </p:blipFill>
        <p:spPr>
          <a:xfrm>
            <a:off x="611560" y="1600199"/>
            <a:ext cx="7704856" cy="5242295"/>
          </a:xfrm>
          <a:prstGeom prst="rect">
            <a:avLst/>
          </a:prstGeom>
        </p:spPr>
      </p:pic>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53AD8BAF-38AE-2644-B129-9F206D58BD5C}"/>
                  </a:ext>
                </a:extLst>
              </p14:cNvPr>
              <p14:cNvContentPartPr/>
              <p14:nvPr/>
            </p14:nvContentPartPr>
            <p14:xfrm>
              <a:off x="3054204" y="2373468"/>
              <a:ext cx="360" cy="360"/>
            </p14:xfrm>
          </p:contentPart>
        </mc:Choice>
        <mc:Fallback>
          <p:pic>
            <p:nvPicPr>
              <p:cNvPr id="27" name="Ink 26">
                <a:extLst>
                  <a:ext uri="{FF2B5EF4-FFF2-40B4-BE49-F238E27FC236}">
                    <a16:creationId xmlns:a16="http://schemas.microsoft.com/office/drawing/2014/main" id="{53AD8BAF-38AE-2644-B129-9F206D58BD5C}"/>
                  </a:ext>
                </a:extLst>
              </p:cNvPr>
              <p:cNvPicPr/>
              <p:nvPr/>
            </p:nvPicPr>
            <p:blipFill>
              <a:blip r:embed="rId4"/>
              <a:stretch>
                <a:fillRect/>
              </a:stretch>
            </p:blipFill>
            <p:spPr>
              <a:xfrm>
                <a:off x="3045564" y="2364828"/>
                <a:ext cx="18000" cy="18000"/>
              </a:xfrm>
              <a:prstGeom prst="rect">
                <a:avLst/>
              </a:prstGeom>
            </p:spPr>
          </p:pic>
        </mc:Fallback>
      </mc:AlternateContent>
    </p:spTree>
    <p:extLst>
      <p:ext uri="{BB962C8B-B14F-4D97-AF65-F5344CB8AC3E}">
        <p14:creationId xmlns:p14="http://schemas.microsoft.com/office/powerpoint/2010/main" val="40102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2 - Solution</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21</a:t>
            </a:fld>
            <a:endParaRPr lang="en-CA"/>
          </a:p>
        </p:txBody>
      </p:sp>
      <p:pic>
        <p:nvPicPr>
          <p:cNvPr id="6" name="Picture 5"/>
          <p:cNvPicPr>
            <a:picLocks noChangeAspect="1"/>
          </p:cNvPicPr>
          <p:nvPr/>
        </p:nvPicPr>
        <p:blipFill>
          <a:blip r:embed="rId2"/>
          <a:stretch>
            <a:fillRect/>
          </a:stretch>
        </p:blipFill>
        <p:spPr>
          <a:xfrm>
            <a:off x="422636" y="1700808"/>
            <a:ext cx="7976885" cy="4104456"/>
          </a:xfrm>
          <a:prstGeom prst="rect">
            <a:avLst/>
          </a:prstGeom>
        </p:spPr>
      </p:pic>
      <mc:AlternateContent xmlns:mc="http://schemas.openxmlformats.org/markup-compatibility/2006">
        <mc:Choice xmlns:p14="http://schemas.microsoft.com/office/powerpoint/2010/main" Requires="p14">
          <p:contentPart p14:bwMode="auto" r:id="rId3">
            <p14:nvContentPartPr>
              <p14:cNvPr id="31" name="Ink 30">
                <a:extLst>
                  <a:ext uri="{FF2B5EF4-FFF2-40B4-BE49-F238E27FC236}">
                    <a16:creationId xmlns:a16="http://schemas.microsoft.com/office/drawing/2014/main" id="{1CCD9A57-5BC9-4A40-B1A8-2D8E92D832D5}"/>
                  </a:ext>
                </a:extLst>
              </p14:cNvPr>
              <p14:cNvContentPartPr/>
              <p14:nvPr/>
            </p14:nvContentPartPr>
            <p14:xfrm>
              <a:off x="2935764" y="4628148"/>
              <a:ext cx="360" cy="360"/>
            </p14:xfrm>
          </p:contentPart>
        </mc:Choice>
        <mc:Fallback>
          <p:pic>
            <p:nvPicPr>
              <p:cNvPr id="31" name="Ink 30">
                <a:extLst>
                  <a:ext uri="{FF2B5EF4-FFF2-40B4-BE49-F238E27FC236}">
                    <a16:creationId xmlns:a16="http://schemas.microsoft.com/office/drawing/2014/main" id="{1CCD9A57-5BC9-4A40-B1A8-2D8E92D832D5}"/>
                  </a:ext>
                </a:extLst>
              </p:cNvPr>
              <p:cNvPicPr/>
              <p:nvPr/>
            </p:nvPicPr>
            <p:blipFill>
              <a:blip r:embed="rId4"/>
              <a:stretch>
                <a:fillRect/>
              </a:stretch>
            </p:blipFill>
            <p:spPr>
              <a:xfrm>
                <a:off x="2927124" y="4619508"/>
                <a:ext cx="18000" cy="18000"/>
              </a:xfrm>
              <a:prstGeom prst="rect">
                <a:avLst/>
              </a:prstGeom>
            </p:spPr>
          </p:pic>
        </mc:Fallback>
      </mc:AlternateContent>
    </p:spTree>
    <p:extLst>
      <p:ext uri="{BB962C8B-B14F-4D97-AF65-F5344CB8AC3E}">
        <p14:creationId xmlns:p14="http://schemas.microsoft.com/office/powerpoint/2010/main" val="397049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3</a:t>
            </a:r>
          </a:p>
        </p:txBody>
      </p:sp>
      <p:sp>
        <p:nvSpPr>
          <p:cNvPr id="3" name="Content Placeholder 2"/>
          <p:cNvSpPr>
            <a:spLocks noGrp="1"/>
          </p:cNvSpPr>
          <p:nvPr>
            <p:ph sz="quarter" idx="1"/>
          </p:nvPr>
        </p:nvSpPr>
        <p:spPr>
          <a:xfrm>
            <a:off x="457200" y="1600200"/>
            <a:ext cx="8003232" cy="4873752"/>
          </a:xfrm>
        </p:spPr>
        <p:txBody>
          <a:bodyPr>
            <a:normAutofit/>
          </a:bodyPr>
          <a:lstStyle/>
          <a:p>
            <a:r>
              <a:rPr lang="en-US" sz="2000" dirty="0"/>
              <a:t> The procedure </a:t>
            </a:r>
            <a:r>
              <a:rPr lang="en-US" sz="2000" dirty="0" err="1"/>
              <a:t>ContextSwitch</a:t>
            </a:r>
            <a:r>
              <a:rPr lang="en-US" sz="2000" dirty="0"/>
              <a:t> is called whenever there is a switch in context from a running program A to another program B. The procedure is a straight-forward assembly language routine that saves and restores registers, and must be atomic (i.e., unbreakable). Something disastrous can happen if the routine </a:t>
            </a:r>
            <a:r>
              <a:rPr lang="en-US" sz="2000" dirty="0" err="1"/>
              <a:t>ContextSwitch</a:t>
            </a:r>
            <a:r>
              <a:rPr lang="en-US" sz="2000" dirty="0"/>
              <a:t> is not atomic. </a:t>
            </a:r>
          </a:p>
          <a:p>
            <a:endParaRPr lang="en-US" sz="2000" dirty="0"/>
          </a:p>
          <a:p>
            <a:pPr marL="822960" lvl="1" indent="-457200">
              <a:buFont typeface="+mj-lt"/>
              <a:buAutoNum type="alphaLcParenR"/>
            </a:pPr>
            <a:r>
              <a:rPr lang="en-US" sz="2000" dirty="0"/>
              <a:t>Explain why </a:t>
            </a:r>
            <a:r>
              <a:rPr lang="en-US" sz="2000" dirty="0" err="1"/>
              <a:t>ContextSwitch</a:t>
            </a:r>
            <a:r>
              <a:rPr lang="en-US" sz="2000" dirty="0"/>
              <a:t> must be atomic, possibly with an example. </a:t>
            </a:r>
          </a:p>
          <a:p>
            <a:pPr marL="822960" lvl="1" indent="-457200">
              <a:buFont typeface="+mj-lt"/>
              <a:buAutoNum type="alphaLcParenR"/>
            </a:pPr>
            <a:r>
              <a:rPr lang="en-US" sz="2000" dirty="0"/>
              <a:t>Explain how the atomicity can be achieved in practice (Hint: It has something to do with interrupts). </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22</a:t>
            </a:fld>
            <a:endParaRPr lang="en-CA"/>
          </a:p>
        </p:txBody>
      </p:sp>
    </p:spTree>
    <p:extLst>
      <p:ext uri="{BB962C8B-B14F-4D97-AF65-F5344CB8AC3E}">
        <p14:creationId xmlns:p14="http://schemas.microsoft.com/office/powerpoint/2010/main" val="3154198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3 (Solution)</a:t>
            </a:r>
          </a:p>
        </p:txBody>
      </p:sp>
      <p:sp>
        <p:nvSpPr>
          <p:cNvPr id="3" name="Content Placeholder 2"/>
          <p:cNvSpPr>
            <a:spLocks noGrp="1"/>
          </p:cNvSpPr>
          <p:nvPr>
            <p:ph sz="quarter" idx="1"/>
          </p:nvPr>
        </p:nvSpPr>
        <p:spPr/>
        <p:txBody>
          <a:bodyPr/>
          <a:lstStyle/>
          <a:p>
            <a:pPr marL="457200" indent="-457200">
              <a:buFont typeface="+mj-lt"/>
              <a:buAutoNum type="alphaLcParenR"/>
            </a:pPr>
            <a:r>
              <a:rPr lang="en-US" i="1" dirty="0"/>
              <a:t>If the context switch routine is interrupted then the system may become unstable because the next process may resume with an inconsistent state. Context switch must be atomic in order to avoid the system instability. </a:t>
            </a:r>
          </a:p>
          <a:p>
            <a:pPr marL="457200" indent="-457200">
              <a:buFont typeface="+mj-lt"/>
              <a:buAutoNum type="alphaLcParenR"/>
            </a:pPr>
            <a:r>
              <a:rPr lang="en-US" i="1" dirty="0"/>
              <a:t>Atomicity is achieved mostly by disabling the interrupts. </a:t>
            </a:r>
            <a:endParaRPr lang="en-US" dirty="0"/>
          </a:p>
          <a:p>
            <a:pPr marL="457200" indent="-457200">
              <a:buFont typeface="+mj-lt"/>
              <a:buAutoNum type="alphaLcParenR"/>
            </a:pPr>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23</a:t>
            </a:fld>
            <a:endParaRPr lang="en-CA"/>
          </a:p>
        </p:txBody>
      </p:sp>
    </p:spTree>
    <p:extLst>
      <p:ext uri="{BB962C8B-B14F-4D97-AF65-F5344CB8AC3E}">
        <p14:creationId xmlns:p14="http://schemas.microsoft.com/office/powerpoint/2010/main" val="387775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a:t>
            </a:r>
          </a:p>
        </p:txBody>
      </p:sp>
      <p:sp>
        <p:nvSpPr>
          <p:cNvPr id="3" name="Content Placeholder 2"/>
          <p:cNvSpPr>
            <a:spLocks noGrp="1"/>
          </p:cNvSpPr>
          <p:nvPr>
            <p:ph sz="quarter" idx="1"/>
          </p:nvPr>
        </p:nvSpPr>
        <p:spPr/>
        <p:txBody>
          <a:bodyPr/>
          <a:lstStyle/>
          <a:p>
            <a:r>
              <a:rPr lang="en-US" sz="2000" dirty="0"/>
              <a:t> Consider a system having the following characteristics :</a:t>
            </a:r>
          </a:p>
          <a:p>
            <a:pPr lvl="1"/>
            <a:r>
              <a:rPr lang="en-US" sz="2000" dirty="0"/>
              <a:t>2 parallel CPUs. </a:t>
            </a:r>
          </a:p>
          <a:p>
            <a:pPr lvl="1"/>
            <a:r>
              <a:rPr lang="en-US" sz="2000" dirty="0"/>
              <a:t>1 ready queue that is shared by both CPUs. </a:t>
            </a:r>
          </a:p>
          <a:p>
            <a:pPr lvl="1"/>
            <a:r>
              <a:rPr lang="en-US" sz="2000" dirty="0"/>
              <a:t>Round-robin scheduling is used with a time quantum of 5 units. </a:t>
            </a:r>
          </a:p>
          <a:p>
            <a:pPr lvl="1"/>
            <a:r>
              <a:rPr lang="en-US" sz="2000" dirty="0"/>
              <a:t>Context switching time is infinitely small (i.e. 0). </a:t>
            </a:r>
          </a:p>
          <a:p>
            <a:pPr lvl="1"/>
            <a:r>
              <a:rPr lang="en-US" sz="2000" dirty="0"/>
              <a:t>No I/O operations. </a:t>
            </a:r>
          </a:p>
          <a:p>
            <a:pPr lvl="1"/>
            <a:r>
              <a:rPr lang="en-US" sz="2000" dirty="0"/>
              <a:t>A load of 4 processes as described in table 1.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24</a:t>
            </a:fld>
            <a:endParaRPr lang="en-CA"/>
          </a:p>
        </p:txBody>
      </p:sp>
      <p:pic>
        <p:nvPicPr>
          <p:cNvPr id="5" name="Picture 4"/>
          <p:cNvPicPr>
            <a:picLocks noChangeAspect="1"/>
          </p:cNvPicPr>
          <p:nvPr/>
        </p:nvPicPr>
        <p:blipFill>
          <a:blip r:embed="rId2"/>
          <a:stretch>
            <a:fillRect/>
          </a:stretch>
        </p:blipFill>
        <p:spPr>
          <a:xfrm>
            <a:off x="251520" y="4823642"/>
            <a:ext cx="8458896" cy="1820815"/>
          </a:xfrm>
          <a:prstGeom prst="rect">
            <a:avLst/>
          </a:prstGeom>
        </p:spPr>
      </p:pic>
    </p:spTree>
    <p:extLst>
      <p:ext uri="{BB962C8B-B14F-4D97-AF65-F5344CB8AC3E}">
        <p14:creationId xmlns:p14="http://schemas.microsoft.com/office/powerpoint/2010/main" val="47573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a:t>
            </a:r>
          </a:p>
        </p:txBody>
      </p:sp>
      <p:sp>
        <p:nvSpPr>
          <p:cNvPr id="3" name="Content Placeholder 2"/>
          <p:cNvSpPr>
            <a:spLocks noGrp="1"/>
          </p:cNvSpPr>
          <p:nvPr>
            <p:ph sz="quarter" idx="1"/>
          </p:nvPr>
        </p:nvSpPr>
        <p:spPr>
          <a:xfrm>
            <a:off x="457200" y="1600200"/>
            <a:ext cx="8003232" cy="4873752"/>
          </a:xfrm>
        </p:spPr>
        <p:txBody>
          <a:bodyPr>
            <a:normAutofit/>
          </a:bodyPr>
          <a:lstStyle/>
          <a:p>
            <a:pPr marL="514350" indent="-514350">
              <a:buFont typeface="+mj-lt"/>
              <a:buAutoNum type="romanLcPeriod"/>
            </a:pPr>
            <a:r>
              <a:rPr lang="en-US" dirty="0"/>
              <a:t>Draw a Gantt chart. Show the 2 CPUs and the ready queue. </a:t>
            </a:r>
          </a:p>
          <a:p>
            <a:pPr marL="514350" indent="-514350">
              <a:buFont typeface="+mj-lt"/>
              <a:buAutoNum type="romanLcPeriod"/>
            </a:pPr>
            <a:r>
              <a:rPr lang="en-US" dirty="0"/>
              <a:t>Calculate the average turnaround time. </a:t>
            </a:r>
          </a:p>
          <a:p>
            <a:pPr marL="514350" indent="-514350">
              <a:buFont typeface="+mj-lt"/>
              <a:buAutoNum type="romanLcPeriod"/>
            </a:pPr>
            <a:r>
              <a:rPr lang="en-US" dirty="0"/>
              <a:t>Calculate the average waiting time. </a:t>
            </a:r>
          </a:p>
          <a:p>
            <a:pPr marL="514350" indent="-514350">
              <a:buFont typeface="+mj-lt"/>
              <a:buAutoNum type="romanLcPeriod"/>
            </a:pPr>
            <a:r>
              <a:rPr lang="en-US" dirty="0"/>
              <a:t>Calculate the CPU utilization percentage for the total time period. </a:t>
            </a:r>
          </a:p>
          <a:p>
            <a:pPr marL="514350" indent="-514350">
              <a:buFont typeface="+mj-lt"/>
              <a:buAutoNum type="romanLcPeriod"/>
            </a:pPr>
            <a:r>
              <a:rPr lang="en-US" dirty="0"/>
              <a:t>Calculate the throughput for the total time period. </a:t>
            </a:r>
          </a:p>
          <a:p>
            <a:pPr marL="514350" indent="-514350">
              <a:buFont typeface="+mj-lt"/>
              <a:buAutoNum type="romanLcPeriod"/>
            </a:pPr>
            <a:r>
              <a:rPr lang="en-US" dirty="0"/>
              <a:t>Suppose we had a single CPU, would the overall performance be worst, same, or better? Explain for each case (</a:t>
            </a:r>
            <a:r>
              <a:rPr lang="en-US" dirty="0" err="1"/>
              <a:t>i</a:t>
            </a:r>
            <a:r>
              <a:rPr lang="en-US" dirty="0"/>
              <a:t> through v) above. </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25</a:t>
            </a:fld>
            <a:endParaRPr lang="en-CA"/>
          </a:p>
        </p:txBody>
      </p:sp>
    </p:spTree>
    <p:extLst>
      <p:ext uri="{BB962C8B-B14F-4D97-AF65-F5344CB8AC3E}">
        <p14:creationId xmlns:p14="http://schemas.microsoft.com/office/powerpoint/2010/main" val="578680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 (Solution)</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26</a:t>
            </a:fld>
            <a:endParaRPr lang="en-CA"/>
          </a:p>
        </p:txBody>
      </p:sp>
      <p:sp>
        <p:nvSpPr>
          <p:cNvPr id="6" name="Content Placeholder 5"/>
          <p:cNvSpPr>
            <a:spLocks noGrp="1"/>
          </p:cNvSpPr>
          <p:nvPr>
            <p:ph sz="quarter" idx="1"/>
          </p:nvPr>
        </p:nvSpPr>
        <p:spPr/>
        <p:txBody>
          <a:bodyPr/>
          <a:lstStyle/>
          <a:p>
            <a:pPr marL="0" indent="0">
              <a:buNone/>
            </a:pPr>
            <a:r>
              <a:rPr lang="en-US" dirty="0"/>
              <a:t>(</a:t>
            </a:r>
            <a:r>
              <a:rPr lang="en-US" dirty="0" err="1"/>
              <a:t>i</a:t>
            </a:r>
            <a:r>
              <a:rPr lang="en-US" dirty="0"/>
              <a:t>)</a:t>
            </a:r>
          </a:p>
          <a:p>
            <a:pPr marL="514350" indent="-514350">
              <a:buFont typeface="+mj-lt"/>
              <a:buAutoNum type="romanLcPeriod"/>
            </a:pPr>
            <a:endParaRPr lang="en-US" dirty="0"/>
          </a:p>
        </p:txBody>
      </p:sp>
      <p:pic>
        <p:nvPicPr>
          <p:cNvPr id="7" name="Content Placeholder 4"/>
          <p:cNvPicPr>
            <a:picLocks noChangeAspect="1"/>
          </p:cNvPicPr>
          <p:nvPr/>
        </p:nvPicPr>
        <p:blipFill>
          <a:blip r:embed="rId2"/>
          <a:stretch>
            <a:fillRect/>
          </a:stretch>
        </p:blipFill>
        <p:spPr>
          <a:xfrm>
            <a:off x="129806" y="2348880"/>
            <a:ext cx="8627966" cy="2976022"/>
          </a:xfrm>
          <a:prstGeom prst="rect">
            <a:avLst/>
          </a:prstGeom>
        </p:spPr>
      </p:pic>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E5356EBD-BE20-FC48-A3FF-C4678D848ED9}"/>
                  </a:ext>
                </a:extLst>
              </p14:cNvPr>
              <p14:cNvContentPartPr/>
              <p14:nvPr/>
            </p14:nvContentPartPr>
            <p14:xfrm>
              <a:off x="1956564" y="4229988"/>
              <a:ext cx="360" cy="360"/>
            </p14:xfrm>
          </p:contentPart>
        </mc:Choice>
        <mc:Fallback>
          <p:pic>
            <p:nvPicPr>
              <p:cNvPr id="16" name="Ink 15">
                <a:extLst>
                  <a:ext uri="{FF2B5EF4-FFF2-40B4-BE49-F238E27FC236}">
                    <a16:creationId xmlns:a16="http://schemas.microsoft.com/office/drawing/2014/main" id="{E5356EBD-BE20-FC48-A3FF-C4678D848ED9}"/>
                  </a:ext>
                </a:extLst>
              </p:cNvPr>
              <p:cNvPicPr/>
              <p:nvPr/>
            </p:nvPicPr>
            <p:blipFill>
              <a:blip r:embed="rId4"/>
              <a:stretch>
                <a:fillRect/>
              </a:stretch>
            </p:blipFill>
            <p:spPr>
              <a:xfrm>
                <a:off x="1947564" y="4221348"/>
                <a:ext cx="18000" cy="18000"/>
              </a:xfrm>
              <a:prstGeom prst="rect">
                <a:avLst/>
              </a:prstGeom>
            </p:spPr>
          </p:pic>
        </mc:Fallback>
      </mc:AlternateContent>
    </p:spTree>
    <p:extLst>
      <p:ext uri="{BB962C8B-B14F-4D97-AF65-F5344CB8AC3E}">
        <p14:creationId xmlns:p14="http://schemas.microsoft.com/office/powerpoint/2010/main" val="864890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 (Solution)</a:t>
            </a:r>
          </a:p>
        </p:txBody>
      </p:sp>
      <p:sp>
        <p:nvSpPr>
          <p:cNvPr id="3" name="Content Placeholder 2"/>
          <p:cNvSpPr>
            <a:spLocks noGrp="1"/>
          </p:cNvSpPr>
          <p:nvPr>
            <p:ph sz="quarter" idx="1"/>
          </p:nvPr>
        </p:nvSpPr>
        <p:spPr>
          <a:xfrm>
            <a:off x="457200" y="1600200"/>
            <a:ext cx="8075240" cy="4873752"/>
          </a:xfrm>
        </p:spPr>
        <p:txBody>
          <a:bodyPr>
            <a:noAutofit/>
          </a:bodyPr>
          <a:lstStyle/>
          <a:p>
            <a:pPr marL="0" indent="0">
              <a:buNone/>
            </a:pPr>
            <a:r>
              <a:rPr lang="en-US" sz="1600" dirty="0"/>
              <a:t>(ii) Calculate the average turnaround time. </a:t>
            </a:r>
          </a:p>
          <a:p>
            <a:r>
              <a:rPr lang="sv-SE" sz="1600" i="1" dirty="0"/>
              <a:t>Tt = ( (9-0) + (6-2) + (12-5) + (15-6) ) / 4 = (9 + 4 + 7 + 9) / 4 = 29/4 = 7.25 </a:t>
            </a:r>
          </a:p>
          <a:p>
            <a:pPr marL="0" indent="0">
              <a:buNone/>
            </a:pPr>
            <a:endParaRPr lang="sv-SE" sz="1600" dirty="0"/>
          </a:p>
          <a:p>
            <a:pPr marL="0" indent="0">
              <a:buNone/>
            </a:pPr>
            <a:r>
              <a:rPr lang="en-US" sz="1600" dirty="0"/>
              <a:t>(iii) Calculate the average waiting time. </a:t>
            </a:r>
          </a:p>
          <a:p>
            <a:r>
              <a:rPr lang="pl-PL" sz="1600" i="1" dirty="0"/>
              <a:t>Tw = (1 + 0 + 0 + 3) / 4 = 4/4 = 1.0 </a:t>
            </a:r>
            <a:endParaRPr lang="pl-PL" sz="1600" dirty="0"/>
          </a:p>
          <a:p>
            <a:pPr marL="0" indent="0">
              <a:buNone/>
            </a:pPr>
            <a:endParaRPr lang="en-US" sz="1600" dirty="0"/>
          </a:p>
          <a:p>
            <a:pPr marL="0" indent="0">
              <a:buNone/>
            </a:pPr>
            <a:r>
              <a:rPr lang="en-US" sz="1600" dirty="0"/>
              <a:t>(iv) Calculate the CPU utilization percentage for the total time period. </a:t>
            </a:r>
          </a:p>
          <a:p>
            <a:r>
              <a:rPr lang="en-US" sz="1600" i="1" dirty="0"/>
              <a:t>Tcpu1 = 12/15 = 80% </a:t>
            </a:r>
            <a:r>
              <a:rPr lang="en-US" sz="1600" dirty="0"/>
              <a:t> and </a:t>
            </a:r>
            <a:r>
              <a:rPr lang="en-US" sz="1600" i="1" dirty="0"/>
              <a:t>Tcpu2 = 13/15 = 86.6% </a:t>
            </a:r>
            <a:endParaRPr lang="en-US" sz="1600" dirty="0"/>
          </a:p>
          <a:p>
            <a:r>
              <a:rPr lang="en-US" sz="1600" i="1" dirty="0" err="1"/>
              <a:t>Tcpu</a:t>
            </a:r>
            <a:r>
              <a:rPr lang="en-US" sz="1600" i="1" dirty="0"/>
              <a:t> = 25/30 = 0.83.33% </a:t>
            </a:r>
          </a:p>
          <a:p>
            <a:endParaRPr lang="en-US" sz="1600" dirty="0"/>
          </a:p>
          <a:p>
            <a:r>
              <a:rPr lang="en-US" sz="1600" dirty="0"/>
              <a:t>(v) Calculate the throughput for the total time period. </a:t>
            </a:r>
          </a:p>
          <a:p>
            <a:r>
              <a:rPr lang="en-US" sz="1600" i="1" dirty="0" err="1"/>
              <a:t>Ttp</a:t>
            </a:r>
            <a:r>
              <a:rPr lang="en-US" sz="1600" i="1" dirty="0"/>
              <a:t> = 4/15= 0.26 </a:t>
            </a:r>
            <a:endParaRPr lang="en-US" sz="1600"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27</a:t>
            </a:fld>
            <a:endParaRPr lang="en-CA"/>
          </a:p>
        </p:txBody>
      </p:sp>
    </p:spTree>
    <p:extLst>
      <p:ext uri="{BB962C8B-B14F-4D97-AF65-F5344CB8AC3E}">
        <p14:creationId xmlns:p14="http://schemas.microsoft.com/office/powerpoint/2010/main" val="240336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 (Solution)</a:t>
            </a:r>
          </a:p>
        </p:txBody>
      </p:sp>
      <p:sp>
        <p:nvSpPr>
          <p:cNvPr id="3" name="Content Placeholder 2"/>
          <p:cNvSpPr>
            <a:spLocks noGrp="1"/>
          </p:cNvSpPr>
          <p:nvPr>
            <p:ph sz="quarter" idx="1"/>
          </p:nvPr>
        </p:nvSpPr>
        <p:spPr/>
        <p:txBody>
          <a:bodyPr/>
          <a:lstStyle/>
          <a:p>
            <a:r>
              <a:rPr lang="en-US" dirty="0"/>
              <a:t>(vi)</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28</a:t>
            </a:fld>
            <a:endParaRPr lang="en-CA"/>
          </a:p>
        </p:txBody>
      </p:sp>
      <p:pic>
        <p:nvPicPr>
          <p:cNvPr id="5" name="Picture 4"/>
          <p:cNvPicPr>
            <a:picLocks noChangeAspect="1"/>
          </p:cNvPicPr>
          <p:nvPr/>
        </p:nvPicPr>
        <p:blipFill>
          <a:blip r:embed="rId2"/>
          <a:stretch>
            <a:fillRect/>
          </a:stretch>
        </p:blipFill>
        <p:spPr>
          <a:xfrm>
            <a:off x="50802" y="2420888"/>
            <a:ext cx="9083820" cy="2736304"/>
          </a:xfrm>
          <a:prstGeom prst="rect">
            <a:avLst/>
          </a:prstGeom>
        </p:spPr>
      </p:pic>
      <p:grpSp>
        <p:nvGrpSpPr>
          <p:cNvPr id="34" name="Group 33">
            <a:extLst>
              <a:ext uri="{FF2B5EF4-FFF2-40B4-BE49-F238E27FC236}">
                <a16:creationId xmlns:a16="http://schemas.microsoft.com/office/drawing/2014/main" id="{D1386D7D-41E4-1F4B-BFC4-327C4F3ACEDE}"/>
              </a:ext>
            </a:extLst>
          </p:cNvPr>
          <p:cNvGrpSpPr/>
          <p:nvPr/>
        </p:nvGrpSpPr>
        <p:grpSpPr>
          <a:xfrm>
            <a:off x="1418364" y="3579108"/>
            <a:ext cx="2577960" cy="129240"/>
            <a:chOff x="1418364" y="3579108"/>
            <a:chExt cx="2577960" cy="129240"/>
          </a:xfrm>
        </p:grpSpPr>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A0CC14DD-20B1-F343-8312-A2730CCE2DD2}"/>
                    </a:ext>
                  </a:extLst>
                </p14:cNvPr>
                <p14:cNvContentPartPr/>
                <p14:nvPr/>
              </p14:nvContentPartPr>
              <p14:xfrm>
                <a:off x="3995964" y="3579108"/>
                <a:ext cx="360" cy="360"/>
              </p14:xfrm>
            </p:contentPart>
          </mc:Choice>
          <mc:Fallback>
            <p:pic>
              <p:nvPicPr>
                <p:cNvPr id="17" name="Ink 16">
                  <a:extLst>
                    <a:ext uri="{FF2B5EF4-FFF2-40B4-BE49-F238E27FC236}">
                      <a16:creationId xmlns:a16="http://schemas.microsoft.com/office/drawing/2014/main" id="{A0CC14DD-20B1-F343-8312-A2730CCE2DD2}"/>
                    </a:ext>
                  </a:extLst>
                </p:cNvPr>
                <p:cNvPicPr/>
                <p:nvPr/>
              </p:nvPicPr>
              <p:blipFill>
                <a:blip r:embed="rId4"/>
                <a:stretch>
                  <a:fillRect/>
                </a:stretch>
              </p:blipFill>
              <p:spPr>
                <a:xfrm>
                  <a:off x="3987324" y="35701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508923B0-5C5B-5A44-86D7-4ED1EC07E7AF}"/>
                    </a:ext>
                  </a:extLst>
                </p14:cNvPr>
                <p14:cNvContentPartPr/>
                <p14:nvPr/>
              </p14:nvContentPartPr>
              <p14:xfrm>
                <a:off x="3786084" y="3621948"/>
                <a:ext cx="360" cy="360"/>
              </p14:xfrm>
            </p:contentPart>
          </mc:Choice>
          <mc:Fallback>
            <p:pic>
              <p:nvPicPr>
                <p:cNvPr id="18" name="Ink 17">
                  <a:extLst>
                    <a:ext uri="{FF2B5EF4-FFF2-40B4-BE49-F238E27FC236}">
                      <a16:creationId xmlns:a16="http://schemas.microsoft.com/office/drawing/2014/main" id="{508923B0-5C5B-5A44-86D7-4ED1EC07E7AF}"/>
                    </a:ext>
                  </a:extLst>
                </p:cNvPr>
                <p:cNvPicPr/>
                <p:nvPr/>
              </p:nvPicPr>
              <p:blipFill>
                <a:blip r:embed="rId4"/>
                <a:stretch>
                  <a:fillRect/>
                </a:stretch>
              </p:blipFill>
              <p:spPr>
                <a:xfrm>
                  <a:off x="3777444" y="36133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C63FC267-23B2-1A4B-94FE-88AC24D52E91}"/>
                    </a:ext>
                  </a:extLst>
                </p14:cNvPr>
                <p14:cNvContentPartPr/>
                <p14:nvPr/>
              </p14:nvContentPartPr>
              <p14:xfrm>
                <a:off x="3436524" y="3648948"/>
                <a:ext cx="360" cy="360"/>
              </p14:xfrm>
            </p:contentPart>
          </mc:Choice>
          <mc:Fallback>
            <p:pic>
              <p:nvPicPr>
                <p:cNvPr id="19" name="Ink 18">
                  <a:extLst>
                    <a:ext uri="{FF2B5EF4-FFF2-40B4-BE49-F238E27FC236}">
                      <a16:creationId xmlns:a16="http://schemas.microsoft.com/office/drawing/2014/main" id="{C63FC267-23B2-1A4B-94FE-88AC24D52E91}"/>
                    </a:ext>
                  </a:extLst>
                </p:cNvPr>
                <p:cNvPicPr/>
                <p:nvPr/>
              </p:nvPicPr>
              <p:blipFill>
                <a:blip r:embed="rId4"/>
                <a:stretch>
                  <a:fillRect/>
                </a:stretch>
              </p:blipFill>
              <p:spPr>
                <a:xfrm>
                  <a:off x="3427524" y="3639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6BFB21F0-319D-6443-B352-AE89739D9D5B}"/>
                    </a:ext>
                  </a:extLst>
                </p14:cNvPr>
                <p14:cNvContentPartPr/>
                <p14:nvPr/>
              </p14:nvContentPartPr>
              <p14:xfrm>
                <a:off x="3350124" y="3665148"/>
                <a:ext cx="360" cy="360"/>
              </p14:xfrm>
            </p:contentPart>
          </mc:Choice>
          <mc:Fallback>
            <p:pic>
              <p:nvPicPr>
                <p:cNvPr id="20" name="Ink 19">
                  <a:extLst>
                    <a:ext uri="{FF2B5EF4-FFF2-40B4-BE49-F238E27FC236}">
                      <a16:creationId xmlns:a16="http://schemas.microsoft.com/office/drawing/2014/main" id="{6BFB21F0-319D-6443-B352-AE89739D9D5B}"/>
                    </a:ext>
                  </a:extLst>
                </p:cNvPr>
                <p:cNvPicPr/>
                <p:nvPr/>
              </p:nvPicPr>
              <p:blipFill>
                <a:blip r:embed="rId4"/>
                <a:stretch>
                  <a:fillRect/>
                </a:stretch>
              </p:blipFill>
              <p:spPr>
                <a:xfrm>
                  <a:off x="3341484" y="36561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BB1E53B2-10D5-364F-AAE0-98B7A5D6C2DC}"/>
                    </a:ext>
                  </a:extLst>
                </p14:cNvPr>
                <p14:cNvContentPartPr/>
                <p14:nvPr/>
              </p14:nvContentPartPr>
              <p14:xfrm>
                <a:off x="3102804" y="3681348"/>
                <a:ext cx="360" cy="360"/>
              </p14:xfrm>
            </p:contentPart>
          </mc:Choice>
          <mc:Fallback>
            <p:pic>
              <p:nvPicPr>
                <p:cNvPr id="21" name="Ink 20">
                  <a:extLst>
                    <a:ext uri="{FF2B5EF4-FFF2-40B4-BE49-F238E27FC236}">
                      <a16:creationId xmlns:a16="http://schemas.microsoft.com/office/drawing/2014/main" id="{BB1E53B2-10D5-364F-AAE0-98B7A5D6C2DC}"/>
                    </a:ext>
                  </a:extLst>
                </p:cNvPr>
                <p:cNvPicPr/>
                <p:nvPr/>
              </p:nvPicPr>
              <p:blipFill>
                <a:blip r:embed="rId4"/>
                <a:stretch>
                  <a:fillRect/>
                </a:stretch>
              </p:blipFill>
              <p:spPr>
                <a:xfrm>
                  <a:off x="3093804" y="36723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B24C11A9-62EB-3642-BF4F-7B05BA52689F}"/>
                    </a:ext>
                  </a:extLst>
                </p14:cNvPr>
                <p14:cNvContentPartPr/>
                <p14:nvPr/>
              </p14:nvContentPartPr>
              <p14:xfrm>
                <a:off x="2833524" y="3681348"/>
                <a:ext cx="360" cy="360"/>
              </p14:xfrm>
            </p:contentPart>
          </mc:Choice>
          <mc:Fallback>
            <p:pic>
              <p:nvPicPr>
                <p:cNvPr id="22" name="Ink 21">
                  <a:extLst>
                    <a:ext uri="{FF2B5EF4-FFF2-40B4-BE49-F238E27FC236}">
                      <a16:creationId xmlns:a16="http://schemas.microsoft.com/office/drawing/2014/main" id="{B24C11A9-62EB-3642-BF4F-7B05BA52689F}"/>
                    </a:ext>
                  </a:extLst>
                </p:cNvPr>
                <p:cNvPicPr/>
                <p:nvPr/>
              </p:nvPicPr>
              <p:blipFill>
                <a:blip r:embed="rId4"/>
                <a:stretch>
                  <a:fillRect/>
                </a:stretch>
              </p:blipFill>
              <p:spPr>
                <a:xfrm>
                  <a:off x="2824884" y="36723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6D30DA63-49AD-7B4D-A036-2B6FF81DF87D}"/>
                    </a:ext>
                  </a:extLst>
                </p14:cNvPr>
                <p14:cNvContentPartPr/>
                <p14:nvPr/>
              </p14:nvContentPartPr>
              <p14:xfrm>
                <a:off x="2623644" y="3707988"/>
                <a:ext cx="360" cy="360"/>
              </p14:xfrm>
            </p:contentPart>
          </mc:Choice>
          <mc:Fallback>
            <p:pic>
              <p:nvPicPr>
                <p:cNvPr id="23" name="Ink 22">
                  <a:extLst>
                    <a:ext uri="{FF2B5EF4-FFF2-40B4-BE49-F238E27FC236}">
                      <a16:creationId xmlns:a16="http://schemas.microsoft.com/office/drawing/2014/main" id="{6D30DA63-49AD-7B4D-A036-2B6FF81DF87D}"/>
                    </a:ext>
                  </a:extLst>
                </p:cNvPr>
                <p:cNvPicPr/>
                <p:nvPr/>
              </p:nvPicPr>
              <p:blipFill>
                <a:blip r:embed="rId4"/>
                <a:stretch>
                  <a:fillRect/>
                </a:stretch>
              </p:blipFill>
              <p:spPr>
                <a:xfrm>
                  <a:off x="2615004" y="36993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a:extLst>
                    <a:ext uri="{FF2B5EF4-FFF2-40B4-BE49-F238E27FC236}">
                      <a16:creationId xmlns:a16="http://schemas.microsoft.com/office/drawing/2014/main" id="{0B0B5C81-C7B0-2445-8C30-5C4175308613}"/>
                    </a:ext>
                  </a:extLst>
                </p14:cNvPr>
                <p14:cNvContentPartPr/>
                <p14:nvPr/>
              </p14:nvContentPartPr>
              <p14:xfrm>
                <a:off x="2220084" y="3659748"/>
                <a:ext cx="360" cy="360"/>
              </p14:xfrm>
            </p:contentPart>
          </mc:Choice>
          <mc:Fallback>
            <p:pic>
              <p:nvPicPr>
                <p:cNvPr id="25" name="Ink 24">
                  <a:extLst>
                    <a:ext uri="{FF2B5EF4-FFF2-40B4-BE49-F238E27FC236}">
                      <a16:creationId xmlns:a16="http://schemas.microsoft.com/office/drawing/2014/main" id="{0B0B5C81-C7B0-2445-8C30-5C4175308613}"/>
                    </a:ext>
                  </a:extLst>
                </p:cNvPr>
                <p:cNvPicPr/>
                <p:nvPr/>
              </p:nvPicPr>
              <p:blipFill>
                <a:blip r:embed="rId4"/>
                <a:stretch>
                  <a:fillRect/>
                </a:stretch>
              </p:blipFill>
              <p:spPr>
                <a:xfrm>
                  <a:off x="2211444" y="36507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2C983AE8-FF72-714D-8C56-DDDE84E85D90}"/>
                    </a:ext>
                  </a:extLst>
                </p14:cNvPr>
                <p14:cNvContentPartPr/>
                <p14:nvPr/>
              </p14:nvContentPartPr>
              <p14:xfrm>
                <a:off x="2004804" y="3681348"/>
                <a:ext cx="360" cy="360"/>
              </p14:xfrm>
            </p:contentPart>
          </mc:Choice>
          <mc:Fallback>
            <p:pic>
              <p:nvPicPr>
                <p:cNvPr id="26" name="Ink 25">
                  <a:extLst>
                    <a:ext uri="{FF2B5EF4-FFF2-40B4-BE49-F238E27FC236}">
                      <a16:creationId xmlns:a16="http://schemas.microsoft.com/office/drawing/2014/main" id="{2C983AE8-FF72-714D-8C56-DDDE84E85D90}"/>
                    </a:ext>
                  </a:extLst>
                </p:cNvPr>
                <p:cNvPicPr/>
                <p:nvPr/>
              </p:nvPicPr>
              <p:blipFill>
                <a:blip r:embed="rId4"/>
                <a:stretch>
                  <a:fillRect/>
                </a:stretch>
              </p:blipFill>
              <p:spPr>
                <a:xfrm>
                  <a:off x="1996164" y="36723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30C10E62-CDB3-C749-A1A1-31B1EA7FB0EE}"/>
                    </a:ext>
                  </a:extLst>
                </p14:cNvPr>
                <p14:cNvContentPartPr/>
                <p14:nvPr/>
              </p14:nvContentPartPr>
              <p14:xfrm>
                <a:off x="1757484" y="3643548"/>
                <a:ext cx="360" cy="360"/>
              </p14:xfrm>
            </p:contentPart>
          </mc:Choice>
          <mc:Fallback>
            <p:pic>
              <p:nvPicPr>
                <p:cNvPr id="27" name="Ink 26">
                  <a:extLst>
                    <a:ext uri="{FF2B5EF4-FFF2-40B4-BE49-F238E27FC236}">
                      <a16:creationId xmlns:a16="http://schemas.microsoft.com/office/drawing/2014/main" id="{30C10E62-CDB3-C749-A1A1-31B1EA7FB0EE}"/>
                    </a:ext>
                  </a:extLst>
                </p:cNvPr>
                <p:cNvPicPr/>
                <p:nvPr/>
              </p:nvPicPr>
              <p:blipFill>
                <a:blip r:embed="rId4"/>
                <a:stretch>
                  <a:fillRect/>
                </a:stretch>
              </p:blipFill>
              <p:spPr>
                <a:xfrm>
                  <a:off x="1748484" y="36345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A619C4FF-2308-5D4E-911B-7170C5D8C8D8}"/>
                    </a:ext>
                  </a:extLst>
                </p14:cNvPr>
                <p14:cNvContentPartPr/>
                <p14:nvPr/>
              </p14:nvContentPartPr>
              <p14:xfrm>
                <a:off x="1418364" y="3675948"/>
                <a:ext cx="360" cy="360"/>
              </p14:xfrm>
            </p:contentPart>
          </mc:Choice>
          <mc:Fallback>
            <p:pic>
              <p:nvPicPr>
                <p:cNvPr id="28" name="Ink 27">
                  <a:extLst>
                    <a:ext uri="{FF2B5EF4-FFF2-40B4-BE49-F238E27FC236}">
                      <a16:creationId xmlns:a16="http://schemas.microsoft.com/office/drawing/2014/main" id="{A619C4FF-2308-5D4E-911B-7170C5D8C8D8}"/>
                    </a:ext>
                  </a:extLst>
                </p:cNvPr>
                <p:cNvPicPr/>
                <p:nvPr/>
              </p:nvPicPr>
              <p:blipFill>
                <a:blip r:embed="rId4"/>
                <a:stretch>
                  <a:fillRect/>
                </a:stretch>
              </p:blipFill>
              <p:spPr>
                <a:xfrm>
                  <a:off x="1409364" y="3666948"/>
                  <a:ext cx="18000" cy="18000"/>
                </a:xfrm>
                <a:prstGeom prst="rect">
                  <a:avLst/>
                </a:prstGeom>
              </p:spPr>
            </p:pic>
          </mc:Fallback>
        </mc:AlternateContent>
      </p:grpSp>
    </p:spTree>
    <p:extLst>
      <p:ext uri="{BB962C8B-B14F-4D97-AF65-F5344CB8AC3E}">
        <p14:creationId xmlns:p14="http://schemas.microsoft.com/office/powerpoint/2010/main" val="2855164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4 (Solution)</a:t>
            </a:r>
          </a:p>
        </p:txBody>
      </p:sp>
      <p:sp>
        <p:nvSpPr>
          <p:cNvPr id="3" name="Content Placeholder 2"/>
          <p:cNvSpPr>
            <a:spLocks noGrp="1"/>
          </p:cNvSpPr>
          <p:nvPr>
            <p:ph sz="quarter" idx="1"/>
          </p:nvPr>
        </p:nvSpPr>
        <p:spPr>
          <a:xfrm>
            <a:off x="457200" y="1600200"/>
            <a:ext cx="8281416" cy="4873752"/>
          </a:xfrm>
        </p:spPr>
        <p:txBody>
          <a:bodyPr/>
          <a:lstStyle/>
          <a:p>
            <a:pPr marL="0" indent="0">
              <a:buNone/>
            </a:pPr>
            <a:r>
              <a:rPr lang="en-US" sz="2000" dirty="0"/>
              <a:t>(vi)</a:t>
            </a:r>
          </a:p>
          <a:p>
            <a:pPr marL="0" indent="0">
              <a:buNone/>
            </a:pPr>
            <a:endParaRPr lang="en-US" sz="2000" dirty="0"/>
          </a:p>
          <a:p>
            <a:r>
              <a:rPr lang="en-US" sz="2000" i="1" dirty="0"/>
              <a:t>The average turnaround time would be (12+7+19+19)/4 = 57/4 = 19.25. </a:t>
            </a:r>
          </a:p>
          <a:p>
            <a:endParaRPr lang="en-US" sz="2000" dirty="0"/>
          </a:p>
          <a:p>
            <a:r>
              <a:rPr lang="en-US" sz="2000" i="1" dirty="0"/>
              <a:t>The average waiting time would be (4+1+12+13)/4 = 30/4 = 7.5. </a:t>
            </a:r>
          </a:p>
          <a:p>
            <a:endParaRPr lang="en-US" sz="2000" dirty="0"/>
          </a:p>
          <a:p>
            <a:r>
              <a:rPr lang="en-US" sz="2000" i="1" dirty="0"/>
              <a:t>The percent </a:t>
            </a:r>
            <a:r>
              <a:rPr lang="en-US" sz="2000" i="1" dirty="0" err="1"/>
              <a:t>cpu</a:t>
            </a:r>
            <a:r>
              <a:rPr lang="en-US" sz="2000" i="1" dirty="0"/>
              <a:t> utilization would be 25/25 = 100%. </a:t>
            </a:r>
          </a:p>
          <a:p>
            <a:endParaRPr lang="en-US" sz="2000" dirty="0"/>
          </a:p>
          <a:p>
            <a:r>
              <a:rPr lang="en-US" sz="2000" i="1" dirty="0"/>
              <a:t>The throughput would be 4/25 = 0.16. </a:t>
            </a:r>
            <a:endParaRPr lang="en-US" sz="2000" dirty="0"/>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29</a:t>
            </a:fld>
            <a:endParaRPr lang="en-CA"/>
          </a:p>
        </p:txBody>
      </p:sp>
    </p:spTree>
    <p:extLst>
      <p:ext uri="{BB962C8B-B14F-4D97-AF65-F5344CB8AC3E}">
        <p14:creationId xmlns:p14="http://schemas.microsoft.com/office/powerpoint/2010/main" val="147906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Context Switch!</a:t>
            </a:r>
            <a:endParaRPr lang="en-US" dirty="0"/>
          </a:p>
        </p:txBody>
      </p:sp>
      <p:sp>
        <p:nvSpPr>
          <p:cNvPr id="7171" name="Rectangle 3"/>
          <p:cNvSpPr>
            <a:spLocks noGrp="1" noChangeArrowheads="1"/>
          </p:cNvSpPr>
          <p:nvPr>
            <p:ph idx="1"/>
          </p:nvPr>
        </p:nvSpPr>
        <p:spPr/>
        <p:txBody>
          <a:bodyPr/>
          <a:lstStyle/>
          <a:p>
            <a:pPr eaLnBrk="1" hangingPunct="1"/>
            <a:r>
              <a:rPr lang="en-US" b="1"/>
              <a:t>Switching from one process running on the CPU to another process</a:t>
            </a:r>
            <a:r>
              <a:rPr lang="en-US"/>
              <a:t>:</a:t>
            </a:r>
          </a:p>
          <a:p>
            <a:pPr eaLnBrk="1" hangingPunct="1"/>
            <a:r>
              <a:rPr lang="en-US"/>
              <a:t>Saves all the registers of </a:t>
            </a:r>
            <a:r>
              <a:rPr lang="en-US" b="1"/>
              <a:t>outgoing</a:t>
            </a:r>
            <a:r>
              <a:rPr lang="en-US"/>
              <a:t> process (</a:t>
            </a:r>
            <a:r>
              <a:rPr lang="en-US" b="1"/>
              <a:t>to memory</a:t>
            </a:r>
            <a:r>
              <a:rPr lang="en-US"/>
              <a:t>), then loads all the registers of </a:t>
            </a:r>
            <a:r>
              <a:rPr lang="en-US" b="1"/>
              <a:t>incoming </a:t>
            </a:r>
            <a:r>
              <a:rPr lang="en-US"/>
              <a:t>process (</a:t>
            </a:r>
            <a:r>
              <a:rPr lang="en-US" b="1"/>
              <a:t>from memory</a:t>
            </a:r>
            <a:r>
              <a:rPr lang="en-US"/>
              <a:t>)</a:t>
            </a:r>
          </a:p>
          <a:p>
            <a:pPr eaLnBrk="1" hangingPunct="1"/>
            <a:r>
              <a:rPr lang="en-US"/>
              <a:t>Can be time-costly;  mostly hardware-dependent</a:t>
            </a:r>
            <a:endParaRPr lang="en-US" dirty="0"/>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E363E8A1-A3F0-4069-9834-63A4C09FE7F7}" type="slidenum">
              <a:rPr lang="en-US" smtClean="0"/>
              <a:pPr>
                <a:defRPr/>
              </a:pPr>
              <a:t>3</a:t>
            </a:fld>
            <a:endParaRPr lang="en-US"/>
          </a:p>
        </p:txBody>
      </p:sp>
      <p:sp>
        <p:nvSpPr>
          <p:cNvPr id="6"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pPr>
                <a:defRPr/>
              </a:pPr>
              <a:t>3</a:t>
            </a:fld>
            <a:endParaRPr lang="en-US" dirty="0"/>
          </a:p>
        </p:txBody>
      </p:sp>
    </p:spTree>
    <p:extLst>
      <p:ext uri="{BB962C8B-B14F-4D97-AF65-F5344CB8AC3E}">
        <p14:creationId xmlns:p14="http://schemas.microsoft.com/office/powerpoint/2010/main" val="207060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References </a:t>
            </a:r>
          </a:p>
        </p:txBody>
      </p:sp>
      <p:sp>
        <p:nvSpPr>
          <p:cNvPr id="19459" name="Content Placeholder 2"/>
          <p:cNvSpPr>
            <a:spLocks noGrp="1"/>
          </p:cNvSpPr>
          <p:nvPr>
            <p:ph idx="1"/>
          </p:nvPr>
        </p:nvSpPr>
        <p:spPr/>
        <p:txBody>
          <a:bodyPr/>
          <a:lstStyle/>
          <a:p>
            <a:pPr eaLnBrk="1" hangingPunct="1"/>
            <a:r>
              <a:rPr lang="en-US" sz="1200" b="1" dirty="0"/>
              <a:t>Previous Tutorial Materials </a:t>
            </a:r>
            <a:r>
              <a:rPr lang="en-US" sz="1200" dirty="0"/>
              <a:t>(By Mr. Antonio </a:t>
            </a:r>
            <a:r>
              <a:rPr lang="en-US" sz="1200" dirty="0" err="1"/>
              <a:t>Maiorano</a:t>
            </a:r>
            <a:r>
              <a:rPr lang="en-US" sz="1200" dirty="0"/>
              <a:t> &amp; Mr. Paul Di Marco).</a:t>
            </a:r>
          </a:p>
          <a:p>
            <a:pPr eaLnBrk="1" hangingPunct="1"/>
            <a:r>
              <a:rPr lang="en-US" sz="1200" dirty="0"/>
              <a:t>A. </a:t>
            </a:r>
            <a:r>
              <a:rPr lang="en-US" sz="1200" dirty="0" err="1"/>
              <a:t>Silbershatz</a:t>
            </a:r>
            <a:r>
              <a:rPr lang="en-US" sz="1200" dirty="0"/>
              <a:t>, P.B. Galvin, G. Gagne: Operating System Concepts, 9</a:t>
            </a:r>
            <a:r>
              <a:rPr lang="en-US" sz="1200" baseline="30000" dirty="0"/>
              <a:t>th</a:t>
            </a:r>
            <a:r>
              <a:rPr lang="en-US" sz="1200" dirty="0"/>
              <a:t> Ed. John Wiley &amp; Sons, Inc. 2013.</a:t>
            </a:r>
          </a:p>
          <a:p>
            <a:r>
              <a:rPr lang="en-US" sz="1200" dirty="0"/>
              <a:t>Problem solving questions by  François </a:t>
            </a:r>
            <a:r>
              <a:rPr lang="en-US" sz="1200" dirty="0" err="1"/>
              <a:t>Gingras</a:t>
            </a:r>
            <a:r>
              <a:rPr lang="en-US" sz="1200" dirty="0"/>
              <a:t> </a:t>
            </a:r>
            <a:r>
              <a:rPr lang="en-US" sz="1200" dirty="0" err="1"/>
              <a:t>Myriam</a:t>
            </a:r>
            <a:r>
              <a:rPr lang="en-US" sz="1200" dirty="0"/>
              <a:t> </a:t>
            </a:r>
            <a:r>
              <a:rPr lang="en-US" sz="1200" dirty="0" err="1"/>
              <a:t>Kharma</a:t>
            </a:r>
            <a:r>
              <a:rPr lang="en-US" sz="1200" dirty="0"/>
              <a:t> and </a:t>
            </a:r>
            <a:r>
              <a:rPr lang="en-US" sz="1200" dirty="0" err="1"/>
              <a:t>Kerly</a:t>
            </a:r>
            <a:r>
              <a:rPr lang="en-US" sz="1200" dirty="0"/>
              <a:t> Titus </a:t>
            </a:r>
          </a:p>
          <a:p>
            <a:pPr eaLnBrk="1" hangingPunct="1"/>
            <a:endParaRPr lang="en-US" dirty="0"/>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13036C06-AC8F-41F8-9F15-D129B899F638}" type="slidenum">
              <a:rPr lang="en-US" smtClean="0"/>
              <a:pPr>
                <a:defRPr/>
              </a:pPr>
              <a:t>30</a:t>
            </a:fld>
            <a:endParaRPr lang="en-US"/>
          </a:p>
        </p:txBody>
      </p:sp>
      <p:sp>
        <p:nvSpPr>
          <p:cNvPr id="6"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pPr>
                <a:defRPr/>
              </a:pPr>
              <a:t>30</a:t>
            </a:fld>
            <a:endParaRPr lang="en-US" dirty="0"/>
          </a:p>
        </p:txBody>
      </p:sp>
    </p:spTree>
    <p:extLst>
      <p:ext uri="{BB962C8B-B14F-4D97-AF65-F5344CB8AC3E}">
        <p14:creationId xmlns:p14="http://schemas.microsoft.com/office/powerpoint/2010/main" val="127013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Scheduling</a:t>
            </a:r>
          </a:p>
        </p:txBody>
      </p:sp>
      <p:sp>
        <p:nvSpPr>
          <p:cNvPr id="8195" name="Rectangle 3"/>
          <p:cNvSpPr>
            <a:spLocks noGrp="1" noChangeArrowheads="1"/>
          </p:cNvSpPr>
          <p:nvPr>
            <p:ph idx="1"/>
          </p:nvPr>
        </p:nvSpPr>
        <p:spPr/>
        <p:txBody>
          <a:bodyPr/>
          <a:lstStyle/>
          <a:p>
            <a:r>
              <a:rPr lang="en-US" b="1" dirty="0"/>
              <a:t>The mechanism that determines </a:t>
            </a:r>
            <a:r>
              <a:rPr lang="en-US" b="1" u="sng" dirty="0"/>
              <a:t>when</a:t>
            </a:r>
            <a:r>
              <a:rPr lang="en-US" b="1" dirty="0"/>
              <a:t> the CPU will be allocated to processes, and in </a:t>
            </a:r>
            <a:r>
              <a:rPr lang="en-US" b="1" u="sng" dirty="0"/>
              <a:t>what</a:t>
            </a:r>
            <a:r>
              <a:rPr lang="en-US" b="1" dirty="0"/>
              <a:t> order.</a:t>
            </a:r>
          </a:p>
          <a:p>
            <a:endParaRPr lang="en-US" dirty="0"/>
          </a:p>
          <a:p>
            <a:r>
              <a:rPr lang="en-US" dirty="0"/>
              <a:t>Two classes of scheduling strategies:</a:t>
            </a:r>
          </a:p>
          <a:p>
            <a:pPr lvl="1"/>
            <a:r>
              <a:rPr lang="en-US" b="1" dirty="0"/>
              <a:t>Non-preemptive</a:t>
            </a:r>
          </a:p>
          <a:p>
            <a:pPr lvl="1"/>
            <a:r>
              <a:rPr lang="en-US" b="1" dirty="0"/>
              <a:t>Preemptive</a:t>
            </a:r>
          </a:p>
        </p:txBody>
      </p:sp>
      <p:sp>
        <p:nvSpPr>
          <p:cNvPr id="3" name="Slide Number Placeholder 2"/>
          <p:cNvSpPr>
            <a:spLocks noGrp="1"/>
          </p:cNvSpPr>
          <p:nvPr>
            <p:ph type="sldNum" sz="quarter" idx="15"/>
          </p:nvPr>
        </p:nvSpPr>
        <p:spPr/>
        <p:txBody>
          <a:bodyPr/>
          <a:lstStyle/>
          <a:p>
            <a:fld id="{27966498-1268-47E2-A429-35F43830D5DD}" type="slidenum">
              <a:rPr lang="en-US" smtClean="0"/>
              <a:pPr/>
              <a:t>4</a:t>
            </a:fld>
            <a:endParaRPr lang="en-US"/>
          </a:p>
        </p:txBody>
      </p:sp>
      <p:sp>
        <p:nvSpPr>
          <p:cNvPr id="6" name="Slide Number Placeholder 2"/>
          <p:cNvSpPr>
            <a:spLocks noGrp="1"/>
          </p:cNvSpPr>
          <p:nvPr>
            <p:ph type="sldNum" sz="quarter" idx="4294967295"/>
          </p:nvPr>
        </p:nvSpPr>
        <p:spPr>
          <a:xfrm>
            <a:off x="8382000" y="5805488"/>
            <a:ext cx="762000" cy="365125"/>
          </a:xfrm>
          <a:prstGeom prst="rect">
            <a:avLst/>
          </a:prstGeom>
        </p:spPr>
        <p:txBody>
          <a:bodyPr/>
          <a:lstStyle/>
          <a:p>
            <a:pPr>
              <a:defRPr/>
            </a:pPr>
            <a:fld id="{6AF487A0-233C-4F47-8844-353B604CEBF8}" type="slidenum">
              <a:rPr lang="en-US" smtClean="0"/>
              <a:pPr>
                <a:defRPr/>
              </a:pPr>
              <a:t>4</a:t>
            </a:fld>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1A205F9-B72A-0345-AAD2-E5E73874FB06}"/>
                  </a:ext>
                </a:extLst>
              </p14:cNvPr>
              <p14:cNvContentPartPr/>
              <p14:nvPr/>
            </p14:nvContentPartPr>
            <p14:xfrm>
              <a:off x="5653404" y="1646988"/>
              <a:ext cx="360" cy="360"/>
            </p14:xfrm>
          </p:contentPart>
        </mc:Choice>
        <mc:Fallback>
          <p:pic>
            <p:nvPicPr>
              <p:cNvPr id="4" name="Ink 3">
                <a:extLst>
                  <a:ext uri="{FF2B5EF4-FFF2-40B4-BE49-F238E27FC236}">
                    <a16:creationId xmlns:a16="http://schemas.microsoft.com/office/drawing/2014/main" id="{E1A205F9-B72A-0345-AAD2-E5E73874FB06}"/>
                  </a:ext>
                </a:extLst>
              </p:cNvPr>
              <p:cNvPicPr/>
              <p:nvPr/>
            </p:nvPicPr>
            <p:blipFill>
              <a:blip r:embed="rId4"/>
              <a:stretch>
                <a:fillRect/>
              </a:stretch>
            </p:blipFill>
            <p:spPr>
              <a:xfrm>
                <a:off x="5644764" y="1638348"/>
                <a:ext cx="18000" cy="18000"/>
              </a:xfrm>
              <a:prstGeom prst="rect">
                <a:avLst/>
              </a:prstGeom>
            </p:spPr>
          </p:pic>
        </mc:Fallback>
      </mc:AlternateContent>
    </p:spTree>
    <p:extLst>
      <p:ext uri="{BB962C8B-B14F-4D97-AF65-F5344CB8AC3E}">
        <p14:creationId xmlns:p14="http://schemas.microsoft.com/office/powerpoint/2010/main" val="184430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i="1" dirty="0"/>
              <a:t>Non-preemptive policies</a:t>
            </a:r>
          </a:p>
        </p:txBody>
      </p:sp>
      <p:sp>
        <p:nvSpPr>
          <p:cNvPr id="9219" name="Rectangle 3"/>
          <p:cNvSpPr>
            <a:spLocks noGrp="1" noChangeArrowheads="1"/>
          </p:cNvSpPr>
          <p:nvPr>
            <p:ph idx="1"/>
          </p:nvPr>
        </p:nvSpPr>
        <p:spPr/>
        <p:txBody>
          <a:bodyPr/>
          <a:lstStyle/>
          <a:p>
            <a:pPr eaLnBrk="1" hangingPunct="1"/>
            <a:r>
              <a:rPr lang="en-US" dirty="0"/>
              <a:t>Allow any process </a:t>
            </a:r>
            <a:r>
              <a:rPr lang="en-US" b="1" dirty="0"/>
              <a:t>to run to completion </a:t>
            </a:r>
            <a:r>
              <a:rPr lang="en-US" dirty="0"/>
              <a:t>once</a:t>
            </a:r>
            <a:r>
              <a:rPr lang="en-US" b="1" dirty="0"/>
              <a:t> </a:t>
            </a:r>
            <a:r>
              <a:rPr lang="en-US" dirty="0"/>
              <a:t>it has been allocated to the CPU. </a:t>
            </a:r>
            <a:r>
              <a:rPr lang="en-US" b="1" dirty="0"/>
              <a:t>Current process does not get interrupted.</a:t>
            </a:r>
          </a:p>
          <a:p>
            <a:pPr eaLnBrk="1" hangingPunct="1"/>
            <a:r>
              <a:rPr lang="en-US" dirty="0"/>
              <a:t>Some examples:</a:t>
            </a:r>
          </a:p>
          <a:p>
            <a:pPr lvl="1" eaLnBrk="1" hangingPunct="1"/>
            <a:r>
              <a:rPr lang="en-US" dirty="0"/>
              <a:t>First Come First Serve (</a:t>
            </a:r>
            <a:r>
              <a:rPr lang="en-US" b="1" dirty="0"/>
              <a:t>FCFS</a:t>
            </a:r>
            <a:r>
              <a:rPr lang="en-US" dirty="0"/>
              <a:t>)</a:t>
            </a:r>
          </a:p>
          <a:p>
            <a:pPr lvl="1" eaLnBrk="1" hangingPunct="1"/>
            <a:r>
              <a:rPr lang="en-US" dirty="0"/>
              <a:t>Shortest Job First (</a:t>
            </a:r>
            <a:r>
              <a:rPr lang="en-US" b="1" dirty="0"/>
              <a:t>SJN</a:t>
            </a:r>
            <a:r>
              <a:rPr lang="en-US" dirty="0"/>
              <a:t>)</a:t>
            </a:r>
          </a:p>
          <a:p>
            <a:pPr lvl="1" eaLnBrk="1" hangingPunct="1"/>
            <a:r>
              <a:rPr lang="en-US" b="1" dirty="0"/>
              <a:t>Priority</a:t>
            </a:r>
            <a:r>
              <a:rPr lang="en-US" dirty="0"/>
              <a:t> scheduling</a:t>
            </a:r>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C9255998-CE05-4534-8302-553B87CCBE5E}" type="slidenum">
              <a:rPr lang="en-US" smtClean="0"/>
              <a:pPr>
                <a:defRPr/>
              </a:pPr>
              <a:t>5</a:t>
            </a:fld>
            <a:endParaRPr lang="en-US"/>
          </a:p>
        </p:txBody>
      </p:sp>
      <p:sp>
        <p:nvSpPr>
          <p:cNvPr id="6"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pPr>
                <a:defRPr/>
              </a:pPr>
              <a:t>5</a:t>
            </a:fld>
            <a:endParaRPr lang="en-US" dirty="0"/>
          </a:p>
        </p:txBody>
      </p:sp>
    </p:spTree>
    <p:extLst>
      <p:ext uri="{BB962C8B-B14F-4D97-AF65-F5344CB8AC3E}">
        <p14:creationId xmlns:p14="http://schemas.microsoft.com/office/powerpoint/2010/main" val="287757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i="1" dirty="0"/>
              <a:t>Preemptive policies</a:t>
            </a:r>
          </a:p>
        </p:txBody>
      </p:sp>
      <p:sp>
        <p:nvSpPr>
          <p:cNvPr id="10243" name="Rectangle 3"/>
          <p:cNvSpPr>
            <a:spLocks noGrp="1" noChangeArrowheads="1"/>
          </p:cNvSpPr>
          <p:nvPr>
            <p:ph idx="1"/>
          </p:nvPr>
        </p:nvSpPr>
        <p:spPr/>
        <p:txBody>
          <a:bodyPr/>
          <a:lstStyle/>
          <a:p>
            <a:pPr eaLnBrk="1" hangingPunct="1"/>
            <a:r>
              <a:rPr lang="en-US" b="1" dirty="0"/>
              <a:t>Allow another process to interrupt current process </a:t>
            </a:r>
            <a:r>
              <a:rPr lang="en-US" dirty="0"/>
              <a:t>if:</a:t>
            </a:r>
          </a:p>
          <a:p>
            <a:pPr lvl="1" eaLnBrk="1" hangingPunct="1"/>
            <a:r>
              <a:rPr lang="en-US" dirty="0"/>
              <a:t>It has </a:t>
            </a:r>
            <a:r>
              <a:rPr lang="en-US" b="1" dirty="0"/>
              <a:t>a higher priority</a:t>
            </a:r>
          </a:p>
          <a:p>
            <a:pPr lvl="1" eaLnBrk="1" hangingPunct="1"/>
            <a:r>
              <a:rPr lang="en-US" dirty="0"/>
              <a:t>The </a:t>
            </a:r>
            <a:r>
              <a:rPr lang="en-US" b="1" dirty="0"/>
              <a:t>time quantum </a:t>
            </a:r>
            <a:r>
              <a:rPr lang="en-US" dirty="0"/>
              <a:t>has elapsed</a:t>
            </a:r>
          </a:p>
          <a:p>
            <a:pPr eaLnBrk="1" hangingPunct="1"/>
            <a:r>
              <a:rPr lang="en-US" dirty="0"/>
              <a:t>Some examples:</a:t>
            </a:r>
          </a:p>
          <a:p>
            <a:pPr lvl="1" eaLnBrk="1" hangingPunct="1"/>
            <a:r>
              <a:rPr lang="en-US" b="1" dirty="0"/>
              <a:t>Round Robin</a:t>
            </a:r>
          </a:p>
          <a:p>
            <a:pPr lvl="1" eaLnBrk="1" hangingPunct="1"/>
            <a:r>
              <a:rPr lang="en-US" b="1" dirty="0"/>
              <a:t>Multiple-level Queues</a:t>
            </a:r>
          </a:p>
          <a:p>
            <a:pPr eaLnBrk="1" hangingPunct="1"/>
            <a:endParaRPr lang="en-US" dirty="0"/>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3D252B6C-0C20-4905-A97C-C373D2C12985}" type="slidenum">
              <a:rPr lang="en-US" smtClean="0"/>
              <a:pPr>
                <a:defRPr/>
              </a:pPr>
              <a:t>6</a:t>
            </a:fld>
            <a:endParaRPr lang="en-US"/>
          </a:p>
        </p:txBody>
      </p:sp>
      <p:sp>
        <p:nvSpPr>
          <p:cNvPr id="6"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pPr>
                <a:defRPr/>
              </a:pPr>
              <a:t>6</a:t>
            </a:fld>
            <a:endParaRPr lang="en-US" dirty="0"/>
          </a:p>
        </p:txBody>
      </p:sp>
    </p:spTree>
    <p:extLst>
      <p:ext uri="{BB962C8B-B14F-4D97-AF65-F5344CB8AC3E}">
        <p14:creationId xmlns:p14="http://schemas.microsoft.com/office/powerpoint/2010/main" val="174197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Criteria</a:t>
            </a:r>
            <a:endParaRPr lang="en-CA" dirty="0"/>
          </a:p>
        </p:txBody>
      </p:sp>
      <p:sp>
        <p:nvSpPr>
          <p:cNvPr id="3" name="Content Placeholder 2"/>
          <p:cNvSpPr>
            <a:spLocks noGrp="1"/>
          </p:cNvSpPr>
          <p:nvPr>
            <p:ph sz="quarter" idx="1"/>
          </p:nvPr>
        </p:nvSpPr>
        <p:spPr/>
        <p:txBody>
          <a:bodyPr/>
          <a:lstStyle/>
          <a:p>
            <a:r>
              <a:rPr lang="en-US" altLang="en-US" b="1" dirty="0"/>
              <a:t>CPU utilization </a:t>
            </a:r>
            <a:r>
              <a:rPr lang="en-US" altLang="en-US" dirty="0"/>
              <a:t>– keep the CPU as busy as possible</a:t>
            </a:r>
          </a:p>
          <a:p>
            <a:r>
              <a:rPr lang="en-US" altLang="en-US" b="1" dirty="0"/>
              <a:t>Throughput</a:t>
            </a:r>
            <a:r>
              <a:rPr lang="en-US" altLang="en-US" dirty="0"/>
              <a:t> – number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not output  (for time-sharing environment)</a:t>
            </a:r>
          </a:p>
          <a:p>
            <a:endParaRPr lang="en-CA"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7</a:t>
            </a:fld>
            <a:endParaRPr lang="en-CA"/>
          </a:p>
        </p:txBody>
      </p:sp>
    </p:spTree>
    <p:extLst>
      <p:ext uri="{BB962C8B-B14F-4D97-AF65-F5344CB8AC3E}">
        <p14:creationId xmlns:p14="http://schemas.microsoft.com/office/powerpoint/2010/main" val="320870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Scheduling examples</a:t>
            </a:r>
          </a:p>
        </p:txBody>
      </p:sp>
      <p:sp>
        <p:nvSpPr>
          <p:cNvPr id="11267" name="Rectangle 3"/>
          <p:cNvSpPr>
            <a:spLocks noGrp="1" noChangeArrowheads="1"/>
          </p:cNvSpPr>
          <p:nvPr>
            <p:ph idx="1"/>
          </p:nvPr>
        </p:nvSpPr>
        <p:spPr/>
        <p:txBody>
          <a:bodyPr/>
          <a:lstStyle/>
          <a:p>
            <a:r>
              <a:rPr lang="en-US" dirty="0"/>
              <a:t>Given </a:t>
            </a:r>
            <a:r>
              <a:rPr lang="en-US" b="1" dirty="0"/>
              <a:t>three threads</a:t>
            </a:r>
            <a:r>
              <a:rPr lang="en-US" dirty="0"/>
              <a:t>, their execution times and I/O needs, apply scheduling policies:</a:t>
            </a:r>
          </a:p>
          <a:p>
            <a:r>
              <a:rPr lang="en-US" dirty="0"/>
              <a:t>Threads are placed on ready queue in order: T1, T2 then T3</a:t>
            </a:r>
          </a:p>
          <a:p>
            <a:endParaRPr lang="en-US" dirty="0"/>
          </a:p>
          <a:p>
            <a:r>
              <a:rPr lang="en-US" dirty="0"/>
              <a:t>Specific to Round Robin:</a:t>
            </a:r>
          </a:p>
          <a:p>
            <a:pPr lvl="1"/>
            <a:r>
              <a:rPr lang="en-US" dirty="0"/>
              <a:t>Time Quantum of  3ms.</a:t>
            </a:r>
          </a:p>
          <a:p>
            <a:pPr lvl="1"/>
            <a:r>
              <a:rPr lang="en-US" dirty="0"/>
              <a:t>Context switch time considered negligible in this example.</a:t>
            </a:r>
          </a:p>
        </p:txBody>
      </p:sp>
      <p:sp>
        <p:nvSpPr>
          <p:cNvPr id="3" name="Slide Number Placeholder 2"/>
          <p:cNvSpPr>
            <a:spLocks noGrp="1"/>
          </p:cNvSpPr>
          <p:nvPr>
            <p:ph type="sldNum" sz="quarter" idx="15"/>
          </p:nvPr>
        </p:nvSpPr>
        <p:spPr/>
        <p:txBody>
          <a:bodyPr/>
          <a:lstStyle/>
          <a:p>
            <a:fld id="{24FBE582-50EF-49CF-8D66-0062D4A75CCE}" type="slidenum">
              <a:rPr lang="en-US" smtClean="0"/>
              <a:pPr/>
              <a:t>8</a:t>
            </a:fld>
            <a:endParaRPr lang="en-US"/>
          </a:p>
        </p:txBody>
      </p:sp>
      <p:sp>
        <p:nvSpPr>
          <p:cNvPr id="6" name="Slide Number Placeholder 2"/>
          <p:cNvSpPr>
            <a:spLocks noGrp="1"/>
          </p:cNvSpPr>
          <p:nvPr>
            <p:ph type="sldNum" sz="quarter" idx="4294967295"/>
          </p:nvPr>
        </p:nvSpPr>
        <p:spPr>
          <a:xfrm>
            <a:off x="8382000" y="5805488"/>
            <a:ext cx="762000" cy="365125"/>
          </a:xfrm>
          <a:prstGeom prst="rect">
            <a:avLst/>
          </a:prstGeom>
        </p:spPr>
        <p:txBody>
          <a:bodyPr/>
          <a:lstStyle/>
          <a:p>
            <a:pPr>
              <a:defRPr/>
            </a:pPr>
            <a:fld id="{6AF487A0-233C-4F47-8844-353B604CEBF8}" type="slidenum">
              <a:rPr lang="en-US" smtClean="0"/>
              <a:pPr>
                <a:defRPr/>
              </a:pPr>
              <a:t>8</a:t>
            </a:fld>
            <a:endParaRPr lang="en-US" dirty="0"/>
          </a:p>
        </p:txBody>
      </p:sp>
    </p:spTree>
    <p:extLst>
      <p:ext uri="{BB962C8B-B14F-4D97-AF65-F5344CB8AC3E}">
        <p14:creationId xmlns:p14="http://schemas.microsoft.com/office/powerpoint/2010/main" val="47282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381000"/>
            <a:ext cx="8229600" cy="1143000"/>
          </a:xfrm>
        </p:spPr>
        <p:txBody>
          <a:bodyPr/>
          <a:lstStyle/>
          <a:p>
            <a:pPr eaLnBrk="1" hangingPunct="1"/>
            <a:r>
              <a:rPr lang="en-US" dirty="0"/>
              <a:t>First Come First Serve (FCFS)</a:t>
            </a:r>
          </a:p>
        </p:txBody>
      </p:sp>
      <p:graphicFrame>
        <p:nvGraphicFramePr>
          <p:cNvPr id="39940" name="Group 4"/>
          <p:cNvGraphicFramePr>
            <a:graphicFrameLocks noGrp="1"/>
          </p:cNvGraphicFramePr>
          <p:nvPr>
            <p:ph idx="1"/>
            <p:extLst>
              <p:ext uri="{D42A27DB-BD31-4B8C-83A1-F6EECF244321}">
                <p14:modId xmlns:p14="http://schemas.microsoft.com/office/powerpoint/2010/main" val="4166717277"/>
              </p:ext>
            </p:extLst>
          </p:nvPr>
        </p:nvGraphicFramePr>
        <p:xfrm>
          <a:off x="457200" y="1905000"/>
          <a:ext cx="7666037" cy="2117727"/>
        </p:xfrm>
        <a:graphic>
          <a:graphicData uri="http://schemas.openxmlformats.org/drawingml/2006/table">
            <a:tbl>
              <a:tblPr/>
              <a:tblGrid>
                <a:gridCol w="1314450">
                  <a:extLst>
                    <a:ext uri="{9D8B030D-6E8A-4147-A177-3AD203B41FA5}">
                      <a16:colId xmlns:a16="http://schemas.microsoft.com/office/drawing/2014/main" val="20000"/>
                    </a:ext>
                  </a:extLst>
                </a:gridCol>
                <a:gridCol w="1274762">
                  <a:extLst>
                    <a:ext uri="{9D8B030D-6E8A-4147-A177-3AD203B41FA5}">
                      <a16:colId xmlns:a16="http://schemas.microsoft.com/office/drawing/2014/main" val="20001"/>
                    </a:ext>
                  </a:extLst>
                </a:gridCol>
                <a:gridCol w="2538413">
                  <a:extLst>
                    <a:ext uri="{9D8B030D-6E8A-4147-A177-3AD203B41FA5}">
                      <a16:colId xmlns:a16="http://schemas.microsoft.com/office/drawing/2014/main" val="20002"/>
                    </a:ext>
                  </a:extLst>
                </a:gridCol>
                <a:gridCol w="2538412">
                  <a:extLst>
                    <a:ext uri="{9D8B030D-6E8A-4147-A177-3AD203B41FA5}">
                      <a16:colId xmlns:a16="http://schemas.microsoft.com/office/drawing/2014/main" val="20003"/>
                    </a:ext>
                  </a:extLst>
                </a:gridCol>
              </a:tblGrid>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CPU</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r>
                        <a:rPr kumimoji="0" lang="en-US" sz="28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st</a:t>
                      </a: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r>
                        <a:rPr kumimoji="0" lang="en-US" sz="28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nd</a:t>
                      </a: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I/O</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a:t>
                      </a:r>
                      <a:r>
                        <a:rPr kumimoji="0" 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2ms for 5ms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 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4ms for 2ms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8ms for 2ms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968" name="Text Box 32"/>
          <p:cNvSpPr txBox="1">
            <a:spLocks noChangeArrowheads="1"/>
          </p:cNvSpPr>
          <p:nvPr/>
        </p:nvSpPr>
        <p:spPr bwMode="auto">
          <a:xfrm>
            <a:off x="1524000" y="4419600"/>
            <a:ext cx="1524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atin typeface="+mj-lt"/>
              </a:rPr>
              <a:t>1 </a:t>
            </a:r>
          </a:p>
        </p:txBody>
      </p:sp>
      <p:sp>
        <p:nvSpPr>
          <p:cNvPr id="12319" name="Line 33"/>
          <p:cNvSpPr>
            <a:spLocks noChangeShapeType="1"/>
          </p:cNvSpPr>
          <p:nvPr/>
        </p:nvSpPr>
        <p:spPr bwMode="auto">
          <a:xfrm>
            <a:off x="1371600" y="5176838"/>
            <a:ext cx="662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39970" name="Text Box 34"/>
          <p:cNvSpPr txBox="1">
            <a:spLocks noChangeArrowheads="1"/>
          </p:cNvSpPr>
          <p:nvPr/>
        </p:nvSpPr>
        <p:spPr bwMode="auto">
          <a:xfrm>
            <a:off x="3048000" y="44196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39971" name="Text Box 35"/>
          <p:cNvSpPr txBox="1">
            <a:spLocks noChangeArrowheads="1"/>
          </p:cNvSpPr>
          <p:nvPr/>
        </p:nvSpPr>
        <p:spPr bwMode="auto">
          <a:xfrm>
            <a:off x="33528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39972" name="Text Box 36"/>
          <p:cNvSpPr txBox="1">
            <a:spLocks noChangeArrowheads="1"/>
          </p:cNvSpPr>
          <p:nvPr/>
        </p:nvSpPr>
        <p:spPr bwMode="auto">
          <a:xfrm>
            <a:off x="4114800" y="4419600"/>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39973" name="Text Box 37"/>
          <p:cNvSpPr txBox="1">
            <a:spLocks noChangeArrowheads="1"/>
          </p:cNvSpPr>
          <p:nvPr/>
        </p:nvSpPr>
        <p:spPr bwMode="auto">
          <a:xfrm>
            <a:off x="3352800" y="5638800"/>
            <a:ext cx="762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2</a:t>
            </a:r>
          </a:p>
        </p:txBody>
      </p:sp>
      <p:sp>
        <p:nvSpPr>
          <p:cNvPr id="39974" name="Text Box 38"/>
          <p:cNvSpPr txBox="1">
            <a:spLocks noChangeArrowheads="1"/>
          </p:cNvSpPr>
          <p:nvPr/>
        </p:nvSpPr>
        <p:spPr bwMode="auto">
          <a:xfrm>
            <a:off x="41148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2325" name="Text Box 39"/>
          <p:cNvSpPr txBox="1">
            <a:spLocks noChangeArrowheads="1"/>
          </p:cNvSpPr>
          <p:nvPr/>
        </p:nvSpPr>
        <p:spPr bwMode="auto">
          <a:xfrm>
            <a:off x="381000" y="44910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mj-lt"/>
              </a:rPr>
              <a:t>CPU:</a:t>
            </a:r>
          </a:p>
        </p:txBody>
      </p:sp>
      <p:sp>
        <p:nvSpPr>
          <p:cNvPr id="12326" name="Text Box 40"/>
          <p:cNvSpPr txBox="1">
            <a:spLocks noChangeArrowheads="1"/>
          </p:cNvSpPr>
          <p:nvPr/>
        </p:nvSpPr>
        <p:spPr bwMode="auto">
          <a:xfrm>
            <a:off x="457200" y="5557838"/>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mj-lt"/>
              </a:rPr>
              <a:t>I/O:</a:t>
            </a:r>
          </a:p>
        </p:txBody>
      </p:sp>
      <p:sp>
        <p:nvSpPr>
          <p:cNvPr id="39977" name="Text Box 41"/>
          <p:cNvSpPr txBox="1">
            <a:spLocks noChangeArrowheads="1"/>
          </p:cNvSpPr>
          <p:nvPr/>
        </p:nvSpPr>
        <p:spPr bwMode="auto">
          <a:xfrm>
            <a:off x="60960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39978" name="Text Box 42"/>
          <p:cNvSpPr txBox="1">
            <a:spLocks noChangeArrowheads="1"/>
          </p:cNvSpPr>
          <p:nvPr/>
        </p:nvSpPr>
        <p:spPr bwMode="auto">
          <a:xfrm>
            <a:off x="6705600" y="5638800"/>
            <a:ext cx="304800"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39979" name="Text Box 43"/>
          <p:cNvSpPr txBox="1">
            <a:spLocks noChangeArrowheads="1"/>
          </p:cNvSpPr>
          <p:nvPr/>
        </p:nvSpPr>
        <p:spPr bwMode="auto">
          <a:xfrm>
            <a:off x="7010400" y="4419600"/>
            <a:ext cx="6096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atin typeface="+mj-lt"/>
              </a:rPr>
              <a:t>3</a:t>
            </a:r>
          </a:p>
        </p:txBody>
      </p:sp>
      <p:sp>
        <p:nvSpPr>
          <p:cNvPr id="12330" name="Line 44"/>
          <p:cNvSpPr>
            <a:spLocks noChangeShapeType="1"/>
          </p:cNvSpPr>
          <p:nvPr/>
        </p:nvSpPr>
        <p:spPr bwMode="auto">
          <a:xfrm flipH="1">
            <a:off x="152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1" name="Line 45"/>
          <p:cNvSpPr>
            <a:spLocks noChangeShapeType="1"/>
          </p:cNvSpPr>
          <p:nvPr/>
        </p:nvSpPr>
        <p:spPr bwMode="auto">
          <a:xfrm>
            <a:off x="167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2" name="Line 46"/>
          <p:cNvSpPr>
            <a:spLocks noChangeShapeType="1"/>
          </p:cNvSpPr>
          <p:nvPr/>
        </p:nvSpPr>
        <p:spPr bwMode="auto">
          <a:xfrm>
            <a:off x="182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3" name="Line 47"/>
          <p:cNvSpPr>
            <a:spLocks noChangeShapeType="1"/>
          </p:cNvSpPr>
          <p:nvPr/>
        </p:nvSpPr>
        <p:spPr bwMode="auto">
          <a:xfrm>
            <a:off x="198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4" name="Line 48"/>
          <p:cNvSpPr>
            <a:spLocks noChangeShapeType="1"/>
          </p:cNvSpPr>
          <p:nvPr/>
        </p:nvSpPr>
        <p:spPr bwMode="auto">
          <a:xfrm>
            <a:off x="213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5" name="Line 49"/>
          <p:cNvSpPr>
            <a:spLocks noChangeShapeType="1"/>
          </p:cNvSpPr>
          <p:nvPr/>
        </p:nvSpPr>
        <p:spPr bwMode="auto">
          <a:xfrm>
            <a:off x="243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6" name="Line 50"/>
          <p:cNvSpPr>
            <a:spLocks noChangeShapeType="1"/>
          </p:cNvSpPr>
          <p:nvPr/>
        </p:nvSpPr>
        <p:spPr bwMode="auto">
          <a:xfrm>
            <a:off x="259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7" name="Line 51"/>
          <p:cNvSpPr>
            <a:spLocks noChangeShapeType="1"/>
          </p:cNvSpPr>
          <p:nvPr/>
        </p:nvSpPr>
        <p:spPr bwMode="auto">
          <a:xfrm>
            <a:off x="274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8" name="Line 52"/>
          <p:cNvSpPr>
            <a:spLocks noChangeShapeType="1"/>
          </p:cNvSpPr>
          <p:nvPr/>
        </p:nvSpPr>
        <p:spPr bwMode="auto">
          <a:xfrm>
            <a:off x="289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39" name="Line 53"/>
          <p:cNvSpPr>
            <a:spLocks noChangeShapeType="1"/>
          </p:cNvSpPr>
          <p:nvPr/>
        </p:nvSpPr>
        <p:spPr bwMode="auto">
          <a:xfrm>
            <a:off x="320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0" name="Line 54"/>
          <p:cNvSpPr>
            <a:spLocks noChangeShapeType="1"/>
          </p:cNvSpPr>
          <p:nvPr/>
        </p:nvSpPr>
        <p:spPr bwMode="auto">
          <a:xfrm>
            <a:off x="335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1" name="Line 55"/>
          <p:cNvSpPr>
            <a:spLocks noChangeShapeType="1"/>
          </p:cNvSpPr>
          <p:nvPr/>
        </p:nvSpPr>
        <p:spPr bwMode="auto">
          <a:xfrm>
            <a:off x="350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2" name="Line 56"/>
          <p:cNvSpPr>
            <a:spLocks noChangeShapeType="1"/>
          </p:cNvSpPr>
          <p:nvPr/>
        </p:nvSpPr>
        <p:spPr bwMode="auto">
          <a:xfrm>
            <a:off x="365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3" name="Line 57"/>
          <p:cNvSpPr>
            <a:spLocks noChangeShapeType="1"/>
          </p:cNvSpPr>
          <p:nvPr/>
        </p:nvSpPr>
        <p:spPr bwMode="auto">
          <a:xfrm>
            <a:off x="3962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4" name="Line 58"/>
          <p:cNvSpPr>
            <a:spLocks noChangeShapeType="1"/>
          </p:cNvSpPr>
          <p:nvPr/>
        </p:nvSpPr>
        <p:spPr bwMode="auto">
          <a:xfrm>
            <a:off x="4114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5" name="Line 59"/>
          <p:cNvSpPr>
            <a:spLocks noChangeShapeType="1"/>
          </p:cNvSpPr>
          <p:nvPr/>
        </p:nvSpPr>
        <p:spPr bwMode="auto">
          <a:xfrm>
            <a:off x="4267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6" name="Line 60"/>
          <p:cNvSpPr>
            <a:spLocks noChangeShapeType="1"/>
          </p:cNvSpPr>
          <p:nvPr/>
        </p:nvSpPr>
        <p:spPr bwMode="auto">
          <a:xfrm>
            <a:off x="4419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7" name="Line 61"/>
          <p:cNvSpPr>
            <a:spLocks noChangeShapeType="1"/>
          </p:cNvSpPr>
          <p:nvPr/>
        </p:nvSpPr>
        <p:spPr bwMode="auto">
          <a:xfrm>
            <a:off x="4724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8" name="Line 62"/>
          <p:cNvSpPr>
            <a:spLocks noChangeShapeType="1"/>
          </p:cNvSpPr>
          <p:nvPr/>
        </p:nvSpPr>
        <p:spPr bwMode="auto">
          <a:xfrm>
            <a:off x="4876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49" name="Line 63"/>
          <p:cNvSpPr>
            <a:spLocks noChangeShapeType="1"/>
          </p:cNvSpPr>
          <p:nvPr/>
        </p:nvSpPr>
        <p:spPr bwMode="auto">
          <a:xfrm>
            <a:off x="5029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0" name="Line 64"/>
          <p:cNvSpPr>
            <a:spLocks noChangeShapeType="1"/>
          </p:cNvSpPr>
          <p:nvPr/>
        </p:nvSpPr>
        <p:spPr bwMode="auto">
          <a:xfrm>
            <a:off x="5181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1" name="Line 65"/>
          <p:cNvSpPr>
            <a:spLocks noChangeShapeType="1"/>
          </p:cNvSpPr>
          <p:nvPr/>
        </p:nvSpPr>
        <p:spPr bwMode="auto">
          <a:xfrm>
            <a:off x="5486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2" name="Line 66"/>
          <p:cNvSpPr>
            <a:spLocks noChangeShapeType="1"/>
          </p:cNvSpPr>
          <p:nvPr/>
        </p:nvSpPr>
        <p:spPr bwMode="auto">
          <a:xfrm>
            <a:off x="5638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3" name="Line 67"/>
          <p:cNvSpPr>
            <a:spLocks noChangeShapeType="1"/>
          </p:cNvSpPr>
          <p:nvPr/>
        </p:nvSpPr>
        <p:spPr bwMode="auto">
          <a:xfrm>
            <a:off x="5791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4" name="Line 68"/>
          <p:cNvSpPr>
            <a:spLocks noChangeShapeType="1"/>
          </p:cNvSpPr>
          <p:nvPr/>
        </p:nvSpPr>
        <p:spPr bwMode="auto">
          <a:xfrm>
            <a:off x="5943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5" name="Line 69"/>
          <p:cNvSpPr>
            <a:spLocks noChangeShapeType="1"/>
          </p:cNvSpPr>
          <p:nvPr/>
        </p:nvSpPr>
        <p:spPr bwMode="auto">
          <a:xfrm>
            <a:off x="6248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6" name="Line 70"/>
          <p:cNvSpPr>
            <a:spLocks noChangeShapeType="1"/>
          </p:cNvSpPr>
          <p:nvPr/>
        </p:nvSpPr>
        <p:spPr bwMode="auto">
          <a:xfrm>
            <a:off x="6400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7" name="Line 71"/>
          <p:cNvSpPr>
            <a:spLocks noChangeShapeType="1"/>
          </p:cNvSpPr>
          <p:nvPr/>
        </p:nvSpPr>
        <p:spPr bwMode="auto">
          <a:xfrm>
            <a:off x="6553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8" name="Line 72"/>
          <p:cNvSpPr>
            <a:spLocks noChangeShapeType="1"/>
          </p:cNvSpPr>
          <p:nvPr/>
        </p:nvSpPr>
        <p:spPr bwMode="auto">
          <a:xfrm>
            <a:off x="6705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59" name="Line 73"/>
          <p:cNvSpPr>
            <a:spLocks noChangeShapeType="1"/>
          </p:cNvSpPr>
          <p:nvPr/>
        </p:nvSpPr>
        <p:spPr bwMode="auto">
          <a:xfrm>
            <a:off x="70104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0" name="Line 74"/>
          <p:cNvSpPr>
            <a:spLocks noChangeShapeType="1"/>
          </p:cNvSpPr>
          <p:nvPr/>
        </p:nvSpPr>
        <p:spPr bwMode="auto">
          <a:xfrm>
            <a:off x="71628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1" name="Line 75"/>
          <p:cNvSpPr>
            <a:spLocks noChangeShapeType="1"/>
          </p:cNvSpPr>
          <p:nvPr/>
        </p:nvSpPr>
        <p:spPr bwMode="auto">
          <a:xfrm>
            <a:off x="73152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2" name="Line 76"/>
          <p:cNvSpPr>
            <a:spLocks noChangeShapeType="1"/>
          </p:cNvSpPr>
          <p:nvPr/>
        </p:nvSpPr>
        <p:spPr bwMode="auto">
          <a:xfrm>
            <a:off x="7467600" y="51006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3" name="Line 77"/>
          <p:cNvSpPr>
            <a:spLocks noChangeShapeType="1"/>
          </p:cNvSpPr>
          <p:nvPr/>
        </p:nvSpPr>
        <p:spPr bwMode="auto">
          <a:xfrm flipH="1">
            <a:off x="228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4" name="Line 78"/>
          <p:cNvSpPr>
            <a:spLocks noChangeShapeType="1"/>
          </p:cNvSpPr>
          <p:nvPr/>
        </p:nvSpPr>
        <p:spPr bwMode="auto">
          <a:xfrm flipH="1">
            <a:off x="304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5" name="Line 79"/>
          <p:cNvSpPr>
            <a:spLocks noChangeShapeType="1"/>
          </p:cNvSpPr>
          <p:nvPr/>
        </p:nvSpPr>
        <p:spPr bwMode="auto">
          <a:xfrm flipH="1">
            <a:off x="381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6" name="Line 80"/>
          <p:cNvSpPr>
            <a:spLocks noChangeShapeType="1"/>
          </p:cNvSpPr>
          <p:nvPr/>
        </p:nvSpPr>
        <p:spPr bwMode="auto">
          <a:xfrm flipH="1">
            <a:off x="4572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7" name="Line 81"/>
          <p:cNvSpPr>
            <a:spLocks noChangeShapeType="1"/>
          </p:cNvSpPr>
          <p:nvPr/>
        </p:nvSpPr>
        <p:spPr bwMode="auto">
          <a:xfrm flipH="1">
            <a:off x="5334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8" name="Line 82"/>
          <p:cNvSpPr>
            <a:spLocks noChangeShapeType="1"/>
          </p:cNvSpPr>
          <p:nvPr/>
        </p:nvSpPr>
        <p:spPr bwMode="auto">
          <a:xfrm flipH="1">
            <a:off x="6096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69" name="Line 83"/>
          <p:cNvSpPr>
            <a:spLocks noChangeShapeType="1"/>
          </p:cNvSpPr>
          <p:nvPr/>
        </p:nvSpPr>
        <p:spPr bwMode="auto">
          <a:xfrm flipH="1">
            <a:off x="6858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70" name="Line 84"/>
          <p:cNvSpPr>
            <a:spLocks noChangeShapeType="1"/>
          </p:cNvSpPr>
          <p:nvPr/>
        </p:nvSpPr>
        <p:spPr bwMode="auto">
          <a:xfrm flipH="1">
            <a:off x="7620000" y="50244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371" name="Text Box 85"/>
          <p:cNvSpPr txBox="1">
            <a:spLocks noChangeArrowheads="1"/>
          </p:cNvSpPr>
          <p:nvPr/>
        </p:nvSpPr>
        <p:spPr bwMode="auto">
          <a:xfrm>
            <a:off x="1371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0</a:t>
            </a:r>
          </a:p>
        </p:txBody>
      </p:sp>
      <p:sp>
        <p:nvSpPr>
          <p:cNvPr id="12372" name="Text Box 86"/>
          <p:cNvSpPr txBox="1">
            <a:spLocks noChangeArrowheads="1"/>
          </p:cNvSpPr>
          <p:nvPr/>
        </p:nvSpPr>
        <p:spPr bwMode="auto">
          <a:xfrm>
            <a:off x="2133600" y="5329238"/>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5</a:t>
            </a:r>
          </a:p>
        </p:txBody>
      </p:sp>
      <p:sp>
        <p:nvSpPr>
          <p:cNvPr id="12373" name="Text Box 87"/>
          <p:cNvSpPr txBox="1">
            <a:spLocks noChangeArrowheads="1"/>
          </p:cNvSpPr>
          <p:nvPr/>
        </p:nvSpPr>
        <p:spPr bwMode="auto">
          <a:xfrm>
            <a:off x="281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10</a:t>
            </a:r>
          </a:p>
        </p:txBody>
      </p:sp>
      <p:sp>
        <p:nvSpPr>
          <p:cNvPr id="12374" name="Text Box 88"/>
          <p:cNvSpPr txBox="1">
            <a:spLocks noChangeArrowheads="1"/>
          </p:cNvSpPr>
          <p:nvPr/>
        </p:nvSpPr>
        <p:spPr bwMode="auto">
          <a:xfrm>
            <a:off x="358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15</a:t>
            </a:r>
          </a:p>
        </p:txBody>
      </p:sp>
      <p:sp>
        <p:nvSpPr>
          <p:cNvPr id="12375" name="Text Box 89"/>
          <p:cNvSpPr txBox="1">
            <a:spLocks noChangeArrowheads="1"/>
          </p:cNvSpPr>
          <p:nvPr/>
        </p:nvSpPr>
        <p:spPr bwMode="auto">
          <a:xfrm>
            <a:off x="4343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20</a:t>
            </a:r>
          </a:p>
        </p:txBody>
      </p:sp>
      <p:sp>
        <p:nvSpPr>
          <p:cNvPr id="12376" name="Text Box 90"/>
          <p:cNvSpPr txBox="1">
            <a:spLocks noChangeArrowheads="1"/>
          </p:cNvSpPr>
          <p:nvPr/>
        </p:nvSpPr>
        <p:spPr bwMode="auto">
          <a:xfrm>
            <a:off x="5105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25</a:t>
            </a:r>
          </a:p>
        </p:txBody>
      </p:sp>
      <p:sp>
        <p:nvSpPr>
          <p:cNvPr id="12377" name="Text Box 91"/>
          <p:cNvSpPr txBox="1">
            <a:spLocks noChangeArrowheads="1"/>
          </p:cNvSpPr>
          <p:nvPr/>
        </p:nvSpPr>
        <p:spPr bwMode="auto">
          <a:xfrm>
            <a:off x="5867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30</a:t>
            </a:r>
          </a:p>
        </p:txBody>
      </p:sp>
      <p:sp>
        <p:nvSpPr>
          <p:cNvPr id="12378" name="Text Box 92"/>
          <p:cNvSpPr txBox="1">
            <a:spLocks noChangeArrowheads="1"/>
          </p:cNvSpPr>
          <p:nvPr/>
        </p:nvSpPr>
        <p:spPr bwMode="auto">
          <a:xfrm>
            <a:off x="6629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35</a:t>
            </a:r>
          </a:p>
        </p:txBody>
      </p:sp>
      <p:sp>
        <p:nvSpPr>
          <p:cNvPr id="12379" name="Text Box 93"/>
          <p:cNvSpPr txBox="1">
            <a:spLocks noChangeArrowheads="1"/>
          </p:cNvSpPr>
          <p:nvPr/>
        </p:nvSpPr>
        <p:spPr bwMode="auto">
          <a:xfrm>
            <a:off x="7391400" y="53292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latin typeface="+mj-lt"/>
              </a:rPr>
              <a:t>40</a:t>
            </a:r>
          </a:p>
        </p:txBody>
      </p:sp>
      <p:sp>
        <p:nvSpPr>
          <p:cNvPr id="3" name="Slide Number Placeholder 2"/>
          <p:cNvSpPr>
            <a:spLocks noGrp="1"/>
          </p:cNvSpPr>
          <p:nvPr>
            <p:ph type="sldNum" sz="quarter" idx="4294967295"/>
          </p:nvPr>
        </p:nvSpPr>
        <p:spPr>
          <a:xfrm>
            <a:off x="7924800" y="6356350"/>
            <a:ext cx="762000" cy="365125"/>
          </a:xfrm>
          <a:prstGeom prst="rect">
            <a:avLst/>
          </a:prstGeom>
        </p:spPr>
        <p:txBody>
          <a:bodyPr/>
          <a:lstStyle/>
          <a:p>
            <a:pPr>
              <a:defRPr/>
            </a:pPr>
            <a:fld id="{81D3FE29-A933-4A86-AD97-2FF3A315344D}" type="slidenum">
              <a:rPr lang="en-US" smtClean="0">
                <a:latin typeface="+mj-lt"/>
              </a:rPr>
              <a:pPr>
                <a:defRPr/>
              </a:pPr>
              <a:t>9</a:t>
            </a:fld>
            <a:endParaRPr lang="en-US">
              <a:latin typeface="+mj-lt"/>
            </a:endParaRPr>
          </a:p>
        </p:txBody>
      </p:sp>
      <p:sp>
        <p:nvSpPr>
          <p:cNvPr id="68" name="Slide Number Placeholder 2"/>
          <p:cNvSpPr>
            <a:spLocks noGrp="1"/>
          </p:cNvSpPr>
          <p:nvPr>
            <p:ph type="sldNum" sz="quarter" idx="4294967295"/>
          </p:nvPr>
        </p:nvSpPr>
        <p:spPr>
          <a:xfrm>
            <a:off x="8028384" y="5805264"/>
            <a:ext cx="762000" cy="365125"/>
          </a:xfrm>
          <a:prstGeom prst="rect">
            <a:avLst/>
          </a:prstGeom>
        </p:spPr>
        <p:txBody>
          <a:bodyPr/>
          <a:lstStyle/>
          <a:p>
            <a:pPr>
              <a:defRPr/>
            </a:pPr>
            <a:fld id="{6AF487A0-233C-4F47-8844-353B604CEBF8}" type="slidenum">
              <a:rPr lang="en-US" smtClean="0">
                <a:latin typeface="+mj-lt"/>
              </a:rPr>
              <a:pPr>
                <a:defRPr/>
              </a:pPr>
              <a:t>9</a:t>
            </a:fld>
            <a:endParaRPr lang="en-US" dirty="0">
              <a:latin typeface="+mj-lt"/>
            </a:endParaRPr>
          </a:p>
        </p:txBody>
      </p:sp>
    </p:spTree>
    <p:extLst>
      <p:ext uri="{BB962C8B-B14F-4D97-AF65-F5344CB8AC3E}">
        <p14:creationId xmlns:p14="http://schemas.microsoft.com/office/powerpoint/2010/main" val="3828978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68"/>
                                        </p:tgtEl>
                                        <p:attrNameLst>
                                          <p:attrName>style.visibility</p:attrName>
                                        </p:attrNameLst>
                                      </p:cBhvr>
                                      <p:to>
                                        <p:strVal val="visible"/>
                                      </p:to>
                                    </p:set>
                                    <p:anim calcmode="lin" valueType="num">
                                      <p:cBhvr additive="base">
                                        <p:cTn id="7" dur="500" fill="hold"/>
                                        <p:tgtEl>
                                          <p:spTgt spid="39968"/>
                                        </p:tgtEl>
                                        <p:attrNameLst>
                                          <p:attrName>ppt_x</p:attrName>
                                        </p:attrNameLst>
                                      </p:cBhvr>
                                      <p:tavLst>
                                        <p:tav tm="0">
                                          <p:val>
                                            <p:strVal val="1+#ppt_w/2"/>
                                          </p:val>
                                        </p:tav>
                                        <p:tav tm="100000">
                                          <p:val>
                                            <p:strVal val="#ppt_x"/>
                                          </p:val>
                                        </p:tav>
                                      </p:tavLst>
                                    </p:anim>
                                    <p:anim calcmode="lin" valueType="num">
                                      <p:cBhvr additive="base">
                                        <p:cTn id="8" dur="500" fill="hold"/>
                                        <p:tgtEl>
                                          <p:spTgt spid="399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9970"/>
                                        </p:tgtEl>
                                        <p:attrNameLst>
                                          <p:attrName>style.visibility</p:attrName>
                                        </p:attrNameLst>
                                      </p:cBhvr>
                                      <p:to>
                                        <p:strVal val="visible"/>
                                      </p:to>
                                    </p:set>
                                    <p:anim calcmode="lin" valueType="num">
                                      <p:cBhvr additive="base">
                                        <p:cTn id="13" dur="500" fill="hold"/>
                                        <p:tgtEl>
                                          <p:spTgt spid="39970"/>
                                        </p:tgtEl>
                                        <p:attrNameLst>
                                          <p:attrName>ppt_x</p:attrName>
                                        </p:attrNameLst>
                                      </p:cBhvr>
                                      <p:tavLst>
                                        <p:tav tm="0">
                                          <p:val>
                                            <p:strVal val="1+#ppt_w/2"/>
                                          </p:val>
                                        </p:tav>
                                        <p:tav tm="100000">
                                          <p:val>
                                            <p:strVal val="#ppt_x"/>
                                          </p:val>
                                        </p:tav>
                                      </p:tavLst>
                                    </p:anim>
                                    <p:anim calcmode="lin" valueType="num">
                                      <p:cBhvr additive="base">
                                        <p:cTn id="14" dur="500" fill="hold"/>
                                        <p:tgtEl>
                                          <p:spTgt spid="399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971"/>
                                        </p:tgtEl>
                                        <p:attrNameLst>
                                          <p:attrName>style.visibility</p:attrName>
                                        </p:attrNameLst>
                                      </p:cBhvr>
                                      <p:to>
                                        <p:strVal val="visible"/>
                                      </p:to>
                                    </p:set>
                                    <p:anim calcmode="lin" valueType="num">
                                      <p:cBhvr additive="base">
                                        <p:cTn id="19" dur="500" fill="hold"/>
                                        <p:tgtEl>
                                          <p:spTgt spid="39971"/>
                                        </p:tgtEl>
                                        <p:attrNameLst>
                                          <p:attrName>ppt_x</p:attrName>
                                        </p:attrNameLst>
                                      </p:cBhvr>
                                      <p:tavLst>
                                        <p:tav tm="0">
                                          <p:val>
                                            <p:strVal val="1+#ppt_w/2"/>
                                          </p:val>
                                        </p:tav>
                                        <p:tav tm="100000">
                                          <p:val>
                                            <p:strVal val="#ppt_x"/>
                                          </p:val>
                                        </p:tav>
                                      </p:tavLst>
                                    </p:anim>
                                    <p:anim calcmode="lin" valueType="num">
                                      <p:cBhvr additive="base">
                                        <p:cTn id="20" dur="500" fill="hold"/>
                                        <p:tgtEl>
                                          <p:spTgt spid="39971"/>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73"/>
                                        </p:tgtEl>
                                        <p:attrNameLst>
                                          <p:attrName>style.visibility</p:attrName>
                                        </p:attrNameLst>
                                      </p:cBhvr>
                                      <p:to>
                                        <p:strVal val="visible"/>
                                      </p:to>
                                    </p:set>
                                    <p:anim calcmode="lin" valueType="num">
                                      <p:cBhvr additive="base">
                                        <p:cTn id="23" dur="500" fill="hold"/>
                                        <p:tgtEl>
                                          <p:spTgt spid="39973"/>
                                        </p:tgtEl>
                                        <p:attrNameLst>
                                          <p:attrName>ppt_x</p:attrName>
                                        </p:attrNameLst>
                                      </p:cBhvr>
                                      <p:tavLst>
                                        <p:tav tm="0">
                                          <p:val>
                                            <p:strVal val="#ppt_x"/>
                                          </p:val>
                                        </p:tav>
                                        <p:tav tm="100000">
                                          <p:val>
                                            <p:strVal val="#ppt_x"/>
                                          </p:val>
                                        </p:tav>
                                      </p:tavLst>
                                    </p:anim>
                                    <p:anim calcmode="lin" valueType="num">
                                      <p:cBhvr additive="base">
                                        <p:cTn id="24" dur="500" fill="hold"/>
                                        <p:tgtEl>
                                          <p:spTgt spid="3997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972"/>
                                        </p:tgtEl>
                                        <p:attrNameLst>
                                          <p:attrName>style.visibility</p:attrName>
                                        </p:attrNameLst>
                                      </p:cBhvr>
                                      <p:to>
                                        <p:strVal val="visible"/>
                                      </p:to>
                                    </p:set>
                                    <p:anim calcmode="lin" valueType="num">
                                      <p:cBhvr additive="base">
                                        <p:cTn id="29" dur="500" fill="hold"/>
                                        <p:tgtEl>
                                          <p:spTgt spid="39972"/>
                                        </p:tgtEl>
                                        <p:attrNameLst>
                                          <p:attrName>ppt_x</p:attrName>
                                        </p:attrNameLst>
                                      </p:cBhvr>
                                      <p:tavLst>
                                        <p:tav tm="0">
                                          <p:val>
                                            <p:strVal val="1+#ppt_w/2"/>
                                          </p:val>
                                        </p:tav>
                                        <p:tav tm="100000">
                                          <p:val>
                                            <p:strVal val="#ppt_x"/>
                                          </p:val>
                                        </p:tav>
                                      </p:tavLst>
                                    </p:anim>
                                    <p:anim calcmode="lin" valueType="num">
                                      <p:cBhvr additive="base">
                                        <p:cTn id="30" dur="500" fill="hold"/>
                                        <p:tgtEl>
                                          <p:spTgt spid="39972"/>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74"/>
                                        </p:tgtEl>
                                        <p:attrNameLst>
                                          <p:attrName>style.visibility</p:attrName>
                                        </p:attrNameLst>
                                      </p:cBhvr>
                                      <p:to>
                                        <p:strVal val="visible"/>
                                      </p:to>
                                    </p:set>
                                    <p:anim calcmode="lin" valueType="num">
                                      <p:cBhvr additive="base">
                                        <p:cTn id="33" dur="500" fill="hold"/>
                                        <p:tgtEl>
                                          <p:spTgt spid="39974"/>
                                        </p:tgtEl>
                                        <p:attrNameLst>
                                          <p:attrName>ppt_x</p:attrName>
                                        </p:attrNameLst>
                                      </p:cBhvr>
                                      <p:tavLst>
                                        <p:tav tm="0">
                                          <p:val>
                                            <p:strVal val="#ppt_x"/>
                                          </p:val>
                                        </p:tav>
                                        <p:tav tm="100000">
                                          <p:val>
                                            <p:strVal val="#ppt_x"/>
                                          </p:val>
                                        </p:tav>
                                      </p:tavLst>
                                    </p:anim>
                                    <p:anim calcmode="lin" valueType="num">
                                      <p:cBhvr additive="base">
                                        <p:cTn id="34" dur="500" fill="hold"/>
                                        <p:tgtEl>
                                          <p:spTgt spid="3997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9977"/>
                                        </p:tgtEl>
                                        <p:attrNameLst>
                                          <p:attrName>style.visibility</p:attrName>
                                        </p:attrNameLst>
                                      </p:cBhvr>
                                      <p:to>
                                        <p:strVal val="visible"/>
                                      </p:to>
                                    </p:set>
                                    <p:anim calcmode="lin" valueType="num">
                                      <p:cBhvr additive="base">
                                        <p:cTn id="39" dur="500" fill="hold"/>
                                        <p:tgtEl>
                                          <p:spTgt spid="39977"/>
                                        </p:tgtEl>
                                        <p:attrNameLst>
                                          <p:attrName>ppt_x</p:attrName>
                                        </p:attrNameLst>
                                      </p:cBhvr>
                                      <p:tavLst>
                                        <p:tav tm="0">
                                          <p:val>
                                            <p:strVal val="1+#ppt_w/2"/>
                                          </p:val>
                                        </p:tav>
                                        <p:tav tm="100000">
                                          <p:val>
                                            <p:strVal val="#ppt_x"/>
                                          </p:val>
                                        </p:tav>
                                      </p:tavLst>
                                    </p:anim>
                                    <p:anim calcmode="lin" valueType="num">
                                      <p:cBhvr additive="base">
                                        <p:cTn id="40" dur="500" fill="hold"/>
                                        <p:tgtEl>
                                          <p:spTgt spid="3997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978"/>
                                        </p:tgtEl>
                                        <p:attrNameLst>
                                          <p:attrName>style.visibility</p:attrName>
                                        </p:attrNameLst>
                                      </p:cBhvr>
                                      <p:to>
                                        <p:strVal val="visible"/>
                                      </p:to>
                                    </p:set>
                                    <p:anim calcmode="lin" valueType="num">
                                      <p:cBhvr additive="base">
                                        <p:cTn id="45" dur="500" fill="hold"/>
                                        <p:tgtEl>
                                          <p:spTgt spid="39978"/>
                                        </p:tgtEl>
                                        <p:attrNameLst>
                                          <p:attrName>ppt_x</p:attrName>
                                        </p:attrNameLst>
                                      </p:cBhvr>
                                      <p:tavLst>
                                        <p:tav tm="0">
                                          <p:val>
                                            <p:strVal val="#ppt_x"/>
                                          </p:val>
                                        </p:tav>
                                        <p:tav tm="100000">
                                          <p:val>
                                            <p:strVal val="#ppt_x"/>
                                          </p:val>
                                        </p:tav>
                                      </p:tavLst>
                                    </p:anim>
                                    <p:anim calcmode="lin" valueType="num">
                                      <p:cBhvr additive="base">
                                        <p:cTn id="46" dur="500" fill="hold"/>
                                        <p:tgtEl>
                                          <p:spTgt spid="3997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39979"/>
                                        </p:tgtEl>
                                        <p:attrNameLst>
                                          <p:attrName>style.visibility</p:attrName>
                                        </p:attrNameLst>
                                      </p:cBhvr>
                                      <p:to>
                                        <p:strVal val="visible"/>
                                      </p:to>
                                    </p:set>
                                    <p:anim calcmode="lin" valueType="num">
                                      <p:cBhvr additive="base">
                                        <p:cTn id="51" dur="500" fill="hold"/>
                                        <p:tgtEl>
                                          <p:spTgt spid="39979"/>
                                        </p:tgtEl>
                                        <p:attrNameLst>
                                          <p:attrName>ppt_x</p:attrName>
                                        </p:attrNameLst>
                                      </p:cBhvr>
                                      <p:tavLst>
                                        <p:tav tm="0">
                                          <p:val>
                                            <p:strVal val="1+#ppt_w/2"/>
                                          </p:val>
                                        </p:tav>
                                        <p:tav tm="100000">
                                          <p:val>
                                            <p:strVal val="#ppt_x"/>
                                          </p:val>
                                        </p:tav>
                                      </p:tavLst>
                                    </p:anim>
                                    <p:anim calcmode="lin" valueType="num">
                                      <p:cBhvr additive="base">
                                        <p:cTn id="52" dur="500" fill="hold"/>
                                        <p:tgtEl>
                                          <p:spTgt spid="399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8" grpId="0" animBg="1"/>
      <p:bldP spid="39970" grpId="0" animBg="1"/>
      <p:bldP spid="39971" grpId="0" animBg="1"/>
      <p:bldP spid="39972" grpId="0" animBg="1"/>
      <p:bldP spid="39973" grpId="0" animBg="1"/>
      <p:bldP spid="39974" grpId="0" animBg="1"/>
      <p:bldP spid="39977" grpId="0" animBg="1"/>
      <p:bldP spid="39978" grpId="0" animBg="1"/>
      <p:bldP spid="3997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4782</TotalTime>
  <Words>1550</Words>
  <Application>Microsoft Office PowerPoint</Application>
  <PresentationFormat>On-screen Show (4:3)</PresentationFormat>
  <Paragraphs>406</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Comp 346</vt:lpstr>
      <vt:lpstr>Why do we need scheduling?</vt:lpstr>
      <vt:lpstr>Context Switch!</vt:lpstr>
      <vt:lpstr>Scheduling</vt:lpstr>
      <vt:lpstr>Non-preemptive policies</vt:lpstr>
      <vt:lpstr>Preemptive policies</vt:lpstr>
      <vt:lpstr>Scheduling Criteria</vt:lpstr>
      <vt:lpstr>Scheduling examples</vt:lpstr>
      <vt:lpstr>First Come First Serve (FCFS)</vt:lpstr>
      <vt:lpstr>Shortest Job First (Nonpreemptive)</vt:lpstr>
      <vt:lpstr>Shortest Job First (Preemptive)</vt:lpstr>
      <vt:lpstr>Priority (Preemptive)</vt:lpstr>
      <vt:lpstr>Round Robin (3ms)</vt:lpstr>
      <vt:lpstr>Multilevel Queue (2)</vt:lpstr>
      <vt:lpstr>Multilevel Feedback Queue (1)</vt:lpstr>
      <vt:lpstr>Multilevel Feedback Queue (2)</vt:lpstr>
      <vt:lpstr>Multilevel Feedback Queue (3)</vt:lpstr>
      <vt:lpstr>Problem-Solving 1 (take home exercises)</vt:lpstr>
      <vt:lpstr>Problem-Solving 2</vt:lpstr>
      <vt:lpstr>Problem-Solving 2 - Solution</vt:lpstr>
      <vt:lpstr>Problem-Solving 2 - Solution</vt:lpstr>
      <vt:lpstr>Problem-Solving 3</vt:lpstr>
      <vt:lpstr>Problem-Solving 3 (Solution)</vt:lpstr>
      <vt:lpstr>Problem-Solving 4</vt:lpstr>
      <vt:lpstr>Problem-Solving 4</vt:lpstr>
      <vt:lpstr>Problem-Solving 4 (Solution)</vt:lpstr>
      <vt:lpstr>Problem-Solving 4 (Solution)</vt:lpstr>
      <vt:lpstr>Problem-Solving 4 (Solution)</vt:lpstr>
      <vt:lpstr>Problem-Solving 4 (Solution)</vt:lpstr>
      <vt:lpstr>References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352 – Fall 2011</dc:title>
  <dc:creator>Admin</dc:creator>
  <cp:lastModifiedBy>Vasu Ratanpara</cp:lastModifiedBy>
  <cp:revision>141</cp:revision>
  <dcterms:created xsi:type="dcterms:W3CDTF">2011-09-10T16:17:31Z</dcterms:created>
  <dcterms:modified xsi:type="dcterms:W3CDTF">2020-07-08T18:47:48Z</dcterms:modified>
</cp:coreProperties>
</file>