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4" r:id="rId19"/>
    <p:sldId id="315" r:id="rId20"/>
    <p:sldId id="316" r:id="rId21"/>
    <p:sldId id="317" r:id="rId22"/>
    <p:sldId id="31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22E60"/>
    <a:srgbClr val="0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7628" autoAdjust="0"/>
  </p:normalViewPr>
  <p:slideViewPr>
    <p:cSldViewPr>
      <p:cViewPr>
        <p:scale>
          <a:sx n="81" d="100"/>
          <a:sy n="81" d="100"/>
        </p:scale>
        <p:origin x="-118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4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2183 150 24575,'-57'-13'0,"0"1"0,-8 0 0,0 4 0,6 7 0,-1 2 0,-10-4 0,-2-1 0,-6 0 0,-3-2 0,-5-2 0,-1-2-293,-5 0 1,0 0 0,1 3 0,2 1 292,11 3 0,2 1 0,3-1 0,1-1 0,7 2 0,1-1 0,5 1 0,2-1 191,-38 3 0,9 0-191,16 0 0,10 0 97,10 0 0,19-1-97,11-4 0,3 3 0,9-5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50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90 24575,'62'34'0,"-11"-19"0,7-4 0,28-8 0,8-6 0,-20 3 0,2 0 0,3 0 0,7 0 0,3 0 0,0 0 0,6 0 0,1 0 0,0 0-605,-20 0 1,0 1 0,0-1-1,0-1 1,3-1 0,0-1-1,0 0 1,2 0 604,2-1 0,1 1 0,1-1 0,1 0 0,6-1 0,0-1 0,1 0 0,1 1-250,1 1 1,1 0-1,1 1 1,-1-1-1,-1 0 1,1-1-1,-1 0 1,-1 1 249,-4 1 0,0 1 0,0-1 0,-1 1 0,-2-1 0,1 0 0,-1-1 0,-1 1 0,1-1 0,-1 0 0,0 0 0,-1 1 0,-1-1 0,-1 1 0,-1-1 0,0 1 5,19 0 0,-2-1 1,0 1-1,-5 1 0,0-1 1,-2 2-6,-4 0 0,-2 1 0,0 1 0,-6-1 0,0 0 0,-1 0-94,-5 0 1,-1 0-1,-1 0 1,24 0-1,-4 0 94,-11 0 0,-3 0 0,-8 0 0,-4 0 635,-7 0 0,-3 0 0,44 0-635,-26 0 0,-14 1 2796,-20 4-2796,-14 4 0,9-1 0,-11-1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52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24575,'85'-25'0,"-25"14"0,8 2 0,25 8 0,8 2 0,-24-1 0,3 0 0,2 0-808,12 0 0,2 0 0,3 0 0,-15 1 1,1 1-1,2 0 0,1 0 808,6 0 0,2 1 0,1-1 0,0 1 0,-17-1 0,0 1 0,1-1 0,0 0 0,0 1 0,0-1 0,0 0 0,-1 0 0,1 0 0,0 0 0,0-1 0,0 1 0,0 0 0,0-1 0,0 1 0,18-1 0,-1 0 0,1 0 0,-1 1 0,0 0 0,0-1 0,0 2 0,0-1 0,-2 2 0,1 0 0,-2 0 0,0-1 0,-3 0 0,-2-1 0,0 0 0,-1-1 0,-2 1 0,-1-1 0,-1 0 0,1 0 0,-3 1 0,0 0 0,0-1 0,0 1 0,-2-1 0,0 1 0,0-1 0,0 0 0,-2 0 0,1 1 0,-1-1 0,0 0-120,0-1 0,-1 0 0,0 0 0,1 0 0,0 0 0,-1 1 0,1-1 0,0 1 120,3 0 0,0 0 0,-1 0 0,-2 1 0,16 0 0,-4 0 0,-1 2 131,-8 1 0,-2 0 0,-3 0 1,-7-2-1,-2 1 0,-3-1-131,17 2 0,-5 0 0,-7-3 0,-5 1 0,29 7 0,-19-5 0,-25 5 0,-18-5 1284,-12 5 1,-10 5-1285,-10 5 0,-7 6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9:00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24575,'98'4'0,"-1"0"0,-28-2 0,2 0 0,3-1 0,14 0 0,4-1 0,4 1 0,-11-1 0,5 0 0,1 0 0,1 0 0,-11 0 0,1 0 0,1 0 0,1 0 0,2 0-825,8-1 0,2 1 0,2 0 0,-1 0 0,1 1 0,0-1 0,1 0 0,0 0 0,0 1 0,1-1 825,-15 1 0,1-1 0,0 1 0,0 0 0,1 0 0,1 0 0,5 0 0,1 0 0,0 1 0,1-1 0,0 1 0,-1-1-188,-2 1 1,1 1 0,-1-1 0,0 1 0,0-1 0,0 1 0,-1 1 0,0-1 0,0 1 0,0-1 0,0 1 0,-1 0 187,-2 0 0,0 0 0,0 0 0,-1 0 0,0 1 0,-2-1 0,11 1 0,-2 0 0,0 1 0,-1-1 0,-2 0 0,-4 1 0,-2-1 0,0 0 0,-1 0 0,-1-1 0,16 2 0,0-1 0,-3 0 0,-1-1 77,-13-1 0,-3 0 0,0-1 1,-1 0-1,0 0 0,-1 0 0,0 0 1,-1-1-78,20-1 0,-1 0 0,-2 0 0,-9 0 0,-2 0 0,-1 0-80,-6 0 1,-2 0 0,-2 0-1,28 0 1,-3 0 79,-12 0 0,-4 0 0,-7 0 0,-5 0 0,-15 0 0,-4 0 0,24 0 3001,-20 0-3001,-27 7 0,-6 1 0,-11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9:01.5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24575,'72'9'0,"12"-4"0,-30-4 0,4-1 0,9 0 0,5 0 0,16 0 0,3 0 0,7 0 0,4 0 0,-20 0 0,4 0 0,2 0-695,4 1 1,3-1 0,2-1-1,-17 0 1,2 0 0,1-1 0,0 0 694,1 0 0,0-1 0,1 0 0,1 1 0,8-1 0,1-1 0,1 1 0,0-1-243,-4 1 0,0-1 1,0 0-1,0 1 1,1-1-1,-1 1 1,0-1-1,0 1 243,0 0 0,-1 1 0,0 0 0,-1-1 0,-7 1 0,0 0 0,-1 0 0,0 0 0,3 0 0,0 1 0,0 0 0,-1 0 0,-4 0 0,0 1 0,-2 0 0,1-1-11,0 0 1,0 0 0,0 0 0,-2-1 0,19 0-1,-1 0 1,-2 0 10,-2 0 0,-1 0 0,-2 1 0,-4-1 0,-2-1 0,0 1 0,0 0 0,0 1 0,-2-1 0,-5 1 0,0 0 0,-2 0-83,28-4 1,-3 0 0,-8 3-1,-4 0 83,-13 0 0,-2-1 0,-3 0 0,-3 0 642,-6 0 0,-3 1 0,37-5-642,-13 2 0,-16 4 1384,-4-4 0,-8 3-1384,-12 2 0,-1 0 0,-9 0 0,4 7 0,-11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9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24575,'94'4'0,"1"0"0,-6-1 0,1-1 0,-16-1 0,3 0 0,2-1 0,8 0 0,2 0 0,4 0 0,-12 0 0,4 0 0,1 0 0,1 0-740,4 0 0,2 0 0,1 0 0,1 0 0,-14 0 0,0 0 0,1 0 0,0 0 0,1 0 740,2 0 0,0 0 0,1 0 0,0 0 0,0 0 0,1 0 0,1 0 0,-1 1 0,1-1 0,-1 1 0,2 0 0,0 0 0,0 0 0,0 0 0,-1 0 0,-3-1 0,0 0 0,0 1 0,0-1 0,-2 0 0,17 1 0,-1 1 0,-1-1 0,-1 0 0,-3 0 0,-1-1 0,-1 1 0,-2-1 22,-10 0 1,-1 0 0,-1 0 0,-2 0 0,19 0 0,-3 0 0,-3 0-23,-12 0 0,-3 0 0,-1 0 0,-3 0 0,-1 0 0,-2 0 311,22 0 1,-3 0 0,-4 0 0,-3 0-312,-13 0 0,-3 0 0,-7 0 0,-4 0 0,23 0 0,-12 0 0,-18 0 0,-15 0 0,-40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3:08:39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5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2049 180 24575,'-98'0'0,"42"0"0,-1 0 0,-2 0 0,-2 0 0,-12-3 0,-5-1 0,-8 0 0,-2-2 0,-5-3 0,0-2-353,-5-1 1,1-1 0,11 0 0,1 0 352,-2 0 0,0 1 0,9 0 0,3 2 0,7 2 0,2 1 0,4 2 0,4 0 229,-32-5 0,24 7-229,26-2 0,14 3 0,4 2 0,7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2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239 24575,'-65'-20'0,"-1"-1"0,4 7 0,-1 3 0,-4 6 0,-3 2 0,-6-1 0,-3 1-507,-12-2 1,-2 0-1,-6-1 1,-2-1 506,31 2 0,-2 0 0,0 0 0,0 0 0,0 0 0,0 0 0,4 0 0,0 0 0,0 0 0,-30-2 0,2 1 0,10 0 0,2 2 0,8 0 0,3 1 217,11 3 0,4 0 1,-40 0-218,38 0 0,19-2 334,26-3-334,7-3 0,41-7 0,-5 0 0,30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3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2093 90 24575,'-62'5'0,"-1"-1"0,1-1 0,0-1 0,-4-1 0,-1-1 0,-12 0 0,-1 0 0,1 0 0,-2 0-320,-13 0 0,-1 0 1,8 0-1,1-1 320,-2-1 0,2-1 0,8 0 0,1-1 0,4 0 0,2-2 0,6-1 0,2 1 139,4 1 0,3 0 0,-40-7-139,21 2 0,17-1 212,18 6-212,17-7 0,10 10 0,4-4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3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2647 30 24575,'-92'17'0,"41"-9"0,-1-3 0,-47-5 0,37 0 0,-3 0 0,-8 0 0,-3 0 0,-7 0 0,-3 0-439,-8 0 0,-2 0 0,-2 0 0,0 0 439,1 0 0,0 0 0,-3 0 0,1 0 0,6 0 0,1 0 0,1 0 0,1 0 0,7 0 0,2 0 0,5 0 0,2-1 142,3-2 0,3 1 0,11 0 0,4 0-142,-37-8 0,32 7 145,18-2 0,29-2-145,31 2 0,6-6 0,32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14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2407 165 24575,'-58'-58'0,"-7"23"0,18 27 0,-5 4 0,-7 4 0,-2 0 0,-7 0 0,-3-1 0,-8-2 0,-2 1 0,-1-1 0,0-1-279,-5-1 1,-1 0-1,3-1 1,-1 0 278,4 4 0,0-1 0,3 1 0,2-1 0,1 3 0,2 0 0,5 0 0,2 0 91,4 0 0,2 0 0,4 0 0,2 0-91,-44 0 0,12 0 92,22 0 1,11 0-93,19 0 0,7 0 0,6-6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28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1848 61 24575,'-52'-4'0,"1"-1"0,-49 0 0,46 4 0,-1 1 0,-7 0 0,-1 0 0,-6 0 0,-1 0 0,-5 0 0,0 0 0,0 0 0,1 0 0,-4 0 0,1 0 0,3 0 0,0 0 0,4 0 0,1 0 0,6 0 0,3 0 0,-40 0 0,7 0 0,18 0 0,12 0 0,18 0 0,14 0 0,43 0 0,34 0 0,40 0 0,-33 1 0,4-2 0,14-8 0,4-2 0,6-2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28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2120 0 24575,'-74'25'0,"27"-13"0,-4-4 0,-9-6 0,-4-4 0,-10 2 0,-3 0 0,-7 0 0,-2 0 0,-7 0 0,-1 0-376,-4 0 0,1 0 0,4 0 0,2 0 376,3 0 0,2 0 0,7 0 0,1 0 0,3 0 0,1 0 0,11 0 0,1 0 162,4 0 1,2 0 0,-31 0-163,23 0 0,22 0 249,17 0-249,27-6 0,1-3 0,19-6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02:48:3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238 179 24575,'68'-37'0,"0"-1"0,-12 8 0,-2 5 0,30 2 0,-4 8 0,11 10 0,-39 2 0,1 1 0,4 2 0,1 0 0,1 1 0,1 3 0,3 6 0,-1 5 0,-2 5 0,-1 5 0,1 4 0,0 3 0,2 10 0,0 1 0,2-3 0,0 0 0,2 4 0,-2 2 0,-3 2 0,-3 3 0,1 3 0,-3 2 0,-7 2 0,-3 3 0,-2 3 0,-4 2 0,-4-3 0,-3 2 0,-4 2 0,-4 0 0,-4-4 0,-3-1 0,-7-2 0,-3 0 0,-2-6 0,-2 1 0,1 2 0,-5 1 0,-11-1 0,-7-1 0,-7 0 0,-5-3 0,-8-3 0,-6-5 0,-10-3 0,-6-4 0,-12-3 0,-4-6 0,-10-4 0,-2-5 0,-6-3 0,-2-5-239,-3-8 0,-1-3 0,31-1 1,0-1-1,-1 0 239,-1-1 0,-1 0 0,1-4 0,-27-9 0,3-7 0,7-5 0,2-5 0,5-5 0,4-3-74,6-1 0,3-3 1,5-1-1,4-4 74,10 0 0,4-2 0,6 1 0,6-3 0,11 1 0,4 0 0,5 1 0,3 0 0,6-1 0,3 0 0,2 0 0,2-1 0,1-6 0,6-2 0,19-5 0,11-1 0,12-5 0,10 0 0,-9 19 0,4 1 0,4 1-1151,8-1 0,3 3 1,2 0 1150,-2 2 0,1 0 0,2 2 0,8-2 0,2 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8E0AA0-61C8-4450-907B-4A47552B3443}" type="datetimeFigureOut">
              <a:rPr lang="en-CA" smtClean="0"/>
              <a:pPr/>
              <a:t>2020-06-30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DF9A10-3E00-4DCC-BF16-7F3D204A1D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9A10-3E00-4DCC-BF16-7F3D204A1D0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02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51FA92-E0C1-4A86-B203-F1D36B95984F}" type="datetime1">
              <a:rPr lang="en-CA" smtClean="0"/>
              <a:t>2020-06-30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25B3-AAFA-4652-BBE3-5ABEBA0AFC61}" type="datetime1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073C-05E7-4EF1-97FA-07A36E34689F}" type="datetime1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EFF473-8C7E-45F0-BB00-FDD32500F125}" type="datetime1">
              <a:rPr lang="en-CA" smtClean="0"/>
              <a:t>2020-06-30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CPU Scheduling</a:t>
            </a:r>
            <a:endParaRPr lang="en-CA" dirty="0"/>
          </a:p>
        </p:txBody>
      </p:sp>
      <p:pic>
        <p:nvPicPr>
          <p:cNvPr id="11" name="Picture 28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49280"/>
            <a:ext cx="1835696" cy="8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4D531C-BC2A-4418-BFC0-430A2B6BA27D}" type="datetime1">
              <a:rPr lang="en-CA" smtClean="0"/>
              <a:t>2020-06-30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3B5-8EEE-4BC8-853E-BF4103F8F1FA}" type="datetime1">
              <a:rPr lang="en-CA" smtClean="0"/>
              <a:t>2020-06-30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DD6C-9880-434C-937B-3A713D3A39E1}" type="datetime1">
              <a:rPr lang="en-CA" smtClean="0"/>
              <a:t>2020-06-30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F7AF67-3CC2-467C-A1FA-0BA94685FE37}" type="datetime1">
              <a:rPr lang="en-CA" smtClean="0"/>
              <a:t>2020-06-30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3880-E707-4998-AA18-292C6DBCC45B}" type="datetime1">
              <a:rPr lang="en-CA" smtClean="0"/>
              <a:t>2020-06-30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0E9F62-F22E-4FAD-9BAE-318E187BED58}" type="datetime1">
              <a:rPr lang="en-CA" smtClean="0"/>
              <a:t>2020-06-30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10C07B-89FA-488A-8C8F-DABEB6E1D2C2}" type="datetime1">
              <a:rPr lang="en-CA" smtClean="0"/>
              <a:t>2020-06-30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3CB227-7E78-4526-9C50-07D9F600D5C3}" type="datetime1">
              <a:rPr lang="en-CA" smtClean="0"/>
              <a:t>2020-06-30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CA"/>
              <a:t>CPU Scheduling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Comp-346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000" cap="small" dirty="0">
                <a:latin typeface="+mj-lt"/>
                <a:ea typeface="+mj-ea"/>
                <a:cs typeface="+mj-cs"/>
              </a:rPr>
              <a:t>Deadlock</a:t>
            </a:r>
            <a:endParaRPr lang="en-CA" sz="300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2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Detection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Instead of preventing or avoiding deadlocks we </a:t>
            </a:r>
            <a:r>
              <a:rPr lang="en-US" sz="2800" b="1" dirty="0"/>
              <a:t>allow them to happen </a:t>
            </a:r>
            <a:r>
              <a:rPr lang="en-US" sz="2800" dirty="0"/>
              <a:t>and also provide </a:t>
            </a:r>
            <a:r>
              <a:rPr lang="en-US" sz="2800" b="1" dirty="0"/>
              <a:t>mechanisms to recover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How </a:t>
            </a:r>
            <a:r>
              <a:rPr lang="en-US" sz="2800" b="1" dirty="0"/>
              <a:t>often</a:t>
            </a:r>
            <a:r>
              <a:rPr lang="en-US" sz="2800" dirty="0"/>
              <a:t> do we run detection algorithms?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How </a:t>
            </a:r>
            <a:r>
              <a:rPr lang="en-US" sz="2800" b="1" dirty="0"/>
              <a:t>do</a:t>
            </a:r>
            <a:r>
              <a:rPr lang="en-US" sz="2800" dirty="0"/>
              <a:t> we recover?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What is the </a:t>
            </a:r>
            <a:r>
              <a:rPr lang="en-US" sz="2800" b="1" dirty="0"/>
              <a:t>cost</a:t>
            </a:r>
            <a:r>
              <a:rPr lang="en-US" sz="2800" dirty="0"/>
              <a:t> of detection and recovery?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Deadlock with Semaphores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935480"/>
            <a:ext cx="8229600" cy="972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Semaphore alpha = new Semaphore(1);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Semaphore beta  = new Semaphore(1);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61072"/>
            <a:ext cx="8229600" cy="934528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048000"/>
            <a:ext cx="3352800" cy="32766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Thread 1: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alpha.Wait();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beta.Wait();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DoSomething();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beta.Signal();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alpha.Signal();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05400" y="3048000"/>
            <a:ext cx="3581400" cy="32766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Thread 2: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beta.Wait();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alpha.Wait();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DoSomething();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alpha.Signal();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beta.Signal();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9979" y="4006970"/>
            <a:ext cx="2755421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233522" y="4006970"/>
            <a:ext cx="287187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438400" y="5638800"/>
            <a:ext cx="2743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590800" y="5638800"/>
            <a:ext cx="2590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 Solution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29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Semaphore alpha = new Semaphore(1);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Semaphore beta  = new Semaphore(1);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2895600" cy="3657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Thread 1: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alpha.Wait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beta.Wait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beta.Signal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alpha.Signal</a:t>
            </a:r>
            <a:r>
              <a:rPr lang="en-US" sz="1800" dirty="0">
                <a:latin typeface="Courier New" pitchFamily="49" charset="0"/>
              </a:rPr>
              <a:t>();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567362" y="2133600"/>
            <a:ext cx="3119438" cy="36576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Thread 2: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alpha.Wait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beta.Wait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DoSomething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beta.Signal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alpha.Signal</a:t>
            </a:r>
            <a:r>
              <a:rPr lang="en-US" sz="1800" dirty="0">
                <a:latin typeface="Courier New" pitchFamily="49" charset="0"/>
              </a:rPr>
              <a:t>();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38400" y="3124200"/>
            <a:ext cx="3128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438400" y="3505200"/>
            <a:ext cx="3128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438400" y="4724400"/>
            <a:ext cx="3128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438400" y="5105400"/>
            <a:ext cx="3128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2215"/>
            <a:ext cx="7558608" cy="593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67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3"/>
            <a:ext cx="7632848" cy="52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2060848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Available= Available + Allocation</a:t>
            </a:r>
          </a:p>
        </p:txBody>
      </p:sp>
    </p:spTree>
    <p:extLst>
      <p:ext uri="{BB962C8B-B14F-4D97-AF65-F5344CB8AC3E}">
        <p14:creationId xmlns:p14="http://schemas.microsoft.com/office/powerpoint/2010/main" val="378732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116632"/>
            <a:ext cx="762006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18BF20-A23A-8041-B27C-067844D6F3D7}"/>
                  </a:ext>
                </a:extLst>
              </p14:cNvPr>
              <p14:cNvContentPartPr/>
              <p14:nvPr/>
            </p14:nvContentPartPr>
            <p14:xfrm>
              <a:off x="2387124" y="185146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18BF20-A23A-8041-B27C-067844D6F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8124" y="18428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2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In operating systems that implement multi-threading, the resources are allocated to the controlling process but it is the threads that can become deadlocked.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What is the advantage to allocate the resources to the process? </a:t>
            </a:r>
          </a:p>
          <a:p>
            <a:pPr lvl="1"/>
            <a:r>
              <a:rPr lang="en-US" dirty="0"/>
              <a:t>(ii) What is the advantage that only the threads can be deadlocked?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56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 The resources can be shared by all the threads of a process. </a:t>
            </a:r>
            <a:endParaRPr lang="en-US" dirty="0"/>
          </a:p>
          <a:p>
            <a:r>
              <a:rPr lang="en-US" i="1" dirty="0"/>
              <a:t>(ii) Blocking of a thread does not block the other threads.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53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resource allocation graph. Using the graph reduction method, show that there is no deadlock.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69110"/>
            <a:ext cx="4733181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7" y="1628800"/>
            <a:ext cx="4117225" cy="33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17638"/>
            <a:ext cx="4605094" cy="35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brief</a:t>
            </a:r>
          </a:p>
          <a:p>
            <a:pPr lvl="1"/>
            <a:r>
              <a:rPr lang="en-US" dirty="0"/>
              <a:t>Simplest Example</a:t>
            </a:r>
          </a:p>
          <a:p>
            <a:pPr lvl="1"/>
            <a:r>
              <a:rPr lang="en-US" dirty="0"/>
              <a:t>Necessary Deadlock Conditions</a:t>
            </a:r>
          </a:p>
          <a:p>
            <a:pPr lvl="1"/>
            <a:r>
              <a:rPr lang="en-US" dirty="0"/>
              <a:t>Resource Allocation Graph</a:t>
            </a:r>
          </a:p>
          <a:p>
            <a:pPr lvl="1"/>
            <a:r>
              <a:rPr lang="en-US" dirty="0"/>
              <a:t>Deadlock Handling</a:t>
            </a:r>
          </a:p>
          <a:p>
            <a:r>
              <a:rPr lang="en-US" dirty="0"/>
              <a:t>Deadlock with Semaphores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2 -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018"/>
            <a:ext cx="4324458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14" y="1733672"/>
            <a:ext cx="4419086" cy="36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 the following snapshot of a system: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Answer the following questions using the banker’s algorithm:</a:t>
            </a:r>
          </a:p>
          <a:p>
            <a:r>
              <a:rPr lang="en-US" sz="2000" dirty="0"/>
              <a:t>a. What is the content of the matrix </a:t>
            </a:r>
            <a:r>
              <a:rPr lang="en-US" sz="2000" b="1" dirty="0"/>
              <a:t>Need</a:t>
            </a:r>
            <a:r>
              <a:rPr lang="en-US" sz="2000" dirty="0"/>
              <a:t>?</a:t>
            </a:r>
          </a:p>
          <a:p>
            <a:r>
              <a:rPr lang="en-US" sz="2000" dirty="0"/>
              <a:t>b. Is the system in a safe state?</a:t>
            </a:r>
          </a:p>
          <a:p>
            <a:r>
              <a:rPr lang="en-US" sz="2000" dirty="0"/>
              <a:t>c. If a request from process </a:t>
            </a:r>
            <a:r>
              <a:rPr lang="en-US" sz="2000" i="1" dirty="0"/>
              <a:t>P</a:t>
            </a:r>
            <a:r>
              <a:rPr lang="en-US" sz="2000" dirty="0"/>
              <a:t>1 arrives for (0,4,2,0), can the request be granted immediately?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6696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a. The values of </a:t>
            </a:r>
            <a:r>
              <a:rPr lang="en-US" sz="2000" b="1" dirty="0"/>
              <a:t>Need </a:t>
            </a:r>
            <a:r>
              <a:rPr lang="en-US" sz="2000" dirty="0"/>
              <a:t>for processes </a:t>
            </a:r>
            <a:r>
              <a:rPr lang="en-US" sz="2000" i="1" dirty="0"/>
              <a:t>P</a:t>
            </a:r>
            <a:r>
              <a:rPr lang="en-US" sz="2000" dirty="0"/>
              <a:t>0 through </a:t>
            </a:r>
            <a:r>
              <a:rPr lang="en-US" sz="2000" i="1" dirty="0"/>
              <a:t>P</a:t>
            </a:r>
            <a:r>
              <a:rPr lang="en-US" sz="2000" dirty="0"/>
              <a:t>4 respectively are (0,0, 0, 0), (0, 7, 5, 0), (1, 0, 0, 2), (0, 0, 2, 0), and (0, 6, 4, 2).</a:t>
            </a:r>
          </a:p>
          <a:p>
            <a:r>
              <a:rPr lang="en-US" sz="2000" dirty="0"/>
              <a:t>b. The system is in a safe state? Yes. With </a:t>
            </a:r>
            <a:r>
              <a:rPr lang="en-US" sz="2000" b="1" dirty="0"/>
              <a:t>Available </a:t>
            </a:r>
            <a:r>
              <a:rPr lang="en-US" sz="2000" dirty="0"/>
              <a:t>being equal to (1, 5, 2, 0), either process </a:t>
            </a:r>
            <a:r>
              <a:rPr lang="en-US" sz="2000" i="1" dirty="0"/>
              <a:t>P</a:t>
            </a:r>
            <a:r>
              <a:rPr lang="en-US" sz="2000" dirty="0"/>
              <a:t>0 or </a:t>
            </a:r>
            <a:r>
              <a:rPr lang="en-US" sz="2000" i="1" dirty="0"/>
              <a:t>P</a:t>
            </a:r>
            <a:r>
              <a:rPr lang="en-US" sz="2000" dirty="0"/>
              <a:t>3 could run. Once process </a:t>
            </a:r>
            <a:r>
              <a:rPr lang="en-US" sz="2000" i="1" dirty="0"/>
              <a:t>P</a:t>
            </a:r>
            <a:r>
              <a:rPr lang="en-US" sz="2000" dirty="0"/>
              <a:t>3 runs, it releases its resources, which allow all other existing processes to run.</a:t>
            </a:r>
          </a:p>
          <a:p>
            <a:r>
              <a:rPr lang="en-US" sz="2000" dirty="0"/>
              <a:t>c. The request can be granted immediately? This results in the value of </a:t>
            </a:r>
            <a:r>
              <a:rPr lang="en-US" sz="2000" b="1" dirty="0"/>
              <a:t>Available </a:t>
            </a:r>
            <a:r>
              <a:rPr lang="en-US" sz="2000" dirty="0"/>
              <a:t>being (1, 1, 0, 0). One ordering of processes that can finish is </a:t>
            </a:r>
            <a:r>
              <a:rPr lang="en-US" sz="2000" i="1" dirty="0"/>
              <a:t>P</a:t>
            </a:r>
            <a:r>
              <a:rPr lang="en-US" sz="2000" dirty="0"/>
              <a:t>0, </a:t>
            </a:r>
            <a:r>
              <a:rPr lang="en-US" sz="2000" i="1" dirty="0"/>
              <a:t>P</a:t>
            </a:r>
            <a:r>
              <a:rPr lang="en-US" sz="2000" dirty="0"/>
              <a:t>2, </a:t>
            </a:r>
            <a:r>
              <a:rPr lang="en-US" sz="2000" i="1" dirty="0"/>
              <a:t>P</a:t>
            </a:r>
            <a:r>
              <a:rPr lang="en-US" sz="2000" dirty="0"/>
              <a:t>3, </a:t>
            </a:r>
            <a:r>
              <a:rPr lang="en-US" sz="2000" i="1" dirty="0"/>
              <a:t>P</a:t>
            </a:r>
            <a:r>
              <a:rPr lang="en-US" sz="2000" dirty="0"/>
              <a:t>1, and </a:t>
            </a:r>
            <a:r>
              <a:rPr lang="en-US" sz="2000" i="1" dirty="0"/>
              <a:t>P</a:t>
            </a:r>
            <a:r>
              <a:rPr lang="en-US" sz="2000" dirty="0"/>
              <a:t>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Simplest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Two processes require two resources to complete (and release the resources).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only two instances of these resources.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they acquire one resource each, they block indefinitely waiting for each other to release the other resource =&gt;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DEADLOCK</a:t>
            </a:r>
            <a:r>
              <a:rPr lang="en-US" dirty="0"/>
              <a:t>, one of the biggest problems in multiprogramming.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71068" y="4792098"/>
            <a:ext cx="2824598" cy="1489364"/>
            <a:chOff x="4080" y="288"/>
            <a:chExt cx="1248" cy="105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60" y="1056"/>
              <a:ext cx="288" cy="28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R1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08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4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60" y="288"/>
              <a:ext cx="28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R2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789" y="9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4320" y="864"/>
              <a:ext cx="301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320" y="576"/>
              <a:ext cx="24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89" y="504"/>
              <a:ext cx="33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34342-E0E8-294D-9246-25F6B0F411F8}"/>
              </a:ext>
            </a:extLst>
          </p:cNvPr>
          <p:cNvGrpSpPr/>
          <p:nvPr/>
        </p:nvGrpSpPr>
        <p:grpSpPr>
          <a:xfrm>
            <a:off x="5518764" y="6269748"/>
            <a:ext cx="904320" cy="129240"/>
            <a:chOff x="5518764" y="6269748"/>
            <a:chExt cx="90432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038F4B-A470-184B-A8D7-D774D9F951C4}"/>
                    </a:ext>
                  </a:extLst>
                </p14:cNvPr>
                <p14:cNvContentPartPr/>
                <p14:nvPr/>
              </p14:nvContentPartPr>
              <p14:xfrm>
                <a:off x="5637204" y="6344988"/>
                <a:ext cx="785880" cy="5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038F4B-A470-184B-A8D7-D774D9F951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28564" y="6335988"/>
                  <a:ext cx="803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C153B-6FF2-3841-894C-E0508AAC37AD}"/>
                    </a:ext>
                  </a:extLst>
                </p14:cNvPr>
                <p14:cNvContentPartPr/>
                <p14:nvPr/>
              </p14:nvContentPartPr>
              <p14:xfrm>
                <a:off x="5518764" y="6269748"/>
                <a:ext cx="737640" cy="6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C153B-6FF2-3841-894C-E0508AAC37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0124" y="6260748"/>
                  <a:ext cx="755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0B3ECC-0B30-4C43-86C9-908D47DB95A3}"/>
              </a:ext>
            </a:extLst>
          </p:cNvPr>
          <p:cNvGrpSpPr/>
          <p:nvPr/>
        </p:nvGrpSpPr>
        <p:grpSpPr>
          <a:xfrm>
            <a:off x="4390164" y="5193348"/>
            <a:ext cx="3195000" cy="763920"/>
            <a:chOff x="4390164" y="5193348"/>
            <a:chExt cx="319500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8375119-4318-B548-B8FD-5C7E5DE1E42C}"/>
                    </a:ext>
                  </a:extLst>
                </p14:cNvPr>
                <p14:cNvContentPartPr/>
                <p14:nvPr/>
              </p14:nvContentPartPr>
              <p14:xfrm>
                <a:off x="4410324" y="5742348"/>
                <a:ext cx="872280" cy="8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8375119-4318-B548-B8FD-5C7E5DE1E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1684" y="5733348"/>
                  <a:ext cx="88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0BCDAB-0014-CE41-8684-59F745E2BACD}"/>
                    </a:ext>
                  </a:extLst>
                </p14:cNvPr>
                <p14:cNvContentPartPr/>
                <p14:nvPr/>
              </p14:nvContentPartPr>
              <p14:xfrm>
                <a:off x="6735204" y="5699148"/>
                <a:ext cx="753840" cy="3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0BCDAB-0014-CE41-8684-59F745E2BA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6204" y="5690508"/>
                  <a:ext cx="77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63C9A5-43F8-8E46-8162-C717A4ABAC04}"/>
                    </a:ext>
                  </a:extLst>
                </p14:cNvPr>
                <p14:cNvContentPartPr/>
                <p14:nvPr/>
              </p14:nvContentPartPr>
              <p14:xfrm>
                <a:off x="5534964" y="5204148"/>
                <a:ext cx="952920" cy="2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63C9A5-43F8-8E46-8162-C717A4ABA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26324" y="5195148"/>
                  <a:ext cx="970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159808-591A-8E49-9B8E-F07FFFFD9177}"/>
                    </a:ext>
                  </a:extLst>
                </p14:cNvPr>
                <p14:cNvContentPartPr/>
                <p14:nvPr/>
              </p14:nvContentPartPr>
              <p14:xfrm>
                <a:off x="5551164" y="5193348"/>
                <a:ext cx="866880" cy="5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159808-591A-8E49-9B8E-F07FFFFD91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42524" y="5184708"/>
                  <a:ext cx="884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9A0238-D422-BD46-9E8E-CAB4945AA499}"/>
                    </a:ext>
                  </a:extLst>
                </p14:cNvPr>
                <p14:cNvContentPartPr/>
                <p14:nvPr/>
              </p14:nvContentPartPr>
              <p14:xfrm>
                <a:off x="4450284" y="5677548"/>
                <a:ext cx="665280" cy="2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9A0238-D422-BD46-9E8E-CAB4945AA4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1644" y="5668908"/>
                  <a:ext cx="682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A33DD1-DBF1-3C4C-B61F-52926EDC4FA8}"/>
                    </a:ext>
                  </a:extLst>
                </p14:cNvPr>
                <p14:cNvContentPartPr/>
                <p14:nvPr/>
              </p14:nvContentPartPr>
              <p14:xfrm>
                <a:off x="4390164" y="5726148"/>
                <a:ext cx="763200" cy="1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A33DD1-DBF1-3C4C-B61F-52926EDC4F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1164" y="5717148"/>
                  <a:ext cx="780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40B2E4-1AC1-AF4D-B590-DFD06E7C3178}"/>
                    </a:ext>
                  </a:extLst>
                </p14:cNvPr>
                <p14:cNvContentPartPr/>
                <p14:nvPr/>
              </p14:nvContentPartPr>
              <p14:xfrm>
                <a:off x="6708924" y="5193708"/>
                <a:ext cx="876240" cy="76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40B2E4-1AC1-AF4D-B590-DFD06E7C31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99924" y="5185068"/>
                  <a:ext cx="893880" cy="78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BBB292-FEEE-CB4D-81C0-E65F2EF319C4}"/>
              </a:ext>
            </a:extLst>
          </p:cNvPr>
          <p:cNvGrpSpPr/>
          <p:nvPr/>
        </p:nvGrpSpPr>
        <p:grpSpPr>
          <a:xfrm>
            <a:off x="1111644" y="2265828"/>
            <a:ext cx="5704560" cy="140400"/>
            <a:chOff x="1111644" y="2265828"/>
            <a:chExt cx="570456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75F2EC-8DF0-6347-850B-2AA9CF645896}"/>
                    </a:ext>
                  </a:extLst>
                </p14:cNvPr>
                <p14:cNvContentPartPr/>
                <p14:nvPr/>
              </p14:nvContentPartPr>
              <p14:xfrm>
                <a:off x="1111644" y="2265828"/>
                <a:ext cx="2470320" cy="55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75F2EC-8DF0-6347-850B-2AA9CF6458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2644" y="2256828"/>
                  <a:ext cx="2487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21845D-A494-5648-B86E-D3EC3BBE3D34}"/>
                    </a:ext>
                  </a:extLst>
                </p14:cNvPr>
                <p14:cNvContentPartPr/>
                <p14:nvPr/>
              </p14:nvContentPartPr>
              <p14:xfrm>
                <a:off x="3947724" y="2302908"/>
                <a:ext cx="2868480" cy="10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21845D-A494-5648-B86E-D3EC3BBE3D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8724" y="2294268"/>
                  <a:ext cx="288612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39EE45-0A58-FE4F-A4E8-CF794D96D4AA}"/>
                  </a:ext>
                </a:extLst>
              </p14:cNvPr>
              <p14:cNvContentPartPr/>
              <p14:nvPr/>
            </p14:nvContentPartPr>
            <p14:xfrm>
              <a:off x="2666844" y="3320628"/>
              <a:ext cx="3089160" cy="7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39EE45-0A58-FE4F-A4E8-CF794D96D4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7844" y="3311988"/>
                <a:ext cx="3106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93F712-A7C1-0E4A-9C2B-15DFF4780169}"/>
                  </a:ext>
                </a:extLst>
              </p14:cNvPr>
              <p14:cNvContentPartPr/>
              <p14:nvPr/>
            </p14:nvContentPartPr>
            <p14:xfrm>
              <a:off x="1031004" y="3594948"/>
              <a:ext cx="2637360" cy="59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93F712-A7C1-0E4A-9C2B-15DFF47801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2004" y="3586308"/>
                <a:ext cx="2655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0536B0-009F-F446-80C4-00DCDB52540B}"/>
                  </a:ext>
                </a:extLst>
              </p14:cNvPr>
              <p14:cNvContentPartPr/>
              <p14:nvPr/>
            </p14:nvContentPartPr>
            <p14:xfrm>
              <a:off x="1181484" y="4515468"/>
              <a:ext cx="2264040" cy="11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0536B0-009F-F446-80C4-00DCDB5254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2844" y="4506468"/>
                <a:ext cx="228168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5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</a:t>
            </a:r>
            <a:r>
              <a:rPr lang="en-US" b="1" dirty="0">
                <a:solidFill>
                  <a:srgbClr val="FF0000"/>
                </a:solidFill>
              </a:rPr>
              <a:t>Deadlock</a:t>
            </a:r>
            <a:r>
              <a:rPr lang="en-US" dirty="0"/>
              <a:t>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Recall which conditions must hold :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Mutual Exclusion</a:t>
            </a:r>
            <a:r>
              <a:rPr lang="en-US" sz="2800" dirty="0"/>
              <a:t>: at least one process exclusively uses a resource.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Hold and wait</a:t>
            </a:r>
            <a:r>
              <a:rPr lang="en-US" sz="2800" dirty="0"/>
              <a:t>: a process possesses at least one resources and requires more, which are held by others.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No preemption</a:t>
            </a:r>
            <a:r>
              <a:rPr lang="en-US" sz="2800" dirty="0"/>
              <a:t>: resources are released only in voluntary manner by processes holding them.</a:t>
            </a:r>
          </a:p>
          <a:p>
            <a:pPr lvl="1">
              <a:lnSpc>
                <a:spcPct val="90000"/>
              </a:lnSpc>
            </a:pPr>
            <a:r>
              <a:rPr lang="en-US" sz="2800" b="1" dirty="0"/>
              <a:t>Circular wait</a:t>
            </a:r>
            <a:r>
              <a:rPr lang="en-US" sz="2800" dirty="0"/>
              <a:t>: P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P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…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P</a:t>
            </a:r>
            <a:r>
              <a:rPr lang="en-US" sz="2800" baseline="-25000" dirty="0"/>
              <a:t>N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P</a:t>
            </a:r>
            <a:r>
              <a:rPr lang="en-US" sz="2800" baseline="-25000" dirty="0"/>
              <a:t>1.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Resource-Allocation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easy way to illustrate resource allocation and visually detect the deadlock situation(s)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dirty="0"/>
              <a:t>N+1 resources</a:t>
            </a:r>
          </a:p>
          <a:p>
            <a:pPr lvl="1"/>
            <a:r>
              <a:rPr lang="en-US" dirty="0"/>
              <a:t>N processes</a:t>
            </a:r>
          </a:p>
          <a:p>
            <a:pPr lvl="1"/>
            <a:r>
              <a:rPr lang="en-US" dirty="0"/>
              <a:t>Every process needs 2 resources</a:t>
            </a:r>
          </a:p>
          <a:p>
            <a:pPr lvl="1"/>
            <a:r>
              <a:rPr lang="en-US" dirty="0"/>
              <a:t>Upon acquiring 2 resources, a process releases them</a:t>
            </a:r>
          </a:p>
          <a:p>
            <a:pPr lvl="1"/>
            <a:r>
              <a:rPr lang="en-US" dirty="0"/>
              <a:t>Is there a deadlock?</a:t>
            </a:r>
          </a:p>
          <a:p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576887" y="2927350"/>
            <a:ext cx="2652713" cy="1295400"/>
            <a:chOff x="3792" y="1968"/>
            <a:chExt cx="1440" cy="9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36" y="1968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cs typeface="Times New Roman" charset="0"/>
                </a:rPr>
                <a:t>•  •  •  •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7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24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656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P3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936" y="216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272" y="2160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64" y="2160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608" y="2160"/>
              <a:ext cx="528" cy="328"/>
            </a:xfrm>
            <a:custGeom>
              <a:avLst/>
              <a:gdLst>
                <a:gd name="T0" fmla="*/ 0 w 528"/>
                <a:gd name="T1" fmla="*/ 0 h 328"/>
                <a:gd name="T2" fmla="*/ 192 w 528"/>
                <a:gd name="T3" fmla="*/ 288 h 328"/>
                <a:gd name="T4" fmla="*/ 528 w 528"/>
                <a:gd name="T5" fmla="*/ 240 h 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328">
                  <a:moveTo>
                    <a:pt x="0" y="0"/>
                  </a:moveTo>
                  <a:cubicBezTo>
                    <a:pt x="52" y="124"/>
                    <a:pt x="104" y="248"/>
                    <a:pt x="192" y="288"/>
                  </a:cubicBezTo>
                  <a:cubicBezTo>
                    <a:pt x="280" y="328"/>
                    <a:pt x="464" y="256"/>
                    <a:pt x="528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1" y="240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/>
                <a:t>?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Deadlock Ignorance</a:t>
            </a:r>
          </a:p>
          <a:p>
            <a:r>
              <a:rPr lang="en-US" sz="3600" dirty="0"/>
              <a:t>Deadlock Prevention</a:t>
            </a:r>
          </a:p>
          <a:p>
            <a:r>
              <a:rPr lang="en-US" sz="3600" dirty="0"/>
              <a:t>Deadlock Avoidance</a:t>
            </a:r>
          </a:p>
          <a:p>
            <a:r>
              <a:rPr lang="en-US" sz="3600" dirty="0"/>
              <a:t>Deadlock Detection and Recovery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Ignorance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System designers pretend that deadlocks don’t happen.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they do happen, they don’t happen very often.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 common approach because it’s cheap (in terms of human labor, complexity of the system and system’s performance).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Highest resource utilization.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System administrator can simply kill deadlocked processes or restart the system if it’s not responding.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Recall necessarily deadlock conditions.</a:t>
            </a:r>
          </a:p>
          <a:p>
            <a:pPr algn="just">
              <a:lnSpc>
                <a:spcPct val="90000"/>
              </a:lnSpc>
            </a:pPr>
            <a:r>
              <a:rPr lang="en-US" sz="3200" dirty="0"/>
              <a:t>Deadlock prevention algorithms </a:t>
            </a:r>
            <a:r>
              <a:rPr lang="en-US" sz="3200" b="1" dirty="0"/>
              <a:t>assure at least one of these conditions do not hold</a:t>
            </a:r>
            <a:r>
              <a:rPr lang="en-US" sz="3200" dirty="0"/>
              <a:t>, thus </a:t>
            </a:r>
            <a:r>
              <a:rPr lang="en-US" sz="3200" i="1" dirty="0"/>
              <a:t>preventing</a:t>
            </a:r>
            <a:r>
              <a:rPr lang="en-US" sz="3200" dirty="0"/>
              <a:t> occurrence of the deadlock.</a:t>
            </a:r>
            <a:endParaRPr lang="en-US" sz="3200" i="1" dirty="0"/>
          </a:p>
          <a:p>
            <a:pPr>
              <a:lnSpc>
                <a:spcPct val="90000"/>
              </a:lnSpc>
            </a:pPr>
            <a:r>
              <a:rPr lang="en-US" sz="3200" dirty="0"/>
              <a:t>Possible Disadvantages: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Low device utilization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Reduced system’s throughput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Unlike deadlock prevention, deadlock avoidance algorithms do not watch for necessary deadlock conditions, but </a:t>
            </a:r>
            <a:r>
              <a:rPr lang="en-US" sz="2800" b="1" dirty="0"/>
              <a:t>use additional priority information about future resource requests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information will help the system to avoid entering the </a:t>
            </a:r>
            <a:r>
              <a:rPr lang="en-US" sz="2800" b="1" i="1" dirty="0"/>
              <a:t>unsafe state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Disadvantages: again, lower resource utilization (because resources may </a:t>
            </a:r>
            <a:r>
              <a:rPr lang="en-US" sz="2800" b="1" dirty="0"/>
              <a:t>not be granted </a:t>
            </a:r>
            <a:r>
              <a:rPr lang="en-US" sz="2800" dirty="0"/>
              <a:t>sometimes even if they are unused).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3799BD20-22FE-451D-8241-70E739551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4816</TotalTime>
  <Words>866</Words>
  <Application>Microsoft Office PowerPoint</Application>
  <PresentationFormat>On-screen Show (4:3)</PresentationFormat>
  <Paragraphs>158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Comp-346</vt:lpstr>
      <vt:lpstr>Topics</vt:lpstr>
      <vt:lpstr>Deadlock</vt:lpstr>
      <vt:lpstr>Necessary Deadlock Conditions</vt:lpstr>
      <vt:lpstr>Resource-Allocation Graph</vt:lpstr>
      <vt:lpstr>Handling Deadlocks</vt:lpstr>
      <vt:lpstr>Deadlock Ignorance</vt:lpstr>
      <vt:lpstr>Deadlock Prevention</vt:lpstr>
      <vt:lpstr>Deadlock Avoidance</vt:lpstr>
      <vt:lpstr>Deadlock Detection and Recovery</vt:lpstr>
      <vt:lpstr>1- Deadlock with Semaphores</vt:lpstr>
      <vt:lpstr>A Solution</vt:lpstr>
      <vt:lpstr>PowerPoint Presentation</vt:lpstr>
      <vt:lpstr>PowerPoint Presentation</vt:lpstr>
      <vt:lpstr>PowerPoint Presentation</vt:lpstr>
      <vt:lpstr>Problem 1</vt:lpstr>
      <vt:lpstr>Solution 1</vt:lpstr>
      <vt:lpstr>Problem 2</vt:lpstr>
      <vt:lpstr>Solution 2</vt:lpstr>
      <vt:lpstr>Solution 2 - Continue</vt:lpstr>
      <vt:lpstr>Problem 3</vt:lpstr>
      <vt:lpstr>Solution 3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Vasu Ratanpara</cp:lastModifiedBy>
  <cp:revision>152</cp:revision>
  <dcterms:created xsi:type="dcterms:W3CDTF">2011-09-10T16:17:31Z</dcterms:created>
  <dcterms:modified xsi:type="dcterms:W3CDTF">2020-07-01T03:19:34Z</dcterms:modified>
</cp:coreProperties>
</file>