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73032F-7AF2-47EB-9F23-64CA162D8659}">
  <a:tblStyle styleId="{7873032F-7AF2-47EB-9F23-64CA162D8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ce9392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ce9392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0ce9392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0ce9392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ce9392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ce9392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0ce9392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0ce9392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ce9392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ce9392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0ce9392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0ce9392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8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Fact Checking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🦠</a:t>
            </a:r>
            <a:r>
              <a:rPr lang="en"/>
              <a:t>🛂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7550" y="3624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 Nguyen			Nigel Yong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Dataset Analysis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8"/>
            <a:ext cx="85206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all of the text are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Hashtags, emojis, special characters, might impact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Imbalanced data, might have better performance for yes label.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Relatively small dataset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00" y="2498350"/>
            <a:ext cx="3332921" cy="22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625" y="2498347"/>
            <a:ext cx="3227524" cy="22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652363" y="4622625"/>
            <a:ext cx="13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159788" y="4656975"/>
            <a:ext cx="1357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Analysis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NB-BOW-OV: 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Includes any words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3437 words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Best accuracy, precision, recall and f1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NB-BOW-FV: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Includes words appearing more than twice only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1027 words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Small reduction in metrics performance.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Did not do as well as expected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Lower recall and F1 measure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Words </a:t>
            </a:r>
            <a:r>
              <a:rPr lang="en" sz="1300">
                <a:solidFill>
                  <a:srgbClr val="000000"/>
                </a:solidFill>
              </a:rPr>
              <a:t>occurring</a:t>
            </a:r>
            <a:r>
              <a:rPr lang="en" sz="1300">
                <a:solidFill>
                  <a:srgbClr val="000000"/>
                </a:solidFill>
              </a:rPr>
              <a:t> once only in this task might be important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Especially not a lot of data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performance in LSTM (5 runs)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96975" y="112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{7873032F-7AF2-47EB-9F23-64CA162D8659}</a:tableStyleId>
              </a:tblPr>
              <a:tblGrid>
                <a:gridCol w="1715125"/>
                <a:gridCol w="1361075"/>
                <a:gridCol w="1361075"/>
                <a:gridCol w="1361075"/>
                <a:gridCol w="1361075"/>
                <a:gridCol w="1361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0.5741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0.7593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0.7593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0.7593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per-class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0.7143  </a:t>
                      </a:r>
                      <a:r>
                        <a:rPr b="1" lang="en" sz="1100"/>
                        <a:t>0.75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0.7273</a:t>
                      </a:r>
                      <a:r>
                        <a:rPr lang="en" sz="1100"/>
                        <a:t>  0.4688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0.75  </a:t>
                      </a:r>
                      <a:r>
                        <a:rPr b="1" lang="en" sz="1100"/>
                        <a:t>0.7857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0.7381  </a:t>
                      </a:r>
                      <a:r>
                        <a:rPr b="1" lang="en" sz="1100"/>
                        <a:t>0.8333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0.75  </a:t>
                      </a:r>
                      <a:r>
                        <a:rPr b="1" lang="en" sz="1100"/>
                        <a:t>0.7857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per-class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0.9091</a:t>
                      </a:r>
                      <a:r>
                        <a:rPr lang="en" sz="1100"/>
                        <a:t>  0.4286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0.4848  </a:t>
                      </a:r>
                      <a:r>
                        <a:rPr b="1" lang="en" sz="1100"/>
                        <a:t>0.7143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0.9091</a:t>
                      </a:r>
                      <a:r>
                        <a:rPr lang="en" sz="1100"/>
                        <a:t>  0.5238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0.9394</a:t>
                      </a:r>
                      <a:r>
                        <a:rPr lang="en" sz="1100"/>
                        <a:t>  0.4762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0.9091</a:t>
                      </a:r>
                      <a:r>
                        <a:rPr lang="en" sz="1100"/>
                        <a:t>  0.5238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per-class F1-measure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0.8</a:t>
                      </a:r>
                      <a:r>
                        <a:rPr lang="en" sz="1100"/>
                        <a:t>  0.5455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0.5818</a:t>
                      </a:r>
                      <a:r>
                        <a:rPr lang="en" sz="1100"/>
                        <a:t>  0.566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0.8219</a:t>
                      </a:r>
                      <a:r>
                        <a:rPr lang="en" sz="1100"/>
                        <a:t>  0.6286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0.8267</a:t>
                      </a:r>
                      <a:r>
                        <a:rPr lang="en" sz="1100"/>
                        <a:t>  0.60617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/>
                        <a:t>0.8219</a:t>
                      </a:r>
                      <a:r>
                        <a:rPr lang="en" sz="1100"/>
                        <a:t>  0.6286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442675" y="3698150"/>
            <a:ext cx="84747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 performance, depending on initialization, rarely bad performance (1/5)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 accuracy of 0.7593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best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well for yes labels in recall and f1 measure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well for no labels in precision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Performance Comparison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59250" y="12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{7873032F-7AF2-47EB-9F23-64CA162D8659}</a:tableStyleId>
              </a:tblPr>
              <a:tblGrid>
                <a:gridCol w="2492250"/>
                <a:gridCol w="1977750"/>
                <a:gridCol w="1977750"/>
                <a:gridCol w="1977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LSTM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NB-BOW OV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NB-BOW FV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0.7593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0.7455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0.6727</a:t>
                      </a:r>
                      <a:endParaRPr b="1" sz="1200"/>
                    </a:p>
                  </a:txBody>
                  <a:tcPr marT="91425" marB="91425" marR="95250" marL="1714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per-class precision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0.75  </a:t>
                      </a:r>
                      <a:r>
                        <a:rPr b="1" lang="en" sz="1200">
                          <a:highlight>
                            <a:srgbClr val="FFFF00"/>
                          </a:highlight>
                        </a:rPr>
                        <a:t>0.7857</a:t>
                      </a:r>
                      <a:endParaRPr b="1" sz="12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0.7317  </a:t>
                      </a:r>
                      <a:r>
                        <a:rPr b="1" lang="en" sz="1200">
                          <a:highlight>
                            <a:srgbClr val="FFFF00"/>
                          </a:highlight>
                        </a:rPr>
                        <a:t>0.7857</a:t>
                      </a:r>
                      <a:endParaRPr b="1" sz="12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0.6667  </a:t>
                      </a:r>
                      <a:r>
                        <a:rPr b="1" lang="en" sz="1200"/>
                        <a:t>0.7</a:t>
                      </a:r>
                      <a:endParaRPr b="1" sz="1200"/>
                    </a:p>
                  </a:txBody>
                  <a:tcPr marT="91425" marB="91425" marR="95250" marL="17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per-class recall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highlight>
                            <a:srgbClr val="FFFF00"/>
                          </a:highlight>
                        </a:rPr>
                        <a:t>0.9091</a:t>
                      </a:r>
                      <a:r>
                        <a:rPr lang="en" sz="1200"/>
                        <a:t>  0.5238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00"/>
                          </a:highlight>
                        </a:rPr>
                        <a:t>0.9091</a:t>
                      </a:r>
                      <a:r>
                        <a:rPr lang="en" sz="1200"/>
                        <a:t>  0.5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rgbClr val="FFFF00"/>
                          </a:highlight>
                        </a:rPr>
                        <a:t>0.9091</a:t>
                      </a:r>
                      <a:r>
                        <a:rPr lang="en" sz="1200"/>
                        <a:t>  0.3182</a:t>
                      </a:r>
                      <a:endParaRPr sz="1200"/>
                    </a:p>
                  </a:txBody>
                  <a:tcPr marT="91425" marB="91425" marR="95250" marL="17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per-class F1-measure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0.8219</a:t>
                      </a:r>
                      <a:r>
                        <a:rPr lang="en" sz="1200"/>
                        <a:t>  0.6286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0.8108</a:t>
                      </a:r>
                      <a:r>
                        <a:rPr lang="en" sz="1200"/>
                        <a:t>  0.6111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0.7692  </a:t>
                      </a:r>
                      <a:r>
                        <a:rPr lang="en" sz="1200"/>
                        <a:t>0.4375</a:t>
                      </a:r>
                      <a:endParaRPr sz="1200"/>
                    </a:p>
                  </a:txBody>
                  <a:tcPr marT="91425" marB="91425" marR="95250" marL="1714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442675" y="3698150"/>
            <a:ext cx="84747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LSTM performs the best in all categories among all of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NB-BOW OV 2nd best with equal performance in precision and recall for some classes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NB-BOW sometimes perform better than LSTM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 and contributions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Nigel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NB-BOW </a:t>
            </a:r>
            <a:r>
              <a:rPr lang="en" sz="1400">
                <a:solidFill>
                  <a:srgbClr val="000000"/>
                </a:solidFill>
              </a:rPr>
              <a:t>FV/ OV first working draft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Dataset Analysis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Peer c</a:t>
            </a:r>
            <a:r>
              <a:rPr lang="en" sz="1400">
                <a:solidFill>
                  <a:srgbClr val="000000"/>
                </a:solidFill>
              </a:rPr>
              <a:t>ode review and testing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Duc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NB-BOW FV/ OV final working code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Metrics generation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Peer code review and testing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