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21.xml.rels" ContentType="application/vnd.openxmlformats-package.relationships+xml"/>
  <Override PartName="/ppt/notesSlides/notesSlide21.xml" ContentType="application/vnd.openxmlformats-officedocument.presentationml.notesSlide+xml"/>
  <Override PartName="/ppt/_rels/presentation.xml.rels" ContentType="application/vnd.openxmlformats-package.relationships+xml"/>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11.jpeg" ContentType="image/jpeg"/>
  <Override PartName="/ppt/media/image4.png" ContentType="image/png"/>
  <Override PartName="/ppt/media/image10.jpeg" ContentType="image/jpeg"/>
  <Override PartName="/ppt/media/image14.png" ContentType="image/png"/>
  <Override PartName="/ppt/media/image24.png" ContentType="image/png"/>
  <Override PartName="/ppt/media/image9.png" ContentType="image/png"/>
  <Override PartName="/ppt/media/image2.png" ContentType="image/png"/>
  <Override PartName="/ppt/media/image22.png" ContentType="image/png"/>
  <Override PartName="/ppt/media/image25.png" ContentType="image/png"/>
  <Override PartName="/ppt/media/image8.jpeg" ContentType="image/jpeg"/>
  <Override PartName="/ppt/media/image17.png" ContentType="image/png"/>
  <Override PartName="/ppt/media/image1.png" ContentType="image/png"/>
  <Override PartName="/ppt/media/image6.png" ContentType="image/png"/>
  <Override PartName="/ppt/media/image21.png" ContentType="image/png"/>
  <Override PartName="/ppt/media/image3.png" ContentType="image/png"/>
  <Override PartName="/ppt/media/image23.png" ContentType="image/png"/>
  <Override PartName="/ppt/media/image12.jpeg" ContentType="image/jpeg"/>
  <Override PartName="/ppt/media/image19.png" ContentType="image/png"/>
  <Override PartName="/ppt/media/image13.png" ContentType="image/png"/>
  <Override PartName="/ppt/media/image7.jpeg" ContentType="image/jpeg"/>
  <Override PartName="/ppt/media/image15.png" ContentType="image/png"/>
  <Override PartName="/ppt/media/image16.png" ContentType="image/png"/>
  <Override PartName="/ppt/media/image18.png" ContentType="image/png"/>
  <Override PartName="/ppt/media/image5.png" ContentType="image/png"/>
  <Override PartName="/ppt/media/image20.png" ContentType="image/png"/>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73"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74"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75"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76"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77" name="PlaceHolder 6"/>
          <p:cNvSpPr>
            <a:spLocks noGrp="1"/>
          </p:cNvSpPr>
          <p:nvPr>
            <p:ph type="sldNum"/>
          </p:nvPr>
        </p:nvSpPr>
        <p:spPr>
          <a:xfrm>
            <a:off x="4278960" y="10157400"/>
            <a:ext cx="3280680" cy="534240"/>
          </a:xfrm>
          <a:prstGeom prst="rect">
            <a:avLst/>
          </a:prstGeom>
        </p:spPr>
        <p:txBody>
          <a:bodyPr lIns="0" rIns="0" tIns="0" bIns="0" anchor="b"/>
          <a:p>
            <a:pPr algn="r"/>
            <a:fld id="{3E8270C0-F845-4BBE-9636-E58E408CD0F5}"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1106640" y="801720"/>
            <a:ext cx="5346360" cy="4009680"/>
          </a:xfrm>
          <a:prstGeom prst="rect">
            <a:avLst/>
          </a:prstGeom>
        </p:spPr>
      </p:sp>
      <p:sp>
        <p:nvSpPr>
          <p:cNvPr id="255" name="PlaceHolder 2"/>
          <p:cNvSpPr>
            <a:spLocks noGrp="1"/>
          </p:cNvSpPr>
          <p:nvPr>
            <p:ph type="body"/>
          </p:nvPr>
        </p:nvSpPr>
        <p:spPr>
          <a:xfrm>
            <a:off x="755640" y="5078520"/>
            <a:ext cx="6048000" cy="4811400"/>
          </a:xfrm>
          <a:prstGeom prst="rect">
            <a:avLst/>
          </a:prstGeom>
        </p:spPr>
        <p:txBody>
          <a:bodyPr>
            <a:normAutofit/>
          </a:bodyPr>
          <a:p>
            <a:endParaRPr b="0" lang="en-IN" sz="2000" spc="-1" strike="noStrike">
              <a:latin typeface="Arial"/>
            </a:endParaRPr>
          </a:p>
        </p:txBody>
      </p:sp>
      <p:sp>
        <p:nvSpPr>
          <p:cNvPr id="256" name="TextShape 3"/>
          <p:cNvSpPr txBox="1"/>
          <p:nvPr/>
        </p:nvSpPr>
        <p:spPr>
          <a:xfrm>
            <a:off x="4281480" y="10155240"/>
            <a:ext cx="3276360" cy="534600"/>
          </a:xfrm>
          <a:prstGeom prst="rect">
            <a:avLst/>
          </a:prstGeom>
          <a:noFill/>
          <a:ln>
            <a:noFill/>
          </a:ln>
        </p:spPr>
        <p:txBody>
          <a:bodyPr anchor="b"/>
          <a:p>
            <a:pPr algn="r">
              <a:lnSpc>
                <a:spcPct val="100000"/>
              </a:lnSpc>
            </a:pPr>
            <a:fld id="{DA62BA29-9382-4343-8C01-BCA6B00E1C97}"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9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3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3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5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6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6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6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6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6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6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7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7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60" y="-7200"/>
            <a:ext cx="9162360" cy="104076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4381560" y="-7200"/>
            <a:ext cx="4761720" cy="63756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2" name="Group 3"/>
          <p:cNvGrpSpPr/>
          <p:nvPr/>
        </p:nvGrpSpPr>
        <p:grpSpPr>
          <a:xfrm>
            <a:off x="-29160" y="-16920"/>
            <a:ext cx="9197280" cy="1085760"/>
            <a:chOff x="-29160" y="-16920"/>
            <a:chExt cx="9197280" cy="1085760"/>
          </a:xfrm>
        </p:grpSpPr>
        <p:sp>
          <p:nvSpPr>
            <p:cNvPr id="3" name="CustomShape 4"/>
            <p:cNvSpPr/>
            <p:nvPr/>
          </p:nvSpPr>
          <p:spPr>
            <a:xfrm rot="21435600">
              <a:off x="-18720" y="201600"/>
              <a:ext cx="9162360" cy="6483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9f7a70"/>
              </a:solidFill>
              <a:round/>
            </a:ln>
          </p:spPr>
          <p:style>
            <a:lnRef idx="0"/>
            <a:fillRef idx="0"/>
            <a:effectRef idx="0"/>
            <a:fontRef idx="minor"/>
          </p:style>
        </p:sp>
        <p:sp>
          <p:nvSpPr>
            <p:cNvPr id="4" name="CustomShape 5"/>
            <p:cNvSpPr/>
            <p:nvPr/>
          </p:nvSpPr>
          <p:spPr>
            <a:xfrm rot="21435600">
              <a:off x="-14040" y="275040"/>
              <a:ext cx="9174960" cy="5295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f0a22e"/>
              </a:solidFill>
              <a:round/>
            </a:ln>
          </p:spPr>
          <p:style>
            <a:lnRef idx="0"/>
            <a:fillRef idx="0"/>
            <a:effectRef idx="0"/>
            <a:fontRef idx="minor"/>
          </p:style>
        </p:sp>
      </p:grpSp>
      <p:sp>
        <p:nvSpPr>
          <p:cNvPr id="5" name="PlaceHolder 6"/>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9360" y="-7200"/>
            <a:ext cx="9162360" cy="104076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44" name="CustomShape 2"/>
          <p:cNvSpPr/>
          <p:nvPr/>
        </p:nvSpPr>
        <p:spPr>
          <a:xfrm>
            <a:off x="4381560" y="-7200"/>
            <a:ext cx="4761720" cy="63756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45" name="Group 3"/>
          <p:cNvGrpSpPr/>
          <p:nvPr/>
        </p:nvGrpSpPr>
        <p:grpSpPr>
          <a:xfrm>
            <a:off x="-29160" y="-16920"/>
            <a:ext cx="9197280" cy="1085760"/>
            <a:chOff x="-29160" y="-16920"/>
            <a:chExt cx="9197280" cy="1085760"/>
          </a:xfrm>
        </p:grpSpPr>
        <p:sp>
          <p:nvSpPr>
            <p:cNvPr id="46" name="CustomShape 4"/>
            <p:cNvSpPr/>
            <p:nvPr/>
          </p:nvSpPr>
          <p:spPr>
            <a:xfrm rot="21435600">
              <a:off x="-18720" y="201600"/>
              <a:ext cx="9162360" cy="6483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9f7a70"/>
              </a:solidFill>
              <a:round/>
            </a:ln>
          </p:spPr>
          <p:style>
            <a:lnRef idx="0"/>
            <a:fillRef idx="0"/>
            <a:effectRef idx="0"/>
            <a:fontRef idx="minor"/>
          </p:style>
        </p:sp>
        <p:sp>
          <p:nvSpPr>
            <p:cNvPr id="47" name="CustomShape 5"/>
            <p:cNvSpPr/>
            <p:nvPr/>
          </p:nvSpPr>
          <p:spPr>
            <a:xfrm rot="21435600">
              <a:off x="-14040" y="275040"/>
              <a:ext cx="9174960" cy="5295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f0a22e"/>
              </a:solidFill>
              <a:round/>
            </a:ln>
          </p:spPr>
          <p:style>
            <a:lnRef idx="0"/>
            <a:fillRef idx="0"/>
            <a:effectRef idx="0"/>
            <a:fontRef idx="minor"/>
          </p:style>
        </p:sp>
      </p:grpSp>
      <p:sp>
        <p:nvSpPr>
          <p:cNvPr id="48" name="PlaceHolder 6"/>
          <p:cNvSpPr>
            <a:spLocks noGrp="1"/>
          </p:cNvSpPr>
          <p:nvPr>
            <p:ph type="title"/>
          </p:nvPr>
        </p:nvSpPr>
        <p:spPr>
          <a:xfrm>
            <a:off x="457200" y="704160"/>
            <a:ext cx="8228880" cy="1142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9" name="PlaceHolder 7"/>
          <p:cNvSpPr>
            <a:spLocks noGrp="1"/>
          </p:cNvSpPr>
          <p:nvPr>
            <p:ph type="body"/>
          </p:nvPr>
        </p:nvSpPr>
        <p:spPr>
          <a:xfrm>
            <a:off x="457200" y="1935360"/>
            <a:ext cx="8228880" cy="4388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9360" y="-7200"/>
            <a:ext cx="9162360" cy="104076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87" name="CustomShape 2"/>
          <p:cNvSpPr/>
          <p:nvPr/>
        </p:nvSpPr>
        <p:spPr>
          <a:xfrm>
            <a:off x="4381560" y="-7200"/>
            <a:ext cx="4761720" cy="63756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88" name="Group 3"/>
          <p:cNvGrpSpPr/>
          <p:nvPr/>
        </p:nvGrpSpPr>
        <p:grpSpPr>
          <a:xfrm>
            <a:off x="-29160" y="-16920"/>
            <a:ext cx="9197280" cy="1085760"/>
            <a:chOff x="-29160" y="-16920"/>
            <a:chExt cx="9197280" cy="1085760"/>
          </a:xfrm>
        </p:grpSpPr>
        <p:sp>
          <p:nvSpPr>
            <p:cNvPr id="89" name="CustomShape 4"/>
            <p:cNvSpPr/>
            <p:nvPr/>
          </p:nvSpPr>
          <p:spPr>
            <a:xfrm rot="21435600">
              <a:off x="-18720" y="201600"/>
              <a:ext cx="9162360" cy="6483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9f7a70"/>
              </a:solidFill>
              <a:round/>
            </a:ln>
          </p:spPr>
          <p:style>
            <a:lnRef idx="0"/>
            <a:fillRef idx="0"/>
            <a:effectRef idx="0"/>
            <a:fontRef idx="minor"/>
          </p:style>
        </p:sp>
        <p:sp>
          <p:nvSpPr>
            <p:cNvPr id="90" name="CustomShape 5"/>
            <p:cNvSpPr/>
            <p:nvPr/>
          </p:nvSpPr>
          <p:spPr>
            <a:xfrm rot="21435600">
              <a:off x="-14040" y="275040"/>
              <a:ext cx="9174960" cy="5295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f0a22e"/>
              </a:solidFill>
              <a:round/>
            </a:ln>
          </p:spPr>
          <p:style>
            <a:lnRef idx="0"/>
            <a:fillRef idx="0"/>
            <a:effectRef idx="0"/>
            <a:fontRef idx="minor"/>
          </p:style>
        </p:sp>
      </p:grpSp>
      <p:sp>
        <p:nvSpPr>
          <p:cNvPr id="91" name="PlaceHolder 6"/>
          <p:cNvSpPr>
            <a:spLocks noGrp="1"/>
          </p:cNvSpPr>
          <p:nvPr>
            <p:ph type="title"/>
          </p:nvPr>
        </p:nvSpPr>
        <p:spPr>
          <a:xfrm>
            <a:off x="457200" y="704160"/>
            <a:ext cx="8228880" cy="1142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2"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9360" y="-7200"/>
            <a:ext cx="9162360" cy="104076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30" name="CustomShape 2"/>
          <p:cNvSpPr/>
          <p:nvPr/>
        </p:nvSpPr>
        <p:spPr>
          <a:xfrm>
            <a:off x="4381560" y="-7200"/>
            <a:ext cx="4761720" cy="63756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fillRef idx="0"/>
          <a:effectRef idx="0"/>
          <a:fontRef idx="minor"/>
        </p:style>
      </p:sp>
      <p:grpSp>
        <p:nvGrpSpPr>
          <p:cNvPr id="131" name="Group 3"/>
          <p:cNvGrpSpPr/>
          <p:nvPr/>
        </p:nvGrpSpPr>
        <p:grpSpPr>
          <a:xfrm>
            <a:off x="-29160" y="-16920"/>
            <a:ext cx="9197280" cy="1085760"/>
            <a:chOff x="-29160" y="-16920"/>
            <a:chExt cx="9197280" cy="1085760"/>
          </a:xfrm>
        </p:grpSpPr>
        <p:sp>
          <p:nvSpPr>
            <p:cNvPr id="132" name="CustomShape 4"/>
            <p:cNvSpPr/>
            <p:nvPr/>
          </p:nvSpPr>
          <p:spPr>
            <a:xfrm rot="21435600">
              <a:off x="-18720" y="201600"/>
              <a:ext cx="9162360" cy="64836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88a54e"/>
              </a:solidFill>
              <a:round/>
            </a:ln>
          </p:spPr>
          <p:style>
            <a:lnRef idx="0"/>
            <a:fillRef idx="0"/>
            <a:effectRef idx="0"/>
            <a:fontRef idx="minor"/>
          </p:style>
        </p:sp>
        <p:sp>
          <p:nvSpPr>
            <p:cNvPr id="133" name="CustomShape 5"/>
            <p:cNvSpPr/>
            <p:nvPr/>
          </p:nvSpPr>
          <p:spPr>
            <a:xfrm rot="21435600">
              <a:off x="-14040" y="275040"/>
              <a:ext cx="9174960" cy="52956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4f81bd"/>
              </a:solidFill>
              <a:round/>
            </a:ln>
          </p:spPr>
          <p:style>
            <a:lnRef idx="0"/>
            <a:fillRef idx="0"/>
            <a:effectRef idx="0"/>
            <a:fontRef idx="minor"/>
          </p:style>
        </p:sp>
      </p:grpSp>
      <p:sp>
        <p:nvSpPr>
          <p:cNvPr id="134" name="PlaceHolder 6"/>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5"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ieeexplore.ieee.org/author/37086080416"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ieeexplore.ieee.org/author/37086080416" TargetMode="External"/><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28760" y="1448280"/>
            <a:ext cx="8143200" cy="207108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000" spc="-1" strike="noStrike">
                <a:solidFill>
                  <a:srgbClr val="4e3b30"/>
                </a:solidFill>
                <a:latin typeface="Times New Roman"/>
                <a:ea typeface="DejaVu Sans"/>
              </a:rPr>
              <a:t>Secure and Efficient Media Delivery using Cloud Technologies</a:t>
            </a:r>
            <a:endParaRPr b="0" lang="en-IN" sz="4000" spc="-1" strike="noStrike">
              <a:latin typeface="Arial"/>
            </a:endParaRPr>
          </a:p>
        </p:txBody>
      </p:sp>
      <p:sp>
        <p:nvSpPr>
          <p:cNvPr id="179" name="CustomShape 2"/>
          <p:cNvSpPr/>
          <p:nvPr/>
        </p:nvSpPr>
        <p:spPr>
          <a:xfrm>
            <a:off x="5715000" y="4448880"/>
            <a:ext cx="4571280" cy="1735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Submitted by: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P. Jeyanth Krishna (16121A04J5),</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Syed Liyakhath (16121A04M1),</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N. Alekhya (16121A04G1),</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P. Asritha (16121A04J4)</a:t>
            </a:r>
            <a:endParaRPr b="0" lang="en-IN" sz="1800" spc="-1" strike="noStrike">
              <a:latin typeface="Arial"/>
            </a:endParaRPr>
          </a:p>
        </p:txBody>
      </p:sp>
      <p:sp>
        <p:nvSpPr>
          <p:cNvPr id="180" name="CustomShape 3"/>
          <p:cNvSpPr/>
          <p:nvPr/>
        </p:nvSpPr>
        <p:spPr>
          <a:xfrm>
            <a:off x="642960" y="4448880"/>
            <a:ext cx="4751280" cy="17654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Under the guidance of:</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Dr.T.V.V.Satyanarayana,</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Associate Professor,</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Department of ECE,</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SVEC.</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0040" y="1000080"/>
            <a:ext cx="8228880" cy="72468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4e3b30"/>
                </a:solidFill>
                <a:latin typeface="Times New Roman"/>
                <a:ea typeface="DejaVu Sans"/>
              </a:rPr>
              <a:t>Overview of the Framework</a:t>
            </a:r>
            <a:endParaRPr b="0" lang="en-IN" sz="3200" spc="-1" strike="noStrike">
              <a:latin typeface="Arial"/>
            </a:endParaRPr>
          </a:p>
        </p:txBody>
      </p:sp>
      <p:pic>
        <p:nvPicPr>
          <p:cNvPr id="195" name="Content Placeholder 8" descr=""/>
          <p:cNvPicPr/>
          <p:nvPr/>
        </p:nvPicPr>
        <p:blipFill>
          <a:blip r:embed="rId1"/>
          <a:stretch/>
        </p:blipFill>
        <p:spPr>
          <a:xfrm>
            <a:off x="1785960" y="2071800"/>
            <a:ext cx="5732280" cy="4299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Picture 106" descr=""/>
          <p:cNvPicPr/>
          <p:nvPr/>
        </p:nvPicPr>
        <p:blipFill>
          <a:blip r:embed="rId1"/>
          <a:stretch/>
        </p:blipFill>
        <p:spPr>
          <a:xfrm>
            <a:off x="428760" y="1970640"/>
            <a:ext cx="3711600" cy="1958040"/>
          </a:xfrm>
          <a:prstGeom prst="rect">
            <a:avLst/>
          </a:prstGeom>
          <a:ln>
            <a:noFill/>
          </a:ln>
        </p:spPr>
      </p:pic>
      <p:pic>
        <p:nvPicPr>
          <p:cNvPr id="197" name="Picture 107" descr=""/>
          <p:cNvPicPr/>
          <p:nvPr/>
        </p:nvPicPr>
        <p:blipFill>
          <a:blip r:embed="rId2"/>
          <a:stretch/>
        </p:blipFill>
        <p:spPr>
          <a:xfrm>
            <a:off x="4786200" y="1857240"/>
            <a:ext cx="3500280" cy="1999800"/>
          </a:xfrm>
          <a:prstGeom prst="rect">
            <a:avLst/>
          </a:prstGeom>
          <a:ln>
            <a:noFill/>
          </a:ln>
        </p:spPr>
      </p:pic>
      <p:pic>
        <p:nvPicPr>
          <p:cNvPr id="198" name="Picture 108" descr=""/>
          <p:cNvPicPr/>
          <p:nvPr/>
        </p:nvPicPr>
        <p:blipFill>
          <a:blip r:embed="rId3"/>
          <a:stretch/>
        </p:blipFill>
        <p:spPr>
          <a:xfrm>
            <a:off x="428760" y="4286160"/>
            <a:ext cx="3714480" cy="2128320"/>
          </a:xfrm>
          <a:prstGeom prst="rect">
            <a:avLst/>
          </a:prstGeom>
          <a:ln>
            <a:noFill/>
          </a:ln>
        </p:spPr>
      </p:pic>
      <p:pic>
        <p:nvPicPr>
          <p:cNvPr id="199" name="Picture 109" descr=""/>
          <p:cNvPicPr/>
          <p:nvPr/>
        </p:nvPicPr>
        <p:blipFill>
          <a:blip r:embed="rId4"/>
          <a:stretch/>
        </p:blipFill>
        <p:spPr>
          <a:xfrm>
            <a:off x="4714920" y="4214880"/>
            <a:ext cx="3642840" cy="2214360"/>
          </a:xfrm>
          <a:prstGeom prst="rect">
            <a:avLst/>
          </a:prstGeom>
          <a:ln>
            <a:noFill/>
          </a:ln>
        </p:spPr>
      </p:pic>
      <p:sp>
        <p:nvSpPr>
          <p:cNvPr id="200" name="CustomShape 1"/>
          <p:cNvSpPr/>
          <p:nvPr/>
        </p:nvSpPr>
        <p:spPr>
          <a:xfrm>
            <a:off x="500040" y="1000080"/>
            <a:ext cx="8228880" cy="72468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4e3b30"/>
                </a:solidFill>
                <a:latin typeface="Times New Roman"/>
                <a:ea typeface="DejaVu Sans"/>
              </a:rPr>
              <a:t>Overview of the Client</a:t>
            </a:r>
            <a:endParaRPr b="0" lang="en-IN" sz="32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71320" y="1071720"/>
            <a:ext cx="8228880" cy="56052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4e3b30"/>
                </a:solidFill>
                <a:latin typeface="Times New Roman"/>
                <a:ea typeface="DejaVu Sans"/>
              </a:rPr>
              <a:t>Components and Stages Involved</a:t>
            </a:r>
            <a:endParaRPr b="0" lang="en-IN" sz="3200" spc="-1" strike="noStrike">
              <a:latin typeface="Arial"/>
            </a:endParaRPr>
          </a:p>
        </p:txBody>
      </p:sp>
      <p:sp>
        <p:nvSpPr>
          <p:cNvPr id="202" name="CustomShape 2"/>
          <p:cNvSpPr/>
          <p:nvPr/>
        </p:nvSpPr>
        <p:spPr>
          <a:xfrm>
            <a:off x="428760" y="2143080"/>
            <a:ext cx="8000280" cy="3857040"/>
          </a:xfrm>
          <a:prstGeom prst="rect">
            <a:avLst/>
          </a:prstGeom>
          <a:noFill/>
          <a:ln>
            <a:noFill/>
          </a:ln>
        </p:spPr>
        <p:style>
          <a:lnRef idx="0"/>
          <a:fillRef idx="0"/>
          <a:effectRef idx="0"/>
          <a:fontRef idx="minor"/>
        </p:style>
        <p:txBody>
          <a:bodyPr lIns="90000" rIns="90000" tIns="45000" bIns="45000">
            <a:normAutofit/>
          </a:bodyPr>
          <a:p>
            <a:pPr lvl="1" marL="736200" indent="-342360">
              <a:lnSpc>
                <a:spcPct val="100000"/>
              </a:lnSpc>
              <a:spcBef>
                <a:spcPts val="360"/>
              </a:spcBef>
              <a:buClr>
                <a:srgbClr val="f0a22e"/>
              </a:buClr>
              <a:buSzPct val="85000"/>
              <a:buFont typeface="Wingdings" charset="2"/>
              <a:buChar char=""/>
            </a:pPr>
            <a:r>
              <a:rPr b="0" lang="en-IN" sz="1800" spc="-1" strike="noStrike">
                <a:solidFill>
                  <a:srgbClr val="000000"/>
                </a:solidFill>
                <a:latin typeface="Times New Roman"/>
                <a:ea typeface="DejaVu Sans"/>
              </a:rPr>
              <a:t>Media Compression</a:t>
            </a:r>
            <a:endParaRPr b="0" lang="en-IN" sz="1800" spc="-1" strike="noStrike">
              <a:latin typeface="Arial"/>
            </a:endParaRPr>
          </a:p>
          <a:p>
            <a:pPr lvl="1" marL="640080" indent="-246240">
              <a:lnSpc>
                <a:spcPct val="100000"/>
              </a:lnSpc>
              <a:spcBef>
                <a:spcPts val="360"/>
              </a:spcBef>
              <a:buClr>
                <a:srgbClr val="f0a22e"/>
              </a:buClr>
              <a:buSzPct val="85000"/>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AES Encryption</a:t>
            </a:r>
            <a:endParaRPr b="0" lang="en-IN" sz="1800" spc="-1" strike="noStrike">
              <a:latin typeface="Arial"/>
            </a:endParaRPr>
          </a:p>
          <a:p>
            <a:pPr lvl="1" marL="640080" indent="-246240">
              <a:lnSpc>
                <a:spcPct val="100000"/>
              </a:lnSpc>
              <a:spcBef>
                <a:spcPts val="360"/>
              </a:spcBef>
              <a:buClr>
                <a:srgbClr val="f0a22e"/>
              </a:buClr>
              <a:buSzPct val="85000"/>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RSA Encryption</a:t>
            </a:r>
            <a:endParaRPr b="0" lang="en-IN" sz="1800" spc="-1" strike="noStrike">
              <a:latin typeface="Arial"/>
            </a:endParaRPr>
          </a:p>
          <a:p>
            <a:pPr lvl="1" marL="640080" indent="-246240">
              <a:lnSpc>
                <a:spcPct val="100000"/>
              </a:lnSpc>
              <a:spcBef>
                <a:spcPts val="360"/>
              </a:spcBef>
              <a:buClr>
                <a:srgbClr val="f0a22e"/>
              </a:buClr>
              <a:buSzPct val="85000"/>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PGP Server</a:t>
            </a:r>
            <a:endParaRPr b="0" lang="en-IN" sz="1800" spc="-1" strike="noStrike">
              <a:latin typeface="Arial"/>
            </a:endParaRPr>
          </a:p>
          <a:p>
            <a:pPr marL="640080" indent="-246240">
              <a:lnSpc>
                <a:spcPct val="100000"/>
              </a:lnSpc>
              <a:spcBef>
                <a:spcPts val="360"/>
              </a:spcBef>
            </a:pP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Content Placeholder 10" descr=""/>
          <p:cNvPicPr/>
          <p:nvPr/>
        </p:nvPicPr>
        <p:blipFill>
          <a:blip r:embed="rId1"/>
          <a:stretch/>
        </p:blipFill>
        <p:spPr>
          <a:xfrm>
            <a:off x="1214280" y="2000160"/>
            <a:ext cx="6429240" cy="4250880"/>
          </a:xfrm>
          <a:prstGeom prst="rect">
            <a:avLst/>
          </a:prstGeom>
          <a:ln>
            <a:noFill/>
          </a:ln>
        </p:spPr>
      </p:pic>
      <p:sp>
        <p:nvSpPr>
          <p:cNvPr id="204" name="TextShape 1"/>
          <p:cNvSpPr txBox="1"/>
          <p:nvPr/>
        </p:nvSpPr>
        <p:spPr>
          <a:xfrm>
            <a:off x="571320" y="1071720"/>
            <a:ext cx="8229240" cy="560880"/>
          </a:xfrm>
          <a:prstGeom prst="rect">
            <a:avLst/>
          </a:prstGeom>
          <a:noFill/>
          <a:ln>
            <a:noFill/>
          </a:ln>
        </p:spPr>
        <p:txBody>
          <a:bodyPr lIns="0" rIns="0" tIns="0" bIns="0" anchor="ctr">
            <a:normAutofit/>
          </a:bodyPr>
          <a:p>
            <a:pPr>
              <a:lnSpc>
                <a:spcPct val="100000"/>
              </a:lnSpc>
            </a:pPr>
            <a:r>
              <a:rPr b="1" lang="en-US" sz="3200" spc="-1" strike="noStrike">
                <a:solidFill>
                  <a:srgbClr val="000000"/>
                </a:solidFill>
                <a:latin typeface="Times New Roman"/>
              </a:rPr>
              <a:t>General Overview of Stages Involved</a:t>
            </a:r>
            <a:endParaRPr b="0" lang="en-US" sz="32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Picture 3" descr=""/>
          <p:cNvPicPr/>
          <p:nvPr/>
        </p:nvPicPr>
        <p:blipFill>
          <a:blip r:embed="rId1"/>
          <a:stretch/>
        </p:blipFill>
        <p:spPr>
          <a:xfrm>
            <a:off x="2857320" y="2039400"/>
            <a:ext cx="3153960" cy="1317600"/>
          </a:xfrm>
          <a:prstGeom prst="rect">
            <a:avLst/>
          </a:prstGeom>
          <a:ln>
            <a:noFill/>
          </a:ln>
        </p:spPr>
      </p:pic>
      <p:sp>
        <p:nvSpPr>
          <p:cNvPr id="206" name="CustomShape 1"/>
          <p:cNvSpPr/>
          <p:nvPr/>
        </p:nvSpPr>
        <p:spPr>
          <a:xfrm>
            <a:off x="571320" y="100008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3200" spc="-1" strike="noStrike">
                <a:solidFill>
                  <a:srgbClr val="4e3b30"/>
                </a:solidFill>
                <a:latin typeface="Times New Roman"/>
                <a:ea typeface="DejaVu Sans"/>
              </a:rPr>
              <a:t>Client Side Processing</a:t>
            </a:r>
            <a:endParaRPr b="0" lang="en-IN" sz="3200" spc="-1" strike="noStrike">
              <a:latin typeface="Arial"/>
            </a:endParaRPr>
          </a:p>
        </p:txBody>
      </p:sp>
      <p:sp>
        <p:nvSpPr>
          <p:cNvPr id="207" name="CustomShape 2"/>
          <p:cNvSpPr/>
          <p:nvPr/>
        </p:nvSpPr>
        <p:spPr>
          <a:xfrm>
            <a:off x="785880" y="3929040"/>
            <a:ext cx="7571880" cy="161460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Times New Roman"/>
                <a:ea typeface="DejaVu Sans"/>
              </a:rPr>
              <a:t>The group of media desired to be processed  - refered to as “Package” here on, is initially pre-compressed using the Zstandard Compression Algorithm to obtain a quickly compressed package that has a slightly reduced size making the cloud upload process a little bit faster and helps reduce the bandwidth used to upload the package.</a:t>
            </a:r>
            <a:endParaRPr b="0" lang="en-IN"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Picture 2" descr=""/>
          <p:cNvPicPr/>
          <p:nvPr/>
        </p:nvPicPr>
        <p:blipFill>
          <a:blip r:embed="rId1"/>
          <a:stretch/>
        </p:blipFill>
        <p:spPr>
          <a:xfrm>
            <a:off x="1071360" y="2357280"/>
            <a:ext cx="6857280" cy="3714120"/>
          </a:xfrm>
          <a:prstGeom prst="rect">
            <a:avLst/>
          </a:prstGeom>
          <a:ln>
            <a:noFill/>
          </a:ln>
        </p:spPr>
      </p:pic>
      <p:sp>
        <p:nvSpPr>
          <p:cNvPr id="209" name="CustomShape 1"/>
          <p:cNvSpPr/>
          <p:nvPr/>
        </p:nvSpPr>
        <p:spPr>
          <a:xfrm>
            <a:off x="571320" y="100008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3200" spc="-1" strike="noStrike">
                <a:solidFill>
                  <a:srgbClr val="4e3b30"/>
                </a:solidFill>
                <a:latin typeface="Times New Roman"/>
                <a:ea typeface="DejaVu Sans"/>
              </a:rPr>
              <a:t>On the server side</a:t>
            </a:r>
            <a:endParaRPr b="0" lang="en-IN"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71320" y="100008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3200" spc="-1" strike="noStrike">
                <a:solidFill>
                  <a:srgbClr val="4e3b30"/>
                </a:solidFill>
                <a:latin typeface="Times New Roman"/>
                <a:ea typeface="DejaVu Sans"/>
              </a:rPr>
              <a:t>Slave Process Overview</a:t>
            </a:r>
            <a:endParaRPr b="0" lang="en-IN" sz="3200" spc="-1" strike="noStrike">
              <a:latin typeface="Arial"/>
            </a:endParaRPr>
          </a:p>
        </p:txBody>
      </p:sp>
      <p:pic>
        <p:nvPicPr>
          <p:cNvPr id="211" name="Picture 2" descr=""/>
          <p:cNvPicPr/>
          <p:nvPr/>
        </p:nvPicPr>
        <p:blipFill>
          <a:blip r:embed="rId1"/>
          <a:stretch/>
        </p:blipFill>
        <p:spPr>
          <a:xfrm>
            <a:off x="1214280" y="2643120"/>
            <a:ext cx="7076520" cy="30758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Picture 3" descr=""/>
          <p:cNvPicPr/>
          <p:nvPr/>
        </p:nvPicPr>
        <p:blipFill>
          <a:blip r:embed="rId1"/>
          <a:stretch/>
        </p:blipFill>
        <p:spPr>
          <a:xfrm>
            <a:off x="3214800" y="1071720"/>
            <a:ext cx="3785760" cy="5785920"/>
          </a:xfrm>
          <a:prstGeom prst="rect">
            <a:avLst/>
          </a:prstGeom>
          <a:ln>
            <a:noFill/>
          </a:ln>
        </p:spPr>
      </p:pic>
      <p:sp>
        <p:nvSpPr>
          <p:cNvPr id="213" name="CustomShape 1"/>
          <p:cNvSpPr/>
          <p:nvPr/>
        </p:nvSpPr>
        <p:spPr>
          <a:xfrm>
            <a:off x="571320" y="100008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2400" spc="-1" strike="noStrike">
                <a:solidFill>
                  <a:srgbClr val="000000"/>
                </a:solidFill>
                <a:latin typeface="Times New Roman"/>
                <a:ea typeface="DejaVu Sans"/>
              </a:rPr>
              <a:t>Compression Flowchart</a:t>
            </a:r>
            <a:endParaRPr b="0" lang="en-IN" sz="24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Picture 4" descr=""/>
          <p:cNvPicPr/>
          <p:nvPr/>
        </p:nvPicPr>
        <p:blipFill>
          <a:blip r:embed="rId1"/>
          <a:stretch/>
        </p:blipFill>
        <p:spPr>
          <a:xfrm>
            <a:off x="3429000" y="1071720"/>
            <a:ext cx="2796120" cy="5643360"/>
          </a:xfrm>
          <a:prstGeom prst="rect">
            <a:avLst/>
          </a:prstGeom>
          <a:ln>
            <a:noFill/>
          </a:ln>
        </p:spPr>
      </p:pic>
      <p:sp>
        <p:nvSpPr>
          <p:cNvPr id="215" name="CustomShape 1"/>
          <p:cNvSpPr/>
          <p:nvPr/>
        </p:nvSpPr>
        <p:spPr>
          <a:xfrm>
            <a:off x="571320" y="100008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2400" spc="-1" strike="noStrike">
                <a:solidFill>
                  <a:srgbClr val="4e3b30"/>
                </a:solidFill>
                <a:latin typeface="Times New Roman"/>
                <a:ea typeface="DejaVu Sans"/>
              </a:rPr>
              <a:t>AES Encryption </a:t>
            </a:r>
            <a:endParaRPr b="0" lang="en-IN" sz="2400" spc="-1" strike="noStrike">
              <a:latin typeface="Arial"/>
            </a:endParaRPr>
          </a:p>
          <a:p>
            <a:pPr>
              <a:lnSpc>
                <a:spcPct val="100000"/>
              </a:lnSpc>
            </a:pPr>
            <a:r>
              <a:rPr b="1" lang="en-IN" sz="2400" spc="-1" strike="noStrike">
                <a:solidFill>
                  <a:srgbClr val="4e3b30"/>
                </a:solidFill>
                <a:latin typeface="Times New Roman"/>
                <a:ea typeface="DejaVu Sans"/>
              </a:rPr>
              <a:t>Flowchart</a:t>
            </a:r>
            <a:endParaRPr b="0" lang="en-IN" sz="24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Picture 3" descr=""/>
          <p:cNvPicPr/>
          <p:nvPr/>
        </p:nvPicPr>
        <p:blipFill>
          <a:blip r:embed="rId1"/>
          <a:stretch/>
        </p:blipFill>
        <p:spPr>
          <a:xfrm>
            <a:off x="4000320" y="1071720"/>
            <a:ext cx="2796120" cy="5500440"/>
          </a:xfrm>
          <a:prstGeom prst="rect">
            <a:avLst/>
          </a:prstGeom>
          <a:ln>
            <a:noFill/>
          </a:ln>
        </p:spPr>
      </p:pic>
      <p:sp>
        <p:nvSpPr>
          <p:cNvPr id="217" name="CustomShape 1"/>
          <p:cNvSpPr/>
          <p:nvPr/>
        </p:nvSpPr>
        <p:spPr>
          <a:xfrm>
            <a:off x="571320" y="1000080"/>
            <a:ext cx="2928600" cy="713520"/>
          </a:xfrm>
          <a:prstGeom prst="rect">
            <a:avLst/>
          </a:prstGeom>
          <a:noFill/>
          <a:ln>
            <a:noFill/>
          </a:ln>
        </p:spPr>
        <p:style>
          <a:lnRef idx="0"/>
          <a:fillRef idx="0"/>
          <a:effectRef idx="0"/>
          <a:fontRef idx="minor"/>
        </p:style>
        <p:txBody>
          <a:bodyPr lIns="0" rIns="0" tIns="45000" bIns="0" anchor="b"/>
          <a:p>
            <a:pPr>
              <a:lnSpc>
                <a:spcPct val="100000"/>
              </a:lnSpc>
            </a:pPr>
            <a:r>
              <a:rPr b="1" lang="en-IN" sz="2400" spc="-1" strike="noStrike">
                <a:solidFill>
                  <a:srgbClr val="000000"/>
                </a:solidFill>
                <a:latin typeface="Times New Roman"/>
                <a:ea typeface="DejaVu Sans"/>
              </a:rPr>
              <a:t>RSA Encryption Flowchart</a:t>
            </a:r>
            <a:endParaRPr b="0" lang="en-IN" sz="2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857160"/>
            <a:ext cx="8228880" cy="63180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4e3b30"/>
                </a:solidFill>
                <a:latin typeface="Times New Roman"/>
                <a:ea typeface="DejaVu Sans"/>
              </a:rPr>
              <a:t>Abstract</a:t>
            </a:r>
            <a:endParaRPr b="0" lang="en-IN" sz="3200" spc="-1" strike="noStrike">
              <a:latin typeface="Arial"/>
            </a:endParaRPr>
          </a:p>
        </p:txBody>
      </p:sp>
      <p:sp>
        <p:nvSpPr>
          <p:cNvPr id="182" name="CustomShape 2"/>
          <p:cNvSpPr/>
          <p:nvPr/>
        </p:nvSpPr>
        <p:spPr>
          <a:xfrm>
            <a:off x="428760" y="1766520"/>
            <a:ext cx="8357400" cy="461628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Now-a-days the use of digital Media has become a very common way of sharing Information, be it from personal holiday Images to confidential Intelligence reports. As such, secure and efficient sharing of such data is one of the major problem in this digital world.  One way to solve this is by using Compression techniques using LZMA, Zstandard etc., in combination to best compress and deliver the data. This project also tries to solve this issue by using the well-established and highly secure encryption standard, AES-256 in combination with the RSA key exchange mechanism. All put together with an User Interface for easy access to the service can be viable solution to the problem</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71320" y="100008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3200" spc="-1" strike="noStrike">
                <a:solidFill>
                  <a:srgbClr val="4e3b30"/>
                </a:solidFill>
                <a:latin typeface="Times New Roman"/>
                <a:ea typeface="DejaVu Sans"/>
              </a:rPr>
              <a:t>RSA Key Exchange</a:t>
            </a:r>
            <a:endParaRPr b="0" lang="en-IN" sz="3200" spc="-1" strike="noStrike">
              <a:latin typeface="Arial"/>
            </a:endParaRPr>
          </a:p>
        </p:txBody>
      </p:sp>
      <p:pic>
        <p:nvPicPr>
          <p:cNvPr id="219" name="Picture 2" descr=""/>
          <p:cNvPicPr/>
          <p:nvPr/>
        </p:nvPicPr>
        <p:blipFill>
          <a:blip r:embed="rId1"/>
          <a:stretch/>
        </p:blipFill>
        <p:spPr>
          <a:xfrm>
            <a:off x="1714320" y="2428920"/>
            <a:ext cx="6028560" cy="39236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57120" y="642960"/>
            <a:ext cx="8228880" cy="713520"/>
          </a:xfrm>
          <a:prstGeom prst="rect">
            <a:avLst/>
          </a:prstGeom>
          <a:noFill/>
          <a:ln>
            <a:noFill/>
          </a:ln>
        </p:spPr>
        <p:style>
          <a:lnRef idx="0"/>
          <a:fillRef idx="0"/>
          <a:effectRef idx="0"/>
          <a:fontRef idx="minor"/>
        </p:style>
        <p:txBody>
          <a:bodyPr lIns="0" rIns="0" tIns="45000" bIns="0" anchor="b"/>
          <a:p>
            <a:pPr>
              <a:lnSpc>
                <a:spcPct val="100000"/>
              </a:lnSpc>
            </a:pPr>
            <a:r>
              <a:rPr b="1" lang="en-IN" sz="3200" spc="-1" strike="noStrike">
                <a:solidFill>
                  <a:srgbClr val="4e3b30"/>
                </a:solidFill>
                <a:latin typeface="Times New Roman"/>
                <a:ea typeface="DejaVu Sans"/>
              </a:rPr>
              <a:t>Tools Used</a:t>
            </a:r>
            <a:endParaRPr b="0" lang="en-IN" sz="3200" spc="-1" strike="noStrike">
              <a:latin typeface="Arial"/>
            </a:endParaRPr>
          </a:p>
        </p:txBody>
      </p:sp>
      <p:sp>
        <p:nvSpPr>
          <p:cNvPr id="221" name="CustomShape 2"/>
          <p:cNvSpPr/>
          <p:nvPr/>
        </p:nvSpPr>
        <p:spPr>
          <a:xfrm>
            <a:off x="357120" y="1428840"/>
            <a:ext cx="8400240" cy="3142800"/>
          </a:xfrm>
          <a:prstGeom prst="rect">
            <a:avLst/>
          </a:prstGeom>
          <a:noFill/>
          <a:ln>
            <a:noFill/>
          </a:ln>
        </p:spPr>
        <p:style>
          <a:lnRef idx="0"/>
          <a:fillRef idx="0"/>
          <a:effectRef idx="0"/>
          <a:fontRef idx="minor"/>
        </p:style>
        <p:txBody>
          <a:bodyPr lIns="90000" rIns="90000" tIns="45000" bIns="45000">
            <a:normAutofit/>
          </a:bodyPr>
          <a:p>
            <a:pPr marL="274320" indent="-273600">
              <a:lnSpc>
                <a:spcPct val="150000"/>
              </a:lnSpc>
              <a:spcBef>
                <a:spcPts val="400"/>
              </a:spcBef>
            </a:pPr>
            <a:r>
              <a:rPr b="1" lang="en-IN" sz="2000" spc="-1" strike="noStrike">
                <a:solidFill>
                  <a:srgbClr val="000000"/>
                </a:solidFill>
                <a:latin typeface="Times New Roman"/>
                <a:ea typeface="DejaVu Sans"/>
              </a:rPr>
              <a:t>Flask Web Framework:</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Flask is a micro web framework written in Python.</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A web application framework is used to create web servers that respond to HTTP requests</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It’s used inside the project to create the main Application Server, that accepts requests from clients and processess them</a:t>
            </a:r>
            <a:endParaRPr b="0" lang="en-IN" sz="2000" spc="-1" strike="noStrike">
              <a:latin typeface="Arial"/>
            </a:endParaRPr>
          </a:p>
          <a:p>
            <a:pPr>
              <a:lnSpc>
                <a:spcPct val="100000"/>
              </a:lnSpc>
            </a:pPr>
            <a:endParaRPr b="0" lang="en-IN" sz="2000" spc="-1" strike="noStrike">
              <a:latin typeface="Arial"/>
            </a:endParaRPr>
          </a:p>
        </p:txBody>
      </p:sp>
      <p:sp>
        <p:nvSpPr>
          <p:cNvPr id="222" name="CustomShape 3"/>
          <p:cNvSpPr/>
          <p:nvPr/>
        </p:nvSpPr>
        <p:spPr>
          <a:xfrm>
            <a:off x="428760" y="4714920"/>
            <a:ext cx="8400240" cy="1571040"/>
          </a:xfrm>
          <a:prstGeom prst="rect">
            <a:avLst/>
          </a:prstGeom>
          <a:noFill/>
          <a:ln>
            <a:noFill/>
          </a:ln>
        </p:spPr>
        <p:style>
          <a:lnRef idx="0"/>
          <a:fillRef idx="0"/>
          <a:effectRef idx="0"/>
          <a:fontRef idx="minor"/>
        </p:style>
        <p:txBody>
          <a:bodyPr lIns="90000" rIns="90000" tIns="45000" bIns="45000"/>
          <a:p>
            <a:pPr marL="274320" indent="-273600">
              <a:lnSpc>
                <a:spcPct val="150000"/>
              </a:lnSpc>
              <a:spcBef>
                <a:spcPts val="400"/>
              </a:spcBef>
            </a:pPr>
            <a:r>
              <a:rPr b="1" lang="en-IN" sz="2000" spc="-1" strike="noStrike">
                <a:solidFill>
                  <a:srgbClr val="000000"/>
                </a:solidFill>
                <a:latin typeface="Times New Roman"/>
                <a:ea typeface="DejaVu Sans"/>
              </a:rPr>
              <a:t>Cryptography Module:</a:t>
            </a:r>
            <a:endParaRPr b="0" lang="en-IN" sz="2000" spc="-1" strike="noStrike">
              <a:latin typeface="Arial"/>
            </a:endParaRPr>
          </a:p>
          <a:p>
            <a:pPr marL="274320" indent="-273600">
              <a:lnSpc>
                <a:spcPct val="150000"/>
              </a:lnSpc>
              <a:spcBef>
                <a:spcPts val="400"/>
              </a:spcBef>
            </a:pPr>
            <a:r>
              <a:rPr b="1"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A python module that allow offers several Encryption Algorithms and provides cryptographic primitives to build custom Algorithms</a:t>
            </a:r>
            <a:endParaRPr b="0" lang="en-IN" sz="2000" spc="-1" strike="noStrike">
              <a:latin typeface="Arial"/>
            </a:endParaRPr>
          </a:p>
          <a:p>
            <a:pPr marL="274320" indent="-273600">
              <a:lnSpc>
                <a:spcPct val="150000"/>
              </a:lnSpc>
              <a:spcBef>
                <a:spcPts val="400"/>
              </a:spcBef>
            </a:pPr>
            <a:r>
              <a:rPr b="0" lang="en-IN" sz="2000" spc="-1" strike="noStrike">
                <a:solidFill>
                  <a:srgbClr val="000000"/>
                </a:solidFill>
                <a:latin typeface="Times New Roman"/>
                <a:ea typeface="DejaVu Sans"/>
              </a:rPr>
              <a:t> </a:t>
            </a:r>
            <a:endParaRPr b="0" lang="en-IN"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29200" y="928800"/>
            <a:ext cx="8400240" cy="1571040"/>
          </a:xfrm>
          <a:prstGeom prst="rect">
            <a:avLst/>
          </a:prstGeom>
          <a:noFill/>
          <a:ln>
            <a:noFill/>
          </a:ln>
        </p:spPr>
        <p:style>
          <a:lnRef idx="0"/>
          <a:fillRef idx="0"/>
          <a:effectRef idx="0"/>
          <a:fontRef idx="minor"/>
        </p:style>
        <p:txBody>
          <a:bodyPr lIns="90000" rIns="90000" tIns="45000" bIns="45000"/>
          <a:p>
            <a:pPr marL="274320" indent="-273600">
              <a:lnSpc>
                <a:spcPct val="150000"/>
              </a:lnSpc>
              <a:spcBef>
                <a:spcPts val="400"/>
              </a:spcBef>
            </a:pPr>
            <a:r>
              <a:rPr b="1" lang="en-IN" sz="2000" spc="-1" strike="noStrike">
                <a:solidFill>
                  <a:srgbClr val="000000"/>
                </a:solidFill>
                <a:latin typeface="Times New Roman"/>
                <a:ea typeface="DejaVu Sans"/>
              </a:rPr>
              <a:t>Zstandard &amp; LZMA Modules:</a:t>
            </a:r>
            <a:endParaRPr b="0" lang="en-IN" sz="2000" spc="-1" strike="noStrike">
              <a:latin typeface="Arial"/>
            </a:endParaRPr>
          </a:p>
          <a:p>
            <a:pPr marL="274320" indent="-273600">
              <a:lnSpc>
                <a:spcPct val="150000"/>
              </a:lnSpc>
              <a:spcBef>
                <a:spcPts val="400"/>
              </a:spcBef>
            </a:pPr>
            <a:r>
              <a:rPr b="1"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Python modules that offers zstandard and LZMA Comrpession Algorithms that can compress given Binary Data</a:t>
            </a:r>
            <a:endParaRPr b="0" lang="en-IN" sz="2000" spc="-1" strike="noStrike">
              <a:latin typeface="Arial"/>
            </a:endParaRPr>
          </a:p>
          <a:p>
            <a:pPr marL="274320" indent="-273600">
              <a:lnSpc>
                <a:spcPct val="150000"/>
              </a:lnSpc>
              <a:spcBef>
                <a:spcPts val="400"/>
              </a:spcBef>
            </a:pPr>
            <a:r>
              <a:rPr b="0" lang="en-IN" sz="2000" spc="-1" strike="noStrike">
                <a:solidFill>
                  <a:srgbClr val="000000"/>
                </a:solidFill>
                <a:latin typeface="Times New Roman"/>
                <a:ea typeface="DejaVu Sans"/>
              </a:rPr>
              <a:t> </a:t>
            </a:r>
            <a:endParaRPr b="0" lang="en-IN" sz="2000" spc="-1" strike="noStrike">
              <a:latin typeface="Arial"/>
            </a:endParaRPr>
          </a:p>
        </p:txBody>
      </p:sp>
      <p:sp>
        <p:nvSpPr>
          <p:cNvPr id="224" name="CustomShape 2"/>
          <p:cNvSpPr/>
          <p:nvPr/>
        </p:nvSpPr>
        <p:spPr>
          <a:xfrm>
            <a:off x="357120" y="2428920"/>
            <a:ext cx="8400240" cy="4071240"/>
          </a:xfrm>
          <a:prstGeom prst="rect">
            <a:avLst/>
          </a:prstGeom>
          <a:noFill/>
          <a:ln>
            <a:noFill/>
          </a:ln>
        </p:spPr>
        <p:style>
          <a:lnRef idx="0"/>
          <a:fillRef idx="0"/>
          <a:effectRef idx="0"/>
          <a:fontRef idx="minor"/>
        </p:style>
        <p:txBody>
          <a:bodyPr lIns="90000" rIns="90000" tIns="45000" bIns="45000">
            <a:normAutofit/>
          </a:bodyPr>
          <a:p>
            <a:pPr marL="274320" indent="-273600">
              <a:lnSpc>
                <a:spcPct val="150000"/>
              </a:lnSpc>
              <a:spcBef>
                <a:spcPts val="400"/>
              </a:spcBef>
            </a:pPr>
            <a:r>
              <a:rPr b="1" lang="en-IN" sz="2000" spc="-1" strike="noStrike">
                <a:solidFill>
                  <a:srgbClr val="000000"/>
                </a:solidFill>
                <a:latin typeface="Times New Roman"/>
                <a:ea typeface="DejaVu Sans"/>
              </a:rPr>
              <a:t>Electron.js GUI Framework:</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Electron is an open-source framework used for the development of desktop GUI applications using web technologies</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GUI stands for Graphical User Interface, GUI frameworks are used to create applications that are easy to use and interact with  and offers elemtents like buttons, Input boxes etc.,</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It’s used inside the project to create the Client Application software that is used to access the service provided with the Server</a:t>
            </a:r>
            <a:endParaRPr b="0" lang="en-IN" sz="2000" spc="-1" strike="noStrike">
              <a:latin typeface="Arial"/>
            </a:endParaRPr>
          </a:p>
          <a:p>
            <a:pPr>
              <a:lnSpc>
                <a:spcPct val="100000"/>
              </a:lnSpc>
            </a:pPr>
            <a:endParaRPr b="0" lang="en-IN"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57120" y="1000080"/>
            <a:ext cx="8400240" cy="5428440"/>
          </a:xfrm>
          <a:prstGeom prst="rect">
            <a:avLst/>
          </a:prstGeom>
          <a:noFill/>
          <a:ln>
            <a:noFill/>
          </a:ln>
        </p:spPr>
        <p:style>
          <a:lnRef idx="0"/>
          <a:fillRef idx="0"/>
          <a:effectRef idx="0"/>
          <a:fontRef idx="minor"/>
        </p:style>
        <p:txBody>
          <a:bodyPr lIns="90000" rIns="90000" tIns="45000" bIns="45000"/>
          <a:p>
            <a:pPr marL="274320" indent="-273600">
              <a:lnSpc>
                <a:spcPct val="150000"/>
              </a:lnSpc>
              <a:spcBef>
                <a:spcPts val="400"/>
              </a:spcBef>
            </a:pPr>
            <a:r>
              <a:rPr b="1" lang="en-IN" sz="2000" spc="-1" strike="noStrike">
                <a:solidFill>
                  <a:srgbClr val="000000"/>
                </a:solidFill>
                <a:latin typeface="Times New Roman"/>
                <a:ea typeface="DejaVu Sans"/>
              </a:rPr>
              <a:t>Amazon Web Services:</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Amazon Web Services (AWS) is the world’s leading provider of Cloud Technologies owned by Amazon Inc.,</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Offers several  Cloud Services like Cloud Computing, Cloud Storage, IOT Services etc.,</a:t>
            </a:r>
            <a:endParaRPr b="0" lang="en-IN" sz="2000" spc="-1" strike="noStrike">
              <a:latin typeface="Arial"/>
            </a:endParaRPr>
          </a:p>
          <a:p>
            <a:pPr lvl="1" marL="640080" indent="-246240">
              <a:lnSpc>
                <a:spcPct val="150000"/>
              </a:lnSpc>
              <a:spcBef>
                <a:spcPts val="400"/>
              </a:spcBef>
              <a:buClr>
                <a:srgbClr val="f0a22e"/>
              </a:buClr>
              <a:buSzPct val="85000"/>
              <a:buFont typeface="Wingdings 2" charset="2"/>
              <a:buChar char=""/>
            </a:pPr>
            <a:r>
              <a:rPr b="0" lang="en-IN" sz="2000" spc="-1" strike="noStrike">
                <a:solidFill>
                  <a:srgbClr val="000000"/>
                </a:solidFill>
                <a:latin typeface="Times New Roman"/>
                <a:ea typeface="DejaVu Sans"/>
              </a:rPr>
              <a:t>This project uses Two of the services offered by AWS. </a:t>
            </a:r>
            <a:endParaRPr b="0" lang="en-IN" sz="2000" spc="-1" strike="noStrike">
              <a:latin typeface="Arial"/>
            </a:endParaRPr>
          </a:p>
          <a:p>
            <a:pPr lvl="2" marL="914400" indent="-246240">
              <a:lnSpc>
                <a:spcPct val="150000"/>
              </a:lnSpc>
              <a:spcBef>
                <a:spcPts val="400"/>
              </a:spcBef>
              <a:buClr>
                <a:srgbClr val="a5644e"/>
              </a:buClr>
              <a:buSzPct val="70000"/>
              <a:buFont typeface="Wingdings 2" charset="2"/>
              <a:buChar char=""/>
            </a:pPr>
            <a:r>
              <a:rPr b="0" lang="en-IN" sz="2000" spc="-1" strike="noStrike">
                <a:solidFill>
                  <a:srgbClr val="000000"/>
                </a:solidFill>
                <a:latin typeface="Times New Roman"/>
                <a:ea typeface="DejaVu Sans"/>
              </a:rPr>
              <a:t>Elastic Cloud Compute (EC2) - offers Virtual Machines in Cloud for Running Slaves Processes</a:t>
            </a:r>
            <a:endParaRPr b="0" lang="en-IN" sz="2000" spc="-1" strike="noStrike">
              <a:latin typeface="Arial"/>
            </a:endParaRPr>
          </a:p>
          <a:p>
            <a:pPr lvl="2" marL="914400" indent="-246240">
              <a:lnSpc>
                <a:spcPct val="150000"/>
              </a:lnSpc>
              <a:spcBef>
                <a:spcPts val="400"/>
              </a:spcBef>
              <a:buClr>
                <a:srgbClr val="a5644e"/>
              </a:buClr>
              <a:buSzPct val="70000"/>
              <a:buFont typeface="Wingdings 2" charset="2"/>
              <a:buChar char=""/>
            </a:pPr>
            <a:r>
              <a:rPr b="0" lang="en-IN" sz="2000" spc="-1" strike="noStrike">
                <a:solidFill>
                  <a:srgbClr val="000000"/>
                </a:solidFill>
                <a:latin typeface="Times New Roman"/>
                <a:ea typeface="DejaVu Sans"/>
              </a:rPr>
              <a:t>Simple Storage Service (S3) – offers Cloud Storage Services that is Utilized by the Server to store Media &amp; Acts as a Unified Workspace for Slave Processes </a:t>
            </a:r>
            <a:endParaRPr b="0" lang="en-IN" sz="2000" spc="-1" strike="noStrike">
              <a:latin typeface="Arial"/>
            </a:endParaRPr>
          </a:p>
          <a:p>
            <a:pPr>
              <a:lnSpc>
                <a:spcPct val="100000"/>
              </a:lnSpc>
            </a:pPr>
            <a:endParaRPr b="0" lang="en-IN"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Picture 2" descr=""/>
          <p:cNvPicPr/>
          <p:nvPr/>
        </p:nvPicPr>
        <p:blipFill>
          <a:blip r:embed="rId1"/>
          <a:stretch/>
        </p:blipFill>
        <p:spPr>
          <a:xfrm>
            <a:off x="638280" y="1428840"/>
            <a:ext cx="1218960" cy="1218960"/>
          </a:xfrm>
          <a:prstGeom prst="rect">
            <a:avLst/>
          </a:prstGeom>
          <a:ln>
            <a:noFill/>
          </a:ln>
        </p:spPr>
      </p:pic>
      <p:pic>
        <p:nvPicPr>
          <p:cNvPr id="227" name="Picture 3" descr=""/>
          <p:cNvPicPr/>
          <p:nvPr/>
        </p:nvPicPr>
        <p:blipFill>
          <a:blip r:embed="rId2"/>
          <a:stretch/>
        </p:blipFill>
        <p:spPr>
          <a:xfrm>
            <a:off x="2071800" y="1396800"/>
            <a:ext cx="2071440" cy="1245960"/>
          </a:xfrm>
          <a:prstGeom prst="rect">
            <a:avLst/>
          </a:prstGeom>
          <a:ln>
            <a:noFill/>
          </a:ln>
        </p:spPr>
      </p:pic>
      <p:pic>
        <p:nvPicPr>
          <p:cNvPr id="228" name="Picture 4" descr=""/>
          <p:cNvPicPr/>
          <p:nvPr/>
        </p:nvPicPr>
        <p:blipFill>
          <a:blip r:embed="rId3"/>
          <a:stretch/>
        </p:blipFill>
        <p:spPr>
          <a:xfrm>
            <a:off x="571320" y="2857320"/>
            <a:ext cx="1785600" cy="1785600"/>
          </a:xfrm>
          <a:prstGeom prst="rect">
            <a:avLst/>
          </a:prstGeom>
          <a:ln>
            <a:noFill/>
          </a:ln>
        </p:spPr>
      </p:pic>
      <p:pic>
        <p:nvPicPr>
          <p:cNvPr id="229" name="Picture 5" descr=""/>
          <p:cNvPicPr/>
          <p:nvPr/>
        </p:nvPicPr>
        <p:blipFill>
          <a:blip r:embed="rId4"/>
          <a:stretch/>
        </p:blipFill>
        <p:spPr>
          <a:xfrm>
            <a:off x="4357800" y="1344600"/>
            <a:ext cx="2356920" cy="1298160"/>
          </a:xfrm>
          <a:prstGeom prst="rect">
            <a:avLst/>
          </a:prstGeom>
          <a:ln>
            <a:noFill/>
          </a:ln>
        </p:spPr>
      </p:pic>
      <p:pic>
        <p:nvPicPr>
          <p:cNvPr id="230" name="Picture 6" descr=""/>
          <p:cNvPicPr/>
          <p:nvPr/>
        </p:nvPicPr>
        <p:blipFill>
          <a:blip r:embed="rId5"/>
          <a:stretch/>
        </p:blipFill>
        <p:spPr>
          <a:xfrm>
            <a:off x="2643120" y="2857320"/>
            <a:ext cx="1785600" cy="1785600"/>
          </a:xfrm>
          <a:prstGeom prst="rect">
            <a:avLst/>
          </a:prstGeom>
          <a:ln>
            <a:noFill/>
          </a:ln>
        </p:spPr>
      </p:pic>
      <p:pic>
        <p:nvPicPr>
          <p:cNvPr id="231" name="Picture 7" descr=""/>
          <p:cNvPicPr/>
          <p:nvPr/>
        </p:nvPicPr>
        <p:blipFill>
          <a:blip r:embed="rId6"/>
          <a:stretch/>
        </p:blipFill>
        <p:spPr>
          <a:xfrm>
            <a:off x="4714920" y="2857320"/>
            <a:ext cx="1928520" cy="1785600"/>
          </a:xfrm>
          <a:prstGeom prst="rect">
            <a:avLst/>
          </a:prstGeom>
          <a:ln>
            <a:noFill/>
          </a:ln>
        </p:spPr>
      </p:pic>
      <p:pic>
        <p:nvPicPr>
          <p:cNvPr id="232" name="Picture 8" descr=""/>
          <p:cNvPicPr/>
          <p:nvPr/>
        </p:nvPicPr>
        <p:blipFill>
          <a:blip r:embed="rId7"/>
          <a:stretch/>
        </p:blipFill>
        <p:spPr>
          <a:xfrm>
            <a:off x="6858000" y="2928960"/>
            <a:ext cx="1785600" cy="1785600"/>
          </a:xfrm>
          <a:prstGeom prst="rect">
            <a:avLst/>
          </a:prstGeom>
          <a:ln>
            <a:noFill/>
          </a:ln>
        </p:spPr>
      </p:pic>
      <p:pic>
        <p:nvPicPr>
          <p:cNvPr id="233" name="Picture 9" descr=""/>
          <p:cNvPicPr/>
          <p:nvPr/>
        </p:nvPicPr>
        <p:blipFill>
          <a:blip r:embed="rId8"/>
          <a:stretch/>
        </p:blipFill>
        <p:spPr>
          <a:xfrm>
            <a:off x="6929280" y="1357200"/>
            <a:ext cx="1571400" cy="1285560"/>
          </a:xfrm>
          <a:prstGeom prst="rect">
            <a:avLst/>
          </a:prstGeom>
          <a:ln>
            <a:noFill/>
          </a:ln>
        </p:spPr>
      </p:pic>
      <p:pic>
        <p:nvPicPr>
          <p:cNvPr id="234" name="Picture 10" descr=""/>
          <p:cNvPicPr/>
          <p:nvPr/>
        </p:nvPicPr>
        <p:blipFill>
          <a:blip r:embed="rId9"/>
          <a:stretch/>
        </p:blipFill>
        <p:spPr>
          <a:xfrm>
            <a:off x="571320" y="4857840"/>
            <a:ext cx="1785600" cy="1785600"/>
          </a:xfrm>
          <a:prstGeom prst="rect">
            <a:avLst/>
          </a:prstGeom>
          <a:ln>
            <a:noFill/>
          </a:ln>
        </p:spPr>
      </p:pic>
      <p:pic>
        <p:nvPicPr>
          <p:cNvPr id="235" name="Picture 11" descr=""/>
          <p:cNvPicPr/>
          <p:nvPr/>
        </p:nvPicPr>
        <p:blipFill>
          <a:blip r:embed="rId10"/>
          <a:stretch/>
        </p:blipFill>
        <p:spPr>
          <a:xfrm>
            <a:off x="2643120" y="4857840"/>
            <a:ext cx="1785600" cy="1785600"/>
          </a:xfrm>
          <a:prstGeom prst="rect">
            <a:avLst/>
          </a:prstGeom>
          <a:ln>
            <a:noFill/>
          </a:ln>
        </p:spPr>
      </p:pic>
      <p:pic>
        <p:nvPicPr>
          <p:cNvPr id="236" name="Picture 12" descr=""/>
          <p:cNvPicPr/>
          <p:nvPr/>
        </p:nvPicPr>
        <p:blipFill>
          <a:blip r:embed="rId11"/>
          <a:stretch/>
        </p:blipFill>
        <p:spPr>
          <a:xfrm>
            <a:off x="4643280" y="4830840"/>
            <a:ext cx="1999800" cy="1812240"/>
          </a:xfrm>
          <a:prstGeom prst="rect">
            <a:avLst/>
          </a:prstGeom>
          <a:ln>
            <a:noFill/>
          </a:ln>
        </p:spPr>
      </p:pic>
      <p:pic>
        <p:nvPicPr>
          <p:cNvPr id="237" name="Picture 13" descr=""/>
          <p:cNvPicPr/>
          <p:nvPr/>
        </p:nvPicPr>
        <p:blipFill>
          <a:blip r:embed="rId12"/>
          <a:stretch/>
        </p:blipFill>
        <p:spPr>
          <a:xfrm>
            <a:off x="6858000" y="4857840"/>
            <a:ext cx="1785600" cy="1785600"/>
          </a:xfrm>
          <a:prstGeom prst="rect">
            <a:avLst/>
          </a:prstGeom>
          <a:ln>
            <a:noFill/>
          </a:ln>
        </p:spPr>
      </p:pic>
      <p:sp>
        <p:nvSpPr>
          <p:cNvPr id="238" name="CustomShape 1"/>
          <p:cNvSpPr/>
          <p:nvPr/>
        </p:nvSpPr>
        <p:spPr>
          <a:xfrm>
            <a:off x="571320" y="642960"/>
            <a:ext cx="187848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000000"/>
                </a:solidFill>
                <a:latin typeface="Times New Roman"/>
                <a:ea typeface="DejaVu Sans"/>
              </a:rPr>
              <a:t>Sample Images Used</a:t>
            </a:r>
            <a:endParaRPr b="0" lang="en-IN" sz="32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98120" y="785880"/>
            <a:ext cx="187848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000000"/>
                </a:solidFill>
                <a:latin typeface="Times New Roman"/>
                <a:ea typeface="DejaVu Sans"/>
              </a:rPr>
              <a:t>Results</a:t>
            </a:r>
            <a:endParaRPr b="0" lang="en-IN" sz="3200" spc="-1" strike="noStrike">
              <a:latin typeface="Arial"/>
            </a:endParaRPr>
          </a:p>
        </p:txBody>
      </p:sp>
      <p:pic>
        <p:nvPicPr>
          <p:cNvPr id="240" name="Picture 2" descr=""/>
          <p:cNvPicPr/>
          <p:nvPr/>
        </p:nvPicPr>
        <p:blipFill>
          <a:blip r:embed="rId1"/>
          <a:stretch/>
        </p:blipFill>
        <p:spPr>
          <a:xfrm>
            <a:off x="714240" y="1428840"/>
            <a:ext cx="7795800" cy="52239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Picture 2" descr=""/>
          <p:cNvPicPr/>
          <p:nvPr/>
        </p:nvPicPr>
        <p:blipFill>
          <a:blip r:embed="rId1"/>
          <a:stretch/>
        </p:blipFill>
        <p:spPr>
          <a:xfrm>
            <a:off x="984240" y="1413000"/>
            <a:ext cx="7295760" cy="473040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Picture 2" descr=""/>
          <p:cNvPicPr/>
          <p:nvPr/>
        </p:nvPicPr>
        <p:blipFill>
          <a:blip r:embed="rId1"/>
          <a:stretch/>
        </p:blipFill>
        <p:spPr>
          <a:xfrm>
            <a:off x="500040" y="1158840"/>
            <a:ext cx="7941960" cy="52970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2" descr=""/>
          <p:cNvPicPr/>
          <p:nvPr/>
        </p:nvPicPr>
        <p:blipFill>
          <a:blip r:embed="rId1"/>
          <a:stretch/>
        </p:blipFill>
        <p:spPr>
          <a:xfrm>
            <a:off x="628560" y="1203480"/>
            <a:ext cx="7729200" cy="47970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2" descr=""/>
          <p:cNvPicPr/>
          <p:nvPr/>
        </p:nvPicPr>
        <p:blipFill>
          <a:blip r:embed="rId1"/>
          <a:stretch/>
        </p:blipFill>
        <p:spPr>
          <a:xfrm>
            <a:off x="779400" y="1278000"/>
            <a:ext cx="7435440" cy="493668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857160"/>
            <a:ext cx="8228880" cy="56052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4e3b30"/>
                </a:solidFill>
                <a:latin typeface="Times New Roman"/>
                <a:ea typeface="DejaVu Sans"/>
              </a:rPr>
              <a:t>Introduction</a:t>
            </a:r>
            <a:endParaRPr b="0" lang="en-IN" sz="3200" spc="-1" strike="noStrike">
              <a:latin typeface="Arial"/>
            </a:endParaRPr>
          </a:p>
        </p:txBody>
      </p:sp>
      <p:sp>
        <p:nvSpPr>
          <p:cNvPr id="184" name="CustomShape 2"/>
          <p:cNvSpPr/>
          <p:nvPr/>
        </p:nvSpPr>
        <p:spPr>
          <a:xfrm>
            <a:off x="285840" y="1428840"/>
            <a:ext cx="8500320" cy="5027760"/>
          </a:xfrm>
          <a:prstGeom prst="rect">
            <a:avLst/>
          </a:prstGeom>
          <a:noFill/>
          <a:ln>
            <a:noFill/>
          </a:ln>
        </p:spPr>
        <p:style>
          <a:lnRef idx="0"/>
          <a:fillRef idx="0"/>
          <a:effectRef idx="0"/>
          <a:fontRef idx="minor"/>
        </p:style>
        <p:txBody>
          <a:bodyPr lIns="90000" rIns="90000" tIns="45000" bIns="45000"/>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Digital data has become more sensitive and relays more Information than ever before.</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Such data is required to be at right places at right times, yet out of hands for unauthorized entities to prevent data theft.</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For efficiently using such Information it also needs to be available on demand as quickly as possible.</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Several techinuques are Introduced to solve this issues like Encryption of  data for better security and Data Compression for faster transmission, reducing the storage requirements.</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These techinques work quite well when used standalone but becomes less feasible when working on large amount of data without proper organisation</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This project aims to create a Secure and  Efficient way of Media Transmission for effective distribution of  Media Payloads to the Clients using Cloud Technologies. </a:t>
            </a:r>
            <a:endParaRPr b="0" lang="en-IN" sz="1800" spc="-1" strike="noStrike">
              <a:latin typeface="Arial"/>
            </a:endParaRPr>
          </a:p>
          <a:p>
            <a:pPr algn="just">
              <a:lnSpc>
                <a:spcPct val="150000"/>
              </a:lnSpc>
            </a:pP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2" descr=""/>
          <p:cNvPicPr/>
          <p:nvPr/>
        </p:nvPicPr>
        <p:blipFill>
          <a:blip r:embed="rId1"/>
          <a:stretch/>
        </p:blipFill>
        <p:spPr>
          <a:xfrm>
            <a:off x="343080" y="1349280"/>
            <a:ext cx="8229240" cy="493668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2" descr=""/>
          <p:cNvPicPr/>
          <p:nvPr/>
        </p:nvPicPr>
        <p:blipFill>
          <a:blip r:embed="rId1"/>
          <a:stretch/>
        </p:blipFill>
        <p:spPr>
          <a:xfrm>
            <a:off x="857160" y="1428840"/>
            <a:ext cx="7515000" cy="515592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42960" y="922320"/>
            <a:ext cx="1878480" cy="57744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200" spc="-1" strike="noStrike">
                <a:solidFill>
                  <a:srgbClr val="000000"/>
                </a:solidFill>
                <a:latin typeface="Times New Roman"/>
                <a:ea typeface="DejaVu Sans"/>
              </a:rPr>
              <a:t>Conclusion</a:t>
            </a:r>
            <a:endParaRPr b="0" lang="en-IN" sz="3200" spc="-1" strike="noStrike">
              <a:latin typeface="Arial"/>
            </a:endParaRPr>
          </a:p>
        </p:txBody>
      </p:sp>
      <p:sp>
        <p:nvSpPr>
          <p:cNvPr id="248" name="CustomShape 2"/>
          <p:cNvSpPr/>
          <p:nvPr/>
        </p:nvSpPr>
        <p:spPr>
          <a:xfrm>
            <a:off x="428760" y="2143080"/>
            <a:ext cx="8000280" cy="3857040"/>
          </a:xfrm>
          <a:prstGeom prst="rect">
            <a:avLst/>
          </a:prstGeom>
          <a:noFill/>
          <a:ln>
            <a:noFill/>
          </a:ln>
        </p:spPr>
        <p:style>
          <a:lnRef idx="0"/>
          <a:fillRef idx="0"/>
          <a:effectRef idx="0"/>
          <a:fontRef idx="minor"/>
        </p:style>
        <p:txBody>
          <a:bodyPr lIns="90000" rIns="90000" tIns="45000" bIns="45000">
            <a:normAutofit/>
          </a:bodyPr>
          <a:p>
            <a:pPr marL="640080" indent="-246240">
              <a:lnSpc>
                <a:spcPct val="100000"/>
              </a:lnSpc>
              <a:spcBef>
                <a:spcPts val="360"/>
              </a:spcBef>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Observing the results makes it clear that each stage adds a notable improvement in the entire pipeline</a:t>
            </a:r>
            <a:endParaRPr b="0" lang="en-IN" sz="1800" spc="-1" strike="noStrike">
              <a:latin typeface="Arial"/>
            </a:endParaRPr>
          </a:p>
          <a:p>
            <a:pPr marL="640080" indent="-246240">
              <a:lnSpc>
                <a:spcPct val="100000"/>
              </a:lnSpc>
              <a:spcBef>
                <a:spcPts val="360"/>
              </a:spcBef>
              <a:buClr>
                <a:srgbClr val="000000"/>
              </a:buClr>
              <a:buFont typeface="Wingdings" charset="2"/>
              <a:buChar char=""/>
            </a:pPr>
            <a:r>
              <a:rPr b="0" lang="en-IN" sz="1800" spc="-1" strike="noStrike">
                <a:solidFill>
                  <a:srgbClr val="000000"/>
                </a:solidFill>
                <a:latin typeface="Times New Roman"/>
                <a:ea typeface="DejaVu Sans"/>
              </a:rPr>
              <a:t>The Zstandard Algorithm is found to be very fast in quickly compressing the package</a:t>
            </a:r>
            <a:endParaRPr b="0" lang="en-IN" sz="1800" spc="-1" strike="noStrike">
              <a:latin typeface="Arial"/>
            </a:endParaRPr>
          </a:p>
          <a:p>
            <a:pPr marL="640080" indent="-246240">
              <a:lnSpc>
                <a:spcPct val="100000"/>
              </a:lnSpc>
              <a:spcBef>
                <a:spcPts val="360"/>
              </a:spcBef>
              <a:buClr>
                <a:srgbClr val="000000"/>
              </a:buClr>
              <a:buFont typeface="Wingdings" charset="2"/>
              <a:buChar char=""/>
            </a:pPr>
            <a:r>
              <a:rPr b="0" lang="en-IN" sz="1800" spc="-1" strike="noStrike">
                <a:solidFill>
                  <a:srgbClr val="000000"/>
                </a:solidFill>
                <a:latin typeface="Times New Roman"/>
                <a:ea typeface="DejaVu Sans"/>
              </a:rPr>
              <a:t>The LZMA Algorithm achieved High Compression ratio with an additional perk of having very less Decompression Time</a:t>
            </a:r>
            <a:endParaRPr b="0" lang="en-IN" sz="1800" spc="-1" strike="noStrike">
              <a:latin typeface="Arial"/>
            </a:endParaRPr>
          </a:p>
          <a:p>
            <a:pPr marL="640080" indent="-246240">
              <a:lnSpc>
                <a:spcPct val="100000"/>
              </a:lnSpc>
              <a:spcBef>
                <a:spcPts val="360"/>
              </a:spcBef>
              <a:buClr>
                <a:srgbClr val="000000"/>
              </a:buClr>
              <a:buFont typeface="Wingdings" charset="2"/>
              <a:buChar char=""/>
            </a:pPr>
            <a:r>
              <a:rPr b="0" lang="en-IN" sz="1800" spc="-1" strike="noStrike">
                <a:solidFill>
                  <a:srgbClr val="000000"/>
                </a:solidFill>
                <a:latin typeface="Times New Roman"/>
                <a:ea typeface="DejaVu Sans"/>
              </a:rPr>
              <a:t>The Huffman Compression utilized by compression block nicely optimized media files</a:t>
            </a:r>
            <a:endParaRPr b="0" lang="en-IN" sz="1800" spc="-1" strike="noStrike">
              <a:latin typeface="Arial"/>
            </a:endParaRPr>
          </a:p>
          <a:p>
            <a:pPr marL="640080" indent="-246240">
              <a:lnSpc>
                <a:spcPct val="100000"/>
              </a:lnSpc>
              <a:spcBef>
                <a:spcPts val="360"/>
              </a:spcBef>
              <a:buClr>
                <a:srgbClr val="000000"/>
              </a:buClr>
              <a:buFont typeface="Wingdings" charset="2"/>
              <a:buChar char=""/>
            </a:pPr>
            <a:r>
              <a:rPr b="0" lang="en-IN" sz="1800" spc="-1" strike="noStrike">
                <a:solidFill>
                  <a:srgbClr val="000000"/>
                </a:solidFill>
                <a:latin typeface="Times New Roman"/>
                <a:ea typeface="DejaVu Sans"/>
              </a:rPr>
              <a:t>The parallel processing of the slaves increased the processing speed the package by the integral multiple amount of the slaves used. </a:t>
            </a:r>
            <a:endParaRPr b="0" lang="en-IN"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714240" y="704160"/>
            <a:ext cx="7971840" cy="795240"/>
          </a:xfrm>
          <a:prstGeom prst="rect">
            <a:avLst/>
          </a:prstGeom>
          <a:noFill/>
          <a:ln>
            <a:noFill/>
          </a:ln>
        </p:spPr>
        <p:style>
          <a:lnRef idx="0"/>
          <a:fillRef idx="0"/>
          <a:effectRef idx="0"/>
          <a:fontRef idx="minor"/>
        </p:style>
        <p:txBody>
          <a:bodyPr lIns="0" rIns="0" tIns="45000" bIns="0" anchor="b">
            <a:normAutofit/>
          </a:bodyPr>
          <a:p>
            <a:pPr>
              <a:lnSpc>
                <a:spcPct val="100000"/>
              </a:lnSpc>
            </a:pPr>
            <a:r>
              <a:rPr b="0" lang="en-IN" sz="3200" spc="-1" strike="noStrike">
                <a:solidFill>
                  <a:srgbClr val="000000"/>
                </a:solidFill>
                <a:latin typeface="Times New Roman"/>
                <a:ea typeface="DejaVu Sans"/>
              </a:rPr>
              <a:t>References</a:t>
            </a:r>
            <a:endParaRPr b="0" lang="en-IN" sz="3200" spc="-1" strike="noStrike">
              <a:latin typeface="Arial"/>
            </a:endParaRPr>
          </a:p>
        </p:txBody>
      </p:sp>
      <p:sp>
        <p:nvSpPr>
          <p:cNvPr id="250" name="CustomShape 2"/>
          <p:cNvSpPr/>
          <p:nvPr/>
        </p:nvSpPr>
        <p:spPr>
          <a:xfrm>
            <a:off x="642960" y="1571760"/>
            <a:ext cx="7929000" cy="50277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 K. Sharma and K. Gupta, "Lossless data compression technique with encryption based approach," </a:t>
            </a:r>
            <a:r>
              <a:rPr b="0" i="1" lang="en-IN" sz="1800" spc="-1" strike="noStrike">
                <a:solidFill>
                  <a:srgbClr val="000000"/>
                </a:solidFill>
                <a:latin typeface="Times New Roman"/>
                <a:ea typeface="DejaVu Sans"/>
              </a:rPr>
              <a:t>2017 8th International Conference on Computing, Communication and Networking Technologies (ICCCNT)</a:t>
            </a:r>
            <a:r>
              <a:rPr b="0" lang="en-IN" sz="1800" spc="-1" strike="noStrike">
                <a:solidFill>
                  <a:srgbClr val="000000"/>
                </a:solidFill>
                <a:latin typeface="Times New Roman"/>
                <a:ea typeface="DejaVu Sans"/>
              </a:rPr>
              <a:t>, Delhi, 2017, pp. 1-5.</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[2] S. Renugadevi and P. S. Nithya Darisini, "Huffman and Lempel-Ziv based data compression algorithms for wireless sensor networks," </a:t>
            </a:r>
            <a:r>
              <a:rPr b="0" i="1" lang="en-IN" sz="1800" spc="-1" strike="noStrike">
                <a:solidFill>
                  <a:srgbClr val="000000"/>
                </a:solidFill>
                <a:latin typeface="Times New Roman"/>
                <a:ea typeface="DejaVu Sans"/>
              </a:rPr>
              <a:t>2013 International Conference on Pattern Recognition, Informatics and Mobile Engineering</a:t>
            </a:r>
            <a:r>
              <a:rPr b="0" lang="en-IN" sz="1800" spc="-1" strike="noStrike">
                <a:solidFill>
                  <a:srgbClr val="000000"/>
                </a:solidFill>
                <a:latin typeface="Times New Roman"/>
                <a:ea typeface="DejaVu Sans"/>
              </a:rPr>
              <a:t>, Salem, 2013, pp. 461-463.</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ea typeface="DejaVu Sans"/>
              </a:rPr>
              <a:t>[</a:t>
            </a:r>
            <a:r>
              <a:rPr b="0" lang="en-IN" sz="1800" spc="-1" strike="noStrike">
                <a:solidFill>
                  <a:srgbClr val="000000"/>
                </a:solidFill>
                <a:latin typeface="Times New Roman"/>
                <a:ea typeface="DejaVu Sans"/>
              </a:rPr>
              <a:t>3] X. Zhao and B. Li, "Implementation of the LZMA compression algorithm on FPGA," </a:t>
            </a:r>
            <a:r>
              <a:rPr b="0" i="1" lang="en-IN" sz="1800" spc="-1" strike="noStrike">
                <a:solidFill>
                  <a:srgbClr val="000000"/>
                </a:solidFill>
                <a:latin typeface="Times New Roman"/>
                <a:ea typeface="DejaVu Sans"/>
              </a:rPr>
              <a:t>2017 International Conference on Electron Devices and Solid-State Circuits (EDSSC)</a:t>
            </a:r>
            <a:r>
              <a:rPr b="0" lang="en-IN" sz="1800" spc="-1" strike="noStrike">
                <a:solidFill>
                  <a:srgbClr val="000000"/>
                </a:solidFill>
                <a:latin typeface="Times New Roman"/>
                <a:ea typeface="DejaVu Sans"/>
              </a:rPr>
              <a:t>, Hsinchu, 2017, pp. 1-2.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ea typeface="DejaVu Sans"/>
              </a:rPr>
              <a:t>[4] V. S. Mahalle and A. K. Shahade, "Enhancing the data security in Cloud by implementing hybrid (Rsa &amp; Aes) encryption algorithm," </a:t>
            </a:r>
            <a:r>
              <a:rPr b="0" i="1" lang="en-IN" sz="1800" spc="-1" strike="noStrike">
                <a:solidFill>
                  <a:srgbClr val="000000"/>
                </a:solidFill>
                <a:latin typeface="Calibri"/>
                <a:ea typeface="DejaVu Sans"/>
              </a:rPr>
              <a:t>2014 International Conference on Power, Automation and Communication (INPAC)</a:t>
            </a:r>
            <a:r>
              <a:rPr b="0" lang="en-IN" sz="1800" spc="-1" strike="noStrike">
                <a:solidFill>
                  <a:srgbClr val="000000"/>
                </a:solidFill>
                <a:latin typeface="Calibri"/>
                <a:ea typeface="DejaVu Sans"/>
              </a:rPr>
              <a:t>, Amravati, 2014, pp. 146-149.</a:t>
            </a:r>
            <a:endParaRPr b="0" lang="en-IN"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0040" y="1785960"/>
            <a:ext cx="8214480" cy="53020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[5]  N. Khanezaei and Z. M. Hanapi, "A framework based on RSA and AES encryption algorithms for cloud computing services," </a:t>
            </a:r>
            <a:r>
              <a:rPr b="0" i="1" lang="en-IN" sz="1800" spc="-1" strike="noStrike">
                <a:solidFill>
                  <a:srgbClr val="000000"/>
                </a:solidFill>
                <a:latin typeface="Times New Roman"/>
                <a:ea typeface="DejaVu Sans"/>
              </a:rPr>
              <a:t>2014 IEEE Conference on Systems, Process and Control (ICSPC 2014)</a:t>
            </a:r>
            <a:r>
              <a:rPr b="0" lang="en-IN" sz="1800" spc="-1" strike="noStrike">
                <a:solidFill>
                  <a:srgbClr val="000000"/>
                </a:solidFill>
                <a:latin typeface="Times New Roman"/>
                <a:ea typeface="DejaVu Sans"/>
              </a:rPr>
              <a:t>, Kuala Lumpur, 2014, pp. 58-62.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[6] K. M. Akhil, M. P. Kumar and B. R. Pushpa, "Enhanced cloud data security using AES algorithm," </a:t>
            </a:r>
            <a:r>
              <a:rPr b="0" i="1" lang="en-IN" sz="1800" spc="-1" strike="noStrike">
                <a:solidFill>
                  <a:srgbClr val="000000"/>
                </a:solidFill>
                <a:latin typeface="Times New Roman"/>
                <a:ea typeface="DejaVu Sans"/>
              </a:rPr>
              <a:t>2017 International Conference on Intelligent Computing and Control (I2C2)</a:t>
            </a:r>
            <a:r>
              <a:rPr b="0" lang="en-IN" sz="1800" spc="-1" strike="noStrike">
                <a:solidFill>
                  <a:srgbClr val="000000"/>
                </a:solidFill>
                <a:latin typeface="Times New Roman"/>
                <a:ea typeface="DejaVu Sans"/>
              </a:rPr>
              <a:t>, Coimbatore, 2017, pp. 1-5.</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[7] P. Yellamma, C. Narasimham and V. Sreenivas, "Data security in cloud using RSA," </a:t>
            </a:r>
            <a:r>
              <a:rPr b="0" i="1" lang="en-IN" sz="1800" spc="-1" strike="noStrike">
                <a:solidFill>
                  <a:srgbClr val="000000"/>
                </a:solidFill>
                <a:latin typeface="Times New Roman"/>
                <a:ea typeface="DejaVu Sans"/>
              </a:rPr>
              <a:t>2013 Fourth International Conference on Computing, Communications and Networking Technologies (ICCCNT)</a:t>
            </a:r>
            <a:r>
              <a:rPr b="0" lang="en-IN" sz="1800" spc="-1" strike="noStrike">
                <a:solidFill>
                  <a:srgbClr val="000000"/>
                </a:solidFill>
                <a:latin typeface="Times New Roman"/>
                <a:ea typeface="DejaVu Sans"/>
              </a:rPr>
              <a:t>, Tiruchengode, 2013, pp. 1-6.</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[8] N. Surv, B. Wanve, R. Kamble, S. Patil and J. Katti, "Framework for client side AES encryption technique in cloud computing," </a:t>
            </a:r>
            <a:r>
              <a:rPr b="0" i="1" lang="en-IN" sz="1800" spc="-1" strike="noStrike">
                <a:solidFill>
                  <a:srgbClr val="000000"/>
                </a:solidFill>
                <a:latin typeface="Times New Roman"/>
                <a:ea typeface="DejaVu Sans"/>
              </a:rPr>
              <a:t>2015 IEEE International Advance Computing Conference (IACC)</a:t>
            </a:r>
            <a:r>
              <a:rPr b="0" lang="en-IN" sz="1800" spc="-1" strike="noStrike">
                <a:solidFill>
                  <a:srgbClr val="000000"/>
                </a:solidFill>
                <a:latin typeface="Times New Roman"/>
                <a:ea typeface="DejaVu Sans"/>
              </a:rPr>
              <a:t>, Banglore, 2015, pp. 525-528.</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Picture 7" descr=""/>
          <p:cNvPicPr/>
          <p:nvPr/>
        </p:nvPicPr>
        <p:blipFill>
          <a:blip r:embed="rId1"/>
          <a:stretch/>
        </p:blipFill>
        <p:spPr>
          <a:xfrm>
            <a:off x="-642960" y="0"/>
            <a:ext cx="10572120" cy="6857280"/>
          </a:xfrm>
          <a:prstGeom prst="rect">
            <a:avLst/>
          </a:prstGeom>
          <a:ln>
            <a:noFill/>
          </a:ln>
        </p:spPr>
      </p:pic>
      <p:sp>
        <p:nvSpPr>
          <p:cNvPr id="253" name="CustomShape 1"/>
          <p:cNvSpPr/>
          <p:nvPr/>
        </p:nvSpPr>
        <p:spPr>
          <a:xfrm>
            <a:off x="3071880" y="2928960"/>
            <a:ext cx="2928240" cy="1918080"/>
          </a:xfrm>
          <a:prstGeom prst="rect">
            <a:avLst/>
          </a:prstGeom>
          <a:noFill/>
          <a:ln>
            <a:noFill/>
          </a:ln>
        </p:spPr>
        <p:style>
          <a:lnRef idx="0"/>
          <a:fillRef idx="0"/>
          <a:effectRef idx="0"/>
          <a:fontRef idx="minor"/>
        </p:style>
        <p:txBody>
          <a:bodyPr lIns="90000" rIns="90000" tIns="45000" bIns="45000"/>
          <a:p>
            <a:pPr>
              <a:lnSpc>
                <a:spcPct val="100000"/>
              </a:lnSpc>
            </a:pPr>
            <a:r>
              <a:rPr b="1" i="1" lang="en-IN" sz="6000" spc="-1" strike="noStrike">
                <a:solidFill>
                  <a:srgbClr val="31859c"/>
                </a:solidFill>
                <a:latin typeface="French Script MT"/>
                <a:ea typeface="DejaVu Sans"/>
              </a:rPr>
              <a:t>Thank You</a:t>
            </a:r>
            <a:endParaRPr b="0" lang="en-IN" sz="60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5" name="Table 1"/>
          <p:cNvGraphicFramePr/>
          <p:nvPr/>
        </p:nvGraphicFramePr>
        <p:xfrm>
          <a:off x="285840" y="1724760"/>
          <a:ext cx="8571960" cy="4146480"/>
        </p:xfrm>
        <a:graphic>
          <a:graphicData uri="http://schemas.openxmlformats.org/drawingml/2006/table">
            <a:tbl>
              <a:tblPr/>
              <a:tblGrid>
                <a:gridCol w="881280"/>
                <a:gridCol w="2463840"/>
                <a:gridCol w="1809000"/>
                <a:gridCol w="1675080"/>
                <a:gridCol w="1743120"/>
              </a:tblGrid>
              <a:tr h="543240">
                <a:tc>
                  <a:txBody>
                    <a:bodyPr/>
                    <a:p>
                      <a:pPr>
                        <a:lnSpc>
                          <a:spcPct val="100000"/>
                        </a:lnSpc>
                      </a:pPr>
                      <a:r>
                        <a:rPr b="1" lang="en-IN" sz="1600" spc="-1" strike="noStrike">
                          <a:solidFill>
                            <a:srgbClr val="ffffff"/>
                          </a:solidFill>
                          <a:latin typeface="Times New Roman"/>
                        </a:rPr>
                        <a:t>S.NO</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    </a:t>
                      </a:r>
                      <a:r>
                        <a:rPr b="1" lang="en-IN" sz="1600" spc="-1" strike="noStrike">
                          <a:solidFill>
                            <a:srgbClr val="ffffff"/>
                          </a:solidFill>
                          <a:latin typeface="Times New Roman"/>
                        </a:rPr>
                        <a:t>TITLE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YEAR OF PUBLICATION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    </a:t>
                      </a:r>
                      <a:r>
                        <a:rPr b="1" lang="en-IN" sz="1600" spc="-1" strike="noStrike">
                          <a:solidFill>
                            <a:srgbClr val="ffffff"/>
                          </a:solidFill>
                          <a:latin typeface="Times New Roman"/>
                        </a:rPr>
                        <a:t>AUTHOURS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DESCRIPTION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r>
              <a:tr h="3603600">
                <a:tc>
                  <a:txBody>
                    <a:bodyPr/>
                    <a:p>
                      <a:pPr>
                        <a:lnSpc>
                          <a:spcPct val="100000"/>
                        </a:lnSpc>
                      </a:pPr>
                      <a:r>
                        <a:rPr b="0" lang="en-IN" sz="1600" spc="-1" strike="noStrike">
                          <a:solidFill>
                            <a:srgbClr val="000000"/>
                          </a:solidFill>
                          <a:latin typeface="Times New Roman"/>
                        </a:rPr>
                        <a:t>1.</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2.</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Digital Image Encryption Based on Advanced Encryption Standard (AES)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Cloud security ecosystem for data security and privacy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2015</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2017</a:t>
                      </a: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 </a:t>
                      </a:r>
                      <a:r>
                        <a:rPr b="0" lang="en-IN" sz="1600" spc="-1" strike="noStrike">
                          <a:solidFill>
                            <a:srgbClr val="000000"/>
                          </a:solidFill>
                          <a:latin typeface="Times New Roman"/>
                        </a:rPr>
                        <a:t>Qi Zhang ,Qun Ding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Akshay Arora,Abhirup Khanna,Anmol Rastagi</a:t>
                      </a:r>
                      <a:endParaRPr b="0" lang="en-IN" sz="1600" spc="-1" strike="noStrike">
                        <a:latin typeface="Arial"/>
                      </a:endParaRPr>
                    </a:p>
                    <a:p>
                      <a:pPr>
                        <a:lnSpc>
                          <a:spcPct val="100000"/>
                        </a:lnSpc>
                      </a:pPr>
                      <a:r>
                        <a:rPr b="0" lang="en-IN" sz="1600" spc="-1" strike="noStrike">
                          <a:solidFill>
                            <a:srgbClr val="000000"/>
                          </a:solidFill>
                          <a:latin typeface="Times New Roman"/>
                        </a:rPr>
                        <a:t> </a:t>
                      </a:r>
                      <a:r>
                        <a:rPr b="0" lang="en-IN" sz="1600" spc="-1" strike="noStrike" u="sng">
                          <a:solidFill>
                            <a:srgbClr val="ad1f1f"/>
                          </a:solidFill>
                          <a:uFillTx/>
                          <a:latin typeface="Times New Roman"/>
                          <a:hlinkClick r:id="rId1"/>
                        </a:rPr>
                        <a:t> </a:t>
                      </a: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It uses the  AES encryption algorithm which is fast and the data will be secured in an efficient manner.</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It describes the cloud’s significance and importance and the data access and security features in cloud. </a:t>
                      </a: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r>
            </a:tbl>
          </a:graphicData>
        </a:graphic>
      </p:graphicFrame>
      <p:sp>
        <p:nvSpPr>
          <p:cNvPr id="186" name="CustomShape 2"/>
          <p:cNvSpPr/>
          <p:nvPr/>
        </p:nvSpPr>
        <p:spPr>
          <a:xfrm>
            <a:off x="428760" y="795960"/>
            <a:ext cx="8228880" cy="63180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000000"/>
                </a:solidFill>
                <a:latin typeface="Times New Roman"/>
                <a:ea typeface="DejaVu Sans"/>
              </a:rPr>
              <a:t>Literature Review</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7" name="Table 1"/>
          <p:cNvGraphicFramePr/>
          <p:nvPr/>
        </p:nvGraphicFramePr>
        <p:xfrm>
          <a:off x="357120" y="1643040"/>
          <a:ext cx="8500320" cy="4438440"/>
        </p:xfrm>
        <a:graphic>
          <a:graphicData uri="http://schemas.openxmlformats.org/drawingml/2006/table">
            <a:tbl>
              <a:tblPr/>
              <a:tblGrid>
                <a:gridCol w="873720"/>
                <a:gridCol w="2443320"/>
                <a:gridCol w="1794240"/>
                <a:gridCol w="1661400"/>
                <a:gridCol w="1728000"/>
              </a:tblGrid>
              <a:tr h="600480">
                <a:tc>
                  <a:txBody>
                    <a:bodyPr/>
                    <a:p>
                      <a:pPr>
                        <a:lnSpc>
                          <a:spcPct val="100000"/>
                        </a:lnSpc>
                      </a:pPr>
                      <a:r>
                        <a:rPr b="1" lang="en-IN" sz="1600" spc="-1" strike="noStrike">
                          <a:solidFill>
                            <a:srgbClr val="ffffff"/>
                          </a:solidFill>
                          <a:latin typeface="Times New Roman"/>
                        </a:rPr>
                        <a:t>S.NO</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    </a:t>
                      </a:r>
                      <a:r>
                        <a:rPr b="1" lang="en-IN" sz="1600" spc="-1" strike="noStrike">
                          <a:solidFill>
                            <a:srgbClr val="ffffff"/>
                          </a:solidFill>
                          <a:latin typeface="Times New Roman"/>
                        </a:rPr>
                        <a:t>TITLE</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YEAR OF PUBLICATION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    </a:t>
                      </a:r>
                      <a:r>
                        <a:rPr b="1" lang="en-IN" sz="1600" spc="-1" strike="noStrike">
                          <a:solidFill>
                            <a:srgbClr val="ffffff"/>
                          </a:solidFill>
                          <a:latin typeface="Times New Roman"/>
                        </a:rPr>
                        <a:t>AUTHOURS</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IN" sz="1600" spc="-1" strike="noStrike">
                          <a:solidFill>
                            <a:srgbClr val="ffffff"/>
                          </a:solidFill>
                          <a:latin typeface="Times New Roman"/>
                        </a:rPr>
                        <a:t>DESCRIPTION</a:t>
                      </a:r>
                      <a:endParaRPr b="0" lang="en-IN"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r>
              <a:tr h="3838320">
                <a:tc>
                  <a:txBody>
                    <a:bodyPr/>
                    <a:p>
                      <a:pPr>
                        <a:lnSpc>
                          <a:spcPct val="100000"/>
                        </a:lnSpc>
                      </a:pPr>
                      <a:r>
                        <a:rPr b="0" lang="en-IN" sz="1600" spc="-1" strike="noStrike">
                          <a:solidFill>
                            <a:srgbClr val="000000"/>
                          </a:solidFill>
                          <a:latin typeface="Times New Roman"/>
                        </a:rPr>
                        <a:t>3.</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4.</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Implementation of the LZMA compression algorithm on FPGA</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Development of an application for data compression by using the huffman algorithm</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2017</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2017</a:t>
                      </a: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Xia Zhao ; Bing Li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Iván Alvarado , Álvaro Zavala ,Marvin Linares </a:t>
                      </a:r>
                      <a:endParaRPr b="0" lang="en-IN" sz="1600" spc="-1" strike="noStrike">
                        <a:latin typeface="Arial"/>
                      </a:endParaRPr>
                    </a:p>
                    <a:p>
                      <a:pPr>
                        <a:lnSpc>
                          <a:spcPct val="100000"/>
                        </a:lnSpc>
                      </a:pPr>
                      <a:r>
                        <a:rPr b="0" lang="en-IN" sz="1600" spc="-1" strike="noStrike">
                          <a:solidFill>
                            <a:srgbClr val="000000"/>
                          </a:solidFill>
                          <a:latin typeface="Times New Roman"/>
                        </a:rPr>
                        <a:t> </a:t>
                      </a:r>
                      <a:r>
                        <a:rPr b="0" lang="en-IN" sz="1600" spc="-1" strike="noStrike" u="sng">
                          <a:solidFill>
                            <a:srgbClr val="ad1f1f"/>
                          </a:solidFill>
                          <a:uFillTx/>
                          <a:latin typeface="Times New Roman"/>
                          <a:hlinkClick r:id="rId1"/>
                        </a:rPr>
                        <a:t> </a:t>
                      </a: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IN" sz="1600" spc="-1" strike="noStrike">
                          <a:solidFill>
                            <a:srgbClr val="000000"/>
                          </a:solidFill>
                          <a:latin typeface="Times New Roman"/>
                        </a:rPr>
                        <a:t>It explains about the lossless lzma compression technique  which compresses data effectively.</a:t>
                      </a:r>
                      <a:endParaRPr b="0" lang="en-IN" sz="1600" spc="-1" strike="noStrike">
                        <a:latin typeface="Arial"/>
                      </a:endParaRPr>
                    </a:p>
                    <a:p>
                      <a:pPr>
                        <a:lnSpc>
                          <a:spcPct val="100000"/>
                        </a:lnSpc>
                      </a:pPr>
                      <a:r>
                        <a:rPr b="0" lang="en-IN" sz="1600" spc="-1" strike="noStrike">
                          <a:solidFill>
                            <a:srgbClr val="000000"/>
                          </a:solidFill>
                          <a:latin typeface="Times New Roman"/>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Times New Roman"/>
                        </a:rPr>
                        <a:t>It  tells about developing an area for applying the </a:t>
                      </a:r>
                      <a:endParaRPr b="0" lang="en-IN" sz="16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28760" y="1010520"/>
            <a:ext cx="8228880" cy="560520"/>
          </a:xfrm>
          <a:prstGeom prst="rect">
            <a:avLst/>
          </a:prstGeom>
          <a:noFill/>
          <a:ln>
            <a:noFill/>
          </a:ln>
        </p:spPr>
        <p:style>
          <a:lnRef idx="0"/>
          <a:fillRef idx="0"/>
          <a:effectRef idx="0"/>
          <a:fontRef idx="minor"/>
        </p:style>
        <p:txBody>
          <a:bodyPr lIns="0" rIns="0" tIns="45000" bIns="0" anchor="b">
            <a:normAutofit/>
          </a:bodyPr>
          <a:p>
            <a:pPr>
              <a:lnSpc>
                <a:spcPct val="100000"/>
              </a:lnSpc>
            </a:pPr>
            <a:r>
              <a:rPr b="1" lang="en-IN" sz="3200" spc="-1" strike="noStrike">
                <a:solidFill>
                  <a:srgbClr val="4e3b30"/>
                </a:solidFill>
                <a:latin typeface="Times New Roman"/>
                <a:ea typeface="DejaVu Sans"/>
              </a:rPr>
              <a:t>Critical study and Analysis of the problem</a:t>
            </a:r>
            <a:endParaRPr b="0" lang="en-IN" sz="3200" spc="-1" strike="noStrike">
              <a:latin typeface="Arial"/>
            </a:endParaRPr>
          </a:p>
        </p:txBody>
      </p:sp>
      <p:sp>
        <p:nvSpPr>
          <p:cNvPr id="189" name="CustomShape 2"/>
          <p:cNvSpPr/>
          <p:nvPr/>
        </p:nvSpPr>
        <p:spPr>
          <a:xfrm>
            <a:off x="500040" y="1857240"/>
            <a:ext cx="8214480" cy="450036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Several Compression techniques and algorithms are available for data compression and each of them have their pros and cons.</a:t>
            </a:r>
            <a:endParaRPr b="0" lang="en-IN" sz="1800" spc="-1" strike="noStrike">
              <a:latin typeface="Arial"/>
            </a:endParaRPr>
          </a:p>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Some techniques are good at providing better compression ratios but lack severely in  time taken for compression, While others have a very good stats for compression speed but sacrifice compression ratios.</a:t>
            </a:r>
            <a:endParaRPr b="0" lang="en-IN" sz="1800" spc="-1" strike="noStrike">
              <a:latin typeface="Arial"/>
            </a:endParaRPr>
          </a:p>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More variants are available that very good in handling both of these parameters but are generally proprietary and require the users to pay royalities to use them.</a:t>
            </a:r>
            <a:endParaRPr b="0" lang="en-IN" sz="1800" spc="-1" strike="noStrike">
              <a:latin typeface="Arial"/>
            </a:endParaRPr>
          </a:p>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Furthermore when the security of such data should considered, especially when it is preserved in remote locations where there is no absolute guarantee for data security both physical – the Infrastructure where the data is located and general security.</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0040" y="1143000"/>
            <a:ext cx="8214480" cy="414288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Standalone Encryption itself helps deals with the issue by encrypting the data, but problems do arise when a person wants to share this data with some other person.</a:t>
            </a:r>
            <a:endParaRPr b="0" lang="en-IN" sz="1800" spc="-1" strike="noStrike">
              <a:latin typeface="Arial"/>
            </a:endParaRPr>
          </a:p>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This “Encryption Keys” used to encrypt the data are required to be stored and transfered to the other person in a safe way.</a:t>
            </a:r>
            <a:endParaRPr b="0" lang="en-IN" sz="1800" spc="-1" strike="noStrike">
              <a:latin typeface="Arial"/>
            </a:endParaRPr>
          </a:p>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Storing these keys along with the data makes its still possible for the intruders to access the data by grabbing the keys first and using them to decrypt the Original data.</a:t>
            </a:r>
            <a:endParaRPr b="0" lang="en-IN" sz="1800" spc="-1" strike="noStrike">
              <a:latin typeface="Arial"/>
            </a:endParaRPr>
          </a:p>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On other hand not storing the Keys on the server means that the person sharing the data now requires a way to transfer the Keys to the receiver in a secure manner. </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0040" y="928800"/>
            <a:ext cx="8228880" cy="428040"/>
          </a:xfrm>
          <a:prstGeom prst="rect">
            <a:avLst/>
          </a:prstGeom>
          <a:noFill/>
          <a:ln>
            <a:noFill/>
          </a:ln>
        </p:spPr>
        <p:style>
          <a:lnRef idx="0"/>
          <a:fillRef idx="0"/>
          <a:effectRef idx="0"/>
          <a:fontRef idx="minor"/>
        </p:style>
        <p:txBody>
          <a:bodyPr lIns="0" rIns="0" tIns="45000" bIns="0" anchor="b"/>
          <a:p>
            <a:pPr>
              <a:lnSpc>
                <a:spcPct val="100000"/>
              </a:lnSpc>
            </a:pPr>
            <a:r>
              <a:rPr b="1" lang="en-IN" sz="3200" spc="-1" strike="noStrike">
                <a:solidFill>
                  <a:srgbClr val="4e3b30"/>
                </a:solidFill>
                <a:latin typeface="Times New Roman"/>
                <a:ea typeface="DejaVu Sans"/>
              </a:rPr>
              <a:t>  </a:t>
            </a:r>
            <a:r>
              <a:rPr b="1" lang="en-IN" sz="3200" spc="-1" strike="noStrike">
                <a:solidFill>
                  <a:srgbClr val="4e3b30"/>
                </a:solidFill>
                <a:latin typeface="Times New Roman"/>
                <a:ea typeface="DejaVu Sans"/>
              </a:rPr>
              <a:t>Proposed method for problem solution</a:t>
            </a:r>
            <a:endParaRPr b="0" lang="en-IN" sz="3200" spc="-1" strike="noStrike">
              <a:latin typeface="Arial"/>
            </a:endParaRPr>
          </a:p>
        </p:txBody>
      </p:sp>
      <p:sp>
        <p:nvSpPr>
          <p:cNvPr id="192" name="CustomShape 2"/>
          <p:cNvSpPr/>
          <p:nvPr/>
        </p:nvSpPr>
        <p:spPr>
          <a:xfrm>
            <a:off x="642960" y="1623600"/>
            <a:ext cx="7857360" cy="4591080"/>
          </a:xfrm>
          <a:prstGeom prst="rect">
            <a:avLst/>
          </a:prstGeom>
          <a:noFill/>
          <a:ln>
            <a:noFill/>
          </a:ln>
        </p:spPr>
        <p:style>
          <a:lnRef idx="0"/>
          <a:fillRef idx="0"/>
          <a:effectRef idx="0"/>
          <a:fontRef idx="minor"/>
        </p:style>
        <p:txBody>
          <a:bodyPr lIns="90000" rIns="90000" tIns="45000" bIns="45000"/>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A framework can be designed to solve these issues to offer better management and processing of such Information by using cloud technologies like Cloud Computing and Cloud Storage without sacrificing the Data transparency.</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This framework  uses AES-256 Encryption for encryption purpose and aims to add additional security by  introducing RSA Encryption to assist with sharing of the encryption keys created after AES Encryption.</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A PGP server  for storing all the public RSA keys, and allows for safely encrypting the data for a specific Receiver.</a:t>
            </a:r>
            <a:endParaRPr b="0" lang="en-IN" sz="1800" spc="-1" strike="noStrike">
              <a:latin typeface="Arial"/>
            </a:endParaRPr>
          </a:p>
          <a:p>
            <a:pPr indent="-216000" algn="just">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It also aims to help in efficient data processing by dividing and evenly spreading data among many virtual machines for parallel processing to support more data intake and throuhput.</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0040" y="1214280"/>
            <a:ext cx="8143200" cy="1735200"/>
          </a:xfrm>
          <a:prstGeom prst="rect">
            <a:avLst/>
          </a:prstGeom>
          <a:noFill/>
          <a:ln>
            <a:noFill/>
          </a:ln>
        </p:spPr>
        <p:style>
          <a:lnRef idx="0"/>
          <a:fillRef idx="0"/>
          <a:effectRef idx="0"/>
          <a:fontRef idx="minor"/>
        </p:style>
        <p:txBody>
          <a:bodyPr lIns="90000" rIns="90000" tIns="45000" bIns="45000"/>
          <a:p>
            <a:pPr indent="-216000">
              <a:lnSpc>
                <a:spcPct val="150000"/>
              </a:lnSpc>
              <a:buClr>
                <a:srgbClr val="000000"/>
              </a:buClr>
              <a:buFont typeface="Wingdings" charset="2"/>
              <a:buChar char=""/>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In addition the data is compressed using Huffman Coding and LZMA which offers high Compression ratios for storage and  a new faster compression algorithm called Zstandard to precompress  data before sent to the cloud to reduce bandwidth consumed when uploading to the Cloud.</a:t>
            </a: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1030</TotalTime>
  <Application>LibreOffice/6.0.7.3$Linux_X86_64 LibreOffice_project/00m0$Build-3</Application>
  <Words>1520</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2019-12-26T12:55:48Z</dcterms:created>
  <dc:creator>SwarnaJeswanth</dc:creator>
  <dc:description/>
  <dc:language>en-IN</dc:language>
  <cp:lastModifiedBy/>
  <dcterms:modified xsi:type="dcterms:W3CDTF">2020-04-19T20:11:07Z</dcterms:modified>
  <cp:revision>136</cp:revision>
  <dc:subject/>
  <dc:title>Secure And Efficient  Image Delivery Using Cloud Technologies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