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71" r:id="rId6"/>
    <p:sldId id="273" r:id="rId7"/>
    <p:sldId id="270" r:id="rId8"/>
    <p:sldId id="261" r:id="rId9"/>
    <p:sldId id="272" r:id="rId10"/>
    <p:sldId id="268" r:id="rId11"/>
    <p:sldId id="27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4C6317-9F29-4BD3-A093-A7BEB80693AF}"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C2E94-B717-4F79-A577-77023538F97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4C6317-9F29-4BD3-A093-A7BEB80693AF}"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C2E94-B717-4F79-A577-77023538F97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4C6317-9F29-4BD3-A093-A7BEB80693AF}"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C2E94-B717-4F79-A577-77023538F9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4C6317-9F29-4BD3-A093-A7BEB80693AF}"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C2E94-B717-4F79-A577-77023538F9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4C6317-9F29-4BD3-A093-A7BEB80693AF}"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C2E94-B717-4F79-A577-77023538F97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4C6317-9F29-4BD3-A093-A7BEB80693AF}"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C2E94-B717-4F79-A577-77023538F9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4C6317-9F29-4BD3-A093-A7BEB80693AF}" type="datetimeFigureOut">
              <a:rPr lang="en-US" smtClean="0"/>
              <a:t>12/26/2019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BC2E94-B717-4F79-A577-77023538F9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4C6317-9F29-4BD3-A093-A7BEB80693AF}" type="datetimeFigureOut">
              <a:rPr lang="en-US" smtClean="0"/>
              <a:t>12/26/2019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BC2E94-B717-4F79-A577-77023538F9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4C6317-9F29-4BD3-A093-A7BEB80693AF}" type="datetimeFigureOut">
              <a:rPr lang="en-US" smtClean="0"/>
              <a:t>12/26/2019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BC2E94-B717-4F79-A577-77023538F9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4C6317-9F29-4BD3-A093-A7BEB80693AF}"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C2E94-B717-4F79-A577-77023538F9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4C6317-9F29-4BD3-A093-A7BEB80693AF}"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C2E94-B717-4F79-A577-77023538F9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C6317-9F29-4BD3-A093-A7BEB80693AF}" type="datetimeFigureOut">
              <a:rPr lang="en-US" smtClean="0"/>
              <a:t>12/26/2019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C2E94-B717-4F79-A577-77023538F9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i.org/10.1109%2FJRPROC.1952.273898" TargetMode="External"/><Relationship Id="rId3" Type="http://schemas.openxmlformats.org/officeDocument/2006/relationships/hyperlink" Target="http://research.microsoft.com/en-us/projects/cryptanalysis/aesbc.pdf" TargetMode="External"/><Relationship Id="rId7" Type="http://schemas.openxmlformats.org/officeDocument/2006/relationships/hyperlink" Target="https://en.wikipedia.org/wiki/Digital_object_identifier" TargetMode="External"/><Relationship Id="rId2" Type="http://schemas.openxmlformats.org/officeDocument/2006/relationships/hyperlink" Target="https://web.archive.org/web/20160306104007/http:/research.microsoft.com/en-us/projects/cryptanalysis/aesbc.pdf" TargetMode="External"/><Relationship Id="rId1" Type="http://schemas.openxmlformats.org/officeDocument/2006/relationships/slideLayout" Target="../slideLayouts/slideLayout2.xml"/><Relationship Id="rId6" Type="http://schemas.openxmlformats.org/officeDocument/2006/relationships/hyperlink" Target="https://en.wikipedia.org/wiki/Proceedings_of_the_IRE" TargetMode="External"/><Relationship Id="rId11" Type="http://schemas.openxmlformats.org/officeDocument/2006/relationships/hyperlink" Target="https://aws.amazon.com/what-is-cloud-computing/" TargetMode="External"/><Relationship Id="rId5" Type="http://schemas.openxmlformats.org/officeDocument/2006/relationships/hyperlink" Target="http://compression.ru/download/articles/huff/huffman_1952_minimum-redundancy-codes.pdf" TargetMode="External"/><Relationship Id="rId10" Type="http://schemas.openxmlformats.org/officeDocument/2006/relationships/hyperlink" Target="http://www.rsa.com/press_release.aspx?id=716" TargetMode="External"/><Relationship Id="rId4" Type="http://schemas.openxmlformats.org/officeDocument/2006/relationships/hyperlink" Target="https://en.wikipedia.org/wiki/David_A._Huffman" TargetMode="External"/><Relationship Id="rId9" Type="http://schemas.openxmlformats.org/officeDocument/2006/relationships/hyperlink" Target="https://web.archive.org/web/20110929142639/http:/www.rsa.com/press_release.aspx?id=716"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Times New Roman" pitchFamily="18" charset="0"/>
                <a:cs typeface="Times New Roman" pitchFamily="18" charset="0"/>
              </a:rPr>
              <a:t>Secure and Efficient  Image Delivery using Cloud Technologies</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800" dirty="0" smtClean="0">
                <a:latin typeface="Times New Roman" pitchFamily="18" charset="0"/>
                <a:cs typeface="Times New Roman" pitchFamily="18" charset="0"/>
              </a:rPr>
              <a:t>References:</a:t>
            </a:r>
            <a:endParaRPr lang="en-US" sz="3800" dirty="0">
              <a:latin typeface="Times New Roman" pitchFamily="18" charset="0"/>
              <a:cs typeface="Times New Roman" pitchFamily="18" charset="0"/>
            </a:endParaRPr>
          </a:p>
        </p:txBody>
      </p:sp>
      <p:sp>
        <p:nvSpPr>
          <p:cNvPr id="3" name="Content Placeholder 2"/>
          <p:cNvSpPr>
            <a:spLocks noGrp="1"/>
          </p:cNvSpPr>
          <p:nvPr>
            <p:ph idx="1"/>
          </p:nvPr>
        </p:nvSpPr>
        <p:spPr>
          <a:xfrm>
            <a:off x="428596" y="1142984"/>
            <a:ext cx="8286808" cy="5429288"/>
          </a:xfrm>
        </p:spPr>
        <p:txBody>
          <a:bodyPr>
            <a:normAutofit/>
          </a:bodyPr>
          <a:lstStyle/>
          <a:p>
            <a:pPr>
              <a:buNone/>
            </a:pPr>
            <a:r>
              <a:rPr lang="en-US" sz="2000" dirty="0" smtClean="0"/>
              <a:t>[1] </a:t>
            </a:r>
            <a:r>
              <a:rPr lang="en-US" sz="2000" dirty="0"/>
              <a:t> </a:t>
            </a:r>
            <a:r>
              <a:rPr lang="en-US" sz="2000" i="1" u="sng" dirty="0">
                <a:hlinkClick r:id="rId2"/>
              </a:rPr>
              <a:t>"</a:t>
            </a:r>
            <a:r>
              <a:rPr lang="en-US" sz="2000" i="1" u="sng" dirty="0" err="1">
                <a:hlinkClick r:id="rId2"/>
              </a:rPr>
              <a:t>Biclique</a:t>
            </a:r>
            <a:r>
              <a:rPr lang="en-US" sz="2000" i="1" u="sng" dirty="0">
                <a:hlinkClick r:id="rId2"/>
              </a:rPr>
              <a:t> Cryptanalysis of the Full AES"</a:t>
            </a:r>
            <a:r>
              <a:rPr lang="en-US" sz="2000" i="1" dirty="0"/>
              <a:t> (PDF). Archived from </a:t>
            </a:r>
            <a:r>
              <a:rPr lang="en-US" sz="2000" i="1" dirty="0">
                <a:hlinkClick r:id="rId3"/>
              </a:rPr>
              <a:t>the </a:t>
            </a:r>
            <a:r>
              <a:rPr lang="en-US" sz="2000" i="1" dirty="0" smtClean="0">
                <a:hlinkClick r:id="rId3"/>
              </a:rPr>
              <a:t>             original</a:t>
            </a:r>
            <a:r>
              <a:rPr lang="en-US" sz="2000" i="1" dirty="0"/>
              <a:t> (PDF) on March 6, 2016. Retrieved May 1, 2019</a:t>
            </a:r>
            <a:r>
              <a:rPr lang="en-US" sz="2000" i="1" dirty="0" smtClean="0"/>
              <a:t>.</a:t>
            </a:r>
          </a:p>
          <a:p>
            <a:pPr>
              <a:buNone/>
            </a:pPr>
            <a:r>
              <a:rPr lang="en-IN" sz="2000" dirty="0" smtClean="0">
                <a:latin typeface="Times New Roman" pitchFamily="18" charset="0"/>
                <a:cs typeface="Times New Roman" pitchFamily="18" charset="0"/>
              </a:rPr>
              <a:t>[2]  </a:t>
            </a:r>
            <a:r>
              <a:rPr lang="en-US" sz="2000" dirty="0"/>
              <a:t> </a:t>
            </a:r>
            <a:r>
              <a:rPr lang="en-US" sz="2000" i="1" dirty="0">
                <a:hlinkClick r:id="rId4" tooltip="David A. Huffman"/>
              </a:rPr>
              <a:t>Huffman, D.</a:t>
            </a:r>
            <a:r>
              <a:rPr lang="en-US" sz="2000" i="1" dirty="0"/>
              <a:t> (1952). </a:t>
            </a:r>
            <a:r>
              <a:rPr lang="en-US" sz="2000" i="1" u="sng" dirty="0">
                <a:hlinkClick r:id="rId5"/>
              </a:rPr>
              <a:t>"A Method for the Construction of </a:t>
            </a:r>
            <a:r>
              <a:rPr lang="en-US" sz="2000" i="1" u="sng" dirty="0" smtClean="0">
                <a:hlinkClick r:id="rId5"/>
              </a:rPr>
              <a:t>Minimum-    Redundancy </a:t>
            </a:r>
            <a:r>
              <a:rPr lang="en-US" sz="2000" i="1" u="sng" dirty="0">
                <a:hlinkClick r:id="rId5"/>
              </a:rPr>
              <a:t>Codes"</a:t>
            </a:r>
            <a:r>
              <a:rPr lang="en-US" sz="2000" i="1" dirty="0"/>
              <a:t> (PDF). </a:t>
            </a:r>
            <a:r>
              <a:rPr lang="en-US" sz="2000" i="1" dirty="0">
                <a:hlinkClick r:id="rId6" tooltip="Proceedings of the IRE"/>
              </a:rPr>
              <a:t>Proceedings of the IRE</a:t>
            </a:r>
            <a:r>
              <a:rPr lang="en-US" sz="2000" i="1" dirty="0"/>
              <a:t>. </a:t>
            </a:r>
            <a:r>
              <a:rPr lang="en-US" sz="2000" b="1" i="1" dirty="0"/>
              <a:t>40</a:t>
            </a:r>
            <a:r>
              <a:rPr lang="en-US" sz="2000" i="1" dirty="0"/>
              <a:t> (9): 1098</a:t>
            </a:r>
            <a:r>
              <a:rPr lang="en-US" sz="2000" i="1" dirty="0" smtClean="0"/>
              <a:t>–    1101</a:t>
            </a:r>
            <a:r>
              <a:rPr lang="en-US" sz="2000" i="1" dirty="0"/>
              <a:t>. </a:t>
            </a:r>
            <a:r>
              <a:rPr lang="en-US" sz="2000" i="1" dirty="0">
                <a:hlinkClick r:id="rId7" tooltip="Digital object identifier"/>
              </a:rPr>
              <a:t>doi</a:t>
            </a:r>
            <a:r>
              <a:rPr lang="en-US" sz="2000" i="1" dirty="0"/>
              <a:t>:</a:t>
            </a:r>
            <a:r>
              <a:rPr lang="en-US" sz="2000" i="1" dirty="0">
                <a:hlinkClick r:id="rId8"/>
              </a:rPr>
              <a:t>10.1109/JRPROC.1952.273898</a:t>
            </a:r>
            <a:r>
              <a:rPr lang="en-US" sz="2000" i="1" dirty="0" smtClean="0"/>
              <a:t>.</a:t>
            </a:r>
          </a:p>
          <a:p>
            <a:pPr>
              <a:buNone/>
            </a:pPr>
            <a:r>
              <a:rPr lang="en-US" sz="2000" dirty="0" smtClean="0"/>
              <a:t>[3]</a:t>
            </a:r>
            <a:r>
              <a:rPr lang="en-US" sz="2000" dirty="0"/>
              <a:t> </a:t>
            </a:r>
            <a:r>
              <a:rPr lang="en-US" sz="2000" dirty="0" smtClean="0"/>
              <a:t> </a:t>
            </a:r>
            <a:r>
              <a:rPr lang="en-US" sz="2000" i="1" u="sng" dirty="0" smtClean="0">
                <a:hlinkClick r:id="rId9"/>
              </a:rPr>
              <a:t>"</a:t>
            </a:r>
            <a:r>
              <a:rPr lang="en-US" sz="2000" i="1" u="sng" dirty="0">
                <a:hlinkClick r:id="rId9"/>
              </a:rPr>
              <a:t>Distributed Team Cracks Hidden Message in RSA's 56-Bit RC5 Secret-Key </a:t>
            </a:r>
            <a:r>
              <a:rPr lang="en-US" sz="2000" i="1" u="sng" dirty="0" smtClean="0">
                <a:hlinkClick r:id="rId9"/>
              </a:rPr>
              <a:t>  Challenge</a:t>
            </a:r>
            <a:r>
              <a:rPr lang="en-US" sz="2000" i="1" u="sng" dirty="0">
                <a:hlinkClick r:id="rId9"/>
              </a:rPr>
              <a:t>"</a:t>
            </a:r>
            <a:r>
              <a:rPr lang="en-US" sz="2000" i="1" dirty="0"/>
              <a:t>. October 22, 1997. Archived from </a:t>
            </a:r>
            <a:r>
              <a:rPr lang="en-US" sz="2000" i="1" dirty="0">
                <a:hlinkClick r:id="rId10"/>
              </a:rPr>
              <a:t>the original</a:t>
            </a:r>
            <a:r>
              <a:rPr lang="en-US" sz="2000" i="1" dirty="0"/>
              <a:t> on September 29, </a:t>
            </a:r>
            <a:r>
              <a:rPr lang="en-US" sz="2000" i="1" dirty="0" smtClean="0"/>
              <a:t> 2011</a:t>
            </a:r>
            <a:r>
              <a:rPr lang="en-US" sz="2000" i="1" dirty="0"/>
              <a:t>. Retrieved February 22, 2009</a:t>
            </a:r>
            <a:r>
              <a:rPr lang="en-US" sz="2000" i="1" dirty="0" smtClean="0"/>
              <a:t>.</a:t>
            </a:r>
          </a:p>
          <a:p>
            <a:pPr>
              <a:buNone/>
            </a:pPr>
            <a:r>
              <a:rPr lang="en-US" sz="2000" dirty="0" smtClean="0"/>
              <a:t>[4] </a:t>
            </a:r>
            <a:r>
              <a:rPr lang="en-US" sz="2000" dirty="0"/>
              <a:t> </a:t>
            </a:r>
            <a:r>
              <a:rPr lang="en-US" sz="2000" i="1" dirty="0">
                <a:hlinkClick r:id="rId11"/>
              </a:rPr>
              <a:t>"What is Cloud Computing?"</a:t>
            </a:r>
            <a:r>
              <a:rPr lang="en-US" sz="2000" i="1" dirty="0"/>
              <a:t>. Amazon Web Services. 2013-03-19. Retrieved 2013-03-20.</a:t>
            </a: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2.jpg"/>
          <p:cNvPicPr>
            <a:picLocks noGrp="1" noChangeAspect="1"/>
          </p:cNvPicPr>
          <p:nvPr>
            <p:ph idx="1"/>
          </p:nvPr>
        </p:nvPicPr>
        <p:blipFill>
          <a:blip r:embed="rId2"/>
          <a:stretch>
            <a:fillRect/>
          </a:stretch>
        </p:blipFill>
        <p:spPr>
          <a:xfrm>
            <a:off x="928662" y="1142984"/>
            <a:ext cx="7517096" cy="4234984"/>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800" dirty="0" smtClean="0">
                <a:latin typeface="Times New Roman" pitchFamily="18" charset="0"/>
                <a:cs typeface="Times New Roman" pitchFamily="18" charset="0"/>
              </a:rPr>
              <a:t>Abstract:</a:t>
            </a:r>
            <a:endParaRPr lang="en-US" sz="3800" dirty="0">
              <a:latin typeface="Times New Roman" pitchFamily="18" charset="0"/>
              <a:cs typeface="Times New Roman" pitchFamily="18" charset="0"/>
            </a:endParaRPr>
          </a:p>
        </p:txBody>
      </p:sp>
      <p:sp>
        <p:nvSpPr>
          <p:cNvPr id="3" name="Content Placeholder 2"/>
          <p:cNvSpPr>
            <a:spLocks noGrp="1"/>
          </p:cNvSpPr>
          <p:nvPr>
            <p:ph idx="1"/>
          </p:nvPr>
        </p:nvSpPr>
        <p:spPr>
          <a:xfrm>
            <a:off x="214282" y="1428736"/>
            <a:ext cx="8501122" cy="5072098"/>
          </a:xfrm>
        </p:spPr>
        <p:txBody>
          <a:bodyPr>
            <a:normAutofit fontScale="47500" lnSpcReduction="20000"/>
          </a:bodyPr>
          <a:lstStyle/>
          <a:p>
            <a:pPr algn="just">
              <a:lnSpc>
                <a:spcPct val="170000"/>
              </a:lnSpc>
              <a:buNone/>
            </a:pPr>
            <a:r>
              <a:rPr lang="en-US" dirty="0" smtClean="0">
                <a:latin typeface="Times New Roman" pitchFamily="18" charset="0"/>
                <a:cs typeface="Times New Roman" pitchFamily="18" charset="0"/>
              </a:rPr>
              <a:t>       Now-a-days the use of digital Images has become a very common way of sharing Information, be it from personal holiday Images to confidential Intelligence reports. As such, secure and efficient sharing of such data is one of the major problem in this digital world. There are so many methods available to compress data like ZIP, GZIP, RAR etc., but these apply on general data and are not really optimized for Image compression,  One way to solve this is by using Image Compression techniques using Huffman, Run-length coding etc., each providing a different level of compression efficiency for a given Image sample. This project tries to solve this issue by using the well-established and highly secure encryption standard, AES-256 in combination with the RSA key exchange mechanism, which can be used to exchange the AES encrypted keys with the receiver. The asymmetric public and private keys generated by RSA makes it harder for intruders to steal the keys. All put together with an User Interface for easy access to the service can be viable solution to the problem</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800" dirty="0" smtClean="0">
                <a:latin typeface="Times New Roman" pitchFamily="18" charset="0"/>
                <a:cs typeface="Times New Roman" pitchFamily="18" charset="0"/>
              </a:rPr>
              <a:t>Objective:</a:t>
            </a:r>
            <a:endParaRPr lang="en-US" sz="3800" dirty="0">
              <a:latin typeface="Times New Roman" pitchFamily="18" charset="0"/>
              <a:cs typeface="Times New Roman" pitchFamily="18" charset="0"/>
            </a:endParaRPr>
          </a:p>
        </p:txBody>
      </p:sp>
      <p:sp>
        <p:nvSpPr>
          <p:cNvPr id="3" name="Content Placeholder 2"/>
          <p:cNvSpPr>
            <a:spLocks noGrp="1"/>
          </p:cNvSpPr>
          <p:nvPr>
            <p:ph idx="1"/>
          </p:nvPr>
        </p:nvSpPr>
        <p:spPr>
          <a:xfrm>
            <a:off x="214282" y="1571612"/>
            <a:ext cx="8001056" cy="3500462"/>
          </a:xfrm>
        </p:spPr>
        <p:txBody>
          <a:bodyPr>
            <a:normAutofit/>
          </a:bodyPr>
          <a:lstStyle/>
          <a:p>
            <a:pPr algn="just">
              <a:buFont typeface="Wingdings" pitchFamily="2" charset="2"/>
              <a:buChar char="Ø"/>
            </a:pPr>
            <a:r>
              <a:rPr lang="en-IN" sz="2000" dirty="0" smtClean="0">
                <a:latin typeface="Times New Roman" pitchFamily="18" charset="0"/>
                <a:cs typeface="Times New Roman" pitchFamily="18" charset="0"/>
              </a:rPr>
              <a:t>      To create Fast, Secure and  Efficient way of Image Transmission for effective distribution of Image Payloads to the clients using Cloud Technologies  </a:t>
            </a:r>
          </a:p>
          <a:p>
            <a:pPr algn="just">
              <a:buNone/>
            </a:pPr>
            <a:endParaRPr lang="en-IN" sz="2000"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pPr algn="l"/>
            <a:r>
              <a:rPr lang="en-IN" sz="2800" dirty="0" smtClean="0">
                <a:latin typeface="Times New Roman" pitchFamily="18" charset="0"/>
                <a:cs typeface="Times New Roman" pitchFamily="18" charset="0"/>
              </a:rPr>
              <a:t>Image payload Distribution</a:t>
            </a:r>
            <a:endParaRPr lang="en-US" sz="2800" dirty="0">
              <a:latin typeface="Times New Roman" pitchFamily="18" charset="0"/>
              <a:cs typeface="Times New Roman" pitchFamily="18" charset="0"/>
            </a:endParaRPr>
          </a:p>
        </p:txBody>
      </p:sp>
      <p:pic>
        <p:nvPicPr>
          <p:cNvPr id="9" name="Content Placeholder 8" descr="bd1.png"/>
          <p:cNvPicPr>
            <a:picLocks noGrp="1" noChangeAspect="1"/>
          </p:cNvPicPr>
          <p:nvPr>
            <p:ph idx="1"/>
          </p:nvPr>
        </p:nvPicPr>
        <p:blipFill>
          <a:blip r:embed="rId2"/>
          <a:stretch>
            <a:fillRect/>
          </a:stretch>
        </p:blipFill>
        <p:spPr>
          <a:xfrm>
            <a:off x="857224" y="1142985"/>
            <a:ext cx="7429552" cy="55721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800" dirty="0" smtClean="0">
                <a:latin typeface="Times New Roman" pitchFamily="18" charset="0"/>
                <a:cs typeface="Times New Roman" pitchFamily="18" charset="0"/>
              </a:rPr>
              <a:t>Procedure</a:t>
            </a:r>
            <a:r>
              <a:rPr lang="en-IN" sz="3600" dirty="0" smtClean="0">
                <a:latin typeface="Times New Roman" pitchFamily="18" charset="0"/>
                <a:cs typeface="Times New Roman" pitchFamily="18" charset="0"/>
              </a:rPr>
              <a: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785786" y="1500174"/>
            <a:ext cx="8001056" cy="3857652"/>
          </a:xfrm>
        </p:spPr>
        <p:txBody>
          <a:bodyPr>
            <a:normAutofit/>
          </a:bodyPr>
          <a:lstStyle/>
          <a:p>
            <a:pPr>
              <a:buNone/>
            </a:pPr>
            <a:r>
              <a:rPr lang="en-IN" sz="2000" dirty="0" smtClean="0">
                <a:latin typeface="Times New Roman" pitchFamily="18" charset="0"/>
                <a:cs typeface="Times New Roman" pitchFamily="18" charset="0"/>
              </a:rPr>
              <a:t>This process involves Five Stages</a:t>
            </a:r>
            <a:endParaRPr lang="en-US" sz="2000" dirty="0" smtClean="0">
              <a:latin typeface="Times New Roman" pitchFamily="18" charset="0"/>
              <a:cs typeface="Times New Roman" pitchFamily="18" charset="0"/>
            </a:endParaRPr>
          </a:p>
          <a:p>
            <a:pPr lvl="1">
              <a:buFont typeface="Wingdings" pitchFamily="2" charset="2"/>
              <a:buChar char="Ø"/>
            </a:pPr>
            <a:r>
              <a:rPr lang="en-IN" sz="1600" dirty="0" smtClean="0">
                <a:latin typeface="Times New Roman" pitchFamily="18" charset="0"/>
                <a:cs typeface="Times New Roman" pitchFamily="18" charset="0"/>
              </a:rPr>
              <a:t>Image Compression</a:t>
            </a:r>
          </a:p>
          <a:p>
            <a:pPr lvl="1">
              <a:buFont typeface="Wingdings" pitchFamily="2" charset="2"/>
              <a:buChar char="Ø"/>
            </a:pPr>
            <a:r>
              <a:rPr lang="en-IN" sz="1600" dirty="0" smtClean="0">
                <a:latin typeface="Times New Roman" pitchFamily="18" charset="0"/>
                <a:cs typeface="Times New Roman" pitchFamily="18" charset="0"/>
              </a:rPr>
              <a:t>Image Encryption</a:t>
            </a:r>
          </a:p>
          <a:p>
            <a:pPr lvl="1">
              <a:buFont typeface="Wingdings" pitchFamily="2" charset="2"/>
              <a:buChar char="Ø"/>
            </a:pPr>
            <a:r>
              <a:rPr lang="en-IN" sz="1600" dirty="0" smtClean="0">
                <a:latin typeface="Times New Roman" pitchFamily="18" charset="0"/>
                <a:cs typeface="Times New Roman" pitchFamily="18" charset="0"/>
              </a:rPr>
              <a:t>Encrypted Key sharing</a:t>
            </a:r>
          </a:p>
          <a:p>
            <a:pPr lvl="1">
              <a:buFont typeface="Wingdings" pitchFamily="2" charset="2"/>
              <a:buChar char="Ø"/>
            </a:pPr>
            <a:r>
              <a:rPr lang="en-IN" sz="1600" dirty="0" smtClean="0">
                <a:latin typeface="Times New Roman" pitchFamily="18" charset="0"/>
                <a:cs typeface="Times New Roman" pitchFamily="18" charset="0"/>
              </a:rPr>
              <a:t>Image Decryption</a:t>
            </a:r>
          </a:p>
          <a:p>
            <a:pPr lvl="1">
              <a:buFont typeface="Wingdings" pitchFamily="2" charset="2"/>
              <a:buChar char="Ø"/>
            </a:pPr>
            <a:r>
              <a:rPr lang="en-IN" sz="1600" dirty="0" smtClean="0">
                <a:latin typeface="Times New Roman" pitchFamily="18" charset="0"/>
                <a:cs typeface="Times New Roman" pitchFamily="18" charset="0"/>
              </a:rPr>
              <a:t>Image Decompression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Applications:</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IN" dirty="0" smtClean="0"/>
              <a:t>Fast  and secure information transmission in the military operations.</a:t>
            </a:r>
          </a:p>
          <a:p>
            <a:pPr>
              <a:buFont typeface="Wingdings" pitchFamily="2" charset="2"/>
              <a:buChar char="v"/>
            </a:pPr>
            <a:r>
              <a:rPr lang="en-IN" dirty="0" smtClean="0"/>
              <a:t>Forwarding patients medical reports from one hospital to other hospitals.</a:t>
            </a:r>
          </a:p>
          <a:p>
            <a:pPr>
              <a:buFont typeface="Wingdings" pitchFamily="2" charset="2"/>
              <a:buChar char="v"/>
            </a:pPr>
            <a:r>
              <a:rPr lang="en-IN" dirty="0" smtClean="0"/>
              <a:t>Fast and secure image Delivery in social media apps like </a:t>
            </a:r>
            <a:r>
              <a:rPr lang="en-IN" dirty="0" err="1" smtClean="0"/>
              <a:t>facebook,instagram,whatsapp</a:t>
            </a:r>
            <a:r>
              <a:rPr lang="en-IN" dirty="0" smtClean="0"/>
              <a:t> etc..</a:t>
            </a:r>
          </a:p>
          <a:p>
            <a:pPr>
              <a:buNone/>
            </a:pPr>
            <a:endParaRPr lang="en-IN" dirty="0" smtClean="0"/>
          </a:p>
          <a:p>
            <a:pPr>
              <a:buFont typeface="Wingdings" pitchFamily="2" charset="2"/>
              <a:buChar char="v"/>
            </a:pPr>
            <a:endParaRPr lang="en-IN" dirty="0" smtClean="0"/>
          </a:p>
          <a:p>
            <a:pPr>
              <a:buFont typeface="Wingdings" pitchFamily="2" charset="2"/>
              <a:buChar char="v"/>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bd2.png"/>
          <p:cNvPicPr>
            <a:picLocks noGrp="1" noChangeAspect="1"/>
          </p:cNvPicPr>
          <p:nvPr>
            <p:ph idx="1"/>
          </p:nvPr>
        </p:nvPicPr>
        <p:blipFill>
          <a:blip r:embed="rId2"/>
          <a:stretch>
            <a:fillRect/>
          </a:stretch>
        </p:blipFill>
        <p:spPr>
          <a:xfrm>
            <a:off x="-7406" y="0"/>
            <a:ext cx="9365752" cy="702431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1143000"/>
          </a:xfrm>
        </p:spPr>
        <p:txBody>
          <a:bodyPr>
            <a:normAutofit/>
          </a:bodyPr>
          <a:lstStyle/>
          <a:p>
            <a:pPr algn="l"/>
            <a:r>
              <a:rPr lang="en-IN" sz="2800" dirty="0" smtClean="0">
                <a:latin typeface="Times New Roman" pitchFamily="18" charset="0"/>
                <a:cs typeface="Times New Roman" pitchFamily="18" charset="0"/>
              </a:rPr>
              <a:t>RSA Key Exchange Mechanism</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285720" y="1071546"/>
            <a:ext cx="8401080" cy="5054617"/>
          </a:xfrm>
        </p:spPr>
        <p:txBody>
          <a:bodyPr>
            <a:normAutofit/>
          </a:bodyPr>
          <a:lstStyle/>
          <a:p>
            <a:pPr>
              <a:buFont typeface="Wingdings" pitchFamily="2" charset="2"/>
              <a:buChar char="Ø"/>
            </a:pPr>
            <a:r>
              <a:rPr lang="en-IN" sz="2000" dirty="0" smtClean="0">
                <a:latin typeface="Times New Roman" pitchFamily="18" charset="0"/>
                <a:cs typeface="Times New Roman" pitchFamily="18" charset="0"/>
              </a:rPr>
              <a:t>The problem of sharing the “AES key” required to decrypt the encrypted </a:t>
            </a:r>
            <a:r>
              <a:rPr lang="en-IN" sz="2000" dirty="0" smtClean="0">
                <a:latin typeface="Times New Roman" pitchFamily="18" charset="0"/>
                <a:cs typeface="Times New Roman" pitchFamily="18" charset="0"/>
              </a:rPr>
              <a:t>Image from server to client is solved by using the “RSA Key Exchange Mechanism”.</a:t>
            </a:r>
          </a:p>
          <a:p>
            <a:pPr>
              <a:buFont typeface="Wingdings" pitchFamily="2" charset="2"/>
              <a:buChar char="Ø"/>
            </a:pPr>
            <a:r>
              <a:rPr lang="en-IN" sz="2000" dirty="0" smtClean="0">
                <a:latin typeface="Times New Roman" pitchFamily="18" charset="0"/>
                <a:cs typeface="Times New Roman" pitchFamily="18" charset="0"/>
              </a:rPr>
              <a:t>The Client generates the RSA Public and Private keys, shares the “Public Key” with the cloud server, the server encrypts the “AES keys” with the “Public Key” and sends the “AES Key” to the client</a:t>
            </a:r>
          </a:p>
          <a:p>
            <a:pPr>
              <a:buFont typeface="Wingdings" pitchFamily="2" charset="2"/>
              <a:buChar char="Ø"/>
            </a:pPr>
            <a:r>
              <a:rPr lang="en-IN" sz="2000" dirty="0" smtClean="0">
                <a:latin typeface="Times New Roman" pitchFamily="18" charset="0"/>
                <a:cs typeface="Times New Roman" pitchFamily="18" charset="0"/>
              </a:rPr>
              <a:t>The public key can not be used to decrypt the encrypted “AES Key”, and only the Client who generated the Key Pair can decrypt the “AES Key”, thus preventing Intruders from stealing the  “AES Key”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1143000"/>
          </a:xfrm>
        </p:spPr>
        <p:txBody>
          <a:bodyPr>
            <a:normAutofit/>
          </a:bodyPr>
          <a:lstStyle/>
          <a:p>
            <a:pPr algn="l"/>
            <a:r>
              <a:rPr lang="en-IN" sz="3800" dirty="0" smtClean="0">
                <a:latin typeface="Times New Roman" pitchFamily="18" charset="0"/>
                <a:cs typeface="Times New Roman" pitchFamily="18" charset="0"/>
              </a:rPr>
              <a:t>Features</a:t>
            </a:r>
            <a:r>
              <a:rPr lang="en-IN" sz="3800" dirty="0" smtClean="0">
                <a:latin typeface="Times New Roman" pitchFamily="18" charset="0"/>
                <a:cs typeface="Times New Roman" pitchFamily="18" charset="0"/>
              </a:rPr>
              <a:t>:</a:t>
            </a:r>
            <a:endParaRPr lang="en-US" sz="3800" dirty="0">
              <a:latin typeface="Times New Roman" pitchFamily="18" charset="0"/>
              <a:cs typeface="Times New Roman" pitchFamily="18" charset="0"/>
            </a:endParaRPr>
          </a:p>
        </p:txBody>
      </p:sp>
      <p:sp>
        <p:nvSpPr>
          <p:cNvPr id="3" name="Content Placeholder 2"/>
          <p:cNvSpPr>
            <a:spLocks noGrp="1"/>
          </p:cNvSpPr>
          <p:nvPr>
            <p:ph idx="1"/>
          </p:nvPr>
        </p:nvSpPr>
        <p:spPr>
          <a:xfrm>
            <a:off x="285720" y="1071546"/>
            <a:ext cx="8401080" cy="5054617"/>
          </a:xfrm>
        </p:spPr>
        <p:txBody>
          <a:bodyPr>
            <a:normAutofit/>
          </a:bodyPr>
          <a:lstStyle/>
          <a:p>
            <a:pPr>
              <a:buFont typeface="Wingdings" pitchFamily="2" charset="2"/>
              <a:buChar char="Ø"/>
            </a:pPr>
            <a:r>
              <a:rPr lang="en-IN" sz="2000" dirty="0" smtClean="0">
                <a:latin typeface="Times New Roman" pitchFamily="18" charset="0"/>
                <a:cs typeface="Times New Roman" pitchFamily="18" charset="0"/>
              </a:rPr>
              <a:t>Images are Compressed to minimize Storage Space and reduce Transmission Bandwidth</a:t>
            </a:r>
          </a:p>
          <a:p>
            <a:pPr>
              <a:buFont typeface="Wingdings" pitchFamily="2" charset="2"/>
              <a:buChar char="Ø"/>
            </a:pPr>
            <a:r>
              <a:rPr lang="en-IN" sz="2000" dirty="0" smtClean="0">
                <a:latin typeface="Times New Roman" pitchFamily="18" charset="0"/>
                <a:cs typeface="Times New Roman" pitchFamily="18" charset="0"/>
              </a:rPr>
              <a:t>AES-256  Encryption standard  is used for encryption of Images to provide  better Security</a:t>
            </a:r>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RSA Key Exchange Mechanism is used to securely exchange the AES keys between Sender and Receiver</a:t>
            </a:r>
            <a:r>
              <a:rPr lang="en-IN" sz="2000" dirty="0" smtClean="0">
                <a:latin typeface="Times New Roman" pitchFamily="18" charset="0"/>
                <a:cs typeface="Times New Roman" pitchFamily="18" charset="0"/>
              </a:rPr>
              <a:t> </a:t>
            </a:r>
          </a:p>
          <a:p>
            <a:pPr>
              <a:buFont typeface="Wingdings" pitchFamily="2" charset="2"/>
              <a:buChar char="Ø"/>
            </a:pPr>
            <a:r>
              <a:rPr lang="en-IN" sz="2000" dirty="0" smtClean="0">
                <a:latin typeface="Times New Roman" pitchFamily="18" charset="0"/>
                <a:cs typeface="Times New Roman" pitchFamily="18" charset="0"/>
              </a:rPr>
              <a:t>Amazon Web Services (AWS) is used as the Cloud Platform, which offers Highly Scalable Compute Power and Storage.</a:t>
            </a:r>
          </a:p>
          <a:p>
            <a:endParaRPr lang="en-IN" sz="2000" dirty="0" smtClean="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475</Words>
  <Application>Microsoft Office PowerPoint</Application>
  <PresentationFormat>On-screen Show (4:3)</PresentationFormat>
  <Paragraphs>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Secure and Efficient  Image Delivery using Cloud Technologies</vt:lpstr>
      <vt:lpstr>Abstract:</vt:lpstr>
      <vt:lpstr>Objective:</vt:lpstr>
      <vt:lpstr>Image payload Distribution</vt:lpstr>
      <vt:lpstr>Procedure:</vt:lpstr>
      <vt:lpstr>Applications:</vt:lpstr>
      <vt:lpstr>Slide 7</vt:lpstr>
      <vt:lpstr>RSA Key Exchange Mechanism</vt:lpstr>
      <vt:lpstr>Features:</vt:lpstr>
      <vt:lpstr>References: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And Efficient  Image Delivery Using Cloud Technologies</dc:title>
  <dc:creator>SwarnaJeswanth</dc:creator>
  <cp:lastModifiedBy>SwarnaJeswanth</cp:lastModifiedBy>
  <cp:revision>36</cp:revision>
  <dcterms:created xsi:type="dcterms:W3CDTF">2019-12-26T12:55:48Z</dcterms:created>
  <dcterms:modified xsi:type="dcterms:W3CDTF">2019-12-26T17:47:38Z</dcterms:modified>
</cp:coreProperties>
</file>