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8" r:id="rId15"/>
    <p:sldId id="268" r:id="rId16"/>
    <p:sldId id="274" r:id="rId17"/>
    <p:sldId id="280" r:id="rId18"/>
    <p:sldId id="281" r:id="rId19"/>
    <p:sldId id="286" r:id="rId20"/>
    <p:sldId id="287" r:id="rId21"/>
    <p:sldId id="283" r:id="rId22"/>
    <p:sldId id="288" r:id="rId23"/>
    <p:sldId id="289" r:id="rId24"/>
    <p:sldId id="282" r:id="rId25"/>
    <p:sldId id="275" r:id="rId26"/>
    <p:sldId id="294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2EE83-4E20-4C80-8691-1673284E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D8847D-385B-4A48-8724-BC6C529D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E99B7-DD09-4BD0-9169-738EAE31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ACD4F-3605-4B69-A21C-C33A25A4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BA04D-63C5-4562-B331-22785C8E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1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D7B40-770E-4C35-BB36-4B4610C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DEF10-2DBF-4983-89A9-567ECBC16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84DCC-A141-4DE7-B9DA-C6FAE42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B0811-30F0-4B42-9A16-15F7CAAF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4DC02-9EF0-4B62-8EEA-C584D1D4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8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257215-65EC-457C-9DE2-901CC567A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63E661-56AC-458B-8E08-25ED078F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A6F3E-8CF7-4A3B-93F2-7AE91750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8686D-7DF8-4A13-B51F-B55774F9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8A6D2-DEE4-45B5-A17B-B730E203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7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EF94C-1846-46C9-95A6-3DC7F21F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4246A-95B4-41A8-ABDC-FE0FB76C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26CDD-6E78-441B-B2F3-34169F7F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A9ACA-EC0A-4857-99B7-89402DA1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195B3-A1B7-47CC-A30C-D79947E1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9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F21F8-E84B-43E3-B390-E491F381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F6759-D011-4C68-B919-E6A3CBD8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81E7A-536F-4E56-8E19-A2B4A439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1DD44-27EF-4ECE-A68F-E19DE2F0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1079A-0B13-4D33-9D0E-9548B094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0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6F8CF-1E09-49AB-97B8-BBD4A847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FDCA7-BC18-4698-90A3-3946E9C3A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DEBEE-7C47-4D31-9E9E-BC3710828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5EB41-248D-470B-8F93-DE0ACF7E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9DFB0-6249-4A76-94C5-2CF7C40C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9EF39-B405-4F77-A927-534D8EC2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4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48916-C6B3-40F8-946B-F10F8501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196E3-F42F-4D7D-BF3A-F772DA48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7034AA-05E8-45F1-8C80-78F03A18C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329C66-66D5-441A-93C8-3AEC46353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02D52E-EE25-4FA6-AA85-43BF9721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8AE04-2EB0-4E02-BE56-57652266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7AF913-2228-4DF0-A3E0-81045BF4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B1CDC-0E3F-4C5D-B574-17808F6B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D042F-613F-4334-A1DA-D098864D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3A7001-2172-45C9-8197-4AECE8C6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1E9497-9003-45CE-954B-E7B79B19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95AB6-6014-48BB-9D8D-63862BFE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0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0007F-C8DB-4FE4-B840-42EFDAD0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D88385-E341-46F9-99DB-F76EF252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CD749-2FD2-4AD8-9E59-D0741F54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7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FAB21-3441-4F1A-B9BC-3B1F5484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2198F-43B1-43F5-807B-5B22E1D0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52380-AD61-4EDB-896A-83A349DE6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848AE-E905-479E-A113-1DB3A86B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341D5-0A7C-4276-A109-2CEBAB92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0FDEC-1DC7-4A25-808C-1E503A60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E3418-6F30-4054-816C-DB3D87CE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F8ED0-363B-490A-9F4D-7D6427244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D21EC-AE30-48A7-91CD-6D408160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C5BA2-BE91-4BA7-82E7-315F952D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3BD15-708D-4F1A-8476-E89EE339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E706E-0504-42F6-B5A1-FC98DBC5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2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AE354-E788-48CA-B975-7C829E7A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F9A21-7DCB-437D-A0DA-EE17350C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2226E-67B1-4024-9BD0-F79AEA037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822C-F791-421E-B1C8-D3B99979300C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EC884-2136-4F83-9356-EBEC3974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FE291-FB37-4E84-B6B8-C9ECFE12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DC85-55D6-4449-940C-3CC46D4A5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C3D07-9956-4B6C-B56A-9762AD14B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瞎讲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3A42A4-AC42-4936-A0DF-870E33729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知识点部分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09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65B4A-346A-4D91-B4EE-7D69327E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概念模型定义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6E312-A163-4EBE-857A-3062D8FF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应用在数据库情况：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张三</a:t>
            </a:r>
            <a:r>
              <a:rPr lang="en-US" altLang="zh-CN" dirty="0"/>
              <a:t>=</a:t>
            </a:r>
            <a:r>
              <a:rPr lang="zh-CN" altLang="en-US" dirty="0"/>
              <a:t>年龄</a:t>
            </a:r>
            <a:r>
              <a:rPr lang="en-US" altLang="zh-CN" dirty="0"/>
              <a:t>+</a:t>
            </a:r>
            <a:r>
              <a:rPr lang="zh-CN" altLang="en-US" dirty="0"/>
              <a:t>性别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endParaRPr lang="en-US" altLang="zh-CN" dirty="0"/>
          </a:p>
          <a:p>
            <a:r>
              <a:rPr lang="zh-CN" altLang="en-US" dirty="0"/>
              <a:t>李四</a:t>
            </a:r>
            <a:r>
              <a:rPr lang="en-US" altLang="zh-CN" dirty="0"/>
              <a:t>=</a:t>
            </a:r>
            <a:r>
              <a:rPr lang="zh-CN" altLang="en-US" dirty="0"/>
              <a:t>年龄</a:t>
            </a:r>
            <a:r>
              <a:rPr lang="en-US" altLang="zh-CN" dirty="0"/>
              <a:t>+</a:t>
            </a:r>
            <a:r>
              <a:rPr lang="zh-CN" altLang="en-US" dirty="0"/>
              <a:t>性别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endParaRPr lang="en-US" altLang="zh-CN" dirty="0"/>
          </a:p>
          <a:p>
            <a:r>
              <a:rPr lang="zh-CN" altLang="en-US" dirty="0"/>
              <a:t>王五</a:t>
            </a:r>
            <a:r>
              <a:rPr lang="en-US" altLang="zh-CN" dirty="0"/>
              <a:t>=</a:t>
            </a:r>
            <a:r>
              <a:rPr lang="zh-CN" altLang="en-US" dirty="0"/>
              <a:t>年龄</a:t>
            </a:r>
            <a:r>
              <a:rPr lang="en-US" altLang="zh-CN" dirty="0"/>
              <a:t>+</a:t>
            </a:r>
            <a:r>
              <a:rPr lang="zh-CN" altLang="en-US" dirty="0"/>
              <a:t>性别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25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D8A68-D4B8-42D5-B174-C3906885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模型的抽象概念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67496-8A80-4F56-85DD-F21A1009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实体：客观存在并可相互区别的事物（张三）</a:t>
            </a:r>
            <a:endParaRPr lang="en-US" altLang="zh-CN" dirty="0"/>
          </a:p>
          <a:p>
            <a:r>
              <a:rPr lang="zh-CN" altLang="en-US" dirty="0"/>
              <a:t>实体类型：用实体名和所有属性的集合表示一种实体类型（学生）</a:t>
            </a:r>
            <a:endParaRPr lang="en-US" altLang="zh-CN" dirty="0"/>
          </a:p>
          <a:p>
            <a:r>
              <a:rPr lang="zh-CN" altLang="en-US" dirty="0"/>
              <a:t>实体集：具有相同属性的实体集合（一群学生）</a:t>
            </a:r>
            <a:endParaRPr lang="en-US" altLang="zh-CN" dirty="0"/>
          </a:p>
          <a:p>
            <a:r>
              <a:rPr lang="zh-CN" altLang="en-US" dirty="0"/>
              <a:t>联系：实体内部的联系和实体之间的联系（张三对应他的学号）</a:t>
            </a:r>
            <a:endParaRPr lang="en-US" altLang="zh-CN" dirty="0"/>
          </a:p>
          <a:p>
            <a:r>
              <a:rPr lang="zh-CN" altLang="en-US" dirty="0"/>
              <a:t>域：一个属性的取值范围（性别只有男和女）</a:t>
            </a:r>
            <a:endParaRPr lang="en-US" altLang="zh-CN" dirty="0"/>
          </a:p>
          <a:p>
            <a:r>
              <a:rPr lang="zh-CN" altLang="en-US" dirty="0"/>
              <a:t>码：唯一标识实体的属性（学号）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虽然像废话但是会有引申出的考点</a:t>
            </a:r>
          </a:p>
        </p:txBody>
      </p:sp>
    </p:spTree>
    <p:extLst>
      <p:ext uri="{BB962C8B-B14F-4D97-AF65-F5344CB8AC3E}">
        <p14:creationId xmlns:p14="http://schemas.microsoft.com/office/powerpoint/2010/main" val="380629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5A4AD-0729-4259-AC10-AAF128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85268-73F1-4BB2-BF0A-212905D2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E-R</a:t>
            </a:r>
            <a:r>
              <a:rPr lang="zh-CN" altLang="en-US" dirty="0"/>
              <a:t>图表示</a:t>
            </a:r>
            <a:r>
              <a:rPr lang="en-US" altLang="zh-CN" dirty="0"/>
              <a:t>E-R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矩形表示实体集合（实体集）</a:t>
            </a:r>
            <a:endParaRPr lang="en-US" altLang="zh-CN" dirty="0"/>
          </a:p>
          <a:p>
            <a:r>
              <a:rPr lang="zh-CN" altLang="en-US" dirty="0"/>
              <a:t>椭圆表示属性</a:t>
            </a:r>
            <a:endParaRPr lang="en-US" altLang="zh-CN" dirty="0"/>
          </a:p>
          <a:p>
            <a:r>
              <a:rPr lang="zh-CN" altLang="en-US" dirty="0"/>
              <a:t>菱形表示联系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977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0B760-7547-4F45-8ED7-7D86325A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F8BFF-00E7-43FC-B482-FB58EAEF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一对一：一个学生对应一个学号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一对多：一个老师教一群学生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多对多：一群学生在不同的教室上课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73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0745-BD75-482C-8DCD-0C8FAB72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</a:t>
            </a:r>
            <a:r>
              <a:rPr lang="en-US" altLang="zh-CN" dirty="0"/>
              <a:t>IV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AE583-3FF6-4E2C-8F36-63FA2C20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这玩意有啥用？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等会回答，先看看数据模型</a:t>
            </a:r>
          </a:p>
        </p:txBody>
      </p:sp>
    </p:spTree>
    <p:extLst>
      <p:ext uri="{BB962C8B-B14F-4D97-AF65-F5344CB8AC3E}">
        <p14:creationId xmlns:p14="http://schemas.microsoft.com/office/powerpoint/2010/main" val="3031403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720A6-7676-493E-BD01-CA827EC6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FA386-F4A3-4EFB-8920-C730CBEF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zh-CN" altLang="en-US" dirty="0"/>
              <a:t>数据操作（算法）</a:t>
            </a:r>
            <a:endParaRPr lang="en-US" altLang="zh-CN" dirty="0"/>
          </a:p>
          <a:p>
            <a:r>
              <a:rPr lang="zh-CN" altLang="en-US" dirty="0"/>
              <a:t>数据完整性条件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758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30353-9B83-4E30-919C-1358BAD1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数据模型的考点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87452-E6B5-4C1E-9AB2-289B393E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三个组成要素：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数据结构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数据约束条件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分类：</a:t>
            </a:r>
            <a:endParaRPr lang="en-US" altLang="zh-CN" dirty="0"/>
          </a:p>
          <a:p>
            <a:r>
              <a:rPr lang="zh-CN" altLang="en-US" dirty="0"/>
              <a:t>层次模型、网状模型、关系模型、面向对象模型</a:t>
            </a:r>
            <a:endParaRPr lang="en-US" altLang="zh-CN" dirty="0"/>
          </a:p>
          <a:p>
            <a:r>
              <a:rPr lang="zh-CN" altLang="en-US" dirty="0"/>
              <a:t>其中关系模型应用最广泛</a:t>
            </a:r>
          </a:p>
        </p:txBody>
      </p:sp>
    </p:spTree>
    <p:extLst>
      <p:ext uri="{BB962C8B-B14F-4D97-AF65-F5344CB8AC3E}">
        <p14:creationId xmlns:p14="http://schemas.microsoft.com/office/powerpoint/2010/main" val="65938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15E2-E0CA-49FA-8223-CD92CCC8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009C2-89DD-4037-AE36-73CDDA4A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将实体属性和实体之间的联系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进一步抽象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成为一张二维表格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826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1E18-2BDA-471A-8BB6-48CBF856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关系模型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1CE68-AA71-4FE0-854B-1B24CC8E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关系模型下，俩事物之间的关系就是一张</a:t>
            </a:r>
            <a:r>
              <a:rPr lang="en-US" altLang="zh-CN" dirty="0"/>
              <a:t>excel</a:t>
            </a:r>
          </a:p>
          <a:p>
            <a:endParaRPr lang="en-US" altLang="zh-CN" dirty="0"/>
          </a:p>
          <a:p>
            <a:r>
              <a:rPr lang="zh-CN" altLang="en-US" dirty="0"/>
              <a:t>但是为了显示数据库的炫酷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行：称为元组，又叫</a:t>
            </a:r>
            <a:r>
              <a:rPr lang="zh-CN" altLang="en-US" dirty="0">
                <a:solidFill>
                  <a:srgbClr val="FF0000"/>
                </a:solidFill>
              </a:rPr>
              <a:t>记录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列：称为属性，又叫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值域：</a:t>
            </a:r>
            <a:r>
              <a:rPr lang="zh-CN" altLang="en-US" dirty="0">
                <a:solidFill>
                  <a:srgbClr val="FF0000"/>
                </a:solidFill>
              </a:rPr>
              <a:t>字段值的取值范围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关键字：</a:t>
            </a:r>
            <a:r>
              <a:rPr lang="zh-CN" altLang="en-US" dirty="0">
                <a:solidFill>
                  <a:srgbClr val="FF0000"/>
                </a:solidFill>
              </a:rPr>
              <a:t>唯一标识记录的字段，又叫主键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CB5A1F-E886-4B49-833E-5EA3491D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795" y="4001294"/>
            <a:ext cx="3048264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8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5076E-B56F-40B0-AB4F-14F68F7A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记录、字段、主键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01BB0-EFA4-4AF7-A0FA-5105547E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姓名</a:t>
            </a:r>
            <a:r>
              <a:rPr lang="en-US" altLang="zh-CN" dirty="0"/>
              <a:t>	</a:t>
            </a:r>
            <a:r>
              <a:rPr lang="zh-CN" altLang="en-US" dirty="0"/>
              <a:t>年龄</a:t>
            </a:r>
            <a:r>
              <a:rPr lang="en-US" altLang="zh-CN" dirty="0"/>
              <a:t>		</a:t>
            </a:r>
            <a:r>
              <a:rPr lang="zh-CN" altLang="en-US" dirty="0"/>
              <a:t>学号</a:t>
            </a:r>
            <a:r>
              <a:rPr lang="en-US" altLang="zh-CN" dirty="0"/>
              <a:t>		</a:t>
            </a:r>
            <a:r>
              <a:rPr lang="zh-CN" altLang="en-US" dirty="0"/>
              <a:t>性别</a:t>
            </a:r>
            <a:r>
              <a:rPr lang="en-US" altLang="zh-CN" dirty="0"/>
              <a:t>		</a:t>
            </a:r>
            <a:r>
              <a:rPr lang="zh-CN" altLang="en-US" dirty="0"/>
              <a:t>职业</a:t>
            </a:r>
            <a:r>
              <a:rPr lang="en-US" altLang="zh-CN" dirty="0"/>
              <a:t>		</a:t>
            </a:r>
            <a:r>
              <a:rPr lang="zh-CN" altLang="en-US" dirty="0"/>
              <a:t>←字段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张三</a:t>
            </a:r>
            <a:r>
              <a:rPr lang="en-US" altLang="zh-CN" dirty="0"/>
              <a:t>	  24	        114514	  </a:t>
            </a:r>
            <a:r>
              <a:rPr lang="zh-CN" altLang="en-US" dirty="0"/>
              <a:t>男</a:t>
            </a:r>
            <a:r>
              <a:rPr lang="en-US" altLang="zh-CN" dirty="0"/>
              <a:t>		</a:t>
            </a:r>
            <a:r>
              <a:rPr lang="zh-CN" altLang="en-US" dirty="0"/>
              <a:t>学生</a:t>
            </a:r>
            <a:r>
              <a:rPr lang="en-US" altLang="zh-CN" dirty="0"/>
              <a:t>		</a:t>
            </a:r>
            <a:r>
              <a:rPr lang="zh-CN" altLang="en-US" dirty="0"/>
              <a:t>←记录</a:t>
            </a:r>
            <a:endParaRPr lang="en-US" altLang="zh-CN" dirty="0"/>
          </a:p>
          <a:p>
            <a:pPr marL="3657600" lvl="8" indent="0">
              <a:buNone/>
            </a:pPr>
            <a:endParaRPr lang="en-US" altLang="zh-CN" dirty="0"/>
          </a:p>
          <a:p>
            <a:pPr marL="3657600" lvl="8" indent="0">
              <a:buNone/>
            </a:pPr>
            <a:r>
              <a:rPr lang="zh-CN" altLang="en-US" dirty="0"/>
              <a:t>主键↑</a:t>
            </a:r>
            <a:r>
              <a:rPr lang="en-US" altLang="zh-CN" dirty="0"/>
              <a:t>	</a:t>
            </a:r>
          </a:p>
          <a:p>
            <a:pPr marL="3657600" lvl="8" indent="0">
              <a:buNone/>
            </a:pPr>
            <a:endParaRPr lang="en-US" altLang="zh-CN" dirty="0"/>
          </a:p>
          <a:p>
            <a:pPr marL="3657600" lvl="8" indent="0">
              <a:buNone/>
            </a:pPr>
            <a:endParaRPr lang="en-US" altLang="zh-CN" dirty="0"/>
          </a:p>
          <a:p>
            <a:pPr marL="3657600" lvl="8" indent="0">
              <a:buNone/>
            </a:pPr>
            <a:endParaRPr lang="en-US" altLang="zh-CN" dirty="0"/>
          </a:p>
          <a:p>
            <a:pPr marL="3657600" lvl="8" indent="0">
              <a:buNone/>
            </a:pPr>
            <a:endParaRPr lang="en-US" altLang="zh-CN" dirty="0"/>
          </a:p>
          <a:p>
            <a:pPr marL="3657600" lvl="8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262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D248B-9F2B-460F-BCCB-4B4395AC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99166-5456-430E-84EE-B624B731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长期保存在计算机</a:t>
            </a:r>
            <a:r>
              <a:rPr lang="zh-CN" altLang="en-US" dirty="0">
                <a:solidFill>
                  <a:srgbClr val="FF0000"/>
                </a:solidFill>
              </a:rPr>
              <a:t>外存</a:t>
            </a:r>
            <a:r>
              <a:rPr lang="zh-CN" altLang="en-US" dirty="0"/>
              <a:t>上的有结构、可共享的数据集合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对应考点：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是电子表格软件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没有结构，是松散的表格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Access</a:t>
            </a:r>
            <a:r>
              <a:rPr lang="zh-CN" altLang="en-US" dirty="0">
                <a:solidFill>
                  <a:srgbClr val="FF0000"/>
                </a:solidFill>
              </a:rPr>
              <a:t>是数据库管理系统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有数据库的结构，设置完后以独立文件存储，可加密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06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36EA9-A49A-491A-9182-4D999A28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模型与关系模型的联系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0E45C-8656-4C84-B02B-BE84B8B7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刚才问了</a:t>
            </a:r>
            <a:r>
              <a:rPr lang="en-US" altLang="zh-CN" dirty="0"/>
              <a:t>E-R</a:t>
            </a:r>
            <a:r>
              <a:rPr lang="zh-CN" altLang="en-US" dirty="0"/>
              <a:t>模型的联系有什么用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答：这玩意可以把</a:t>
            </a:r>
            <a:r>
              <a:rPr lang="en-US" altLang="zh-CN" dirty="0"/>
              <a:t>E-R</a:t>
            </a:r>
            <a:r>
              <a:rPr lang="zh-CN" altLang="en-US" dirty="0"/>
              <a:t>模型转换为关系模型</a:t>
            </a:r>
          </a:p>
        </p:txBody>
      </p:sp>
    </p:spTree>
    <p:extLst>
      <p:ext uri="{BB962C8B-B14F-4D97-AF65-F5344CB8AC3E}">
        <p14:creationId xmlns:p14="http://schemas.microsoft.com/office/powerpoint/2010/main" val="419503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7AD4-365C-4BF8-A14A-73AEEE89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模型与关系模型的联系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616D1-93D5-45B4-9255-7C18616E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一对一：例如主键对应学生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一对多：例如一个老师职工编号对应他教的一群学生学号</a:t>
            </a:r>
          </a:p>
          <a:p>
            <a:endParaRPr lang="en-US" altLang="zh-CN" dirty="0"/>
          </a:p>
          <a:p>
            <a:r>
              <a:rPr lang="zh-CN" altLang="en-US" dirty="0"/>
              <a:t>多对多：例如一群学生和他们各自上课的教室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详细内容可以自己看书，不过应该不会考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8828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7285-F565-4A8C-88E6-899FD9F4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模型与关系模型的联系</a:t>
            </a:r>
            <a:r>
              <a:rPr lang="en-US" altLang="zh-CN" dirty="0"/>
              <a:t>III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F3961-1BAB-4585-BFEC-1E2736E5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建立数据库的过程就是</a:t>
            </a:r>
            <a:endParaRPr lang="en-US" altLang="zh-CN" dirty="0"/>
          </a:p>
          <a:p>
            <a:r>
              <a:rPr lang="zh-CN" altLang="en-US" dirty="0"/>
              <a:t>先想出要对什么做数据库（比如做学生个人信息统计）</a:t>
            </a:r>
            <a:endParaRPr lang="en-US" altLang="zh-CN" dirty="0"/>
          </a:p>
          <a:p>
            <a:r>
              <a:rPr lang="zh-CN" altLang="en-US" dirty="0"/>
              <a:t>再把它抽象成</a:t>
            </a:r>
            <a:r>
              <a:rPr lang="en-US" altLang="zh-CN" dirty="0"/>
              <a:t>E-R</a:t>
            </a:r>
            <a:r>
              <a:rPr lang="zh-CN" altLang="en-US" dirty="0"/>
              <a:t>模型（有学生、学号、性别这些实体，他们间有</a:t>
            </a:r>
            <a:r>
              <a:rPr lang="en-US" altLang="zh-CN" dirty="0"/>
              <a:t>xxx</a:t>
            </a:r>
            <a:r>
              <a:rPr lang="zh-CN" altLang="en-US" dirty="0"/>
              <a:t>的联系）</a:t>
            </a:r>
            <a:endParaRPr lang="en-US" altLang="zh-CN" dirty="0"/>
          </a:p>
          <a:p>
            <a:r>
              <a:rPr lang="zh-CN" altLang="en-US" dirty="0"/>
              <a:t>设置一个能确定唯一字段的东西（主键）</a:t>
            </a:r>
            <a:endParaRPr lang="en-US" altLang="zh-CN" dirty="0"/>
          </a:p>
          <a:p>
            <a:r>
              <a:rPr lang="zh-CN" altLang="en-US" dirty="0"/>
              <a:t>把概念模型（</a:t>
            </a:r>
            <a:r>
              <a:rPr lang="en-US" altLang="zh-CN" dirty="0"/>
              <a:t>E-R</a:t>
            </a:r>
            <a:r>
              <a:rPr lang="zh-CN" altLang="en-US" dirty="0"/>
              <a:t>模型）进一步抽象成数据模型（关系模型）</a:t>
            </a:r>
            <a:endParaRPr lang="en-US" altLang="zh-CN" dirty="0"/>
          </a:p>
          <a:p>
            <a:r>
              <a:rPr lang="zh-CN" altLang="en-US" dirty="0"/>
              <a:t>把关系模型相关的内容填到数据库管理系统里</a:t>
            </a:r>
            <a:endParaRPr lang="en-US" altLang="zh-CN" dirty="0"/>
          </a:p>
          <a:p>
            <a:r>
              <a:rPr lang="zh-CN" altLang="en-US" dirty="0"/>
              <a:t>数据库管理系统自动建好数据库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195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4B8A-60DD-40F4-94E8-5A69BA84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那么问题来了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5BAAD-0017-4CCA-B3B4-63821021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81" y="1825625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怎么建数据库？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2880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F24C8-DC81-4881-9567-EC463CE1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用关系型数据库标准语言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A4847-1F6F-4026-BE0F-65CBFEE8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所有数据库管理系统都支持一种叫结构化查询语言的操作语言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结构化查询语言就是</a:t>
            </a:r>
            <a:r>
              <a:rPr lang="en-US" altLang="zh-CN" dirty="0"/>
              <a:t>SQL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详细内容会放到</a:t>
            </a:r>
            <a:r>
              <a:rPr lang="en-US" altLang="zh-CN" dirty="0"/>
              <a:t>Access</a:t>
            </a:r>
            <a:r>
              <a:rPr lang="zh-CN" altLang="en-US" dirty="0"/>
              <a:t>里面讲</a:t>
            </a:r>
          </a:p>
        </p:txBody>
      </p:sp>
    </p:spTree>
    <p:extLst>
      <p:ext uri="{BB962C8B-B14F-4D97-AF65-F5344CB8AC3E}">
        <p14:creationId xmlns:p14="http://schemas.microsoft.com/office/powerpoint/2010/main" val="1435611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7F59B-CDF3-47A6-9F32-CD79A193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用数据库管理软件</a:t>
            </a:r>
            <a:r>
              <a:rPr lang="en-US" altLang="zh-CN" dirty="0"/>
              <a:t>Access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B2A61-994A-426E-8F39-E2940952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  <a:p>
            <a:r>
              <a:rPr lang="zh-CN" altLang="en-US" dirty="0"/>
              <a:t>创建数据库</a:t>
            </a:r>
            <a:endParaRPr lang="en-US" altLang="zh-CN" dirty="0"/>
          </a:p>
          <a:p>
            <a:r>
              <a:rPr lang="zh-CN" altLang="en-US" dirty="0"/>
              <a:t>创建表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33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193CB-FBF8-4EED-9841-53EF4DB2B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Access</a:t>
            </a:r>
            <a:r>
              <a:rPr lang="zh-CN" altLang="en-US" dirty="0"/>
              <a:t>瞎讲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510B4-039C-4020-9073-AE923AB78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操作部分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200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76664-32D4-4F64-885A-25570B9C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数据库的主要处理对象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2B851-4600-4986-9583-E554A7E1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查询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窗体</a:t>
            </a:r>
            <a:endParaRPr lang="en-US" altLang="zh-CN" dirty="0"/>
          </a:p>
          <a:p>
            <a:r>
              <a:rPr lang="zh-CN" altLang="en-US" dirty="0"/>
              <a:t>报表</a:t>
            </a:r>
            <a:endParaRPr lang="en-US" altLang="zh-CN" dirty="0"/>
          </a:p>
          <a:p>
            <a:r>
              <a:rPr lang="zh-CN" altLang="en-US" dirty="0"/>
              <a:t>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362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5199D-B396-4FA5-97D7-8907F9D7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数据表视图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BD2D8FD-1B66-4B56-9DF0-B9F7F118A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090" y="1825625"/>
            <a:ext cx="8017820" cy="4351338"/>
          </a:xfrm>
        </p:spPr>
      </p:pic>
    </p:spTree>
    <p:extLst>
      <p:ext uri="{BB962C8B-B14F-4D97-AF65-F5344CB8AC3E}">
        <p14:creationId xmlns:p14="http://schemas.microsoft.com/office/powerpoint/2010/main" val="993773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6CA7-C2A2-431C-9808-02532D7B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B3B712-602F-464F-8B77-B2C332FE7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238" y="1825625"/>
            <a:ext cx="8025523" cy="4351338"/>
          </a:xfrm>
        </p:spPr>
      </p:pic>
    </p:spTree>
    <p:extLst>
      <p:ext uri="{BB962C8B-B14F-4D97-AF65-F5344CB8AC3E}">
        <p14:creationId xmlns:p14="http://schemas.microsoft.com/office/powerpoint/2010/main" val="322977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2D3D7-BDF8-41FE-A07C-0546BE21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数据库靠数据库管理系统管理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6A7E6-89E4-4A6F-92C0-80DE25A4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这是废话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但是引出了一个考点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数据库系统的核心是数据库管理系统</a:t>
            </a:r>
          </a:p>
        </p:txBody>
      </p:sp>
    </p:spTree>
    <p:extLst>
      <p:ext uri="{BB962C8B-B14F-4D97-AF65-F5344CB8AC3E}">
        <p14:creationId xmlns:p14="http://schemas.microsoft.com/office/powerpoint/2010/main" val="121886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E49FB-69F7-4166-B7CD-BA90D43B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常见的数据库管理系统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07576-10AA-4352-8FD7-1C64A3A0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Access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MySQL</a:t>
            </a:r>
          </a:p>
          <a:p>
            <a:r>
              <a:rPr lang="en-US" altLang="zh-CN" dirty="0"/>
              <a:t>MS SQL Server</a:t>
            </a:r>
          </a:p>
          <a:p>
            <a:r>
              <a:rPr lang="en-US" altLang="zh-CN" dirty="0"/>
              <a:t>DB2</a:t>
            </a:r>
          </a:p>
          <a:p>
            <a:r>
              <a:rPr lang="en-US" altLang="zh-CN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287514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DDF28-241B-4A53-A141-65DF9E73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名词区分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9BA25-0ECB-4E46-A374-9F35CF1A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数据库：存放数据的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数据库管理系统：管理数据库的</a:t>
            </a:r>
            <a:r>
              <a:rPr lang="zh-CN" altLang="en-US" dirty="0">
                <a:solidFill>
                  <a:srgbClr val="FF0000"/>
                </a:solidFill>
              </a:rPr>
              <a:t>软件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数据库系统：由一堆和数据库有关的东西组合成的</a:t>
            </a:r>
            <a:r>
              <a:rPr lang="zh-CN" altLang="en-US" dirty="0">
                <a:solidFill>
                  <a:srgbClr val="FF0000"/>
                </a:solidFill>
              </a:rPr>
              <a:t>系统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数据库应用系统：建立在数据库系统上的一堆</a:t>
            </a:r>
            <a:r>
              <a:rPr lang="zh-CN" altLang="en-US" dirty="0">
                <a:solidFill>
                  <a:srgbClr val="FF0000"/>
                </a:solidFill>
              </a:rPr>
              <a:t>软件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考点：</a:t>
            </a:r>
            <a:r>
              <a:rPr lang="zh-CN" altLang="en-US" dirty="0">
                <a:solidFill>
                  <a:srgbClr val="FF0000"/>
                </a:solidFill>
              </a:rPr>
              <a:t>数据库系统是数据库应用系统的核心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实际应用中不做严格区分，简称数据库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9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39EA-52E8-4B7C-8A64-24ED7262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数据库系统的发展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D227E-CC57-4100-A348-797DE31C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人工管理</a:t>
            </a:r>
            <a:endParaRPr lang="en-US" altLang="zh-CN" dirty="0"/>
          </a:p>
          <a:p>
            <a:r>
              <a:rPr lang="zh-CN" altLang="en-US" dirty="0"/>
              <a:t>文件系统</a:t>
            </a:r>
            <a:endParaRPr lang="en-US" altLang="zh-CN" dirty="0"/>
          </a:p>
          <a:p>
            <a:r>
              <a:rPr lang="zh-CN" altLang="en-US" dirty="0"/>
              <a:t>数据库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引出考点（多选可能考？）：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数据库</a:t>
            </a:r>
            <a:r>
              <a:rPr lang="zh-CN" altLang="en-US" dirty="0">
                <a:solidFill>
                  <a:srgbClr val="FF0000"/>
                </a:solidFill>
              </a:rPr>
              <a:t>特点：采用复杂的结构化数据模型、数据保存在数据库里、独立性很强、共享性很强、冗余度低、便于集中管理和控制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65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8B653-EB49-4CC1-AC7F-8C55408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数据库系统三种模型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3D57E-ADBD-4C5F-8C2D-9CC24A69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概念模型（信息模型）</a:t>
            </a:r>
            <a:r>
              <a:rPr lang="en-US" altLang="zh-CN" dirty="0"/>
              <a:t>——</a:t>
            </a:r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联系模型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数据模型（逻辑模型）</a:t>
            </a:r>
            <a:r>
              <a:rPr lang="en-US" altLang="zh-CN" dirty="0"/>
              <a:t>——</a:t>
            </a:r>
            <a:r>
              <a:rPr lang="zh-CN" altLang="en-US" dirty="0"/>
              <a:t>关系模型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物理模型（存储模型）</a:t>
            </a:r>
            <a:r>
              <a:rPr lang="en-US" altLang="zh-CN" dirty="0"/>
              <a:t>——</a:t>
            </a:r>
            <a:r>
              <a:rPr lang="zh-CN" altLang="en-US" dirty="0"/>
              <a:t>由数据库管理系统决定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86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07450-0A29-4381-B33B-2F13C708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A7904-D51A-48A2-8B25-CC237BEF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数据库设计人员看世界抽象出的模型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最常用的概念模型：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联系模型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E-R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另一种概念模型：关系模型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893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62DB2-8548-482A-A4E1-695D74D2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概念模型定义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930A1-E2DA-45DE-84D5-F314B3BE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将现实世界的事物和特征抽象为信息世界的实体、属性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个人理解：</a:t>
            </a:r>
            <a:endParaRPr lang="en-US" altLang="zh-CN" dirty="0"/>
          </a:p>
          <a:p>
            <a:r>
              <a:rPr lang="zh-CN" altLang="en-US" dirty="0"/>
              <a:t>把人不当人看，一群人当一堆相同的人看</a:t>
            </a:r>
            <a:endParaRPr lang="en-US" altLang="zh-CN" dirty="0"/>
          </a:p>
          <a:p>
            <a:r>
              <a:rPr lang="zh-CN" altLang="en-US" dirty="0"/>
              <a:t>学生</a:t>
            </a:r>
            <a:r>
              <a:rPr lang="en-US" altLang="zh-CN" dirty="0"/>
              <a:t>=</a:t>
            </a:r>
          </a:p>
          <a:p>
            <a:pPr lvl="1"/>
            <a:r>
              <a:rPr lang="zh-CN" altLang="en-US" dirty="0"/>
              <a:t>人（实体）</a:t>
            </a:r>
            <a:r>
              <a:rPr lang="en-US" altLang="zh-CN" dirty="0"/>
              <a:t>+</a:t>
            </a:r>
          </a:p>
          <a:p>
            <a:pPr lvl="1"/>
            <a:r>
              <a:rPr lang="zh-CN" altLang="en-US" dirty="0"/>
              <a:t>正在读书</a:t>
            </a:r>
            <a:r>
              <a:rPr lang="en-US" altLang="zh-CN" dirty="0"/>
              <a:t>+</a:t>
            </a:r>
            <a:r>
              <a:rPr lang="zh-CN" altLang="en-US" dirty="0"/>
              <a:t>喜欢干饭</a:t>
            </a:r>
            <a:r>
              <a:rPr lang="en-US" altLang="zh-CN" dirty="0"/>
              <a:t>+</a:t>
            </a:r>
            <a:r>
              <a:rPr lang="zh-CN" altLang="en-US" dirty="0"/>
              <a:t>天天画工图（属性）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7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925</Words>
  <Application>Microsoft Office PowerPoint</Application>
  <PresentationFormat>宽屏</PresentationFormat>
  <Paragraphs>185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Access瞎讲</vt:lpstr>
      <vt:lpstr>数据库</vt:lpstr>
      <vt:lpstr>数据库靠数据库管理系统管理</vt:lpstr>
      <vt:lpstr>常见的数据库管理系统</vt:lpstr>
      <vt:lpstr>名词区分</vt:lpstr>
      <vt:lpstr>数据库系统的发展</vt:lpstr>
      <vt:lpstr>数据库系统三种模型</vt:lpstr>
      <vt:lpstr>概念模型</vt:lpstr>
      <vt:lpstr>概念模型定义I</vt:lpstr>
      <vt:lpstr>概念模型定义II</vt:lpstr>
      <vt:lpstr>E-R模型的抽象概念</vt:lpstr>
      <vt:lpstr>考点</vt:lpstr>
      <vt:lpstr>联系I</vt:lpstr>
      <vt:lpstr>联系IV</vt:lpstr>
      <vt:lpstr>数据模型</vt:lpstr>
      <vt:lpstr>数据模型的考点</vt:lpstr>
      <vt:lpstr>关系模型</vt:lpstr>
      <vt:lpstr>关系模型I</vt:lpstr>
      <vt:lpstr>记录、字段、主键</vt:lpstr>
      <vt:lpstr>E-R模型与关系模型的联系I</vt:lpstr>
      <vt:lpstr>E-R模型与关系模型的联系II</vt:lpstr>
      <vt:lpstr>E-R模型与关系模型的联系III</vt:lpstr>
      <vt:lpstr>那么问题来了</vt:lpstr>
      <vt:lpstr>用关系型数据库标准语言</vt:lpstr>
      <vt:lpstr>用数据库管理软件Access</vt:lpstr>
      <vt:lpstr>Access瞎讲</vt:lpstr>
      <vt:lpstr>数据库的主要处理对象</vt:lpstr>
      <vt:lpstr>数据表视图</vt:lpstr>
      <vt:lpstr>设计视图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Access瞎讲</dc:title>
  <dc:creator>埃尔弗雷德 施坦因</dc:creator>
  <cp:lastModifiedBy>埃尔弗雷德 施坦因</cp:lastModifiedBy>
  <cp:revision>54</cp:revision>
  <dcterms:created xsi:type="dcterms:W3CDTF">2020-12-18T14:24:06Z</dcterms:created>
  <dcterms:modified xsi:type="dcterms:W3CDTF">2020-12-22T12:48:24Z</dcterms:modified>
</cp:coreProperties>
</file>