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83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7FBD7-8F30-4C8C-90DC-8D014F6AD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7D011-7EAF-46FC-BC70-AE074202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A5C48-4AB3-4292-8D6F-11E0315B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D40CB-9D92-499B-91CF-538549C6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53A24-A91C-4235-AFDD-EDFBAFEA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5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ABE68-45AF-4FC0-B6C6-C989B6A1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0717B-CBF1-4F3A-990E-A8A4F593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13BAD-691E-4298-B7DA-6785F71E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ACBD8-5529-4ABE-ACA1-5E10D86E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F2A15-6C61-427B-84BC-9DAA50E0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2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E426F-8E76-43C1-A4DB-DB42A1E00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EDEE2-5025-466A-AF6D-75A602FA2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403F-4AA7-4936-9AC7-CB9CEC34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6B3AC-5EF5-4CF6-AB43-A0D3E05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7685E-80CB-429C-9EF9-C88DBFC3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C02F6-C9ED-4F3D-8BAB-9CD71E3D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459B5-4E42-4CAB-A124-5D515EC0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C4F03-EF6E-471D-8C96-8182D23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1FF99-5047-4965-B6D4-5769F62D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8BE27-4390-45D4-8E1B-33985E59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BE0A8-3DA6-4A44-B5FB-A96D4CA7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F27B6-E3CD-4A9F-80AA-0C9948F9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06D29-EEAE-4AF2-A047-D5B84276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CAB5B-3F03-49FF-BB8A-4F104516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CC42B-83C2-48C1-B007-3BACD5CA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1CE65-706E-4AA0-8C65-A3C4CE4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7FB30-F314-48F2-804D-AF7BECE64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16A1DA-0966-420E-BBA7-AD6AEF26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B88FB-8D46-4AAE-8515-6FCC0874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5A116-A58F-4CBE-947C-55777D91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4A7F5-F0B2-40DD-BEC7-A969B427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6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1CC56-6A44-4DD4-B2A7-5A1DDFB7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060B7-F9A2-4F87-A6CB-FAEA81D9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23C31-0102-44B8-BB18-39CB49F7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829EC8-7CC3-4D48-9B51-65952D99B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282B42-DA1E-490C-A1C8-0DBFB74C4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D8C4A9-917B-4841-A7BD-129E50F8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8A6C0-F87C-44E3-AD2C-2679ACB5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492127-D648-4290-BBE3-63425892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7115E-8556-4D75-8100-7F0E32F7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433BC7-3123-4424-B911-7C76A7E5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35EA6-38B4-45D2-BB0F-BF253738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7B5D17-2C50-4F8A-BAF4-125A3ECB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8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B8332-3605-4060-A815-D3C763FE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E99E14-0F4F-4FFA-8F2E-98AE231C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853BF-6A48-4F08-9676-C491981D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4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E5B0A-60A6-454C-BE3B-BE1C1015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B528A-C752-4325-B2A4-F26577E0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5825B-7E6C-44FB-B4A0-08FC720EE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D2E7F-3671-42D0-914E-2818B01A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B857D-2230-4488-BE8E-0DEF329B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3816B-D3BC-4369-9EA9-6D072244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0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AE504-FC4A-4AE9-A35E-E49B59F9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7D8F33-E9C3-4EF8-98C4-67DF462B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075D0-3035-426C-9B29-0FC5D134B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74BAC-C73A-4F75-9541-381111BD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B7D3E-847E-4083-9F7C-6541315D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69A31-FA52-4BA9-9343-8304D3E0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3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82470D-E014-4E73-B7A5-9C65D056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38FD1-2A9E-41E3-BCFE-AE53F525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CB967-5C3E-4646-AEEF-47DEFF641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F779-C0F0-4E53-878C-61342DEFC17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00806-EAEC-4268-9DD8-81298A841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41BE7-348A-4E05-92BA-5DA24193A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D4439-B345-451A-BB3E-EEA07F46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0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FF41-01A8-4AA6-ABBC-E83033F54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瞎讲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3B9E8-C93A-4FA8-A31C-209C46475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3194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D6FAF-160A-4949-B080-B00D86EA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E77F2-8611-43D0-A517-5F8EE331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可能会考的语句应该是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数据操作语句</a:t>
            </a:r>
            <a:endParaRPr lang="en-US" altLang="zh-CN" dirty="0"/>
          </a:p>
          <a:p>
            <a:r>
              <a:rPr lang="zh-CN" altLang="en-US" dirty="0"/>
              <a:t>查询语句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注意：语句之间用分号分隔</a:t>
            </a:r>
            <a:endParaRPr lang="en-US" altLang="zh-CN" dirty="0"/>
          </a:p>
          <a:p>
            <a:r>
              <a:rPr lang="zh-CN" altLang="en-US" dirty="0"/>
              <a:t>一个语句一个分号</a:t>
            </a:r>
          </a:p>
        </p:txBody>
      </p:sp>
    </p:spTree>
    <p:extLst>
      <p:ext uri="{BB962C8B-B14F-4D97-AF65-F5344CB8AC3E}">
        <p14:creationId xmlns:p14="http://schemas.microsoft.com/office/powerpoint/2010/main" val="84834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2C5A6-DEAF-4950-8BE6-22B32501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INTO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C36A8-3A24-482F-B269-15B4A4AC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向表中插入</a:t>
            </a:r>
            <a:r>
              <a:rPr lang="zh-CN" altLang="en-US" dirty="0">
                <a:solidFill>
                  <a:srgbClr val="FF0000"/>
                </a:solidFill>
              </a:rPr>
              <a:t>新记录（行）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语法格式：</a:t>
            </a:r>
            <a:endParaRPr lang="en-US" altLang="zh-CN" dirty="0"/>
          </a:p>
          <a:p>
            <a:r>
              <a:rPr lang="en-US" altLang="zh-CN" dirty="0"/>
              <a:t>INSERT INTO &lt;</a:t>
            </a:r>
            <a:r>
              <a:rPr lang="zh-CN" altLang="en-US" dirty="0"/>
              <a:t>表名</a:t>
            </a:r>
            <a:r>
              <a:rPr lang="en-US" altLang="zh-CN" dirty="0"/>
              <a:t>&gt; [(&lt;</a:t>
            </a:r>
            <a:r>
              <a:rPr lang="zh-CN" altLang="en-US" dirty="0"/>
              <a:t>字段</a:t>
            </a:r>
            <a:r>
              <a:rPr lang="en-US" altLang="zh-CN" dirty="0"/>
              <a:t>1 &gt;,&lt;</a:t>
            </a:r>
            <a:r>
              <a:rPr lang="zh-CN" altLang="en-US" dirty="0"/>
              <a:t>字段</a:t>
            </a:r>
            <a:r>
              <a:rPr lang="en-US" altLang="zh-CN" dirty="0"/>
              <a:t>2 &gt;,…,&lt;</a:t>
            </a:r>
            <a:r>
              <a:rPr lang="zh-CN" altLang="en-US" dirty="0"/>
              <a:t>字段</a:t>
            </a:r>
            <a:r>
              <a:rPr lang="en-US" altLang="zh-CN" dirty="0"/>
              <a:t>n&gt;)]</a:t>
            </a:r>
          </a:p>
          <a:p>
            <a:pPr marL="0" indent="0">
              <a:buNone/>
            </a:pPr>
            <a:r>
              <a:rPr lang="en-US" altLang="zh-CN" dirty="0"/>
              <a:t>	VALUES (&lt;</a:t>
            </a:r>
            <a:r>
              <a:rPr lang="zh-CN" altLang="en-US" dirty="0"/>
              <a:t>值</a:t>
            </a:r>
            <a:r>
              <a:rPr lang="en-US" altLang="zh-CN" dirty="0"/>
              <a:t>1 &gt;,&lt;</a:t>
            </a:r>
            <a:r>
              <a:rPr lang="zh-CN" altLang="en-US" dirty="0"/>
              <a:t>值</a:t>
            </a:r>
            <a:r>
              <a:rPr lang="en-US" altLang="zh-CN" dirty="0"/>
              <a:t>2 &gt;,…,&lt;</a:t>
            </a:r>
            <a:r>
              <a:rPr lang="zh-CN" altLang="en-US" dirty="0"/>
              <a:t>值</a:t>
            </a:r>
            <a:r>
              <a:rPr lang="en-US" altLang="zh-CN" dirty="0"/>
              <a:t>n&gt;);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最后的分号不要忘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字段名不需要加双引号等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SQL</a:t>
            </a:r>
            <a:r>
              <a:rPr lang="zh-CN" altLang="en-US" dirty="0"/>
              <a:t>语句全部不分大小写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1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D84C7-AD94-417D-9E7B-95049C71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INSERT INTO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94CFF-C560-4780-AAAE-59122A96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条件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有一个基本表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一次只能插入一条记录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zh-CN" altLang="en-US" dirty="0"/>
              <a:t>工资表 </a:t>
            </a:r>
            <a:r>
              <a:rPr lang="en-US" altLang="zh-CN" dirty="0"/>
              <a:t>(</a:t>
            </a:r>
            <a:r>
              <a:rPr lang="zh-CN" altLang="en-US" dirty="0"/>
              <a:t>编号</a:t>
            </a:r>
            <a:r>
              <a:rPr lang="en-US" altLang="zh-CN" dirty="0"/>
              <a:t>,</a:t>
            </a:r>
            <a:r>
              <a:rPr lang="zh-CN" altLang="en-US" dirty="0"/>
              <a:t>姓名</a:t>
            </a:r>
            <a:r>
              <a:rPr lang="en-US" altLang="zh-CN" dirty="0"/>
              <a:t>,</a:t>
            </a:r>
            <a:r>
              <a:rPr lang="zh-CN" altLang="en-US" dirty="0"/>
              <a:t>性别</a:t>
            </a:r>
            <a:r>
              <a:rPr lang="en-US" altLang="zh-CN" dirty="0"/>
              <a:t>,</a:t>
            </a:r>
            <a:r>
              <a:rPr lang="zh-CN" altLang="en-US" dirty="0"/>
              <a:t>基本工资</a:t>
            </a:r>
            <a:r>
              <a:rPr lang="en-US" altLang="zh-CN" dirty="0"/>
              <a:t>,</a:t>
            </a:r>
            <a:r>
              <a:rPr lang="zh-CN" altLang="en-US" dirty="0"/>
              <a:t>工龄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values (“123456”,”</a:t>
            </a:r>
            <a:r>
              <a:rPr lang="zh-CN" altLang="en-US" dirty="0"/>
              <a:t>王建国</a:t>
            </a:r>
            <a:r>
              <a:rPr lang="en-US" altLang="zh-CN" dirty="0"/>
              <a:t>”,”</a:t>
            </a:r>
            <a:r>
              <a:rPr lang="zh-CN" altLang="en-US" dirty="0"/>
              <a:t>男</a:t>
            </a:r>
            <a:r>
              <a:rPr lang="en-US" altLang="zh-CN" dirty="0"/>
              <a:t>”,”100”,”10”)</a:t>
            </a:r>
          </a:p>
          <a:p>
            <a:pPr marL="0" indent="0">
              <a:buNone/>
            </a:pPr>
            <a:r>
              <a:rPr lang="zh-CN" altLang="en-US" dirty="0"/>
              <a:t>注意：文本数据用</a:t>
            </a:r>
            <a:r>
              <a:rPr lang="en-US" altLang="zh-CN" dirty="0"/>
              <a:t>””</a:t>
            </a:r>
            <a:r>
              <a:rPr lang="zh-CN" altLang="en-US" dirty="0"/>
              <a:t>，日期</a:t>
            </a:r>
            <a:r>
              <a:rPr lang="en-US" altLang="zh-CN" dirty="0"/>
              <a:t>/</a:t>
            </a:r>
            <a:r>
              <a:rPr lang="zh-CN" altLang="en-US" dirty="0"/>
              <a:t>时间数据用</a:t>
            </a:r>
            <a:r>
              <a:rPr lang="en-US" altLang="zh-CN" dirty="0"/>
              <a:t>##</a:t>
            </a:r>
            <a:r>
              <a:rPr lang="zh-CN" altLang="en-US" dirty="0"/>
              <a:t>，是</a:t>
            </a:r>
            <a:r>
              <a:rPr lang="en-US" altLang="zh-CN" dirty="0"/>
              <a:t>/</a:t>
            </a:r>
            <a:r>
              <a:rPr lang="zh-CN" altLang="en-US" dirty="0"/>
              <a:t>否型用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表示是，用</a:t>
            </a:r>
            <a:r>
              <a:rPr lang="en-US" altLang="zh-CN" dirty="0"/>
              <a:t>False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表示否</a:t>
            </a:r>
          </a:p>
        </p:txBody>
      </p:sp>
    </p:spTree>
    <p:extLst>
      <p:ext uri="{BB962C8B-B14F-4D97-AF65-F5344CB8AC3E}">
        <p14:creationId xmlns:p14="http://schemas.microsoft.com/office/powerpoint/2010/main" val="68447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B048D-E048-46BC-9BAA-F5C3F5EB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CC5D0-7D4C-4FAF-8CDD-8E23C6C2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删除指定表中满足条件的所有记录</a:t>
            </a:r>
            <a:endParaRPr lang="en-US" altLang="zh-CN" dirty="0"/>
          </a:p>
          <a:p>
            <a:r>
              <a:rPr lang="zh-CN" altLang="en-US" dirty="0"/>
              <a:t>语法格式：</a:t>
            </a:r>
            <a:endParaRPr lang="en-US" altLang="zh-CN" dirty="0"/>
          </a:p>
          <a:p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表名</a:t>
            </a:r>
            <a:r>
              <a:rPr lang="en-US" altLang="zh-CN" dirty="0"/>
              <a:t>&gt; [WHERE &lt;</a:t>
            </a:r>
            <a:r>
              <a:rPr lang="zh-CN" altLang="en-US" dirty="0"/>
              <a:t>条件</a:t>
            </a:r>
            <a:r>
              <a:rPr lang="en-US" altLang="zh-CN" dirty="0"/>
              <a:t>&gt;];</a:t>
            </a:r>
          </a:p>
          <a:p>
            <a:endParaRPr lang="en-US" altLang="zh-CN" dirty="0"/>
          </a:p>
          <a:p>
            <a:r>
              <a:rPr lang="zh-CN" altLang="en-US" dirty="0"/>
              <a:t>最后的分号不要忘</a:t>
            </a:r>
            <a:endParaRPr lang="en-US" altLang="zh-CN" dirty="0"/>
          </a:p>
          <a:p>
            <a:r>
              <a:rPr lang="zh-CN" altLang="en-US" dirty="0"/>
              <a:t>如果省略</a:t>
            </a:r>
            <a:r>
              <a:rPr lang="en-US" altLang="zh-CN" dirty="0"/>
              <a:t>where</a:t>
            </a:r>
            <a:r>
              <a:rPr lang="zh-CN" altLang="en-US" dirty="0"/>
              <a:t>子句，就会把表里所有数据删除，但表仍存在</a:t>
            </a:r>
            <a:endParaRPr lang="en-US" altLang="zh-CN" dirty="0"/>
          </a:p>
          <a:p>
            <a:r>
              <a:rPr lang="en-US" altLang="zh-CN" dirty="0"/>
              <a:t>where</a:t>
            </a:r>
            <a:r>
              <a:rPr lang="zh-CN" altLang="en-US" dirty="0"/>
              <a:t>后面要接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784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9E5F4-AEB4-4C70-BEFB-4B9BE670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673D-C43E-4FE4-AB18-01254BFF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delete</a:t>
            </a:r>
          </a:p>
          <a:p>
            <a:pPr marL="457200" lvl="1" indent="0">
              <a:buNone/>
            </a:pPr>
            <a:r>
              <a:rPr lang="en-US" altLang="zh-CN" dirty="0"/>
              <a:t>from </a:t>
            </a:r>
            <a:r>
              <a:rPr lang="zh-CN" altLang="en-US" dirty="0"/>
              <a:t>工资表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where </a:t>
            </a:r>
            <a:r>
              <a:rPr lang="zh-CN" altLang="en-US" dirty="0"/>
              <a:t>姓名</a:t>
            </a:r>
            <a:r>
              <a:rPr lang="en-US" altLang="zh-CN" dirty="0"/>
              <a:t>=“</a:t>
            </a:r>
            <a:r>
              <a:rPr lang="zh-CN" altLang="en-US" dirty="0"/>
              <a:t>王建国</a:t>
            </a:r>
            <a:r>
              <a:rPr lang="en-US" altLang="zh-CN" dirty="0"/>
              <a:t>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4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2287-3DBC-4ED3-A26F-ED5AADF9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UPDATE…SET…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77346-8E7B-4EC6-B520-A9CB5CCC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用于修改表中指定的数据</a:t>
            </a:r>
            <a:endParaRPr lang="en-US" altLang="zh-CN" dirty="0"/>
          </a:p>
          <a:p>
            <a:r>
              <a:rPr lang="zh-CN" altLang="en-US" dirty="0"/>
              <a:t>语法格式：</a:t>
            </a:r>
            <a:endParaRPr lang="en-US" altLang="zh-CN" dirty="0"/>
          </a:p>
          <a:p>
            <a:r>
              <a:rPr lang="en-US" altLang="zh-CN" dirty="0"/>
              <a:t>UPDATE &lt;</a:t>
            </a:r>
            <a:r>
              <a:rPr lang="zh-CN" altLang="en-US" dirty="0"/>
              <a:t>表名</a:t>
            </a:r>
            <a:r>
              <a:rPr lang="en-US" altLang="zh-CN" dirty="0"/>
              <a:t>&gt; SET &lt;</a:t>
            </a:r>
            <a:r>
              <a:rPr lang="zh-CN" altLang="en-US" dirty="0"/>
              <a:t>字段</a:t>
            </a:r>
            <a:r>
              <a:rPr lang="en-US" altLang="zh-CN" dirty="0"/>
              <a:t>1&gt;=&lt;</a:t>
            </a:r>
            <a:r>
              <a:rPr lang="zh-CN" altLang="en-US" dirty="0"/>
              <a:t>表达式</a:t>
            </a:r>
            <a:r>
              <a:rPr lang="en-US" altLang="zh-CN" dirty="0"/>
              <a:t>1&gt;[,…,&lt;</a:t>
            </a:r>
            <a:r>
              <a:rPr lang="zh-CN" altLang="en-US" dirty="0"/>
              <a:t>字段</a:t>
            </a:r>
            <a:r>
              <a:rPr lang="en-US" altLang="zh-CN" dirty="0"/>
              <a:t>n&gt;=&lt;</a:t>
            </a:r>
            <a:r>
              <a:rPr lang="zh-CN" altLang="en-US" dirty="0"/>
              <a:t>表达式</a:t>
            </a:r>
            <a:r>
              <a:rPr lang="en-US" altLang="zh-CN" dirty="0"/>
              <a:t>n&gt;][WHERE &lt;</a:t>
            </a:r>
            <a:r>
              <a:rPr lang="zh-CN" altLang="en-US" dirty="0"/>
              <a:t>条件</a:t>
            </a:r>
            <a:r>
              <a:rPr lang="en-US" altLang="zh-CN" dirty="0"/>
              <a:t>&gt;];</a:t>
            </a:r>
          </a:p>
          <a:p>
            <a:endParaRPr lang="en-US" altLang="zh-CN" dirty="0"/>
          </a:p>
          <a:p>
            <a:r>
              <a:rPr lang="zh-CN" altLang="en-US" dirty="0"/>
              <a:t>一条</a:t>
            </a:r>
            <a:r>
              <a:rPr lang="en-US" altLang="zh-CN" dirty="0"/>
              <a:t>UPDATE</a:t>
            </a:r>
            <a:r>
              <a:rPr lang="zh-CN" altLang="en-US" dirty="0"/>
              <a:t>语句中可以同时修改多个字段的值</a:t>
            </a:r>
            <a:endParaRPr lang="en-US" altLang="zh-CN" dirty="0"/>
          </a:p>
          <a:p>
            <a:r>
              <a:rPr lang="zh-CN" altLang="en-US" dirty="0"/>
              <a:t>如果省略</a:t>
            </a:r>
            <a:r>
              <a:rPr lang="en-US" altLang="zh-CN" dirty="0"/>
              <a:t>WHERE</a:t>
            </a:r>
            <a:r>
              <a:rPr lang="zh-CN" altLang="en-US" dirty="0"/>
              <a:t>子句，则修改表中所有记录中指定的字段值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注意不要忘记分号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6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F760-7DB1-4052-B2C3-462FE6DA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AF31D-08B0-4108-9AF7-DBF74875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update </a:t>
            </a:r>
            <a:r>
              <a:rPr lang="zh-CN" altLang="en-US" dirty="0"/>
              <a:t>工资表 </a:t>
            </a:r>
            <a:r>
              <a:rPr lang="en-US" altLang="zh-CN" dirty="0"/>
              <a:t>set </a:t>
            </a:r>
            <a:r>
              <a:rPr lang="zh-CN" altLang="en-US" dirty="0"/>
              <a:t>姓名</a:t>
            </a:r>
            <a:r>
              <a:rPr lang="en-US" altLang="zh-CN" dirty="0"/>
              <a:t>=“</a:t>
            </a:r>
            <a:r>
              <a:rPr lang="zh-CN" altLang="en-US" dirty="0"/>
              <a:t>托尼老师</a:t>
            </a:r>
            <a:r>
              <a:rPr lang="en-US" altLang="zh-CN" dirty="0"/>
              <a:t>” where </a:t>
            </a:r>
            <a:r>
              <a:rPr lang="zh-CN" altLang="en-US" dirty="0"/>
              <a:t>编号</a:t>
            </a:r>
            <a:r>
              <a:rPr lang="en-US" altLang="zh-CN" dirty="0"/>
              <a:t>=“987654”;</a:t>
            </a:r>
          </a:p>
          <a:p>
            <a:endParaRPr lang="en-US" altLang="zh-CN" dirty="0"/>
          </a:p>
          <a:p>
            <a:r>
              <a:rPr lang="zh-CN" altLang="en-US" dirty="0"/>
              <a:t>将编号为</a:t>
            </a:r>
            <a:r>
              <a:rPr lang="en-US" altLang="zh-CN" dirty="0"/>
              <a:t>”987654”</a:t>
            </a:r>
            <a:r>
              <a:rPr lang="zh-CN" altLang="en-US" dirty="0"/>
              <a:t>的员工姓名修改为“托尼老师”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上面所有引号都应该是英文引号，否则</a:t>
            </a:r>
            <a:r>
              <a:rPr lang="en-US" altLang="zh-CN" dirty="0"/>
              <a:t>access</a:t>
            </a:r>
            <a:r>
              <a:rPr lang="zh-CN" altLang="en-US" dirty="0"/>
              <a:t>不会识别</a:t>
            </a:r>
          </a:p>
        </p:txBody>
      </p:sp>
    </p:spTree>
    <p:extLst>
      <p:ext uri="{BB962C8B-B14F-4D97-AF65-F5344CB8AC3E}">
        <p14:creationId xmlns:p14="http://schemas.microsoft.com/office/powerpoint/2010/main" val="91023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86309-E17D-420E-AFDB-A47B1BAB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4C833-722C-42D4-8181-1DCD0011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所有查询都能通过</a:t>
            </a:r>
            <a:r>
              <a:rPr lang="en-US" altLang="zh-CN" dirty="0"/>
              <a:t>SELECT</a:t>
            </a:r>
            <a:r>
              <a:rPr lang="zh-CN" altLang="en-US" dirty="0"/>
              <a:t>解决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用于查询（选择或检索）数据库中满足条件的数据，而且不会更改数据库的内容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语法格式：</a:t>
            </a:r>
            <a:endParaRPr lang="en-US" altLang="zh-CN" dirty="0"/>
          </a:p>
          <a:p>
            <a:r>
              <a:rPr lang="en-US" altLang="zh-CN" dirty="0"/>
              <a:t>SELECT [ALL | DISTINCT] &lt;</a:t>
            </a:r>
            <a:r>
              <a:rPr lang="zh-CN" altLang="en-US" dirty="0"/>
              <a:t>字段名列表</a:t>
            </a:r>
            <a:r>
              <a:rPr lang="en-US" altLang="zh-CN" dirty="0"/>
              <a:t>&gt; FROM &lt;</a:t>
            </a:r>
            <a:r>
              <a:rPr lang="zh-CN" altLang="en-US" dirty="0"/>
              <a:t>表名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[WHERE &lt;</a:t>
            </a:r>
            <a:r>
              <a:rPr lang="zh-CN" altLang="en-US" dirty="0"/>
              <a:t>条件</a:t>
            </a:r>
            <a:r>
              <a:rPr lang="en-US" altLang="zh-CN" dirty="0"/>
              <a:t>&gt;]</a:t>
            </a:r>
          </a:p>
          <a:p>
            <a:pPr marL="0" indent="0">
              <a:buNone/>
            </a:pPr>
            <a:r>
              <a:rPr lang="en-US" altLang="zh-CN" dirty="0"/>
              <a:t>	[GROUP BY &lt;</a:t>
            </a:r>
            <a:r>
              <a:rPr lang="zh-CN" altLang="en-US" dirty="0"/>
              <a:t>字段名</a:t>
            </a:r>
            <a:r>
              <a:rPr lang="en-US" altLang="zh-CN" dirty="0"/>
              <a:t>1&gt; HAVING &lt;</a:t>
            </a:r>
            <a:r>
              <a:rPr lang="zh-CN" altLang="en-US" dirty="0"/>
              <a:t>过滤表达式</a:t>
            </a:r>
            <a:r>
              <a:rPr lang="en-US" altLang="zh-CN" dirty="0"/>
              <a:t>&gt;]</a:t>
            </a:r>
          </a:p>
          <a:p>
            <a:pPr marL="0" indent="0">
              <a:buNone/>
            </a:pPr>
            <a:r>
              <a:rPr lang="en-US" altLang="zh-CN" dirty="0"/>
              <a:t>	[ORDER BY &lt;</a:t>
            </a:r>
            <a:r>
              <a:rPr lang="zh-CN" altLang="en-US" dirty="0"/>
              <a:t>字段名</a:t>
            </a:r>
            <a:r>
              <a:rPr lang="en-US" altLang="zh-CN" dirty="0"/>
              <a:t>2&gt; [ASC/DESC]];</a:t>
            </a:r>
          </a:p>
        </p:txBody>
      </p:sp>
    </p:spTree>
    <p:extLst>
      <p:ext uri="{BB962C8B-B14F-4D97-AF65-F5344CB8AC3E}">
        <p14:creationId xmlns:p14="http://schemas.microsoft.com/office/powerpoint/2010/main" val="414759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33AF3-E766-4A2C-8101-E56A3670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8A395-B901-4044-9693-0A71EE4D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[</a:t>
            </a:r>
            <a:r>
              <a:rPr lang="en-US" altLang="zh-CN" dirty="0">
                <a:solidFill>
                  <a:schemeClr val="accent4"/>
                </a:solidFill>
              </a:rPr>
              <a:t>ALL | DISTINCT</a:t>
            </a:r>
            <a:r>
              <a:rPr lang="en-US" altLang="zh-CN" dirty="0"/>
              <a:t>] &lt;</a:t>
            </a:r>
            <a:r>
              <a:rPr lang="zh-CN" altLang="en-US" dirty="0">
                <a:solidFill>
                  <a:srgbClr val="FF0000"/>
                </a:solidFill>
              </a:rPr>
              <a:t>字段名列表</a:t>
            </a:r>
            <a:r>
              <a:rPr lang="en-US" altLang="zh-CN" dirty="0"/>
              <a:t>&gt; FROM &lt;</a:t>
            </a:r>
            <a:r>
              <a:rPr lang="zh-CN" altLang="en-US" dirty="0">
                <a:solidFill>
                  <a:schemeClr val="accent1"/>
                </a:solidFill>
              </a:rPr>
              <a:t>表名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[WHERE &lt;</a:t>
            </a:r>
            <a:r>
              <a:rPr lang="zh-CN" altLang="en-US" dirty="0">
                <a:solidFill>
                  <a:srgbClr val="92D050"/>
                </a:solidFill>
              </a:rPr>
              <a:t>条件</a:t>
            </a:r>
            <a:r>
              <a:rPr lang="en-US" altLang="zh-CN" dirty="0"/>
              <a:t>&gt;]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>
                <a:solidFill>
                  <a:srgbClr val="7030A0"/>
                </a:solidFill>
              </a:rPr>
              <a:t>GROUP BY &lt;</a:t>
            </a:r>
            <a:r>
              <a:rPr lang="zh-CN" altLang="en-US" dirty="0">
                <a:solidFill>
                  <a:srgbClr val="7030A0"/>
                </a:solidFill>
              </a:rPr>
              <a:t>字段名</a:t>
            </a:r>
            <a:r>
              <a:rPr lang="en-US" altLang="zh-CN" dirty="0">
                <a:solidFill>
                  <a:srgbClr val="7030A0"/>
                </a:solidFill>
              </a:rPr>
              <a:t>1&gt; HAVING &lt;</a:t>
            </a:r>
            <a:r>
              <a:rPr lang="zh-CN" altLang="en-US" dirty="0">
                <a:solidFill>
                  <a:srgbClr val="7030A0"/>
                </a:solidFill>
              </a:rPr>
              <a:t>过滤表达式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>
                <a:solidFill>
                  <a:srgbClr val="7030A0"/>
                </a:solidFill>
              </a:rPr>
              <a:t>ORDER BY &lt;</a:t>
            </a:r>
            <a:r>
              <a:rPr lang="zh-CN" altLang="en-US" dirty="0">
                <a:solidFill>
                  <a:srgbClr val="7030A0"/>
                </a:solidFill>
              </a:rPr>
              <a:t>字段名</a:t>
            </a:r>
            <a:r>
              <a:rPr lang="en-US" altLang="zh-CN" dirty="0">
                <a:solidFill>
                  <a:srgbClr val="7030A0"/>
                </a:solidFill>
              </a:rPr>
              <a:t>2&gt; [ASC/DESC]</a:t>
            </a:r>
            <a:r>
              <a:rPr lang="en-US" altLang="zh-CN" dirty="0"/>
              <a:t>];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表示要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的字段</a:t>
            </a:r>
            <a:endParaRPr lang="en-US" altLang="zh-CN" dirty="0"/>
          </a:p>
          <a:p>
            <a:r>
              <a:rPr lang="zh-CN" altLang="en-US" dirty="0"/>
              <a:t>指出数据的</a:t>
            </a:r>
            <a:r>
              <a:rPr lang="zh-CN" altLang="en-US" dirty="0">
                <a:solidFill>
                  <a:schemeClr val="accent1"/>
                </a:solidFill>
              </a:rPr>
              <a:t>来源</a:t>
            </a:r>
            <a:r>
              <a:rPr lang="zh-CN" altLang="en-US" dirty="0"/>
              <a:t>，可以是基本表也可以是查询（查询可嵌套）</a:t>
            </a:r>
            <a:endParaRPr lang="en-US" altLang="zh-CN" dirty="0"/>
          </a:p>
          <a:p>
            <a:r>
              <a:rPr lang="zh-CN" altLang="en-US" dirty="0"/>
              <a:t>选择查询记录时要满足的</a:t>
            </a:r>
            <a:r>
              <a:rPr lang="zh-CN" altLang="en-US" dirty="0">
                <a:solidFill>
                  <a:srgbClr val="92D050"/>
                </a:solidFill>
              </a:rPr>
              <a:t>条件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/>
              <a:t>表示</a:t>
            </a:r>
            <a:r>
              <a:rPr lang="zh-CN" altLang="en-US" dirty="0">
                <a:solidFill>
                  <a:schemeClr val="accent4"/>
                </a:solidFill>
              </a:rPr>
              <a:t>是否保留</a:t>
            </a:r>
            <a:r>
              <a:rPr lang="zh-CN" altLang="en-US" dirty="0"/>
              <a:t>查询结果中的</a:t>
            </a:r>
            <a:r>
              <a:rPr lang="zh-CN" altLang="en-US" dirty="0">
                <a:solidFill>
                  <a:schemeClr val="accent4"/>
                </a:solidFill>
              </a:rPr>
              <a:t>重复记录</a:t>
            </a:r>
            <a:endParaRPr lang="en-US" altLang="zh-CN" dirty="0">
              <a:solidFill>
                <a:schemeClr val="accent4"/>
              </a:solidFill>
            </a:endParaRPr>
          </a:p>
          <a:p>
            <a:endParaRPr lang="en-US" altLang="zh-CN" dirty="0">
              <a:solidFill>
                <a:srgbClr val="92D050"/>
              </a:solidFill>
            </a:endParaRPr>
          </a:p>
          <a:p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9603-D8FC-4885-B4C3-0CC3AB22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SELECT——GROUP BY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13E4C-5CA9-4F42-B8AB-ED259518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</a:rPr>
              <a:t>GROUP BY &lt;</a:t>
            </a:r>
            <a:r>
              <a:rPr lang="zh-CN" altLang="en-US" dirty="0">
                <a:solidFill>
                  <a:srgbClr val="7030A0"/>
                </a:solidFill>
              </a:rPr>
              <a:t>字段名</a:t>
            </a:r>
            <a:r>
              <a:rPr lang="en-US" altLang="zh-CN" dirty="0">
                <a:solidFill>
                  <a:srgbClr val="7030A0"/>
                </a:solidFill>
              </a:rPr>
              <a:t>1&gt; HAVING &lt;</a:t>
            </a:r>
            <a:r>
              <a:rPr lang="zh-CN" altLang="en-US" dirty="0">
                <a:solidFill>
                  <a:srgbClr val="7030A0"/>
                </a:solidFill>
              </a:rPr>
              <a:t>过滤表达式</a:t>
            </a:r>
            <a:r>
              <a:rPr lang="en-US" altLang="zh-CN" dirty="0">
                <a:solidFill>
                  <a:srgbClr val="7030A0"/>
                </a:solidFill>
              </a:rPr>
              <a:t>&gt;;</a:t>
            </a:r>
            <a:endParaRPr lang="en-US" altLang="zh-CN" dirty="0"/>
          </a:p>
          <a:p>
            <a:r>
              <a:rPr lang="zh-CN" altLang="en-US" dirty="0"/>
              <a:t>表示按</a:t>
            </a:r>
            <a:r>
              <a:rPr lang="en-US" altLang="zh-CN" dirty="0"/>
              <a:t>&lt;</a:t>
            </a:r>
            <a:r>
              <a:rPr lang="zh-CN" altLang="en-US" dirty="0"/>
              <a:t>字段名</a:t>
            </a:r>
            <a:r>
              <a:rPr lang="en-US" altLang="zh-CN" dirty="0"/>
              <a:t>1&gt;</a:t>
            </a:r>
            <a:r>
              <a:rPr lang="zh-CN" altLang="en-US" dirty="0"/>
              <a:t>的值将查询结果进行分组，</a:t>
            </a:r>
            <a:r>
              <a:rPr lang="en-US" altLang="zh-CN" dirty="0"/>
              <a:t>&lt;</a:t>
            </a:r>
            <a:r>
              <a:rPr lang="zh-CN" altLang="en-US" dirty="0"/>
              <a:t>字段名</a:t>
            </a:r>
            <a:r>
              <a:rPr lang="en-US" altLang="zh-CN" dirty="0"/>
              <a:t>1&gt;</a:t>
            </a:r>
            <a:r>
              <a:rPr lang="zh-CN" altLang="en-US" dirty="0"/>
              <a:t>值相等的所有记录分在一组，每一组只产生一条记录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如果还带有</a:t>
            </a:r>
            <a:r>
              <a:rPr lang="en-US" altLang="zh-CN" dirty="0"/>
              <a:t>HAVING</a:t>
            </a:r>
            <a:r>
              <a:rPr lang="zh-CN" altLang="en-US" dirty="0"/>
              <a:t>子句，则只有满足</a:t>
            </a:r>
            <a:r>
              <a:rPr lang="en-US" altLang="zh-CN" dirty="0"/>
              <a:t>&lt;</a:t>
            </a:r>
            <a:r>
              <a:rPr lang="zh-CN" altLang="en-US" dirty="0"/>
              <a:t>过滤表达式</a:t>
            </a:r>
            <a:r>
              <a:rPr lang="en-US" altLang="zh-CN" dirty="0"/>
              <a:t>&gt;</a:t>
            </a:r>
            <a:r>
              <a:rPr lang="zh-CN" altLang="en-US" dirty="0"/>
              <a:t>的组才能输出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8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550B-74C6-4FDE-8799-691DF6C4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543"/>
            <a:ext cx="10515600" cy="1325563"/>
          </a:xfrm>
        </p:spPr>
        <p:txBody>
          <a:bodyPr/>
          <a:lstStyle/>
          <a:p>
            <a:r>
              <a:rPr lang="zh-CN" altLang="en-US" dirty="0"/>
              <a:t>题目要求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24D4C-870D-4410-933C-A0878394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启用内容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在指定数据库内答题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利用向导答题后，除添加控件外不要改动任何由向导建立的控件设置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添加查询字段时，不可以选择</a:t>
            </a:r>
            <a:r>
              <a:rPr lang="en-US" altLang="zh-CN" dirty="0"/>
              <a:t>”*”</a:t>
            </a:r>
            <a:r>
              <a:rPr lang="zh-CN" altLang="en-US" dirty="0"/>
              <a:t>字段</a:t>
            </a:r>
          </a:p>
        </p:txBody>
      </p:sp>
    </p:spTree>
    <p:extLst>
      <p:ext uri="{BB962C8B-B14F-4D97-AF65-F5344CB8AC3E}">
        <p14:creationId xmlns:p14="http://schemas.microsoft.com/office/powerpoint/2010/main" val="264657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3C7FF-FA2C-4DE3-92B2-15DEEC88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SELECT——ORDER BY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C86D5-4DAB-43CD-A1A9-56173248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</a:rPr>
              <a:t>ORDER BY &lt;</a:t>
            </a:r>
            <a:r>
              <a:rPr lang="zh-CN" altLang="en-US" dirty="0">
                <a:solidFill>
                  <a:srgbClr val="7030A0"/>
                </a:solidFill>
              </a:rPr>
              <a:t>字段名</a:t>
            </a:r>
            <a:r>
              <a:rPr lang="en-US" altLang="zh-CN" dirty="0">
                <a:solidFill>
                  <a:srgbClr val="7030A0"/>
                </a:solidFill>
              </a:rPr>
              <a:t>2&gt; [ASC/DESC];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表示按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字段名</a:t>
            </a:r>
            <a:r>
              <a:rPr lang="en-US" altLang="zh-CN" dirty="0">
                <a:solidFill>
                  <a:srgbClr val="7030A0"/>
                </a:solidFill>
              </a:rPr>
              <a:t>2&gt;</a:t>
            </a:r>
            <a:r>
              <a:rPr lang="zh-CN" altLang="en-US" dirty="0">
                <a:solidFill>
                  <a:srgbClr val="7030A0"/>
                </a:solidFill>
              </a:rPr>
              <a:t>的值进行排序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ASC</a:t>
            </a:r>
            <a:r>
              <a:rPr lang="zh-CN" altLang="en-US" dirty="0">
                <a:solidFill>
                  <a:srgbClr val="7030A0"/>
                </a:solidFill>
              </a:rPr>
              <a:t>表示升序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DESC</a:t>
            </a:r>
            <a:r>
              <a:rPr lang="zh-CN" altLang="en-US" dirty="0">
                <a:solidFill>
                  <a:srgbClr val="7030A0"/>
                </a:solidFill>
              </a:rPr>
              <a:t>表示降序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若不指定排序方式则默认为</a:t>
            </a:r>
            <a:r>
              <a:rPr lang="en-US" altLang="zh-CN" dirty="0">
                <a:solidFill>
                  <a:srgbClr val="7030A0"/>
                </a:solidFill>
              </a:rPr>
              <a:t>ASC</a:t>
            </a:r>
          </a:p>
          <a:p>
            <a:endParaRPr lang="en-US" altLang="zh-CN" dirty="0"/>
          </a:p>
          <a:p>
            <a:r>
              <a:rPr lang="zh-CN" altLang="en-US" dirty="0"/>
              <a:t>还可以按多个字段排序</a:t>
            </a:r>
          </a:p>
        </p:txBody>
      </p:sp>
    </p:spTree>
    <p:extLst>
      <p:ext uri="{BB962C8B-B14F-4D97-AF65-F5344CB8AC3E}">
        <p14:creationId xmlns:p14="http://schemas.microsoft.com/office/powerpoint/2010/main" val="2415374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986D-0F9D-4EF6-A281-0B6C6C00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SELECT——</a:t>
            </a:r>
            <a:r>
              <a:rPr lang="zh-CN" altLang="en-US" dirty="0"/>
              <a:t>查询若干字段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924EA-7959-4441-91C1-8B541AA5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可以一次指定多个输出字段</a:t>
            </a:r>
            <a:endParaRPr lang="en-US" altLang="zh-CN" dirty="0"/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r>
              <a:rPr lang="en-US" altLang="zh-CN" dirty="0"/>
              <a:t>SELECT {</a:t>
            </a:r>
            <a:r>
              <a:rPr lang="zh-CN" altLang="en-US" dirty="0"/>
              <a:t>输出字段</a:t>
            </a:r>
            <a:r>
              <a:rPr lang="en-US" altLang="zh-CN" dirty="0"/>
              <a:t>} FROM &lt;</a:t>
            </a:r>
            <a:r>
              <a:rPr lang="zh-CN" altLang="en-US" dirty="0"/>
              <a:t>表格</a:t>
            </a:r>
            <a:r>
              <a:rPr lang="en-US" altLang="zh-CN" dirty="0"/>
              <a:t>&gt;;</a:t>
            </a:r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en-US" dirty="0"/>
              <a:t>学号</a:t>
            </a:r>
            <a:r>
              <a:rPr lang="en-US" altLang="zh-CN" dirty="0"/>
              <a:t>,</a:t>
            </a:r>
            <a:r>
              <a:rPr lang="zh-CN" altLang="en-US" dirty="0"/>
              <a:t>姓名</a:t>
            </a:r>
            <a:r>
              <a:rPr lang="en-US" altLang="zh-CN" dirty="0"/>
              <a:t>,</a:t>
            </a:r>
            <a:r>
              <a:rPr lang="zh-CN" altLang="en-US" dirty="0"/>
              <a:t>性别</a:t>
            </a:r>
            <a:r>
              <a:rPr lang="en-US" altLang="zh-CN" dirty="0"/>
              <a:t>,</a:t>
            </a:r>
            <a:r>
              <a:rPr lang="zh-CN" altLang="en-US" dirty="0"/>
              <a:t>专业</a:t>
            </a:r>
            <a:r>
              <a:rPr lang="en-US" altLang="zh-CN" dirty="0"/>
              <a:t> FROM </a:t>
            </a:r>
            <a:r>
              <a:rPr lang="zh-CN" altLang="en-US" dirty="0"/>
              <a:t>学生登记表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如果要输出表中所有字段，可在</a:t>
            </a:r>
            <a:r>
              <a:rPr lang="en-US" altLang="zh-CN" dirty="0"/>
              <a:t>SELECT</a:t>
            </a:r>
            <a:r>
              <a:rPr lang="zh-CN" altLang="en-US" dirty="0"/>
              <a:t>后列出所有字段名</a:t>
            </a:r>
            <a:endParaRPr lang="en-US" altLang="zh-CN" dirty="0"/>
          </a:p>
          <a:p>
            <a:r>
              <a:rPr lang="zh-CN" altLang="en-US" dirty="0"/>
              <a:t>如果输出顺序与表中顺序相同，可用*代替整个</a:t>
            </a:r>
            <a:r>
              <a:rPr lang="en-US" altLang="zh-CN" dirty="0"/>
              <a:t>{</a:t>
            </a:r>
            <a:r>
              <a:rPr lang="zh-CN" altLang="en-US" dirty="0"/>
              <a:t>输出字段</a:t>
            </a:r>
            <a:r>
              <a:rPr lang="en-US" altLang="zh-CN" dirty="0"/>
              <a:t>}</a:t>
            </a:r>
            <a:r>
              <a:rPr lang="zh-CN" altLang="en-US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228549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E1C6-CF5D-4ED8-8CBA-640FE60F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SELECT——</a:t>
            </a:r>
            <a:r>
              <a:rPr lang="zh-CN" altLang="en-US" dirty="0"/>
              <a:t>查询计算字段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8098A-F731-4D70-A701-3032EF66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{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/>
              <a:t>} AS &lt;</a:t>
            </a:r>
            <a:r>
              <a:rPr lang="zh-CN" altLang="en-US" dirty="0">
                <a:solidFill>
                  <a:srgbClr val="7030A0"/>
                </a:solidFill>
              </a:rPr>
              <a:t>别名</a:t>
            </a:r>
            <a:r>
              <a:rPr lang="en-US" altLang="zh-CN" dirty="0"/>
              <a:t>&gt;;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表达式包括之前所说</a:t>
            </a:r>
            <a:r>
              <a:rPr lang="en-US" altLang="zh-CN" dirty="0">
                <a:solidFill>
                  <a:srgbClr val="FF0000"/>
                </a:solidFill>
              </a:rPr>
              <a:t>COUNT()Min()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Max()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Avg()</a:t>
            </a:r>
            <a:r>
              <a:rPr lang="zh-CN" altLang="en-US" dirty="0">
                <a:solidFill>
                  <a:srgbClr val="FF0000"/>
                </a:solidFill>
              </a:rPr>
              <a:t>等函数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7030A0"/>
                </a:solidFill>
              </a:rPr>
              <a:t>别名是对应表达式的计算字段的标题，如果省略，标题则会由系统自动命名，</a:t>
            </a:r>
            <a:r>
              <a:rPr lang="zh-CN" altLang="en-US" b="1" dirty="0">
                <a:solidFill>
                  <a:srgbClr val="7030A0"/>
                </a:solidFill>
              </a:rPr>
              <a:t>不应省略</a:t>
            </a:r>
          </a:p>
        </p:txBody>
      </p:sp>
    </p:spTree>
    <p:extLst>
      <p:ext uri="{BB962C8B-B14F-4D97-AF65-F5344CB8AC3E}">
        <p14:creationId xmlns:p14="http://schemas.microsoft.com/office/powerpoint/2010/main" val="39835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A7500-A649-4C92-AA30-5FD5EACD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SELECT——</a:t>
            </a:r>
            <a:r>
              <a:rPr lang="zh-CN" altLang="en-US" dirty="0"/>
              <a:t>消除取值重复的记录（行）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F3508-3CFA-4982-98D4-3B6AF0F2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在标准</a:t>
            </a:r>
            <a:r>
              <a:rPr lang="en-US" altLang="zh-CN" dirty="0"/>
              <a:t>select</a:t>
            </a:r>
            <a:r>
              <a:rPr lang="zh-CN" altLang="en-US" dirty="0"/>
              <a:t>格式指令的</a:t>
            </a:r>
            <a:r>
              <a:rPr lang="en-US" altLang="zh-CN" dirty="0"/>
              <a:t>&lt;</a:t>
            </a:r>
            <a:r>
              <a:rPr lang="zh-CN" altLang="en-US" dirty="0"/>
              <a:t>字段名</a:t>
            </a:r>
            <a:r>
              <a:rPr lang="en-US" altLang="zh-CN" dirty="0"/>
              <a:t>&gt;</a:t>
            </a:r>
            <a:r>
              <a:rPr lang="zh-CN" altLang="en-US" dirty="0"/>
              <a:t>前面加上</a:t>
            </a:r>
            <a:r>
              <a:rPr lang="en-US" altLang="zh-CN" dirty="0"/>
              <a:t>DISTINCT</a:t>
            </a:r>
            <a:r>
              <a:rPr lang="zh-CN" altLang="en-US" dirty="0"/>
              <a:t>就可以消除取值重复的行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3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DF412-815A-47AB-9C3D-0F5E487E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SELECT——</a:t>
            </a:r>
            <a:r>
              <a:rPr lang="zh-CN" altLang="en-US" dirty="0"/>
              <a:t>查询满足给定条件的记录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E3BC3-9E71-49F8-96B1-0FD7C8CF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&lt;</a:t>
            </a:r>
            <a:r>
              <a:rPr lang="zh-CN" altLang="en-US" dirty="0"/>
              <a:t>字段名</a:t>
            </a:r>
            <a:r>
              <a:rPr lang="en-US" altLang="zh-CN" dirty="0"/>
              <a:t>&gt; FROM &lt;</a:t>
            </a:r>
            <a:r>
              <a:rPr lang="zh-CN" altLang="en-US" dirty="0"/>
              <a:t>表名</a:t>
            </a:r>
            <a:r>
              <a:rPr lang="en-US" altLang="zh-CN" dirty="0"/>
              <a:t>&gt; WHERE &lt;</a:t>
            </a:r>
            <a:r>
              <a:rPr lang="zh-CN" altLang="en-US" dirty="0"/>
              <a:t>条件</a:t>
            </a:r>
            <a:r>
              <a:rPr lang="en-US" altLang="zh-CN" dirty="0"/>
              <a:t>&gt;;</a:t>
            </a:r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 学号</a:t>
            </a:r>
            <a:r>
              <a:rPr lang="en-US" altLang="zh-CN" dirty="0"/>
              <a:t>,</a:t>
            </a:r>
            <a:r>
              <a:rPr lang="zh-CN" altLang="en-US" dirty="0"/>
              <a:t>姓名</a:t>
            </a:r>
            <a:r>
              <a:rPr lang="en-US" altLang="zh-CN" dirty="0"/>
              <a:t>,</a:t>
            </a:r>
            <a:r>
              <a:rPr lang="zh-CN" altLang="en-US" dirty="0"/>
              <a:t>性别 </a:t>
            </a:r>
            <a:r>
              <a:rPr lang="en-US" altLang="zh-CN" dirty="0"/>
              <a:t>from </a:t>
            </a:r>
            <a:r>
              <a:rPr lang="zh-CN" altLang="en-US" dirty="0"/>
              <a:t>学生表 </a:t>
            </a:r>
            <a:r>
              <a:rPr lang="en-US" altLang="zh-CN" dirty="0"/>
              <a:t>where </a:t>
            </a:r>
            <a:r>
              <a:rPr lang="zh-CN" altLang="en-US" dirty="0"/>
              <a:t>专业</a:t>
            </a:r>
            <a:r>
              <a:rPr lang="en-US" altLang="zh-CN" dirty="0"/>
              <a:t>=“</a:t>
            </a:r>
            <a:r>
              <a:rPr lang="zh-CN" altLang="en-US" dirty="0"/>
              <a:t>微电子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71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766E9-5D42-4122-822C-9555EFE3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698"/>
            <a:ext cx="10515600" cy="1325563"/>
          </a:xfrm>
        </p:spPr>
        <p:txBody>
          <a:bodyPr/>
          <a:lstStyle/>
          <a:p>
            <a:r>
              <a:rPr lang="en-US" altLang="zh-CN" dirty="0"/>
              <a:t>SELECT——</a:t>
            </a:r>
            <a:r>
              <a:rPr lang="zh-CN" altLang="en-US" dirty="0"/>
              <a:t>连接查询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B9C36-035E-421E-A0CC-BE6896BC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内连接查询是将多个表中满足连接条件的记录连接起来并输出</a:t>
            </a:r>
            <a:endParaRPr lang="en-US" altLang="zh-CN" dirty="0"/>
          </a:p>
          <a:p>
            <a:r>
              <a:rPr lang="en-US" altLang="zh-CN" dirty="0"/>
              <a:t>FROM</a:t>
            </a:r>
            <a:r>
              <a:rPr lang="zh-CN" altLang="en-US" dirty="0"/>
              <a:t>子句语法格式：</a:t>
            </a:r>
            <a:endParaRPr lang="en-US" altLang="zh-CN" dirty="0"/>
          </a:p>
          <a:p>
            <a:r>
              <a:rPr lang="en-US" altLang="zh-CN" dirty="0"/>
              <a:t>FROM &lt;</a:t>
            </a:r>
            <a:r>
              <a:rPr lang="zh-CN" altLang="en-US" dirty="0"/>
              <a:t>表名</a:t>
            </a:r>
            <a:r>
              <a:rPr lang="en-US" altLang="zh-CN" dirty="0"/>
              <a:t>1&gt; INNER JOIN &lt;</a:t>
            </a:r>
            <a:r>
              <a:rPr lang="zh-CN" altLang="en-US" dirty="0"/>
              <a:t>表名</a:t>
            </a:r>
            <a:r>
              <a:rPr lang="en-US" altLang="zh-CN" dirty="0"/>
              <a:t>2&gt;</a:t>
            </a:r>
          </a:p>
          <a:p>
            <a:pPr marL="457200" lvl="1" indent="0">
              <a:buNone/>
            </a:pPr>
            <a:r>
              <a:rPr lang="en-US" altLang="zh-CN" dirty="0"/>
              <a:t>ON &lt;</a:t>
            </a:r>
            <a:r>
              <a:rPr lang="zh-CN" altLang="en-US" dirty="0"/>
              <a:t>连接条件</a:t>
            </a:r>
            <a:r>
              <a:rPr lang="en-US" altLang="zh-CN" dirty="0"/>
              <a:t>&gt;;</a:t>
            </a:r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FROM &lt;</a:t>
            </a:r>
            <a:r>
              <a:rPr lang="zh-CN" altLang="en-US" dirty="0"/>
              <a:t>表名</a:t>
            </a:r>
            <a:r>
              <a:rPr lang="en-US" altLang="zh-CN" dirty="0"/>
              <a:t>1&gt;,&lt;</a:t>
            </a:r>
            <a:r>
              <a:rPr lang="zh-CN" altLang="en-US" dirty="0"/>
              <a:t>表名</a:t>
            </a:r>
            <a:r>
              <a:rPr lang="en-US" altLang="zh-CN" dirty="0"/>
              <a:t>2&gt;</a:t>
            </a:r>
          </a:p>
          <a:p>
            <a:pPr marL="457200" lvl="1" indent="0">
              <a:buNone/>
            </a:pPr>
            <a:r>
              <a:rPr lang="en-US" altLang="zh-CN" dirty="0"/>
              <a:t>WHERE &lt;</a:t>
            </a:r>
            <a:r>
              <a:rPr lang="zh-CN" altLang="en-US" dirty="0"/>
              <a:t>连接条件</a:t>
            </a:r>
            <a:r>
              <a:rPr lang="en-US" altLang="zh-CN" dirty="0"/>
              <a:t>&gt;;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还是不要忘了分号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108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30434-0F9C-45D1-90AC-CEE8A7CA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BC37A-5151-4A89-86F2-F6C00A46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SELECT…FROM…WHERE</a:t>
            </a:r>
            <a:r>
              <a:rPr lang="zh-CN" altLang="en-US" dirty="0"/>
              <a:t>语句称为一个查询块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将一个查询块套在</a:t>
            </a:r>
            <a:r>
              <a:rPr lang="zh-CN" altLang="en-US" dirty="0">
                <a:solidFill>
                  <a:srgbClr val="FF0000"/>
                </a:solidFill>
              </a:rPr>
              <a:t>另一个查询块的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zh-CN" altLang="en-US" dirty="0">
                <a:solidFill>
                  <a:srgbClr val="FF0000"/>
                </a:solidFill>
              </a:rPr>
              <a:t>子句中</a:t>
            </a:r>
            <a:r>
              <a:rPr lang="zh-CN" altLang="en-US" dirty="0"/>
              <a:t>称为嵌套查询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直接理解就是先查询</a:t>
            </a:r>
            <a:r>
              <a:rPr lang="en-US" altLang="zh-CN" dirty="0"/>
              <a:t>WHERE</a:t>
            </a:r>
            <a:r>
              <a:rPr lang="zh-CN" altLang="en-US" dirty="0"/>
              <a:t>子句里的那个查询，再对查询出来的东西进行外层的查询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（做题没见过，就当它不考）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654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3ACB-C831-4375-B095-87378878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38200-E3F6-4DDC-AB73-59CB1579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* from </a:t>
            </a:r>
            <a:r>
              <a:rPr lang="zh-CN" altLang="en-US" dirty="0"/>
              <a:t>学生 </a:t>
            </a:r>
            <a:r>
              <a:rPr lang="en-US" altLang="zh-CN" dirty="0"/>
              <a:t>where </a:t>
            </a:r>
            <a:r>
              <a:rPr lang="zh-CN" altLang="en-US" dirty="0"/>
              <a:t>奖学金 </a:t>
            </a:r>
            <a:r>
              <a:rPr lang="en-US" altLang="zh-CN" dirty="0">
                <a:solidFill>
                  <a:srgbClr val="FF0000"/>
                </a:solidFill>
              </a:rPr>
              <a:t>Between 2000 And 3000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&lt;=&gt;</a:t>
            </a:r>
          </a:p>
          <a:p>
            <a:r>
              <a:rPr lang="en-US" altLang="zh-CN" dirty="0"/>
              <a:t>select * from </a:t>
            </a:r>
            <a:r>
              <a:rPr lang="zh-CN" altLang="en-US" dirty="0"/>
              <a:t>学生 </a:t>
            </a:r>
            <a:r>
              <a:rPr lang="en-US" altLang="zh-CN" dirty="0"/>
              <a:t>where </a:t>
            </a:r>
            <a:r>
              <a:rPr lang="zh-CN" altLang="en-US" dirty="0">
                <a:solidFill>
                  <a:srgbClr val="FF0000"/>
                </a:solidFill>
              </a:rPr>
              <a:t>奖学金</a:t>
            </a:r>
            <a:r>
              <a:rPr lang="en-US" altLang="zh-CN" dirty="0">
                <a:solidFill>
                  <a:srgbClr val="FF0000"/>
                </a:solidFill>
              </a:rPr>
              <a:t>&gt;=2000 And </a:t>
            </a:r>
            <a:r>
              <a:rPr lang="zh-CN" altLang="en-US" dirty="0">
                <a:solidFill>
                  <a:srgbClr val="FF0000"/>
                </a:solidFill>
              </a:rPr>
              <a:t>奖学金</a:t>
            </a:r>
            <a:r>
              <a:rPr lang="en-US" altLang="zh-CN" dirty="0">
                <a:solidFill>
                  <a:srgbClr val="FF0000"/>
                </a:solidFill>
              </a:rPr>
              <a:t>&lt;=3000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  <a:r>
              <a:rPr lang="zh-CN" altLang="en-US" dirty="0">
                <a:solidFill>
                  <a:srgbClr val="FF0000"/>
                </a:solidFill>
              </a:rPr>
              <a:t>奖学金在</a:t>
            </a:r>
            <a:r>
              <a:rPr lang="en-US" altLang="zh-CN" dirty="0">
                <a:solidFill>
                  <a:srgbClr val="FF0000"/>
                </a:solidFill>
              </a:rPr>
              <a:t>2000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3000</a:t>
            </a:r>
            <a:r>
              <a:rPr lang="zh-CN" altLang="en-US" dirty="0">
                <a:solidFill>
                  <a:srgbClr val="FF0000"/>
                </a:solidFill>
              </a:rPr>
              <a:t>之间</a:t>
            </a:r>
            <a:r>
              <a:rPr lang="zh-CN" altLang="en-US" dirty="0"/>
              <a:t>的学生的 所有信息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en-US" dirty="0"/>
              <a:t>学号</a:t>
            </a:r>
            <a:r>
              <a:rPr lang="en-US" altLang="zh-CN" dirty="0"/>
              <a:t>,</a:t>
            </a:r>
            <a:r>
              <a:rPr lang="zh-CN" altLang="en-US" dirty="0"/>
              <a:t>姓名</a:t>
            </a:r>
            <a:r>
              <a:rPr lang="en-US" altLang="zh-CN" dirty="0"/>
              <a:t>,</a:t>
            </a:r>
            <a:r>
              <a:rPr lang="zh-CN" altLang="en-US" dirty="0"/>
              <a:t>性别</a:t>
            </a:r>
            <a:r>
              <a:rPr lang="en-US" altLang="zh-CN" dirty="0"/>
              <a:t>,</a:t>
            </a:r>
            <a:r>
              <a:rPr lang="zh-CN" altLang="en-US" dirty="0"/>
              <a:t>奖学金 </a:t>
            </a:r>
            <a:r>
              <a:rPr lang="en-US" altLang="zh-CN" dirty="0"/>
              <a:t>from </a:t>
            </a:r>
            <a:r>
              <a:rPr lang="zh-CN" altLang="en-US" dirty="0">
                <a:solidFill>
                  <a:schemeClr val="accent4"/>
                </a:solidFill>
              </a:rPr>
              <a:t>学生</a:t>
            </a:r>
            <a:r>
              <a:rPr lang="zh-CN" altLang="en-US" dirty="0"/>
              <a:t> </a:t>
            </a:r>
            <a:r>
              <a:rPr lang="en-US" altLang="zh-CN" dirty="0"/>
              <a:t>where </a:t>
            </a:r>
            <a:r>
              <a:rPr lang="zh-CN" altLang="en-US" dirty="0">
                <a:solidFill>
                  <a:srgbClr val="FF0000"/>
                </a:solidFill>
              </a:rPr>
              <a:t>党员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输出</a:t>
            </a:r>
            <a:r>
              <a:rPr lang="zh-CN" altLang="en-US" dirty="0">
                <a:solidFill>
                  <a:srgbClr val="FF0000"/>
                </a:solidFill>
              </a:rPr>
              <a:t>是党员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4"/>
                </a:solidFill>
              </a:rPr>
              <a:t>学生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zh-CN" altLang="en-US" dirty="0"/>
              <a:t>学号、姓名、性别、奖学金</a:t>
            </a:r>
          </a:p>
        </p:txBody>
      </p:sp>
    </p:spTree>
    <p:extLst>
      <p:ext uri="{BB962C8B-B14F-4D97-AF65-F5344CB8AC3E}">
        <p14:creationId xmlns:p14="http://schemas.microsoft.com/office/powerpoint/2010/main" val="3304890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3CC6B-7A50-4754-95F0-EA06F291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B3881-24CE-43A0-BD18-615E7A94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zh-CN" altLang="en-US" dirty="0">
                <a:solidFill>
                  <a:schemeClr val="accent2"/>
                </a:solidFill>
              </a:rPr>
              <a:t>性别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7030A0"/>
                </a:solidFill>
              </a:rPr>
              <a:t>Avg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奖学金</a:t>
            </a:r>
            <a:r>
              <a:rPr lang="en-US" altLang="zh-CN" dirty="0"/>
              <a:t>) AS </a:t>
            </a:r>
            <a:r>
              <a:rPr lang="zh-CN" altLang="en-US" dirty="0"/>
              <a:t>平均奖学金 </a:t>
            </a:r>
            <a:r>
              <a:rPr lang="en-US" altLang="zh-CN" dirty="0"/>
              <a:t>from </a:t>
            </a:r>
            <a:r>
              <a:rPr lang="zh-CN" altLang="en-US" dirty="0"/>
              <a:t>学生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group by </a:t>
            </a:r>
            <a:r>
              <a:rPr lang="zh-CN" altLang="en-US" dirty="0">
                <a:solidFill>
                  <a:srgbClr val="FF0000"/>
                </a:solidFill>
              </a:rPr>
              <a:t>性别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将学生</a:t>
            </a:r>
            <a:r>
              <a:rPr lang="zh-CN" altLang="en-US" dirty="0">
                <a:solidFill>
                  <a:srgbClr val="FF0000"/>
                </a:solidFill>
              </a:rPr>
              <a:t>按性别分组</a:t>
            </a:r>
            <a:r>
              <a:rPr lang="zh-CN" altLang="en-US" dirty="0"/>
              <a:t>，输出与</a:t>
            </a:r>
            <a:r>
              <a:rPr lang="zh-CN" altLang="en-US" dirty="0">
                <a:solidFill>
                  <a:schemeClr val="accent2"/>
                </a:solidFill>
              </a:rPr>
              <a:t>性别</a:t>
            </a:r>
            <a:r>
              <a:rPr lang="zh-CN" altLang="en-US" dirty="0"/>
              <a:t>对应的</a:t>
            </a:r>
            <a:r>
              <a:rPr lang="zh-CN" altLang="en-US" dirty="0">
                <a:solidFill>
                  <a:srgbClr val="7030A0"/>
                </a:solidFill>
              </a:rPr>
              <a:t>平均</a:t>
            </a:r>
            <a:r>
              <a:rPr lang="zh-CN" altLang="en-US" dirty="0">
                <a:solidFill>
                  <a:srgbClr val="00B050"/>
                </a:solidFill>
              </a:rPr>
              <a:t>奖学金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en-US" dirty="0"/>
              <a:t>学生</a:t>
            </a:r>
            <a:r>
              <a:rPr lang="en-US" altLang="zh-CN" dirty="0"/>
              <a:t>.</a:t>
            </a:r>
            <a:r>
              <a:rPr lang="zh-CN" altLang="en-US" dirty="0"/>
              <a:t>学号</a:t>
            </a:r>
            <a:r>
              <a:rPr lang="en-US" altLang="zh-CN" dirty="0"/>
              <a:t>,</a:t>
            </a:r>
            <a:r>
              <a:rPr lang="zh-CN" altLang="en-US" dirty="0"/>
              <a:t>学生</a:t>
            </a:r>
            <a:r>
              <a:rPr lang="en-US" altLang="zh-CN" dirty="0"/>
              <a:t>.</a:t>
            </a:r>
            <a:r>
              <a:rPr lang="zh-CN" altLang="en-US" dirty="0"/>
              <a:t>姓名</a:t>
            </a:r>
            <a:r>
              <a:rPr lang="en-US" altLang="zh-CN" dirty="0"/>
              <a:t>,</a:t>
            </a:r>
            <a:r>
              <a:rPr lang="zh-CN" altLang="en-US" dirty="0"/>
              <a:t>选修</a:t>
            </a:r>
            <a:r>
              <a:rPr lang="en-US" altLang="zh-CN" dirty="0"/>
              <a:t>.</a:t>
            </a:r>
            <a:r>
              <a:rPr lang="zh-CN" altLang="en-US" dirty="0"/>
              <a:t>课程</a:t>
            </a:r>
            <a:r>
              <a:rPr lang="en-US" altLang="zh-CN" dirty="0"/>
              <a:t>,</a:t>
            </a:r>
            <a:r>
              <a:rPr lang="zh-CN" altLang="en-US" dirty="0"/>
              <a:t>选修</a:t>
            </a:r>
            <a:r>
              <a:rPr lang="en-US" altLang="zh-CN" dirty="0"/>
              <a:t>.</a:t>
            </a:r>
            <a:r>
              <a:rPr lang="zh-CN" altLang="en-US" dirty="0"/>
              <a:t>成绩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from </a:t>
            </a:r>
            <a:r>
              <a:rPr lang="zh-CN" altLang="en-US" dirty="0"/>
              <a:t>学生 </a:t>
            </a:r>
            <a:r>
              <a:rPr lang="en-US" altLang="zh-CN" dirty="0"/>
              <a:t>, </a:t>
            </a:r>
            <a:r>
              <a:rPr lang="zh-CN" altLang="en-US" dirty="0"/>
              <a:t>选修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WHERE </a:t>
            </a:r>
            <a:r>
              <a:rPr lang="zh-CN" altLang="en-US" dirty="0"/>
              <a:t>学生</a:t>
            </a:r>
            <a:r>
              <a:rPr lang="en-US" altLang="zh-CN" dirty="0"/>
              <a:t>.</a:t>
            </a:r>
            <a:r>
              <a:rPr lang="zh-CN" altLang="en-US" dirty="0"/>
              <a:t>学号</a:t>
            </a:r>
            <a:r>
              <a:rPr lang="en-US" altLang="zh-CN" dirty="0"/>
              <a:t>=</a:t>
            </a:r>
            <a:r>
              <a:rPr lang="zh-CN" altLang="en-US" dirty="0"/>
              <a:t>选修</a:t>
            </a:r>
            <a:r>
              <a:rPr lang="en-US" altLang="zh-CN" dirty="0"/>
              <a:t>.</a:t>
            </a:r>
            <a:r>
              <a:rPr lang="zh-CN" altLang="en-US" dirty="0"/>
              <a:t>学号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54007-92E9-4BED-839C-84A6E391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F41D4-3D32-4F46-ADC7-DAFB5F2C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考点：数据表操作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将教师表的“编号”字段设为</a:t>
            </a:r>
            <a:r>
              <a:rPr lang="zh-CN" altLang="en-US" dirty="0">
                <a:solidFill>
                  <a:srgbClr val="FF0000"/>
                </a:solidFill>
              </a:rPr>
              <a:t>主键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设置教师表“性别”字段，使其只能输入“男”和“女”，否则显示文本“只能输入男或女”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在教师表的“基本工资”字段后插入一个新字段“工龄”，数据类型为“数字”型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删除教师表的“照片”字段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19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82A41-AF08-4A26-BFE6-31EDD60D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9B7BA-F7C3-4763-9DAA-5B10B998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考点：查询操作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建立一个名为“</a:t>
            </a:r>
            <a:r>
              <a:rPr lang="en-US" altLang="zh-CN" dirty="0"/>
              <a:t>Q1</a:t>
            </a:r>
            <a:r>
              <a:rPr lang="zh-CN" altLang="en-US" dirty="0"/>
              <a:t>”的查询，查询显示教师表中</a:t>
            </a:r>
            <a:r>
              <a:rPr lang="zh-CN" altLang="en-US" dirty="0">
                <a:solidFill>
                  <a:srgbClr val="FF0000"/>
                </a:solidFill>
              </a:rPr>
              <a:t>已婚</a:t>
            </a:r>
            <a:r>
              <a:rPr lang="zh-CN" altLang="en-US" dirty="0">
                <a:solidFill>
                  <a:srgbClr val="00B0F0"/>
                </a:solidFill>
              </a:rPr>
              <a:t>女</a:t>
            </a:r>
            <a:r>
              <a:rPr lang="zh-CN" altLang="en-US" dirty="0"/>
              <a:t>职工的</a:t>
            </a:r>
            <a:r>
              <a:rPr lang="zh-CN" altLang="en-US" b="1" dirty="0"/>
              <a:t>姓名、出生年月、性别、婚否</a:t>
            </a:r>
            <a:endParaRPr lang="en-US" altLang="zh-CN" b="1" dirty="0"/>
          </a:p>
          <a:p>
            <a:r>
              <a:rPr lang="en-US" altLang="zh-CN" dirty="0"/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，建立一个名为“</a:t>
            </a:r>
            <a:r>
              <a:rPr lang="en-US" altLang="zh-CN" dirty="0"/>
              <a:t>Q2</a:t>
            </a:r>
            <a:r>
              <a:rPr lang="zh-CN" altLang="en-US" dirty="0"/>
              <a:t>”的更新查询，将教师表中基本工资小于</a:t>
            </a:r>
            <a:r>
              <a:rPr lang="en-US" altLang="zh-CN" dirty="0"/>
              <a:t>3300</a:t>
            </a:r>
            <a:r>
              <a:rPr lang="zh-CN" altLang="en-US" dirty="0"/>
              <a:t>的职工基本工资增加</a:t>
            </a:r>
            <a:r>
              <a:rPr lang="en-US" altLang="zh-CN" dirty="0"/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7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13D94-3F94-451C-BC7F-08E6B081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1D74C-4461-4C12-B9EE-5A8B917E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一般只会考书上有的</a:t>
            </a:r>
            <a:endParaRPr lang="en-US" altLang="zh-CN" dirty="0"/>
          </a:p>
          <a:p>
            <a:r>
              <a:rPr lang="zh-CN" altLang="en-US" dirty="0"/>
              <a:t>回去复习可以参考课本（不是上机操作指导，是课本）</a:t>
            </a:r>
          </a:p>
        </p:txBody>
      </p:sp>
    </p:spTree>
    <p:extLst>
      <p:ext uri="{BB962C8B-B14F-4D97-AF65-F5344CB8AC3E}">
        <p14:creationId xmlns:p14="http://schemas.microsoft.com/office/powerpoint/2010/main" val="25075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7CE3-011D-4174-9BAD-6558B2B7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常见的数据类型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C0E435B-A8A6-4D55-A15E-67A25103A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66801"/>
              </p:ext>
            </p:extLst>
          </p:nvPr>
        </p:nvGraphicFramePr>
        <p:xfrm>
          <a:off x="838200" y="1939636"/>
          <a:ext cx="10515597" cy="301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279595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18921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70319964"/>
                    </a:ext>
                  </a:extLst>
                </a:gridCol>
              </a:tblGrid>
              <a:tr h="256829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长整型、单精度浮点型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字节、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存储一般的整数和小数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30200"/>
                  </a:ext>
                </a:extLst>
              </a:tr>
              <a:tr h="427182"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255</a:t>
                      </a:r>
                      <a:r>
                        <a:rPr lang="zh-CN" altLang="en-US" dirty="0"/>
                        <a:t>字符*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  <a:r>
                        <a:rPr lang="en-US" altLang="zh-CN" dirty="0"/>
                        <a:t>=510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存储一般的字符信息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4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存储指定小数位数的数据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3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否型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存储逻辑数据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货币型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存储货币值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时间型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存储日期和时间值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9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自动编号型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系统自动编号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7573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883585-44AB-4AB4-A71D-A2BC021F9068}"/>
              </a:ext>
            </a:extLst>
          </p:cNvPr>
          <p:cNvSpPr txBox="1"/>
          <p:nvPr/>
        </p:nvSpPr>
        <p:spPr>
          <a:xfrm>
            <a:off x="838200" y="5421745"/>
            <a:ext cx="1051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在上机操作时一般不需要自己填写数据类型，可以从最右边的下拉列表里选择</a:t>
            </a:r>
          </a:p>
        </p:txBody>
      </p:sp>
    </p:spTree>
    <p:extLst>
      <p:ext uri="{BB962C8B-B14F-4D97-AF65-F5344CB8AC3E}">
        <p14:creationId xmlns:p14="http://schemas.microsoft.com/office/powerpoint/2010/main" val="62794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B260A-0B60-429F-84E1-4FE4873A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90730-CCC9-4A7E-BE2D-ABA55820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表达式运算后有一个结果，结果的类型由数据和运算符共同决定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5CD587-34DB-4C5A-9189-164D42B77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58776"/>
              </p:ext>
            </p:extLst>
          </p:nvPr>
        </p:nvGraphicFramePr>
        <p:xfrm>
          <a:off x="1348509" y="3019521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90414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4764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40261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4790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6654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7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 </a:t>
                      </a:r>
                      <a:r>
                        <a:rPr lang="zh-CN" altLang="en-US" dirty="0"/>
                        <a:t>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 </a:t>
                      </a:r>
                      <a:r>
                        <a:rPr lang="zh-CN" altLang="en-US" dirty="0"/>
                        <a:t>取整数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 </a:t>
                      </a:r>
                      <a:r>
                        <a:rPr lang="zh-CN" altLang="en-US" dirty="0"/>
                        <a:t>取余数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 </a:t>
                      </a:r>
                      <a:r>
                        <a:rPr lang="zh-CN" altLang="en-US" dirty="0"/>
                        <a:t>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And </a:t>
                      </a:r>
                      <a:r>
                        <a:rPr lang="zh-CN" altLang="en-US" dirty="0"/>
                        <a:t>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 </a:t>
                      </a:r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Xor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0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9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Between X And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输出在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之间的数据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Like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输出包含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5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31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969B-3B5E-46BB-AA4B-DB3273C8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30998-C511-4E8A-A78D-35BA67AD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通用形式</a:t>
            </a:r>
            <a:r>
              <a:rPr lang="en-US" altLang="zh-CN" dirty="0"/>
              <a:t> 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1,</a:t>
            </a:r>
            <a:r>
              <a:rPr lang="zh-CN" altLang="en-US" dirty="0"/>
              <a:t>参数</a:t>
            </a:r>
            <a:r>
              <a:rPr lang="en-US" altLang="zh-CN" dirty="0"/>
              <a:t>2,…,</a:t>
            </a:r>
            <a:r>
              <a:rPr lang="zh-CN" altLang="en-US" dirty="0"/>
              <a:t>参数</a:t>
            </a:r>
            <a:r>
              <a:rPr lang="en-US" altLang="zh-CN" dirty="0"/>
              <a:t>n)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E8DAD1-7175-4A7A-886E-FF4BE94F5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24536"/>
              </p:ext>
            </p:extLst>
          </p:nvPr>
        </p:nvGraphicFramePr>
        <p:xfrm>
          <a:off x="1126837" y="297434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76263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绝对值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Abs(</a:t>
                      </a:r>
                      <a:r>
                        <a:rPr lang="zh-CN" altLang="en-US" dirty="0"/>
                        <a:t>数据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6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开方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Sqr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数据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3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输出字符串长度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Len(</a:t>
                      </a:r>
                      <a:r>
                        <a:rPr lang="zh-CN" altLang="en-US" dirty="0"/>
                        <a:t>字符串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5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输出系统日期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1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返回当前日期和当前时间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Now()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统计某一字段值的个数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Avg(</a:t>
                      </a:r>
                      <a:r>
                        <a:rPr lang="zh-CN" altLang="en-US" dirty="0"/>
                        <a:t>字段名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7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计算某一字段的总和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Sum(</a:t>
                      </a:r>
                      <a:r>
                        <a:rPr lang="zh-CN" altLang="en-US" dirty="0"/>
                        <a:t>字段名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5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Max(</a:t>
                      </a:r>
                      <a:r>
                        <a:rPr lang="zh-CN" altLang="en-US" dirty="0"/>
                        <a:t>字段名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9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Min(</a:t>
                      </a:r>
                      <a:r>
                        <a:rPr lang="zh-CN" altLang="en-US" dirty="0"/>
                        <a:t>字段名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7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09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8F345-93E0-40B4-BD0E-758F1922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F1CF5-A235-49DF-91CE-8F7A3B23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应该不考的：</a:t>
            </a:r>
            <a:endParaRPr lang="en-US" altLang="zh-CN" dirty="0"/>
          </a:p>
          <a:p>
            <a:r>
              <a:rPr lang="en-US" altLang="zh-CN" dirty="0"/>
              <a:t>CREATE TABLE	</a:t>
            </a:r>
            <a:r>
              <a:rPr lang="zh-CN" altLang="en-US" dirty="0"/>
              <a:t>创建基本表</a:t>
            </a:r>
            <a:endParaRPr lang="en-US" altLang="zh-CN" dirty="0"/>
          </a:p>
          <a:p>
            <a:r>
              <a:rPr lang="en-US" altLang="zh-CN" dirty="0"/>
              <a:t>ALTER TABLE	</a:t>
            </a:r>
            <a:r>
              <a:rPr lang="zh-CN" altLang="en-US" dirty="0"/>
              <a:t>更改基本表</a:t>
            </a:r>
            <a:endParaRPr lang="en-US" altLang="zh-CN" dirty="0"/>
          </a:p>
          <a:p>
            <a:r>
              <a:rPr lang="en-US" altLang="zh-CN" dirty="0"/>
              <a:t>DROP TABLE	</a:t>
            </a:r>
            <a:r>
              <a:rPr lang="zh-CN" altLang="en-US" dirty="0"/>
              <a:t>删除基本表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这些都能通过</a:t>
            </a:r>
            <a:r>
              <a:rPr lang="en-US" altLang="zh-CN" dirty="0"/>
              <a:t>access</a:t>
            </a:r>
            <a:r>
              <a:rPr lang="zh-CN" altLang="en-US" dirty="0"/>
              <a:t>的图形化操作完成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052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1586</Words>
  <Application>Microsoft Office PowerPoint</Application>
  <PresentationFormat>宽屏</PresentationFormat>
  <Paragraphs>253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Access瞎讲</vt:lpstr>
      <vt:lpstr>题目要求</vt:lpstr>
      <vt:lpstr>题目一</vt:lpstr>
      <vt:lpstr>题目二</vt:lpstr>
      <vt:lpstr>SQL语句</vt:lpstr>
      <vt:lpstr>常见的数据类型</vt:lpstr>
      <vt:lpstr>表达式</vt:lpstr>
      <vt:lpstr>内置函数</vt:lpstr>
      <vt:lpstr>常用语句</vt:lpstr>
      <vt:lpstr>常用语句</vt:lpstr>
      <vt:lpstr>INSERT INTO</vt:lpstr>
      <vt:lpstr>INSERT INTO</vt:lpstr>
      <vt:lpstr>DELETE</vt:lpstr>
      <vt:lpstr>DELETE</vt:lpstr>
      <vt:lpstr>UPDATE…SET…</vt:lpstr>
      <vt:lpstr>UPDATE</vt:lpstr>
      <vt:lpstr>SELECT</vt:lpstr>
      <vt:lpstr>SELECT</vt:lpstr>
      <vt:lpstr>SELECT——GROUP BY子句</vt:lpstr>
      <vt:lpstr>SELECT——ORDER BY子句</vt:lpstr>
      <vt:lpstr>SELECT——查询若干字段</vt:lpstr>
      <vt:lpstr>SELECT——查询计算字段</vt:lpstr>
      <vt:lpstr>SELECT——消除取值重复的记录（行）</vt:lpstr>
      <vt:lpstr>SELECT——查询满足给定条件的记录</vt:lpstr>
      <vt:lpstr>SELECT——连接查询</vt:lpstr>
      <vt:lpstr>嵌套查询</vt:lpstr>
      <vt:lpstr>应用示例</vt:lpstr>
      <vt:lpstr>应用示例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Access瞎讲</dc:title>
  <dc:creator>埃尔弗雷德 施坦因</dc:creator>
  <cp:lastModifiedBy>埃尔弗雷德 施坦因</cp:lastModifiedBy>
  <cp:revision>65</cp:revision>
  <dcterms:created xsi:type="dcterms:W3CDTF">2020-12-19T01:55:24Z</dcterms:created>
  <dcterms:modified xsi:type="dcterms:W3CDTF">2020-12-22T12:48:15Z</dcterms:modified>
</cp:coreProperties>
</file>