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81" r:id="rId3"/>
    <p:sldId id="257" r:id="rId4"/>
    <p:sldId id="282" r:id="rId5"/>
    <p:sldId id="283" r:id="rId6"/>
    <p:sldId id="260" r:id="rId7"/>
    <p:sldId id="284" r:id="rId8"/>
    <p:sldId id="285" r:id="rId9"/>
    <p:sldId id="286" r:id="rId10"/>
    <p:sldId id="270" r:id="rId11"/>
    <p:sldId id="289" r:id="rId12"/>
    <p:sldId id="288" r:id="rId13"/>
    <p:sldId id="292" r:id="rId14"/>
    <p:sldId id="287" r:id="rId15"/>
    <p:sldId id="267" r:id="rId16"/>
    <p:sldId id="268" r:id="rId17"/>
    <p:sldId id="264" r:id="rId18"/>
    <p:sldId id="290" r:id="rId19"/>
    <p:sldId id="291" r:id="rId20"/>
    <p:sldId id="294" r:id="rId21"/>
    <p:sldId id="293" r:id="rId22"/>
    <p:sldId id="266" r:id="rId23"/>
    <p:sldId id="295" r:id="rId24"/>
    <p:sldId id="296" r:id="rId25"/>
    <p:sldId id="274" r:id="rId26"/>
    <p:sldId id="275" r:id="rId27"/>
    <p:sldId id="276" r:id="rId28"/>
    <p:sldId id="277" r:id="rId29"/>
    <p:sldId id="278" r:id="rId30"/>
    <p:sldId id="279" r:id="rId31"/>
    <p:sldId id="261" r:id="rId32"/>
    <p:sldId id="259" r:id="rId33"/>
    <p:sldId id="28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9" autoAdjust="0"/>
    <p:restoredTop sz="71453" autoAdjust="0"/>
  </p:normalViewPr>
  <p:slideViewPr>
    <p:cSldViewPr snapToGrid="0">
      <p:cViewPr varScale="1">
        <p:scale>
          <a:sx n="55" d="100"/>
          <a:sy n="55" d="100"/>
        </p:scale>
        <p:origin x="10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2AA168-FE56-4A45-93BA-5299163AF8D0}" type="datetimeFigureOut">
              <a:rPr lang="zh-CN" altLang="en-US" smtClean="0"/>
              <a:t>2018/6/19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30256-E9AF-4FE0-87CB-8801C5F9A853}" type="slidenum">
              <a:rPr lang="zh-CN" altLang="en-US" smtClean="0"/>
              <a:t>‹#›</a:t>
            </a:fld>
            <a:endParaRPr lang="zh-CN" altLang="en-US"/>
          </a:p>
        </p:txBody>
      </p:sp>
    </p:spTree>
    <p:extLst>
      <p:ext uri="{BB962C8B-B14F-4D97-AF65-F5344CB8AC3E}">
        <p14:creationId xmlns:p14="http://schemas.microsoft.com/office/powerpoint/2010/main" val="2362394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1EB427-5C35-4C4C-A221-BE347B6E042A}" type="slidenum">
              <a:rPr lang="zh-CN" altLang="en-US" smtClean="0"/>
              <a:t>6</a:t>
            </a:fld>
            <a:endParaRPr lang="zh-CN" altLang="en-US"/>
          </a:p>
        </p:txBody>
      </p:sp>
    </p:spTree>
    <p:extLst>
      <p:ext uri="{BB962C8B-B14F-4D97-AF65-F5344CB8AC3E}">
        <p14:creationId xmlns:p14="http://schemas.microsoft.com/office/powerpoint/2010/main" val="701991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930256-E9AF-4FE0-87CB-8801C5F9A853}" type="slidenum">
              <a:rPr lang="zh-CN" altLang="en-US" smtClean="0"/>
              <a:t>18</a:t>
            </a:fld>
            <a:endParaRPr lang="zh-CN" altLang="en-US"/>
          </a:p>
        </p:txBody>
      </p:sp>
    </p:spTree>
    <p:extLst>
      <p:ext uri="{BB962C8B-B14F-4D97-AF65-F5344CB8AC3E}">
        <p14:creationId xmlns:p14="http://schemas.microsoft.com/office/powerpoint/2010/main" val="3855194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Adding mutable state and coordination via queues makes it possible to specify</a:t>
            </a:r>
          </a:p>
          <a:p>
            <a:r>
              <a:rPr lang="en-US" altLang="zh-CN" dirty="0"/>
              <a:t>a wide variety of model architectures in user-level code, which enables advanced users to experiment without modifying the internals of the TensorFlow runtime.</a:t>
            </a:r>
            <a:endParaRPr lang="zh-CN" altLang="en-US" dirty="0"/>
          </a:p>
        </p:txBody>
      </p:sp>
      <p:sp>
        <p:nvSpPr>
          <p:cNvPr id="4" name="灯片编号占位符 3"/>
          <p:cNvSpPr>
            <a:spLocks noGrp="1"/>
          </p:cNvSpPr>
          <p:nvPr>
            <p:ph type="sldNum" sz="quarter" idx="10"/>
          </p:nvPr>
        </p:nvSpPr>
        <p:spPr/>
        <p:txBody>
          <a:bodyPr/>
          <a:lstStyle/>
          <a:p>
            <a:fld id="{9A1EB427-5C35-4C4C-A221-BE347B6E042A}" type="slidenum">
              <a:rPr lang="zh-CN" altLang="en-US" smtClean="0"/>
              <a:t>19</a:t>
            </a:fld>
            <a:endParaRPr lang="zh-CN" altLang="en-US"/>
          </a:p>
        </p:txBody>
      </p:sp>
    </p:spTree>
    <p:extLst>
      <p:ext uri="{BB962C8B-B14F-4D97-AF65-F5344CB8AC3E}">
        <p14:creationId xmlns:p14="http://schemas.microsoft.com/office/powerpoint/2010/main" val="2460300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The TensorFlow runtime places operations on devices, subject to implicit or explicit constraints in the graph. </a:t>
            </a:r>
          </a:p>
          <a:p>
            <a:endParaRPr lang="en-US" altLang="zh-CN" sz="1200" b="0" i="0" u="none" strike="noStrike" kern="1200" baseline="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A1EB427-5C35-4C4C-A221-BE347B6E042A}" type="slidenum">
              <a:rPr lang="zh-CN" altLang="en-US" smtClean="0"/>
              <a:t>20</a:t>
            </a:fld>
            <a:endParaRPr lang="zh-CN" altLang="en-US"/>
          </a:p>
        </p:txBody>
      </p:sp>
    </p:spTree>
    <p:extLst>
      <p:ext uri="{BB962C8B-B14F-4D97-AF65-F5344CB8AC3E}">
        <p14:creationId xmlns:p14="http://schemas.microsoft.com/office/powerpoint/2010/main" val="207338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The TensorFlow runtime places operations on devices, subject to implicit or explicit constraints in the graph. </a:t>
            </a:r>
          </a:p>
          <a:p>
            <a:endParaRPr lang="en-US" altLang="zh-CN" sz="1200" b="0" i="0" u="none" strike="noStrike" kern="1200" baseline="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A1EB427-5C35-4C4C-A221-BE347B6E042A}" type="slidenum">
              <a:rPr lang="zh-CN" altLang="en-US" smtClean="0"/>
              <a:t>21</a:t>
            </a:fld>
            <a:endParaRPr lang="zh-CN" altLang="en-US"/>
          </a:p>
        </p:txBody>
      </p:sp>
    </p:spTree>
    <p:extLst>
      <p:ext uri="{BB962C8B-B14F-4D97-AF65-F5344CB8AC3E}">
        <p14:creationId xmlns:p14="http://schemas.microsoft.com/office/powerpoint/2010/main" val="2148326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The execution of iterations can overlap, and TensorFlow can also partition conditional branches and loop bodies across multiple devices and processes.</a:t>
            </a:r>
            <a:endParaRPr lang="zh-CN" altLang="en-US" dirty="0"/>
          </a:p>
        </p:txBody>
      </p:sp>
      <p:sp>
        <p:nvSpPr>
          <p:cNvPr id="4" name="灯片编号占位符 3"/>
          <p:cNvSpPr>
            <a:spLocks noGrp="1"/>
          </p:cNvSpPr>
          <p:nvPr>
            <p:ph type="sldNum" sz="quarter" idx="10"/>
          </p:nvPr>
        </p:nvSpPr>
        <p:spPr/>
        <p:txBody>
          <a:bodyPr/>
          <a:lstStyle/>
          <a:p>
            <a:fld id="{9A1EB427-5C35-4C4C-A221-BE347B6E042A}" type="slidenum">
              <a:rPr lang="zh-CN" altLang="en-US" smtClean="0"/>
              <a:t>22</a:t>
            </a:fld>
            <a:endParaRPr lang="zh-CN" altLang="en-US"/>
          </a:p>
        </p:txBody>
      </p:sp>
    </p:spTree>
    <p:extLst>
      <p:ext uri="{BB962C8B-B14F-4D97-AF65-F5344CB8AC3E}">
        <p14:creationId xmlns:p14="http://schemas.microsoft.com/office/powerpoint/2010/main" val="611493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1EB427-5C35-4C4C-A221-BE347B6E042A}" type="slidenum">
              <a:rPr lang="zh-CN" altLang="en-US" smtClean="0"/>
              <a:t>30</a:t>
            </a:fld>
            <a:endParaRPr lang="zh-CN" altLang="en-US"/>
          </a:p>
        </p:txBody>
      </p:sp>
    </p:spTree>
    <p:extLst>
      <p:ext uri="{BB962C8B-B14F-4D97-AF65-F5344CB8AC3E}">
        <p14:creationId xmlns:p14="http://schemas.microsoft.com/office/powerpoint/2010/main" val="1465830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In the parameter server architecture, a job comprises two disjoint sets of processes: stateless worker processes that perform the bulk of the computation when training a model, and stateful parameter server processes that maintain the current version of the model parameters.</a:t>
            </a:r>
            <a:endParaRPr lang="zh-CN" altLang="en-US" dirty="0"/>
          </a:p>
        </p:txBody>
      </p:sp>
      <p:sp>
        <p:nvSpPr>
          <p:cNvPr id="4" name="灯片编号占位符 3"/>
          <p:cNvSpPr>
            <a:spLocks noGrp="1"/>
          </p:cNvSpPr>
          <p:nvPr>
            <p:ph type="sldNum" sz="quarter" idx="10"/>
          </p:nvPr>
        </p:nvSpPr>
        <p:spPr/>
        <p:txBody>
          <a:bodyPr/>
          <a:lstStyle/>
          <a:p>
            <a:fld id="{9A1EB427-5C35-4C4C-A221-BE347B6E042A}" type="slidenum">
              <a:rPr lang="zh-CN" altLang="en-US" smtClean="0"/>
              <a:t>32</a:t>
            </a:fld>
            <a:endParaRPr lang="zh-CN" altLang="en-US"/>
          </a:p>
        </p:txBody>
      </p:sp>
    </p:spTree>
    <p:extLst>
      <p:ext uri="{BB962C8B-B14F-4D97-AF65-F5344CB8AC3E}">
        <p14:creationId xmlns:p14="http://schemas.microsoft.com/office/powerpoint/2010/main" val="3522284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Operations  build the dataflow graph; eval() fetches the result.</a:t>
            </a:r>
            <a:endParaRPr lang="zh-CN" altLang="en-US" dirty="0"/>
          </a:p>
        </p:txBody>
      </p:sp>
      <p:sp>
        <p:nvSpPr>
          <p:cNvPr id="4" name="灯片编号占位符 3"/>
          <p:cNvSpPr>
            <a:spLocks noGrp="1"/>
          </p:cNvSpPr>
          <p:nvPr>
            <p:ph type="sldNum" sz="quarter" idx="10"/>
          </p:nvPr>
        </p:nvSpPr>
        <p:spPr/>
        <p:txBody>
          <a:bodyPr/>
          <a:lstStyle/>
          <a:p>
            <a:fld id="{60930256-E9AF-4FE0-87CB-8801C5F9A853}" type="slidenum">
              <a:rPr lang="zh-CN" altLang="en-US" smtClean="0"/>
              <a:t>8</a:t>
            </a:fld>
            <a:endParaRPr lang="zh-CN" altLang="en-US"/>
          </a:p>
        </p:txBody>
      </p:sp>
    </p:spTree>
    <p:extLst>
      <p:ext uri="{BB962C8B-B14F-4D97-AF65-F5344CB8AC3E}">
        <p14:creationId xmlns:p14="http://schemas.microsoft.com/office/powerpoint/2010/main" val="4157608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Feature:</a:t>
            </a:r>
          </a:p>
          <a:p>
            <a:r>
              <a:rPr lang="en-US" altLang="zh-CN" dirty="0"/>
              <a:t>The model supports multiple </a:t>
            </a:r>
            <a:r>
              <a:rPr lang="en-US" altLang="zh-CN" b="1" dirty="0"/>
              <a:t>concurrent executions on overlapping</a:t>
            </a:r>
            <a:r>
              <a:rPr lang="en-US" altLang="zh-CN" dirty="0"/>
              <a:t> </a:t>
            </a:r>
            <a:r>
              <a:rPr lang="en-US" altLang="zh-CN" b="1" dirty="0"/>
              <a:t>subgraphs</a:t>
            </a:r>
            <a:r>
              <a:rPr lang="en-US" altLang="zh-CN" dirty="0"/>
              <a:t> of the overall graph.</a:t>
            </a:r>
          </a:p>
          <a:p>
            <a:r>
              <a:rPr lang="en-US" altLang="zh-CN" dirty="0"/>
              <a:t>Individual vertices may have </a:t>
            </a:r>
            <a:r>
              <a:rPr lang="en-US" altLang="zh-CN" b="1" dirty="0"/>
              <a:t>mutable state </a:t>
            </a:r>
            <a:r>
              <a:rPr lang="en-US" altLang="zh-CN" dirty="0"/>
              <a:t>that can be shared between different executions of the graph</a:t>
            </a:r>
          </a:p>
          <a:p>
            <a:endParaRPr lang="zh-CN" altLang="en-US" dirty="0"/>
          </a:p>
        </p:txBody>
      </p:sp>
      <p:sp>
        <p:nvSpPr>
          <p:cNvPr id="4" name="灯片编号占位符 3"/>
          <p:cNvSpPr>
            <a:spLocks noGrp="1"/>
          </p:cNvSpPr>
          <p:nvPr>
            <p:ph type="sldNum" sz="quarter" idx="10"/>
          </p:nvPr>
        </p:nvSpPr>
        <p:spPr/>
        <p:txBody>
          <a:bodyPr/>
          <a:lstStyle/>
          <a:p>
            <a:fld id="{60930256-E9AF-4FE0-87CB-8801C5F9A853}" type="slidenum">
              <a:rPr lang="zh-CN" altLang="en-US" smtClean="0"/>
              <a:t>11</a:t>
            </a:fld>
            <a:endParaRPr lang="zh-CN" altLang="en-US"/>
          </a:p>
        </p:txBody>
      </p:sp>
    </p:spTree>
    <p:extLst>
      <p:ext uri="{BB962C8B-B14F-4D97-AF65-F5344CB8AC3E}">
        <p14:creationId xmlns:p14="http://schemas.microsoft.com/office/powerpoint/2010/main" val="2967585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In TensorFlow, we model all data as tensors (n-dimensional arrays) with the elements having one of a small number of primitive types, such as int32, float32, or string etc.</a:t>
            </a:r>
          </a:p>
          <a:p>
            <a:r>
              <a:rPr lang="en-US" altLang="zh-CN" sz="1200" b="0" i="0" u="none" strike="noStrike" kern="1200" baseline="0" dirty="0">
                <a:solidFill>
                  <a:schemeClr val="tx1"/>
                </a:solidFill>
                <a:latin typeface="+mn-lt"/>
                <a:ea typeface="+mn-ea"/>
                <a:cs typeface="+mn-cs"/>
              </a:rPr>
              <a:t>At the lowest level, all TensorFlow tensors are dense. Two alternatives for representing sparse data: either encode the data into variable-length string elements of a dense tensor, or use a tuple of dense tensors.</a:t>
            </a:r>
          </a:p>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An operation takes m tensors as input and produces n tensors as output. An operation has a named “type” (such as Const, </a:t>
            </a:r>
            <a:r>
              <a:rPr lang="en-US" altLang="zh-CN" sz="1200" b="0" i="0" u="none" strike="noStrike" kern="1200" baseline="0" dirty="0" err="1">
                <a:solidFill>
                  <a:schemeClr val="tx1"/>
                </a:solidFill>
                <a:latin typeface="+mn-lt"/>
                <a:ea typeface="+mn-ea"/>
                <a:cs typeface="+mn-cs"/>
              </a:rPr>
              <a:t>MatMul</a:t>
            </a:r>
            <a:r>
              <a:rPr lang="en-US" altLang="zh-CN" sz="1200" b="0" i="0" u="none" strike="noStrike" kern="1200" baseline="0" dirty="0">
                <a:solidFill>
                  <a:schemeClr val="tx1"/>
                </a:solidFill>
                <a:latin typeface="+mn-lt"/>
                <a:ea typeface="+mn-ea"/>
                <a:cs typeface="+mn-cs"/>
              </a:rPr>
              <a:t>, or Assign).</a:t>
            </a:r>
          </a:p>
          <a:p>
            <a:endParaRPr lang="en-US" altLang="zh-CN" sz="1200" b="0" i="0" u="none" strike="noStrike" kern="1200" baseline="0" dirty="0">
              <a:solidFill>
                <a:schemeClr val="tx1"/>
              </a:solidFill>
              <a:latin typeface="+mn-lt"/>
              <a:ea typeface="+mn-ea"/>
              <a:cs typeface="+mn-cs"/>
            </a:endParaRPr>
          </a:p>
          <a:p>
            <a:pPr algn="l"/>
            <a:r>
              <a:rPr lang="en-US" altLang="zh-CN" sz="1200" b="0" i="0" u="none" strike="noStrike" kern="1200" baseline="0" dirty="0">
                <a:solidFill>
                  <a:schemeClr val="tx1"/>
                </a:solidFill>
                <a:latin typeface="+mn-lt"/>
                <a:ea typeface="+mn-ea"/>
                <a:cs typeface="+mn-cs"/>
              </a:rPr>
              <a:t>An operation can contain mutable state that is read and/or written each time it executes. A Variable operation owns a mutable</a:t>
            </a:r>
          </a:p>
          <a:p>
            <a:pPr algn="l"/>
            <a:r>
              <a:rPr lang="en-US" altLang="zh-CN" sz="1200" b="0" i="0" u="none" strike="noStrike" kern="1200" baseline="0" dirty="0">
                <a:solidFill>
                  <a:schemeClr val="tx1"/>
                </a:solidFill>
                <a:latin typeface="+mn-lt"/>
                <a:ea typeface="+mn-ea"/>
                <a:cs typeface="+mn-cs"/>
              </a:rPr>
              <a:t>Buffer. Variable has no inputs, and produces a reference handle. The simplest queue is </a:t>
            </a:r>
            <a:r>
              <a:rPr lang="en-US" altLang="zh-CN" sz="1200" b="0" i="0" u="none" strike="noStrike" kern="1200" baseline="0" dirty="0" err="1">
                <a:solidFill>
                  <a:schemeClr val="tx1"/>
                </a:solidFill>
                <a:latin typeface="+mn-lt"/>
                <a:ea typeface="+mn-ea"/>
                <a:cs typeface="+mn-cs"/>
              </a:rPr>
              <a:t>FIFOQueue</a:t>
            </a:r>
            <a:r>
              <a:rPr lang="en-US" altLang="zh-CN" sz="1200" b="0" i="0" u="none" strike="noStrike" kern="1200" baseline="0" dirty="0">
                <a:solidFill>
                  <a:schemeClr val="tx1"/>
                </a:solidFill>
                <a:latin typeface="+mn-lt"/>
                <a:ea typeface="+mn-ea"/>
                <a:cs typeface="+mn-cs"/>
              </a:rPr>
              <a:t>, which owns an internal queue of tensors, and allows concurrent access in first-in-first-out order.</a:t>
            </a:r>
          </a:p>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Enqueue will block if its given queue is full, and Dequeue will block if its given queue is empty.</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60930256-E9AF-4FE0-87CB-8801C5F9A853}" type="slidenum">
              <a:rPr lang="zh-CN" altLang="en-US" smtClean="0"/>
              <a:t>12</a:t>
            </a:fld>
            <a:endParaRPr lang="zh-CN" altLang="en-US"/>
          </a:p>
        </p:txBody>
      </p:sp>
    </p:spTree>
    <p:extLst>
      <p:ext uri="{BB962C8B-B14F-4D97-AF65-F5344CB8AC3E}">
        <p14:creationId xmlns:p14="http://schemas.microsoft.com/office/powerpoint/2010/main" val="1320116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altLang="zh-CN" dirty="0"/>
              <a:t>Stateful operations: variables</a:t>
            </a:r>
          </a:p>
          <a:p>
            <a:pPr lvl="1"/>
            <a:r>
              <a:rPr lang="en-US" altLang="zh-CN" dirty="0"/>
              <a:t>Stateful operations: queues</a:t>
            </a:r>
            <a:endParaRPr lang="zh-CN" altLang="en-US" dirty="0"/>
          </a:p>
          <a:p>
            <a:endParaRPr lang="en-US" altLang="zh-CN" dirty="0"/>
          </a:p>
          <a:p>
            <a:r>
              <a:rPr lang="en-US" altLang="zh-CN" sz="1200" b="0" i="0" u="none" strike="noStrike" kern="1200" baseline="0" dirty="0">
                <a:solidFill>
                  <a:schemeClr val="tx1"/>
                </a:solidFill>
                <a:latin typeface="+mn-lt"/>
                <a:ea typeface="+mn-ea"/>
                <a:cs typeface="+mn-cs"/>
              </a:rPr>
              <a:t>In TensorFlow, we model all data as tensors (n-dimensional arrays) with the elements having one of a small number of primitive types, such as int32, float32, or string etc.</a:t>
            </a:r>
          </a:p>
          <a:p>
            <a:r>
              <a:rPr lang="en-US" altLang="zh-CN" sz="1200" b="0" i="0" u="none" strike="noStrike" kern="1200" baseline="0" dirty="0">
                <a:solidFill>
                  <a:schemeClr val="tx1"/>
                </a:solidFill>
                <a:latin typeface="+mn-lt"/>
                <a:ea typeface="+mn-ea"/>
                <a:cs typeface="+mn-cs"/>
              </a:rPr>
              <a:t>At the lowest level, all TensorFlow tensors are dense. Two alternatives for representing sparse data: either encode the data into variable-length string elements of a dense tensor, or use a tuple of dense tensors.</a:t>
            </a:r>
          </a:p>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An operation takes m tensors as input and produces n tensors as output. An operation has a named “type” (such as Const, </a:t>
            </a:r>
            <a:r>
              <a:rPr lang="en-US" altLang="zh-CN" sz="1200" b="0" i="0" u="none" strike="noStrike" kern="1200" baseline="0" dirty="0" err="1">
                <a:solidFill>
                  <a:schemeClr val="tx1"/>
                </a:solidFill>
                <a:latin typeface="+mn-lt"/>
                <a:ea typeface="+mn-ea"/>
                <a:cs typeface="+mn-cs"/>
              </a:rPr>
              <a:t>MatMul</a:t>
            </a:r>
            <a:r>
              <a:rPr lang="en-US" altLang="zh-CN" sz="1200" b="0" i="0" u="none" strike="noStrike" kern="1200" baseline="0" dirty="0">
                <a:solidFill>
                  <a:schemeClr val="tx1"/>
                </a:solidFill>
                <a:latin typeface="+mn-lt"/>
                <a:ea typeface="+mn-ea"/>
                <a:cs typeface="+mn-cs"/>
              </a:rPr>
              <a:t>, or Assign).</a:t>
            </a:r>
          </a:p>
          <a:p>
            <a:endParaRPr lang="en-US" altLang="zh-CN" sz="1200" b="0" i="0" u="none" strike="noStrike" kern="1200" baseline="0" dirty="0">
              <a:solidFill>
                <a:schemeClr val="tx1"/>
              </a:solidFill>
              <a:latin typeface="+mn-lt"/>
              <a:ea typeface="+mn-ea"/>
              <a:cs typeface="+mn-cs"/>
            </a:endParaRPr>
          </a:p>
          <a:p>
            <a:pPr algn="l"/>
            <a:r>
              <a:rPr lang="en-US" altLang="zh-CN" sz="1200" b="0" i="0" u="none" strike="noStrike" kern="1200" baseline="0" dirty="0">
                <a:solidFill>
                  <a:schemeClr val="tx1"/>
                </a:solidFill>
                <a:latin typeface="+mn-lt"/>
                <a:ea typeface="+mn-ea"/>
                <a:cs typeface="+mn-cs"/>
              </a:rPr>
              <a:t>An operation can contain mutable state that is read and/or written each time it executes. A Variable operation owns a mutable</a:t>
            </a:r>
          </a:p>
          <a:p>
            <a:pPr algn="l"/>
            <a:r>
              <a:rPr lang="en-US" altLang="zh-CN" sz="1200" b="0" i="0" u="none" strike="noStrike" kern="1200" baseline="0" dirty="0">
                <a:solidFill>
                  <a:schemeClr val="tx1"/>
                </a:solidFill>
                <a:latin typeface="+mn-lt"/>
                <a:ea typeface="+mn-ea"/>
                <a:cs typeface="+mn-cs"/>
              </a:rPr>
              <a:t>Buffer. Variable has no inputs, and produces a reference handle. The simplest queue is </a:t>
            </a:r>
            <a:r>
              <a:rPr lang="en-US" altLang="zh-CN" sz="1200" b="0" i="0" u="none" strike="noStrike" kern="1200" baseline="0" dirty="0" err="1">
                <a:solidFill>
                  <a:schemeClr val="tx1"/>
                </a:solidFill>
                <a:latin typeface="+mn-lt"/>
                <a:ea typeface="+mn-ea"/>
                <a:cs typeface="+mn-cs"/>
              </a:rPr>
              <a:t>FIFOQueue</a:t>
            </a:r>
            <a:r>
              <a:rPr lang="en-US" altLang="zh-CN" sz="1200" b="0" i="0" u="none" strike="noStrike" kern="1200" baseline="0" dirty="0">
                <a:solidFill>
                  <a:schemeClr val="tx1"/>
                </a:solidFill>
                <a:latin typeface="+mn-lt"/>
                <a:ea typeface="+mn-ea"/>
                <a:cs typeface="+mn-cs"/>
              </a:rPr>
              <a:t>, which owns an internal queue of tensors, and allows concurrent access in first-in-first-out order.</a:t>
            </a:r>
          </a:p>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Enqueue will block if its given queue is full, and Dequeue will block if its given queue is empty.</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60930256-E9AF-4FE0-87CB-8801C5F9A853}" type="slidenum">
              <a:rPr lang="zh-CN" altLang="en-US" smtClean="0"/>
              <a:t>13</a:t>
            </a:fld>
            <a:endParaRPr lang="zh-CN" altLang="en-US"/>
          </a:p>
        </p:txBody>
      </p:sp>
    </p:spTree>
    <p:extLst>
      <p:ext uri="{BB962C8B-B14F-4D97-AF65-F5344CB8AC3E}">
        <p14:creationId xmlns:p14="http://schemas.microsoft.com/office/powerpoint/2010/main" val="545796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Feature:</a:t>
            </a:r>
          </a:p>
          <a:p>
            <a:r>
              <a:rPr lang="en-US" altLang="zh-CN" dirty="0"/>
              <a:t>The model supports multiple </a:t>
            </a:r>
            <a:r>
              <a:rPr lang="en-US" altLang="zh-CN" b="1" dirty="0"/>
              <a:t>concurrent executions on overlapping</a:t>
            </a:r>
            <a:r>
              <a:rPr lang="en-US" altLang="zh-CN" dirty="0"/>
              <a:t> </a:t>
            </a:r>
            <a:r>
              <a:rPr lang="en-US" altLang="zh-CN" b="1" dirty="0"/>
              <a:t>subgraphs</a:t>
            </a:r>
            <a:r>
              <a:rPr lang="en-US" altLang="zh-CN" dirty="0"/>
              <a:t> of the overall graph.</a:t>
            </a:r>
          </a:p>
          <a:p>
            <a:r>
              <a:rPr lang="en-US" altLang="zh-CN" dirty="0"/>
              <a:t>Individual vertices may have </a:t>
            </a:r>
            <a:r>
              <a:rPr lang="en-US" altLang="zh-CN" b="1" dirty="0"/>
              <a:t>mutable state </a:t>
            </a:r>
            <a:r>
              <a:rPr lang="en-US" altLang="zh-CN" dirty="0"/>
              <a:t>that can be shared between different executions of the graph</a:t>
            </a:r>
          </a:p>
          <a:p>
            <a:endParaRPr lang="zh-CN" altLang="en-US" dirty="0"/>
          </a:p>
        </p:txBody>
      </p:sp>
      <p:sp>
        <p:nvSpPr>
          <p:cNvPr id="4" name="灯片编号占位符 3"/>
          <p:cNvSpPr>
            <a:spLocks noGrp="1"/>
          </p:cNvSpPr>
          <p:nvPr>
            <p:ph type="sldNum" sz="quarter" idx="10"/>
          </p:nvPr>
        </p:nvSpPr>
        <p:spPr/>
        <p:txBody>
          <a:bodyPr/>
          <a:lstStyle/>
          <a:p>
            <a:fld id="{60930256-E9AF-4FE0-87CB-8801C5F9A853}" type="slidenum">
              <a:rPr lang="zh-CN" altLang="en-US" smtClean="0"/>
              <a:t>14</a:t>
            </a:fld>
            <a:endParaRPr lang="zh-CN" altLang="en-US"/>
          </a:p>
        </p:txBody>
      </p:sp>
    </p:spTree>
    <p:extLst>
      <p:ext uri="{BB962C8B-B14F-4D97-AF65-F5344CB8AC3E}">
        <p14:creationId xmlns:p14="http://schemas.microsoft.com/office/powerpoint/2010/main" val="2050528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performs breadth-first search to identify all of the backwards paths from the target operation and sums the partial gradients that each path contributes.</a:t>
            </a:r>
          </a:p>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We have extended the algorithm to differentiate conditional and iterative </a:t>
            </a:r>
            <a:r>
              <a:rPr lang="en-US" altLang="zh-CN" sz="1200" b="0" i="0" u="none" strike="noStrike" kern="1200" baseline="0" dirty="0" err="1">
                <a:solidFill>
                  <a:schemeClr val="tx1"/>
                </a:solidFill>
                <a:latin typeface="+mn-lt"/>
                <a:ea typeface="+mn-ea"/>
                <a:cs typeface="+mn-cs"/>
              </a:rPr>
              <a:t>subcomputations</a:t>
            </a:r>
            <a:r>
              <a:rPr lang="en-US" altLang="zh-CN" sz="1200" b="0" i="0" u="none" strike="noStrike" kern="1200" baseline="0" dirty="0">
                <a:solidFill>
                  <a:schemeClr val="tx1"/>
                </a:solidFill>
                <a:latin typeface="+mn-lt"/>
                <a:ea typeface="+mn-ea"/>
                <a:cs typeface="+mn-cs"/>
              </a:rPr>
              <a:t> (§3.4) by adding nodes to the graph that record the control flow decisions in the forward pass, and replaying those decisions in reverse during the backward pass.</a:t>
            </a:r>
            <a:endParaRPr lang="zh-CN" altLang="en-US" dirty="0"/>
          </a:p>
        </p:txBody>
      </p:sp>
      <p:sp>
        <p:nvSpPr>
          <p:cNvPr id="4" name="灯片编号占位符 3"/>
          <p:cNvSpPr>
            <a:spLocks noGrp="1"/>
          </p:cNvSpPr>
          <p:nvPr>
            <p:ph type="sldNum" sz="quarter" idx="10"/>
          </p:nvPr>
        </p:nvSpPr>
        <p:spPr/>
        <p:txBody>
          <a:bodyPr/>
          <a:lstStyle/>
          <a:p>
            <a:fld id="{9A1EB427-5C35-4C4C-A221-BE347B6E042A}" type="slidenum">
              <a:rPr lang="zh-CN" altLang="en-US" smtClean="0"/>
              <a:t>15</a:t>
            </a:fld>
            <a:endParaRPr lang="zh-CN" altLang="en-US"/>
          </a:p>
        </p:txBody>
      </p:sp>
    </p:spTree>
    <p:extLst>
      <p:ext uri="{BB962C8B-B14F-4D97-AF65-F5344CB8AC3E}">
        <p14:creationId xmlns:p14="http://schemas.microsoft.com/office/powerpoint/2010/main" val="3830376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当 </a:t>
            </a:r>
            <a:r>
              <a:rPr lang="en-US" altLang="zh-CN" sz="1200" b="0" i="0" kern="1200" dirty="0">
                <a:solidFill>
                  <a:schemeClr val="tx1"/>
                </a:solidFill>
                <a:effectLst/>
                <a:latin typeface="+mn-lt"/>
                <a:ea typeface="+mn-ea"/>
                <a:cs typeface="+mn-cs"/>
              </a:rPr>
              <a:t>TensorFlow </a:t>
            </a:r>
            <a:r>
              <a:rPr lang="zh-CN" altLang="en-US" sz="1200" b="0" i="0" kern="1200" dirty="0">
                <a:solidFill>
                  <a:schemeClr val="tx1"/>
                </a:solidFill>
                <a:effectLst/>
                <a:latin typeface="+mn-lt"/>
                <a:ea typeface="+mn-ea"/>
                <a:cs typeface="+mn-cs"/>
              </a:rPr>
              <a:t>需要计算 </a:t>
            </a:r>
            <a:r>
              <a:rPr lang="en-US" altLang="zh-CN" sz="1200" b="0" i="0" kern="1200" dirty="0">
                <a:solidFill>
                  <a:schemeClr val="tx1"/>
                </a:solidFill>
                <a:effectLst/>
                <a:latin typeface="+mn-lt"/>
                <a:ea typeface="+mn-ea"/>
                <a:cs typeface="+mn-cs"/>
              </a:rPr>
              <a:t>tensor </a:t>
            </a:r>
            <a:r>
              <a:rPr lang="en-US" altLang="zh-CN" sz="1200" b="0" i="0" u="none" strike="noStrike" kern="1200" dirty="0">
                <a:solidFill>
                  <a:schemeClr val="tx1"/>
                </a:solidFill>
                <a:effectLst/>
                <a:latin typeface="+mn-lt"/>
                <a:ea typeface="+mn-ea"/>
                <a:cs typeface="+mn-cs"/>
              </a:rPr>
              <a:t>CC</a:t>
            </a:r>
            <a:r>
              <a:rPr lang="zh-CN" altLang="en-US" sz="1200" b="0" i="0" kern="1200" dirty="0">
                <a:solidFill>
                  <a:schemeClr val="tx1"/>
                </a:solidFill>
                <a:effectLst/>
                <a:latin typeface="+mn-lt"/>
                <a:ea typeface="+mn-ea"/>
                <a:cs typeface="+mn-cs"/>
              </a:rPr>
              <a:t> 对 </a:t>
            </a:r>
            <a:r>
              <a:rPr lang="en-US" altLang="zh-CN" sz="1200" b="0" i="0" kern="1200" dirty="0">
                <a:solidFill>
                  <a:schemeClr val="tx1"/>
                </a:solidFill>
                <a:effectLst/>
                <a:latin typeface="+mn-lt"/>
                <a:ea typeface="+mn-ea"/>
                <a:cs typeface="+mn-cs"/>
              </a:rPr>
              <a:t>tensor </a:t>
            </a:r>
            <a:r>
              <a:rPr lang="en-US" altLang="zh-CN" sz="1200" b="0" i="0" u="none" strike="noStrike" kern="1200" dirty="0">
                <a:solidFill>
                  <a:schemeClr val="tx1"/>
                </a:solidFill>
                <a:effectLst/>
                <a:latin typeface="+mn-lt"/>
                <a:ea typeface="+mn-ea"/>
                <a:cs typeface="+mn-cs"/>
              </a:rPr>
              <a:t>II</a:t>
            </a:r>
            <a:r>
              <a:rPr lang="zh-CN" altLang="en-US" sz="1200" b="0" i="0" kern="1200" dirty="0">
                <a:solidFill>
                  <a:schemeClr val="tx1"/>
                </a:solidFill>
                <a:effectLst/>
                <a:latin typeface="+mn-lt"/>
                <a:ea typeface="+mn-ea"/>
                <a:cs typeface="+mn-cs"/>
              </a:rPr>
              <a:t> 的梯度时，它首先找到从 </a:t>
            </a:r>
            <a:r>
              <a:rPr lang="en-US" altLang="zh-CN" sz="1200" b="0" i="0" u="none" strike="noStrike" kern="1200" dirty="0">
                <a:solidFill>
                  <a:schemeClr val="tx1"/>
                </a:solidFill>
                <a:effectLst/>
                <a:latin typeface="+mn-lt"/>
                <a:ea typeface="+mn-ea"/>
                <a:cs typeface="+mn-cs"/>
              </a:rPr>
              <a:t>II</a:t>
            </a:r>
            <a:r>
              <a:rPr lang="zh-CN" altLang="en-US" sz="1200" b="0" i="0" kern="1200" dirty="0">
                <a:solidFill>
                  <a:schemeClr val="tx1"/>
                </a:solidFill>
                <a:effectLst/>
                <a:latin typeface="+mn-lt"/>
                <a:ea typeface="+mn-ea"/>
                <a:cs typeface="+mn-cs"/>
              </a:rPr>
              <a:t> 到 </a:t>
            </a:r>
            <a:r>
              <a:rPr lang="en-US" altLang="zh-CN" sz="1200" b="0" i="0" u="none" strike="noStrike" kern="1200" dirty="0">
                <a:solidFill>
                  <a:schemeClr val="tx1"/>
                </a:solidFill>
                <a:effectLst/>
                <a:latin typeface="+mn-lt"/>
                <a:ea typeface="+mn-ea"/>
                <a:cs typeface="+mn-cs"/>
              </a:rPr>
              <a:t>CC</a:t>
            </a:r>
            <a:r>
              <a:rPr lang="zh-CN" altLang="en-US" sz="1200" b="0" i="0" kern="1200" dirty="0">
                <a:solidFill>
                  <a:schemeClr val="tx1"/>
                </a:solidFill>
                <a:effectLst/>
                <a:latin typeface="+mn-lt"/>
                <a:ea typeface="+mn-ea"/>
                <a:cs typeface="+mn-cs"/>
              </a:rPr>
              <a:t> 的计算路径，之后，从 </a:t>
            </a:r>
            <a:r>
              <a:rPr lang="en-US" altLang="zh-CN" sz="1200" b="0" i="0" u="none" strike="noStrike" kern="1200" dirty="0">
                <a:solidFill>
                  <a:schemeClr val="tx1"/>
                </a:solidFill>
                <a:effectLst/>
                <a:latin typeface="+mn-lt"/>
                <a:ea typeface="+mn-ea"/>
                <a:cs typeface="+mn-cs"/>
              </a:rPr>
              <a:t>CC</a:t>
            </a:r>
            <a:r>
              <a:rPr lang="zh-CN" altLang="en-US" sz="1200" b="0" i="0" kern="1200" dirty="0">
                <a:solidFill>
                  <a:schemeClr val="tx1"/>
                </a:solidFill>
                <a:effectLst/>
                <a:latin typeface="+mn-lt"/>
                <a:ea typeface="+mn-ea"/>
                <a:cs typeface="+mn-cs"/>
              </a:rPr>
              <a:t> 反向回溯到 </a:t>
            </a:r>
            <a:r>
              <a:rPr lang="en-US" altLang="zh-CN" sz="1200" b="0" i="0" u="none" strike="noStrike" kern="1200" dirty="0">
                <a:solidFill>
                  <a:schemeClr val="tx1"/>
                </a:solidFill>
                <a:effectLst/>
                <a:latin typeface="+mn-lt"/>
                <a:ea typeface="+mn-ea"/>
                <a:cs typeface="+mn-cs"/>
              </a:rPr>
              <a:t>II</a:t>
            </a:r>
            <a:r>
              <a:rPr lang="zh-CN" altLang="en-US" sz="1200" b="0" i="0" kern="1200" dirty="0">
                <a:solidFill>
                  <a:schemeClr val="tx1"/>
                </a:solidFill>
                <a:effectLst/>
                <a:latin typeface="+mn-lt"/>
                <a:ea typeface="+mn-ea"/>
                <a:cs typeface="+mn-cs"/>
              </a:rPr>
              <a:t>，对于反向路径上的每个节点，</a:t>
            </a:r>
            <a:r>
              <a:rPr lang="en-US" altLang="zh-CN" sz="1200" b="0" i="0" kern="1200" dirty="0">
                <a:solidFill>
                  <a:schemeClr val="tx1"/>
                </a:solidFill>
                <a:effectLst/>
                <a:latin typeface="+mn-lt"/>
                <a:ea typeface="+mn-ea"/>
                <a:cs typeface="+mn-cs"/>
              </a:rPr>
              <a:t>TensorFlow </a:t>
            </a:r>
            <a:r>
              <a:rPr lang="zh-CN" altLang="en-US" sz="1200" b="0" i="0" kern="1200" dirty="0">
                <a:solidFill>
                  <a:schemeClr val="tx1"/>
                </a:solidFill>
                <a:effectLst/>
                <a:latin typeface="+mn-lt"/>
                <a:ea typeface="+mn-ea"/>
                <a:cs typeface="+mn-cs"/>
              </a:rPr>
              <a:t>都会添加一个节点，并根据前向操作使用求导的「链式法则」得到「梯度计算函数」。每个「梯度计算函数」可能被注册到任意操作，它会将偏导数和前向计算过程的输出作为输入。</a:t>
            </a:r>
            <a:endParaRPr lang="zh-CN" altLang="en-US" dirty="0"/>
          </a:p>
        </p:txBody>
      </p:sp>
      <p:sp>
        <p:nvSpPr>
          <p:cNvPr id="4" name="灯片编号占位符 3"/>
          <p:cNvSpPr>
            <a:spLocks noGrp="1"/>
          </p:cNvSpPr>
          <p:nvPr>
            <p:ph type="sldNum" sz="quarter" idx="10"/>
          </p:nvPr>
        </p:nvSpPr>
        <p:spPr/>
        <p:txBody>
          <a:bodyPr/>
          <a:lstStyle/>
          <a:p>
            <a:fld id="{9A1EB427-5C35-4C4C-A221-BE347B6E042A}" type="slidenum">
              <a:rPr lang="zh-CN" altLang="en-US" smtClean="0"/>
              <a:t>16</a:t>
            </a:fld>
            <a:endParaRPr lang="zh-CN" altLang="en-US"/>
          </a:p>
        </p:txBody>
      </p:sp>
    </p:spTree>
    <p:extLst>
      <p:ext uri="{BB962C8B-B14F-4D97-AF65-F5344CB8AC3E}">
        <p14:creationId xmlns:p14="http://schemas.microsoft.com/office/powerpoint/2010/main" val="1321042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Adding mutable state and coordination via queues makes it possible to specify</a:t>
            </a:r>
          </a:p>
          <a:p>
            <a:r>
              <a:rPr lang="en-US" altLang="zh-CN" dirty="0"/>
              <a:t>a wide variety of model architectures in user-level code, which enables advanced users to experiment without modifying the internals of the TensorFlow runtime.</a:t>
            </a:r>
            <a:endParaRPr lang="zh-CN" altLang="en-US" dirty="0"/>
          </a:p>
        </p:txBody>
      </p:sp>
      <p:sp>
        <p:nvSpPr>
          <p:cNvPr id="4" name="灯片编号占位符 3"/>
          <p:cNvSpPr>
            <a:spLocks noGrp="1"/>
          </p:cNvSpPr>
          <p:nvPr>
            <p:ph type="sldNum" sz="quarter" idx="10"/>
          </p:nvPr>
        </p:nvSpPr>
        <p:spPr/>
        <p:txBody>
          <a:bodyPr/>
          <a:lstStyle/>
          <a:p>
            <a:fld id="{9A1EB427-5C35-4C4C-A221-BE347B6E042A}" type="slidenum">
              <a:rPr lang="zh-CN" altLang="en-US" smtClean="0"/>
              <a:t>17</a:t>
            </a:fld>
            <a:endParaRPr lang="zh-CN" altLang="en-US"/>
          </a:p>
        </p:txBody>
      </p:sp>
    </p:spTree>
    <p:extLst>
      <p:ext uri="{BB962C8B-B14F-4D97-AF65-F5344CB8AC3E}">
        <p14:creationId xmlns:p14="http://schemas.microsoft.com/office/powerpoint/2010/main" val="759360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A56CF-2F05-44FF-9C18-D29C24208E4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EBF93D-89A4-4158-929B-7D5E4090D4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C935FA7-A49C-4E7F-A85B-BA8F420F11CB}"/>
              </a:ext>
            </a:extLst>
          </p:cNvPr>
          <p:cNvSpPr>
            <a:spLocks noGrp="1"/>
          </p:cNvSpPr>
          <p:nvPr>
            <p:ph type="dt" sz="half" idx="10"/>
          </p:nvPr>
        </p:nvSpPr>
        <p:spPr/>
        <p:txBody>
          <a:bodyPr/>
          <a:lstStyle/>
          <a:p>
            <a:fld id="{58E77CB3-4D97-4A9F-9AB5-77770CA2CB50}" type="datetimeFigureOut">
              <a:rPr lang="zh-CN" altLang="en-US" smtClean="0"/>
              <a:t>2018/6/19</a:t>
            </a:fld>
            <a:endParaRPr lang="zh-CN" altLang="en-US"/>
          </a:p>
        </p:txBody>
      </p:sp>
      <p:sp>
        <p:nvSpPr>
          <p:cNvPr id="5" name="页脚占位符 4">
            <a:extLst>
              <a:ext uri="{FF2B5EF4-FFF2-40B4-BE49-F238E27FC236}">
                <a16:creationId xmlns:a16="http://schemas.microsoft.com/office/drawing/2014/main" id="{92664E3A-6821-4FDF-B57F-6CE7ADAAC5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28423D-4AA2-4315-A42A-21BC63C86DAD}"/>
              </a:ext>
            </a:extLst>
          </p:cNvPr>
          <p:cNvSpPr>
            <a:spLocks noGrp="1"/>
          </p:cNvSpPr>
          <p:nvPr>
            <p:ph type="sldNum" sz="quarter" idx="12"/>
          </p:nvPr>
        </p:nvSpPr>
        <p:spPr/>
        <p:txBody>
          <a:bodyPr/>
          <a:lstStyle/>
          <a:p>
            <a:fld id="{631CFDDB-8DD4-40DB-8728-1B24EB93757C}" type="slidenum">
              <a:rPr lang="zh-CN" altLang="en-US" smtClean="0"/>
              <a:t>‹#›</a:t>
            </a:fld>
            <a:endParaRPr lang="zh-CN" altLang="en-US"/>
          </a:p>
        </p:txBody>
      </p:sp>
    </p:spTree>
    <p:extLst>
      <p:ext uri="{BB962C8B-B14F-4D97-AF65-F5344CB8AC3E}">
        <p14:creationId xmlns:p14="http://schemas.microsoft.com/office/powerpoint/2010/main" val="3460338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AAF6D-BA1C-4D30-A0F5-5F6A2C0CC5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CAEDC1D-01DB-48C1-B45F-307B664016D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C82184F-1BE5-4807-ADA6-39D23015F513}"/>
              </a:ext>
            </a:extLst>
          </p:cNvPr>
          <p:cNvSpPr>
            <a:spLocks noGrp="1"/>
          </p:cNvSpPr>
          <p:nvPr>
            <p:ph type="dt" sz="half" idx="10"/>
          </p:nvPr>
        </p:nvSpPr>
        <p:spPr/>
        <p:txBody>
          <a:bodyPr/>
          <a:lstStyle/>
          <a:p>
            <a:fld id="{58E77CB3-4D97-4A9F-9AB5-77770CA2CB50}" type="datetimeFigureOut">
              <a:rPr lang="zh-CN" altLang="en-US" smtClean="0"/>
              <a:t>2018/6/19</a:t>
            </a:fld>
            <a:endParaRPr lang="zh-CN" altLang="en-US"/>
          </a:p>
        </p:txBody>
      </p:sp>
      <p:sp>
        <p:nvSpPr>
          <p:cNvPr id="5" name="页脚占位符 4">
            <a:extLst>
              <a:ext uri="{FF2B5EF4-FFF2-40B4-BE49-F238E27FC236}">
                <a16:creationId xmlns:a16="http://schemas.microsoft.com/office/drawing/2014/main" id="{912FE000-74B6-41E7-BA5D-6525F94E78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6E3FBD-5D40-4BCC-938E-4D7C8F20BA56}"/>
              </a:ext>
            </a:extLst>
          </p:cNvPr>
          <p:cNvSpPr>
            <a:spLocks noGrp="1"/>
          </p:cNvSpPr>
          <p:nvPr>
            <p:ph type="sldNum" sz="quarter" idx="12"/>
          </p:nvPr>
        </p:nvSpPr>
        <p:spPr/>
        <p:txBody>
          <a:bodyPr/>
          <a:lstStyle/>
          <a:p>
            <a:fld id="{631CFDDB-8DD4-40DB-8728-1B24EB93757C}" type="slidenum">
              <a:rPr lang="zh-CN" altLang="en-US" smtClean="0"/>
              <a:t>‹#›</a:t>
            </a:fld>
            <a:endParaRPr lang="zh-CN" altLang="en-US"/>
          </a:p>
        </p:txBody>
      </p:sp>
    </p:spTree>
    <p:extLst>
      <p:ext uri="{BB962C8B-B14F-4D97-AF65-F5344CB8AC3E}">
        <p14:creationId xmlns:p14="http://schemas.microsoft.com/office/powerpoint/2010/main" val="1977246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487F1CF-2FAD-4B44-9BC4-4B03FAFA1E8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D507866-EE83-40FF-B1BA-FEAFCDE66F6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3832107-10B7-445D-97B3-680F0A8B638F}"/>
              </a:ext>
            </a:extLst>
          </p:cNvPr>
          <p:cNvSpPr>
            <a:spLocks noGrp="1"/>
          </p:cNvSpPr>
          <p:nvPr>
            <p:ph type="dt" sz="half" idx="10"/>
          </p:nvPr>
        </p:nvSpPr>
        <p:spPr/>
        <p:txBody>
          <a:bodyPr/>
          <a:lstStyle/>
          <a:p>
            <a:fld id="{58E77CB3-4D97-4A9F-9AB5-77770CA2CB50}" type="datetimeFigureOut">
              <a:rPr lang="zh-CN" altLang="en-US" smtClean="0"/>
              <a:t>2018/6/19</a:t>
            </a:fld>
            <a:endParaRPr lang="zh-CN" altLang="en-US"/>
          </a:p>
        </p:txBody>
      </p:sp>
      <p:sp>
        <p:nvSpPr>
          <p:cNvPr id="5" name="页脚占位符 4">
            <a:extLst>
              <a:ext uri="{FF2B5EF4-FFF2-40B4-BE49-F238E27FC236}">
                <a16:creationId xmlns:a16="http://schemas.microsoft.com/office/drawing/2014/main" id="{71A4CF59-1F38-4E63-B760-DA8CD5EA2A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EE0835-1905-4280-BBF7-4D12372211EB}"/>
              </a:ext>
            </a:extLst>
          </p:cNvPr>
          <p:cNvSpPr>
            <a:spLocks noGrp="1"/>
          </p:cNvSpPr>
          <p:nvPr>
            <p:ph type="sldNum" sz="quarter" idx="12"/>
          </p:nvPr>
        </p:nvSpPr>
        <p:spPr/>
        <p:txBody>
          <a:bodyPr/>
          <a:lstStyle/>
          <a:p>
            <a:fld id="{631CFDDB-8DD4-40DB-8728-1B24EB93757C}" type="slidenum">
              <a:rPr lang="zh-CN" altLang="en-US" smtClean="0"/>
              <a:t>‹#›</a:t>
            </a:fld>
            <a:endParaRPr lang="zh-CN" altLang="en-US"/>
          </a:p>
        </p:txBody>
      </p:sp>
    </p:spTree>
    <p:extLst>
      <p:ext uri="{BB962C8B-B14F-4D97-AF65-F5344CB8AC3E}">
        <p14:creationId xmlns:p14="http://schemas.microsoft.com/office/powerpoint/2010/main" val="254359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B09843-E041-4FF8-B333-1D536FFAD6B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29961A-BDC0-4AEE-8736-2C67A5EB599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2406ADC-843C-48F7-8B82-634B0720580C}"/>
              </a:ext>
            </a:extLst>
          </p:cNvPr>
          <p:cNvSpPr>
            <a:spLocks noGrp="1"/>
          </p:cNvSpPr>
          <p:nvPr>
            <p:ph type="dt" sz="half" idx="10"/>
          </p:nvPr>
        </p:nvSpPr>
        <p:spPr/>
        <p:txBody>
          <a:bodyPr/>
          <a:lstStyle/>
          <a:p>
            <a:fld id="{58E77CB3-4D97-4A9F-9AB5-77770CA2CB50}" type="datetimeFigureOut">
              <a:rPr lang="zh-CN" altLang="en-US" smtClean="0"/>
              <a:t>2018/6/19</a:t>
            </a:fld>
            <a:endParaRPr lang="zh-CN" altLang="en-US"/>
          </a:p>
        </p:txBody>
      </p:sp>
      <p:sp>
        <p:nvSpPr>
          <p:cNvPr id="5" name="页脚占位符 4">
            <a:extLst>
              <a:ext uri="{FF2B5EF4-FFF2-40B4-BE49-F238E27FC236}">
                <a16:creationId xmlns:a16="http://schemas.microsoft.com/office/drawing/2014/main" id="{9A2A440A-C903-468D-8316-72BDEDCB63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A76B75-1AED-44F9-8ECE-F6B639C04748}"/>
              </a:ext>
            </a:extLst>
          </p:cNvPr>
          <p:cNvSpPr>
            <a:spLocks noGrp="1"/>
          </p:cNvSpPr>
          <p:nvPr>
            <p:ph type="sldNum" sz="quarter" idx="12"/>
          </p:nvPr>
        </p:nvSpPr>
        <p:spPr/>
        <p:txBody>
          <a:bodyPr/>
          <a:lstStyle/>
          <a:p>
            <a:fld id="{631CFDDB-8DD4-40DB-8728-1B24EB93757C}" type="slidenum">
              <a:rPr lang="zh-CN" altLang="en-US" smtClean="0"/>
              <a:t>‹#›</a:t>
            </a:fld>
            <a:endParaRPr lang="zh-CN" altLang="en-US"/>
          </a:p>
        </p:txBody>
      </p:sp>
    </p:spTree>
    <p:extLst>
      <p:ext uri="{BB962C8B-B14F-4D97-AF65-F5344CB8AC3E}">
        <p14:creationId xmlns:p14="http://schemas.microsoft.com/office/powerpoint/2010/main" val="22259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E9658-57AF-4E12-BBFF-90DE3A99261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0FF8CD7-F7C3-4B2C-89E7-3F8409798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023EAED-061E-4AC6-8D20-9B2DE67C99FC}"/>
              </a:ext>
            </a:extLst>
          </p:cNvPr>
          <p:cNvSpPr>
            <a:spLocks noGrp="1"/>
          </p:cNvSpPr>
          <p:nvPr>
            <p:ph type="dt" sz="half" idx="10"/>
          </p:nvPr>
        </p:nvSpPr>
        <p:spPr/>
        <p:txBody>
          <a:bodyPr/>
          <a:lstStyle/>
          <a:p>
            <a:fld id="{58E77CB3-4D97-4A9F-9AB5-77770CA2CB50}" type="datetimeFigureOut">
              <a:rPr lang="zh-CN" altLang="en-US" smtClean="0"/>
              <a:t>2018/6/19</a:t>
            </a:fld>
            <a:endParaRPr lang="zh-CN" altLang="en-US"/>
          </a:p>
        </p:txBody>
      </p:sp>
      <p:sp>
        <p:nvSpPr>
          <p:cNvPr id="5" name="页脚占位符 4">
            <a:extLst>
              <a:ext uri="{FF2B5EF4-FFF2-40B4-BE49-F238E27FC236}">
                <a16:creationId xmlns:a16="http://schemas.microsoft.com/office/drawing/2014/main" id="{191E4318-A0FB-4A2C-81BF-3C0F67B58A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2B43C7-7B9F-44D3-A4CA-945D91F965C5}"/>
              </a:ext>
            </a:extLst>
          </p:cNvPr>
          <p:cNvSpPr>
            <a:spLocks noGrp="1"/>
          </p:cNvSpPr>
          <p:nvPr>
            <p:ph type="sldNum" sz="quarter" idx="12"/>
          </p:nvPr>
        </p:nvSpPr>
        <p:spPr/>
        <p:txBody>
          <a:bodyPr/>
          <a:lstStyle/>
          <a:p>
            <a:fld id="{631CFDDB-8DD4-40DB-8728-1B24EB93757C}" type="slidenum">
              <a:rPr lang="zh-CN" altLang="en-US" smtClean="0"/>
              <a:t>‹#›</a:t>
            </a:fld>
            <a:endParaRPr lang="zh-CN" altLang="en-US"/>
          </a:p>
        </p:txBody>
      </p:sp>
    </p:spTree>
    <p:extLst>
      <p:ext uri="{BB962C8B-B14F-4D97-AF65-F5344CB8AC3E}">
        <p14:creationId xmlns:p14="http://schemas.microsoft.com/office/powerpoint/2010/main" val="21451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8DE993-9A79-487B-AE85-41606795700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919A18E-572F-4351-A707-E5150FB4E19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54BD117-4178-4071-8ACC-763CCB7E977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52A0D8E-EF7F-48AC-8A13-2F4EDE852D05}"/>
              </a:ext>
            </a:extLst>
          </p:cNvPr>
          <p:cNvSpPr>
            <a:spLocks noGrp="1"/>
          </p:cNvSpPr>
          <p:nvPr>
            <p:ph type="dt" sz="half" idx="10"/>
          </p:nvPr>
        </p:nvSpPr>
        <p:spPr/>
        <p:txBody>
          <a:bodyPr/>
          <a:lstStyle/>
          <a:p>
            <a:fld id="{58E77CB3-4D97-4A9F-9AB5-77770CA2CB50}" type="datetimeFigureOut">
              <a:rPr lang="zh-CN" altLang="en-US" smtClean="0"/>
              <a:t>2018/6/19</a:t>
            </a:fld>
            <a:endParaRPr lang="zh-CN" altLang="en-US"/>
          </a:p>
        </p:txBody>
      </p:sp>
      <p:sp>
        <p:nvSpPr>
          <p:cNvPr id="6" name="页脚占位符 5">
            <a:extLst>
              <a:ext uri="{FF2B5EF4-FFF2-40B4-BE49-F238E27FC236}">
                <a16:creationId xmlns:a16="http://schemas.microsoft.com/office/drawing/2014/main" id="{52E83D06-208E-4393-98DB-B6AE0A9BCD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8010E14-FB6C-45EB-9091-8A83199578A2}"/>
              </a:ext>
            </a:extLst>
          </p:cNvPr>
          <p:cNvSpPr>
            <a:spLocks noGrp="1"/>
          </p:cNvSpPr>
          <p:nvPr>
            <p:ph type="sldNum" sz="quarter" idx="12"/>
          </p:nvPr>
        </p:nvSpPr>
        <p:spPr/>
        <p:txBody>
          <a:bodyPr/>
          <a:lstStyle/>
          <a:p>
            <a:fld id="{631CFDDB-8DD4-40DB-8728-1B24EB93757C}" type="slidenum">
              <a:rPr lang="zh-CN" altLang="en-US" smtClean="0"/>
              <a:t>‹#›</a:t>
            </a:fld>
            <a:endParaRPr lang="zh-CN" altLang="en-US"/>
          </a:p>
        </p:txBody>
      </p:sp>
    </p:spTree>
    <p:extLst>
      <p:ext uri="{BB962C8B-B14F-4D97-AF65-F5344CB8AC3E}">
        <p14:creationId xmlns:p14="http://schemas.microsoft.com/office/powerpoint/2010/main" val="2577901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726F3-7081-43E9-BFEF-F1A47496E50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A99E17E-7A00-45F8-BFA1-6CD2C5D86B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4CB1D82-F6C8-4947-B6E6-215AFF0862E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9EC894A-6C16-4D0D-A42B-73621DF1E0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31CD0AF-FF0F-44C7-8257-1AB6730A576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3407C5A-5317-4FC9-BB7A-EC873174A5B7}"/>
              </a:ext>
            </a:extLst>
          </p:cNvPr>
          <p:cNvSpPr>
            <a:spLocks noGrp="1"/>
          </p:cNvSpPr>
          <p:nvPr>
            <p:ph type="dt" sz="half" idx="10"/>
          </p:nvPr>
        </p:nvSpPr>
        <p:spPr/>
        <p:txBody>
          <a:bodyPr/>
          <a:lstStyle/>
          <a:p>
            <a:fld id="{58E77CB3-4D97-4A9F-9AB5-77770CA2CB50}" type="datetimeFigureOut">
              <a:rPr lang="zh-CN" altLang="en-US" smtClean="0"/>
              <a:t>2018/6/19</a:t>
            </a:fld>
            <a:endParaRPr lang="zh-CN" altLang="en-US"/>
          </a:p>
        </p:txBody>
      </p:sp>
      <p:sp>
        <p:nvSpPr>
          <p:cNvPr id="8" name="页脚占位符 7">
            <a:extLst>
              <a:ext uri="{FF2B5EF4-FFF2-40B4-BE49-F238E27FC236}">
                <a16:creationId xmlns:a16="http://schemas.microsoft.com/office/drawing/2014/main" id="{5E0C1B50-6E99-4690-B7EE-EBEB556673E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5DBA3CF-BB95-484C-8554-703EB99D774B}"/>
              </a:ext>
            </a:extLst>
          </p:cNvPr>
          <p:cNvSpPr>
            <a:spLocks noGrp="1"/>
          </p:cNvSpPr>
          <p:nvPr>
            <p:ph type="sldNum" sz="quarter" idx="12"/>
          </p:nvPr>
        </p:nvSpPr>
        <p:spPr/>
        <p:txBody>
          <a:bodyPr/>
          <a:lstStyle/>
          <a:p>
            <a:fld id="{631CFDDB-8DD4-40DB-8728-1B24EB93757C}" type="slidenum">
              <a:rPr lang="zh-CN" altLang="en-US" smtClean="0"/>
              <a:t>‹#›</a:t>
            </a:fld>
            <a:endParaRPr lang="zh-CN" altLang="en-US"/>
          </a:p>
        </p:txBody>
      </p:sp>
    </p:spTree>
    <p:extLst>
      <p:ext uri="{BB962C8B-B14F-4D97-AF65-F5344CB8AC3E}">
        <p14:creationId xmlns:p14="http://schemas.microsoft.com/office/powerpoint/2010/main" val="388969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F09E7-E945-493F-9861-0B26F7E1CEF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BBD5081-D71B-4CFD-9F13-15E6E99E7E97}"/>
              </a:ext>
            </a:extLst>
          </p:cNvPr>
          <p:cNvSpPr>
            <a:spLocks noGrp="1"/>
          </p:cNvSpPr>
          <p:nvPr>
            <p:ph type="dt" sz="half" idx="10"/>
          </p:nvPr>
        </p:nvSpPr>
        <p:spPr/>
        <p:txBody>
          <a:bodyPr/>
          <a:lstStyle/>
          <a:p>
            <a:fld id="{58E77CB3-4D97-4A9F-9AB5-77770CA2CB50}" type="datetimeFigureOut">
              <a:rPr lang="zh-CN" altLang="en-US" smtClean="0"/>
              <a:t>2018/6/19</a:t>
            </a:fld>
            <a:endParaRPr lang="zh-CN" altLang="en-US"/>
          </a:p>
        </p:txBody>
      </p:sp>
      <p:sp>
        <p:nvSpPr>
          <p:cNvPr id="4" name="页脚占位符 3">
            <a:extLst>
              <a:ext uri="{FF2B5EF4-FFF2-40B4-BE49-F238E27FC236}">
                <a16:creationId xmlns:a16="http://schemas.microsoft.com/office/drawing/2014/main" id="{08E71280-B56F-468C-B0E1-F45E6929ECB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9FFF4FE-2B60-454B-8374-F42E3C8D905A}"/>
              </a:ext>
            </a:extLst>
          </p:cNvPr>
          <p:cNvSpPr>
            <a:spLocks noGrp="1"/>
          </p:cNvSpPr>
          <p:nvPr>
            <p:ph type="sldNum" sz="quarter" idx="12"/>
          </p:nvPr>
        </p:nvSpPr>
        <p:spPr/>
        <p:txBody>
          <a:bodyPr/>
          <a:lstStyle/>
          <a:p>
            <a:fld id="{631CFDDB-8DD4-40DB-8728-1B24EB93757C}" type="slidenum">
              <a:rPr lang="zh-CN" altLang="en-US" smtClean="0"/>
              <a:t>‹#›</a:t>
            </a:fld>
            <a:endParaRPr lang="zh-CN" altLang="en-US"/>
          </a:p>
        </p:txBody>
      </p:sp>
    </p:spTree>
    <p:extLst>
      <p:ext uri="{BB962C8B-B14F-4D97-AF65-F5344CB8AC3E}">
        <p14:creationId xmlns:p14="http://schemas.microsoft.com/office/powerpoint/2010/main" val="1921188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A18C6-5DDD-4DBA-81B8-64D65185AAAA}"/>
              </a:ext>
            </a:extLst>
          </p:cNvPr>
          <p:cNvSpPr>
            <a:spLocks noGrp="1"/>
          </p:cNvSpPr>
          <p:nvPr>
            <p:ph type="dt" sz="half" idx="10"/>
          </p:nvPr>
        </p:nvSpPr>
        <p:spPr/>
        <p:txBody>
          <a:bodyPr/>
          <a:lstStyle/>
          <a:p>
            <a:fld id="{58E77CB3-4D97-4A9F-9AB5-77770CA2CB50}" type="datetimeFigureOut">
              <a:rPr lang="zh-CN" altLang="en-US" smtClean="0"/>
              <a:t>2018/6/19</a:t>
            </a:fld>
            <a:endParaRPr lang="zh-CN" altLang="en-US"/>
          </a:p>
        </p:txBody>
      </p:sp>
      <p:sp>
        <p:nvSpPr>
          <p:cNvPr id="3" name="页脚占位符 2">
            <a:extLst>
              <a:ext uri="{FF2B5EF4-FFF2-40B4-BE49-F238E27FC236}">
                <a16:creationId xmlns:a16="http://schemas.microsoft.com/office/drawing/2014/main" id="{76F72860-D78D-4BE4-84BA-3BE16EDA76D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0A96EBD-D678-4CE0-B7AB-D9DB6F373D3C}"/>
              </a:ext>
            </a:extLst>
          </p:cNvPr>
          <p:cNvSpPr>
            <a:spLocks noGrp="1"/>
          </p:cNvSpPr>
          <p:nvPr>
            <p:ph type="sldNum" sz="quarter" idx="12"/>
          </p:nvPr>
        </p:nvSpPr>
        <p:spPr/>
        <p:txBody>
          <a:bodyPr/>
          <a:lstStyle/>
          <a:p>
            <a:fld id="{631CFDDB-8DD4-40DB-8728-1B24EB93757C}" type="slidenum">
              <a:rPr lang="zh-CN" altLang="en-US" smtClean="0"/>
              <a:t>‹#›</a:t>
            </a:fld>
            <a:endParaRPr lang="zh-CN" altLang="en-US"/>
          </a:p>
        </p:txBody>
      </p:sp>
    </p:spTree>
    <p:extLst>
      <p:ext uri="{BB962C8B-B14F-4D97-AF65-F5344CB8AC3E}">
        <p14:creationId xmlns:p14="http://schemas.microsoft.com/office/powerpoint/2010/main" val="2104260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7E10F-E2F8-46AA-9C48-60F8B929B13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1A263B-8091-4E1C-A0B6-8F3A263FE3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2DDB799-30A2-4E33-8396-8F3898495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EEE015E-4259-4D6D-A23C-9C1D0E5C0C15}"/>
              </a:ext>
            </a:extLst>
          </p:cNvPr>
          <p:cNvSpPr>
            <a:spLocks noGrp="1"/>
          </p:cNvSpPr>
          <p:nvPr>
            <p:ph type="dt" sz="half" idx="10"/>
          </p:nvPr>
        </p:nvSpPr>
        <p:spPr/>
        <p:txBody>
          <a:bodyPr/>
          <a:lstStyle/>
          <a:p>
            <a:fld id="{58E77CB3-4D97-4A9F-9AB5-77770CA2CB50}" type="datetimeFigureOut">
              <a:rPr lang="zh-CN" altLang="en-US" smtClean="0"/>
              <a:t>2018/6/19</a:t>
            </a:fld>
            <a:endParaRPr lang="zh-CN" altLang="en-US"/>
          </a:p>
        </p:txBody>
      </p:sp>
      <p:sp>
        <p:nvSpPr>
          <p:cNvPr id="6" name="页脚占位符 5">
            <a:extLst>
              <a:ext uri="{FF2B5EF4-FFF2-40B4-BE49-F238E27FC236}">
                <a16:creationId xmlns:a16="http://schemas.microsoft.com/office/drawing/2014/main" id="{107B653C-E71D-43D1-9EC2-FF82B0AB36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C853FA-8E0F-48DC-8C34-25E55A2C9B19}"/>
              </a:ext>
            </a:extLst>
          </p:cNvPr>
          <p:cNvSpPr>
            <a:spLocks noGrp="1"/>
          </p:cNvSpPr>
          <p:nvPr>
            <p:ph type="sldNum" sz="quarter" idx="12"/>
          </p:nvPr>
        </p:nvSpPr>
        <p:spPr/>
        <p:txBody>
          <a:bodyPr/>
          <a:lstStyle/>
          <a:p>
            <a:fld id="{631CFDDB-8DD4-40DB-8728-1B24EB93757C}" type="slidenum">
              <a:rPr lang="zh-CN" altLang="en-US" smtClean="0"/>
              <a:t>‹#›</a:t>
            </a:fld>
            <a:endParaRPr lang="zh-CN" altLang="en-US"/>
          </a:p>
        </p:txBody>
      </p:sp>
    </p:spTree>
    <p:extLst>
      <p:ext uri="{BB962C8B-B14F-4D97-AF65-F5344CB8AC3E}">
        <p14:creationId xmlns:p14="http://schemas.microsoft.com/office/powerpoint/2010/main" val="1926462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A58183-D346-43E5-8007-01A67B330C2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7581094-42F8-479E-BE4F-188A101849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569B475-453A-487D-949D-1C01230AED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35F3BD9-6099-4321-9B5E-96200CC3D62E}"/>
              </a:ext>
            </a:extLst>
          </p:cNvPr>
          <p:cNvSpPr>
            <a:spLocks noGrp="1"/>
          </p:cNvSpPr>
          <p:nvPr>
            <p:ph type="dt" sz="half" idx="10"/>
          </p:nvPr>
        </p:nvSpPr>
        <p:spPr/>
        <p:txBody>
          <a:bodyPr/>
          <a:lstStyle/>
          <a:p>
            <a:fld id="{58E77CB3-4D97-4A9F-9AB5-77770CA2CB50}" type="datetimeFigureOut">
              <a:rPr lang="zh-CN" altLang="en-US" smtClean="0"/>
              <a:t>2018/6/19</a:t>
            </a:fld>
            <a:endParaRPr lang="zh-CN" altLang="en-US"/>
          </a:p>
        </p:txBody>
      </p:sp>
      <p:sp>
        <p:nvSpPr>
          <p:cNvPr id="6" name="页脚占位符 5">
            <a:extLst>
              <a:ext uri="{FF2B5EF4-FFF2-40B4-BE49-F238E27FC236}">
                <a16:creationId xmlns:a16="http://schemas.microsoft.com/office/drawing/2014/main" id="{FF1CDF81-70DF-4BB4-95BA-D4889976BB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9CB2F3-B004-48FF-BD41-DA292457D151}"/>
              </a:ext>
            </a:extLst>
          </p:cNvPr>
          <p:cNvSpPr>
            <a:spLocks noGrp="1"/>
          </p:cNvSpPr>
          <p:nvPr>
            <p:ph type="sldNum" sz="quarter" idx="12"/>
          </p:nvPr>
        </p:nvSpPr>
        <p:spPr/>
        <p:txBody>
          <a:bodyPr/>
          <a:lstStyle/>
          <a:p>
            <a:fld id="{631CFDDB-8DD4-40DB-8728-1B24EB93757C}" type="slidenum">
              <a:rPr lang="zh-CN" altLang="en-US" smtClean="0"/>
              <a:t>‹#›</a:t>
            </a:fld>
            <a:endParaRPr lang="zh-CN" altLang="en-US"/>
          </a:p>
        </p:txBody>
      </p:sp>
    </p:spTree>
    <p:extLst>
      <p:ext uri="{BB962C8B-B14F-4D97-AF65-F5344CB8AC3E}">
        <p14:creationId xmlns:p14="http://schemas.microsoft.com/office/powerpoint/2010/main" val="23908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4FC3738-9679-430A-A7CB-06E8CECE17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0E6C89B-54AB-491E-808B-64BE5661DE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5BA8857-B33E-4A40-A9EE-CD864755EC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E77CB3-4D97-4A9F-9AB5-77770CA2CB50}" type="datetimeFigureOut">
              <a:rPr lang="zh-CN" altLang="en-US" smtClean="0"/>
              <a:t>2018/6/19</a:t>
            </a:fld>
            <a:endParaRPr lang="zh-CN" altLang="en-US"/>
          </a:p>
        </p:txBody>
      </p:sp>
      <p:sp>
        <p:nvSpPr>
          <p:cNvPr id="5" name="页脚占位符 4">
            <a:extLst>
              <a:ext uri="{FF2B5EF4-FFF2-40B4-BE49-F238E27FC236}">
                <a16:creationId xmlns:a16="http://schemas.microsoft.com/office/drawing/2014/main" id="{205A3191-0CB4-471E-ADFD-A1AC5EA73A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46D72BD-4829-43AB-8A6D-38C51A1954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1CFDDB-8DD4-40DB-8728-1B24EB93757C}" type="slidenum">
              <a:rPr lang="zh-CN" altLang="en-US" smtClean="0"/>
              <a:t>‹#›</a:t>
            </a:fld>
            <a:endParaRPr lang="zh-CN" altLang="en-US"/>
          </a:p>
        </p:txBody>
      </p:sp>
    </p:spTree>
    <p:extLst>
      <p:ext uri="{BB962C8B-B14F-4D97-AF65-F5344CB8AC3E}">
        <p14:creationId xmlns:p14="http://schemas.microsoft.com/office/powerpoint/2010/main" val="2983280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2858A0-0A3D-4B49-9907-3837A9394D01}"/>
              </a:ext>
            </a:extLst>
          </p:cNvPr>
          <p:cNvSpPr>
            <a:spLocks noGrp="1"/>
          </p:cNvSpPr>
          <p:nvPr>
            <p:ph type="ctrTitle"/>
          </p:nvPr>
        </p:nvSpPr>
        <p:spPr/>
        <p:txBody>
          <a:bodyPr/>
          <a:lstStyle/>
          <a:p>
            <a:r>
              <a:rPr lang="en-US" altLang="zh-CN" dirty="0" err="1"/>
              <a:t>Tensorflow</a:t>
            </a:r>
            <a:endParaRPr lang="zh-CN" altLang="en-US" dirty="0"/>
          </a:p>
        </p:txBody>
      </p:sp>
      <p:sp>
        <p:nvSpPr>
          <p:cNvPr id="3" name="副标题 2">
            <a:extLst>
              <a:ext uri="{FF2B5EF4-FFF2-40B4-BE49-F238E27FC236}">
                <a16:creationId xmlns:a16="http://schemas.microsoft.com/office/drawing/2014/main" id="{3D95A6AB-25E4-4DC6-A765-D216776BDC29}"/>
              </a:ext>
            </a:extLst>
          </p:cNvPr>
          <p:cNvSpPr>
            <a:spLocks noGrp="1"/>
          </p:cNvSpPr>
          <p:nvPr>
            <p:ph type="subTitle" idx="1"/>
          </p:nvPr>
        </p:nvSpPr>
        <p:spPr/>
        <p:txBody>
          <a:bodyPr/>
          <a:lstStyle/>
          <a:p>
            <a:r>
              <a:rPr lang="zh-CN" altLang="en-US" dirty="0"/>
              <a:t>关于</a:t>
            </a:r>
            <a:r>
              <a:rPr lang="en-US" altLang="zh-CN" dirty="0" err="1"/>
              <a:t>tensorflow</a:t>
            </a:r>
            <a:r>
              <a:rPr lang="zh-CN" altLang="en-US" dirty="0"/>
              <a:t>编程框架的相关调研</a:t>
            </a:r>
          </a:p>
          <a:p>
            <a:endParaRPr lang="zh-CN" altLang="en-US" dirty="0"/>
          </a:p>
        </p:txBody>
      </p:sp>
    </p:spTree>
    <p:extLst>
      <p:ext uri="{BB962C8B-B14F-4D97-AF65-F5344CB8AC3E}">
        <p14:creationId xmlns:p14="http://schemas.microsoft.com/office/powerpoint/2010/main" val="74719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EE685B-8C4A-4BF5-9173-75E9B46A83C0}"/>
              </a:ext>
            </a:extLst>
          </p:cNvPr>
          <p:cNvSpPr>
            <a:spLocks noGrp="1"/>
          </p:cNvSpPr>
          <p:nvPr>
            <p:ph type="title"/>
          </p:nvPr>
        </p:nvSpPr>
        <p:spPr/>
        <p:txBody>
          <a:bodyPr/>
          <a:lstStyle/>
          <a:p>
            <a:r>
              <a:rPr lang="en-US" altLang="zh-CN" dirty="0"/>
              <a:t>Execution model</a:t>
            </a:r>
            <a:endParaRPr lang="zh-CN" altLang="en-US" dirty="0"/>
          </a:p>
        </p:txBody>
      </p:sp>
      <p:sp>
        <p:nvSpPr>
          <p:cNvPr id="3" name="文本占位符 2">
            <a:extLst>
              <a:ext uri="{FF2B5EF4-FFF2-40B4-BE49-F238E27FC236}">
                <a16:creationId xmlns:a16="http://schemas.microsoft.com/office/drawing/2014/main" id="{4064D1DF-E20F-46CD-9B16-CE8A19E5DF94}"/>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87708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âtensorflow data flow graphâçå¾çæç´¢ç»æ">
            <a:extLst>
              <a:ext uri="{FF2B5EF4-FFF2-40B4-BE49-F238E27FC236}">
                <a16:creationId xmlns:a16="http://schemas.microsoft.com/office/drawing/2014/main" id="{05CDDFB1-5BAF-42B5-BD84-D67496C0F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6152" y="409893"/>
            <a:ext cx="6211750" cy="3495327"/>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267C7FEA-889C-4538-90A4-059F30C34A70}"/>
              </a:ext>
            </a:extLst>
          </p:cNvPr>
          <p:cNvSpPr>
            <a:spLocks noGrp="1"/>
          </p:cNvSpPr>
          <p:nvPr>
            <p:ph type="title"/>
          </p:nvPr>
        </p:nvSpPr>
        <p:spPr/>
        <p:txBody>
          <a:bodyPr/>
          <a:lstStyle/>
          <a:p>
            <a:r>
              <a:rPr lang="en-US" altLang="zh-CN" dirty="0"/>
              <a:t>Execution model</a:t>
            </a:r>
            <a:endParaRPr lang="zh-CN" altLang="en-US" dirty="0"/>
          </a:p>
        </p:txBody>
      </p:sp>
      <p:sp>
        <p:nvSpPr>
          <p:cNvPr id="3" name="内容占位符 2">
            <a:extLst>
              <a:ext uri="{FF2B5EF4-FFF2-40B4-BE49-F238E27FC236}">
                <a16:creationId xmlns:a16="http://schemas.microsoft.com/office/drawing/2014/main" id="{07D1EBB5-6047-4EE7-8CFF-3CE577BCFC4F}"/>
              </a:ext>
            </a:extLst>
          </p:cNvPr>
          <p:cNvSpPr>
            <a:spLocks noGrp="1"/>
          </p:cNvSpPr>
          <p:nvPr>
            <p:ph idx="1"/>
          </p:nvPr>
        </p:nvSpPr>
        <p:spPr/>
        <p:txBody>
          <a:bodyPr/>
          <a:lstStyle/>
          <a:p>
            <a:endParaRPr lang="en-US" altLang="zh-CN" dirty="0"/>
          </a:p>
          <a:p>
            <a:pPr marL="0" indent="0">
              <a:buNone/>
            </a:pPr>
            <a:endParaRPr lang="en-US" altLang="zh-CN" dirty="0"/>
          </a:p>
          <a:p>
            <a:endParaRPr lang="en-US" altLang="zh-CN" dirty="0"/>
          </a:p>
          <a:p>
            <a:r>
              <a:rPr lang="en-US" altLang="zh-CN" dirty="0"/>
              <a:t>TensorFlow uses a single dataflow graph to represent all computation and state in a machine learning algorithm.</a:t>
            </a:r>
          </a:p>
          <a:p>
            <a:endParaRPr lang="zh-CN" altLang="en-US" dirty="0"/>
          </a:p>
        </p:txBody>
      </p:sp>
    </p:spTree>
    <p:extLst>
      <p:ext uri="{BB962C8B-B14F-4D97-AF65-F5344CB8AC3E}">
        <p14:creationId xmlns:p14="http://schemas.microsoft.com/office/powerpoint/2010/main" val="166127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C74FE3-F5E6-4E1C-9DEE-61A2795C61DC}"/>
              </a:ext>
            </a:extLst>
          </p:cNvPr>
          <p:cNvSpPr>
            <a:spLocks noGrp="1"/>
          </p:cNvSpPr>
          <p:nvPr>
            <p:ph type="title"/>
          </p:nvPr>
        </p:nvSpPr>
        <p:spPr/>
        <p:txBody>
          <a:bodyPr/>
          <a:lstStyle/>
          <a:p>
            <a:r>
              <a:rPr lang="en-US" altLang="zh-CN" dirty="0"/>
              <a:t>Basic concept</a:t>
            </a:r>
            <a:endParaRPr lang="zh-CN" altLang="en-US" dirty="0"/>
          </a:p>
        </p:txBody>
      </p:sp>
      <p:sp>
        <p:nvSpPr>
          <p:cNvPr id="3" name="内容占位符 2">
            <a:extLst>
              <a:ext uri="{FF2B5EF4-FFF2-40B4-BE49-F238E27FC236}">
                <a16:creationId xmlns:a16="http://schemas.microsoft.com/office/drawing/2014/main" id="{7B7AD93E-E206-45DA-B8AB-362F0A37DFBE}"/>
              </a:ext>
            </a:extLst>
          </p:cNvPr>
          <p:cNvSpPr>
            <a:spLocks noGrp="1"/>
          </p:cNvSpPr>
          <p:nvPr>
            <p:ph idx="1"/>
          </p:nvPr>
        </p:nvSpPr>
        <p:spPr/>
        <p:txBody>
          <a:bodyPr/>
          <a:lstStyle/>
          <a:p>
            <a:endParaRPr lang="en-US" altLang="zh-CN" dirty="0"/>
          </a:p>
          <a:p>
            <a:endParaRPr lang="en-US" altLang="zh-CN" dirty="0"/>
          </a:p>
          <a:p>
            <a:r>
              <a:rPr lang="en-US" altLang="zh-CN" dirty="0"/>
              <a:t>Tensors</a:t>
            </a:r>
          </a:p>
          <a:p>
            <a:endParaRPr lang="en-US" altLang="zh-CN" dirty="0"/>
          </a:p>
          <a:p>
            <a:r>
              <a:rPr lang="en-US" altLang="zh-CN" dirty="0"/>
              <a:t>Operations</a:t>
            </a:r>
            <a:endParaRPr lang="zh-CN" altLang="en-US" dirty="0"/>
          </a:p>
        </p:txBody>
      </p:sp>
      <p:pic>
        <p:nvPicPr>
          <p:cNvPr id="4" name="Picture 2" descr="âtensorflow data flow graphâçå¾çæç´¢ç»æ">
            <a:extLst>
              <a:ext uri="{FF2B5EF4-FFF2-40B4-BE49-F238E27FC236}">
                <a16:creationId xmlns:a16="http://schemas.microsoft.com/office/drawing/2014/main" id="{5BD19874-FB42-4BD1-ABF2-B4253BF03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2050" y="681037"/>
            <a:ext cx="6211750" cy="3495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050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C74FE3-F5E6-4E1C-9DEE-61A2795C61DC}"/>
              </a:ext>
            </a:extLst>
          </p:cNvPr>
          <p:cNvSpPr>
            <a:spLocks noGrp="1"/>
          </p:cNvSpPr>
          <p:nvPr>
            <p:ph type="title"/>
          </p:nvPr>
        </p:nvSpPr>
        <p:spPr/>
        <p:txBody>
          <a:bodyPr/>
          <a:lstStyle/>
          <a:p>
            <a:r>
              <a:rPr lang="en-US" altLang="zh-CN" dirty="0"/>
              <a:t>Basic concept -- Stateful operations</a:t>
            </a:r>
            <a:endParaRPr lang="zh-CN" altLang="en-US" dirty="0"/>
          </a:p>
        </p:txBody>
      </p:sp>
      <p:pic>
        <p:nvPicPr>
          <p:cNvPr id="8" name="内容占位符 7">
            <a:extLst>
              <a:ext uri="{FF2B5EF4-FFF2-40B4-BE49-F238E27FC236}">
                <a16:creationId xmlns:a16="http://schemas.microsoft.com/office/drawing/2014/main" id="{E9D05D14-B779-4735-BD19-AC52551F86A2}"/>
              </a:ext>
            </a:extLst>
          </p:cNvPr>
          <p:cNvPicPr>
            <a:picLocks noGrp="1" noChangeAspect="1"/>
          </p:cNvPicPr>
          <p:nvPr>
            <p:ph idx="1"/>
          </p:nvPr>
        </p:nvPicPr>
        <p:blipFill>
          <a:blip r:embed="rId3"/>
          <a:stretch>
            <a:fillRect/>
          </a:stretch>
        </p:blipFill>
        <p:spPr>
          <a:xfrm>
            <a:off x="1084954" y="1649258"/>
            <a:ext cx="10022092" cy="3559483"/>
          </a:xfrm>
          <a:prstGeom prst="rect">
            <a:avLst/>
          </a:prstGeom>
        </p:spPr>
      </p:pic>
    </p:spTree>
    <p:extLst>
      <p:ext uri="{BB962C8B-B14F-4D97-AF65-F5344CB8AC3E}">
        <p14:creationId xmlns:p14="http://schemas.microsoft.com/office/powerpoint/2010/main" val="4069067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âtensorflow data flow graphâçå¾çæç´¢ç»æ">
            <a:extLst>
              <a:ext uri="{FF2B5EF4-FFF2-40B4-BE49-F238E27FC236}">
                <a16:creationId xmlns:a16="http://schemas.microsoft.com/office/drawing/2014/main" id="{05CDDFB1-5BAF-42B5-BD84-D67496C0F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6152" y="409893"/>
            <a:ext cx="6211750" cy="3495327"/>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267C7FEA-889C-4538-90A4-059F30C34A70}"/>
              </a:ext>
            </a:extLst>
          </p:cNvPr>
          <p:cNvSpPr>
            <a:spLocks noGrp="1"/>
          </p:cNvSpPr>
          <p:nvPr>
            <p:ph type="title"/>
          </p:nvPr>
        </p:nvSpPr>
        <p:spPr/>
        <p:txBody>
          <a:bodyPr/>
          <a:lstStyle/>
          <a:p>
            <a:r>
              <a:rPr lang="en-US" altLang="zh-CN" dirty="0"/>
              <a:t>Execution model</a:t>
            </a:r>
            <a:endParaRPr lang="zh-CN" altLang="en-US" dirty="0"/>
          </a:p>
        </p:txBody>
      </p:sp>
      <p:sp>
        <p:nvSpPr>
          <p:cNvPr id="3" name="内容占位符 2">
            <a:extLst>
              <a:ext uri="{FF2B5EF4-FFF2-40B4-BE49-F238E27FC236}">
                <a16:creationId xmlns:a16="http://schemas.microsoft.com/office/drawing/2014/main" id="{07D1EBB5-6047-4EE7-8CFF-3CE577BCFC4F}"/>
              </a:ext>
            </a:extLst>
          </p:cNvPr>
          <p:cNvSpPr>
            <a:spLocks noGrp="1"/>
          </p:cNvSpPr>
          <p:nvPr>
            <p:ph idx="1"/>
          </p:nvPr>
        </p:nvSpPr>
        <p:spPr/>
        <p:txBody>
          <a:bodyPr/>
          <a:lstStyle/>
          <a:p>
            <a:endParaRPr lang="en-US" altLang="zh-CN" dirty="0"/>
          </a:p>
          <a:p>
            <a:pPr marL="0" indent="0">
              <a:buNone/>
            </a:pPr>
            <a:endParaRPr lang="en-US" altLang="zh-CN" dirty="0"/>
          </a:p>
          <a:p>
            <a:r>
              <a:rPr lang="zh-CN" altLang="en-US" dirty="0"/>
              <a:t>特点：</a:t>
            </a:r>
            <a:endParaRPr lang="en-US" altLang="zh-CN" dirty="0"/>
          </a:p>
          <a:p>
            <a:r>
              <a:rPr lang="en-US" altLang="zh-CN" dirty="0"/>
              <a:t>The model supports multiple </a:t>
            </a:r>
            <a:r>
              <a:rPr lang="en-US" altLang="zh-CN" b="1" dirty="0"/>
              <a:t>concurrent executions on overlapping</a:t>
            </a:r>
            <a:r>
              <a:rPr lang="en-US" altLang="zh-CN" dirty="0"/>
              <a:t> </a:t>
            </a:r>
            <a:r>
              <a:rPr lang="en-US" altLang="zh-CN" b="1" dirty="0"/>
              <a:t>subgraphs</a:t>
            </a:r>
            <a:r>
              <a:rPr lang="en-US" altLang="zh-CN" dirty="0"/>
              <a:t> of the overall graph.</a:t>
            </a:r>
            <a:r>
              <a:rPr lang="zh-CN" altLang="en-US" dirty="0"/>
              <a:t>（并行性）</a:t>
            </a:r>
            <a:endParaRPr lang="en-US" altLang="zh-CN" dirty="0"/>
          </a:p>
          <a:p>
            <a:r>
              <a:rPr lang="en-US" altLang="zh-CN" dirty="0"/>
              <a:t>Individual vertices may have </a:t>
            </a:r>
            <a:r>
              <a:rPr lang="en-US" altLang="zh-CN" b="1" dirty="0"/>
              <a:t>mutable state </a:t>
            </a:r>
            <a:r>
              <a:rPr lang="en-US" altLang="zh-CN" dirty="0"/>
              <a:t>that can be shared between different executions of the graph.</a:t>
            </a:r>
          </a:p>
          <a:p>
            <a:endParaRPr lang="zh-CN" altLang="en-US" dirty="0"/>
          </a:p>
        </p:txBody>
      </p:sp>
    </p:spTree>
    <p:extLst>
      <p:ext uri="{BB962C8B-B14F-4D97-AF65-F5344CB8AC3E}">
        <p14:creationId xmlns:p14="http://schemas.microsoft.com/office/powerpoint/2010/main" val="558967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0F59CE-D5A0-43A3-B3FD-6BDB37A73120}"/>
              </a:ext>
            </a:extLst>
          </p:cNvPr>
          <p:cNvSpPr>
            <a:spLocks noGrp="1"/>
          </p:cNvSpPr>
          <p:nvPr>
            <p:ph type="title"/>
          </p:nvPr>
        </p:nvSpPr>
        <p:spPr/>
        <p:txBody>
          <a:bodyPr/>
          <a:lstStyle/>
          <a:p>
            <a:r>
              <a:rPr lang="en-US" altLang="zh-CN" dirty="0"/>
              <a:t>Differentiation and optimization</a:t>
            </a:r>
            <a:endParaRPr lang="zh-CN" altLang="en-US" dirty="0"/>
          </a:p>
        </p:txBody>
      </p:sp>
      <p:sp>
        <p:nvSpPr>
          <p:cNvPr id="3" name="内容占位符 2">
            <a:extLst>
              <a:ext uri="{FF2B5EF4-FFF2-40B4-BE49-F238E27FC236}">
                <a16:creationId xmlns:a16="http://schemas.microsoft.com/office/drawing/2014/main" id="{98D6C962-34A6-4647-BAD4-333F09632426}"/>
              </a:ext>
            </a:extLst>
          </p:cNvPr>
          <p:cNvSpPr>
            <a:spLocks noGrp="1"/>
          </p:cNvSpPr>
          <p:nvPr>
            <p:ph idx="1"/>
          </p:nvPr>
        </p:nvSpPr>
        <p:spPr/>
        <p:txBody>
          <a:bodyPr/>
          <a:lstStyle/>
          <a:p>
            <a:r>
              <a:rPr lang="en-US" altLang="zh-CN" dirty="0"/>
              <a:t>Many learning algorithms train a set of parameters using some variant of SGD(</a:t>
            </a:r>
            <a:r>
              <a:rPr lang="en-US" altLang="zh-CN" b="1" dirty="0"/>
              <a:t>Stochastic gradient descent</a:t>
            </a:r>
            <a:r>
              <a:rPr lang="en-US" altLang="zh-CN" dirty="0"/>
              <a:t>).</a:t>
            </a:r>
          </a:p>
          <a:p>
            <a:r>
              <a:rPr lang="en-US" altLang="zh-CN" dirty="0"/>
              <a:t>TensorFlow includes a user-level library that </a:t>
            </a:r>
            <a:r>
              <a:rPr lang="en-US" altLang="zh-CN" b="1" dirty="0"/>
              <a:t>differentiates a symbolic expression</a:t>
            </a:r>
            <a:r>
              <a:rPr lang="en-US" altLang="zh-CN" dirty="0"/>
              <a:t> for a loss function and </a:t>
            </a:r>
            <a:r>
              <a:rPr lang="en-US" altLang="zh-CN" u="sng" dirty="0"/>
              <a:t>produces a new symbolic expression representing the gradients(</a:t>
            </a:r>
            <a:r>
              <a:rPr lang="en-US" altLang="zh-CN" dirty="0"/>
              <a:t>differentiation algorithm</a:t>
            </a:r>
            <a:r>
              <a:rPr lang="en-US" altLang="zh-CN" u="sng" dirty="0"/>
              <a:t>)</a:t>
            </a:r>
          </a:p>
          <a:p>
            <a:endParaRPr lang="en-US" altLang="zh-CN" u="sng" dirty="0"/>
          </a:p>
          <a:p>
            <a:endParaRPr lang="zh-CN" altLang="en-US" u="sng" dirty="0"/>
          </a:p>
        </p:txBody>
      </p:sp>
    </p:spTree>
    <p:extLst>
      <p:ext uri="{BB962C8B-B14F-4D97-AF65-F5344CB8AC3E}">
        <p14:creationId xmlns:p14="http://schemas.microsoft.com/office/powerpoint/2010/main" val="342232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6DF14E-195D-45E8-852E-13D1C9A930CC}"/>
              </a:ext>
            </a:extLst>
          </p:cNvPr>
          <p:cNvSpPr>
            <a:spLocks noGrp="1"/>
          </p:cNvSpPr>
          <p:nvPr>
            <p:ph type="title"/>
          </p:nvPr>
        </p:nvSpPr>
        <p:spPr/>
        <p:txBody>
          <a:bodyPr/>
          <a:lstStyle/>
          <a:p>
            <a:r>
              <a:rPr lang="en-US" altLang="zh-CN" b="1" dirty="0"/>
              <a:t>Gradient Computation</a:t>
            </a:r>
          </a:p>
        </p:txBody>
      </p:sp>
      <p:sp>
        <p:nvSpPr>
          <p:cNvPr id="3" name="内容占位符 2">
            <a:extLst>
              <a:ext uri="{FF2B5EF4-FFF2-40B4-BE49-F238E27FC236}">
                <a16:creationId xmlns:a16="http://schemas.microsoft.com/office/drawing/2014/main" id="{8472DD11-AE38-473E-81EB-0437B35D3E63}"/>
              </a:ext>
            </a:extLst>
          </p:cNvPr>
          <p:cNvSpPr>
            <a:spLocks noGrp="1"/>
          </p:cNvSpPr>
          <p:nvPr>
            <p:ph idx="1"/>
          </p:nvPr>
        </p:nvSpPr>
        <p:spPr>
          <a:xfrm>
            <a:off x="838200" y="1825625"/>
            <a:ext cx="5935133" cy="4351338"/>
          </a:xfrm>
        </p:spPr>
        <p:txBody>
          <a:bodyPr/>
          <a:lstStyle/>
          <a:p>
            <a:r>
              <a:rPr lang="zh-CN" altLang="zh-CN" dirty="0">
                <a:solidFill>
                  <a:srgbClr val="555555"/>
                </a:solidFill>
                <a:latin typeface="Arial" panose="020B0604020202020204" pitchFamily="34" charset="0"/>
                <a:ea typeface="Lato"/>
              </a:rPr>
              <a:t>当 TensorFlow 需要计算 tensor </a:t>
            </a:r>
            <a:r>
              <a:rPr lang="zh-CN" altLang="zh-CN" dirty="0">
                <a:solidFill>
                  <a:srgbClr val="555555"/>
                </a:solidFill>
                <a:latin typeface="Arial" panose="020B0604020202020204" pitchFamily="34" charset="0"/>
                <a:ea typeface="&amp;quot"/>
              </a:rPr>
              <a:t>C</a:t>
            </a:r>
            <a:r>
              <a:rPr lang="zh-CN" altLang="zh-CN" dirty="0">
                <a:solidFill>
                  <a:srgbClr val="555555"/>
                </a:solidFill>
                <a:latin typeface="Arial" panose="020B0604020202020204" pitchFamily="34" charset="0"/>
                <a:ea typeface="Lato"/>
              </a:rPr>
              <a:t> 对 tensor </a:t>
            </a:r>
            <a:r>
              <a:rPr lang="zh-CN" altLang="zh-CN" dirty="0">
                <a:solidFill>
                  <a:srgbClr val="555555"/>
                </a:solidFill>
                <a:latin typeface="Arial" panose="020B0604020202020204" pitchFamily="34" charset="0"/>
                <a:ea typeface="&amp;quot"/>
              </a:rPr>
              <a:t>I</a:t>
            </a:r>
            <a:r>
              <a:rPr lang="zh-CN" altLang="zh-CN" dirty="0">
                <a:solidFill>
                  <a:srgbClr val="555555"/>
                </a:solidFill>
                <a:latin typeface="Arial" panose="020B0604020202020204" pitchFamily="34" charset="0"/>
                <a:ea typeface="Lato"/>
              </a:rPr>
              <a:t> 的梯度时，它首先找到从 </a:t>
            </a:r>
            <a:r>
              <a:rPr lang="zh-CN" altLang="zh-CN" dirty="0">
                <a:solidFill>
                  <a:srgbClr val="555555"/>
                </a:solidFill>
                <a:latin typeface="Arial" panose="020B0604020202020204" pitchFamily="34" charset="0"/>
                <a:ea typeface="&amp;quot"/>
              </a:rPr>
              <a:t>I</a:t>
            </a:r>
            <a:r>
              <a:rPr lang="zh-CN" altLang="zh-CN" dirty="0">
                <a:solidFill>
                  <a:srgbClr val="555555"/>
                </a:solidFill>
                <a:latin typeface="Arial" panose="020B0604020202020204" pitchFamily="34" charset="0"/>
                <a:ea typeface="Lato"/>
              </a:rPr>
              <a:t> 到 </a:t>
            </a:r>
            <a:r>
              <a:rPr lang="zh-CN" altLang="zh-CN" dirty="0">
                <a:solidFill>
                  <a:srgbClr val="555555"/>
                </a:solidFill>
                <a:latin typeface="Arial" panose="020B0604020202020204" pitchFamily="34" charset="0"/>
                <a:ea typeface="&amp;quot"/>
              </a:rPr>
              <a:t>C</a:t>
            </a:r>
            <a:r>
              <a:rPr lang="zh-CN" altLang="zh-CN" dirty="0">
                <a:solidFill>
                  <a:srgbClr val="555555"/>
                </a:solidFill>
                <a:latin typeface="Arial" panose="020B0604020202020204" pitchFamily="34" charset="0"/>
                <a:ea typeface="Lato"/>
              </a:rPr>
              <a:t> 的计算路径</a:t>
            </a:r>
            <a:r>
              <a:rPr lang="en-US" altLang="zh-CN" dirty="0">
                <a:solidFill>
                  <a:srgbClr val="555555"/>
                </a:solidFill>
                <a:latin typeface="Arial" panose="020B0604020202020204" pitchFamily="34" charset="0"/>
                <a:ea typeface="Lato"/>
              </a:rPr>
              <a:t>.</a:t>
            </a:r>
          </a:p>
          <a:p>
            <a:r>
              <a:rPr lang="zh-CN" altLang="zh-CN" dirty="0">
                <a:solidFill>
                  <a:srgbClr val="555555"/>
                </a:solidFill>
                <a:latin typeface="Arial" panose="020B0604020202020204" pitchFamily="34" charset="0"/>
                <a:ea typeface="Lato"/>
              </a:rPr>
              <a:t>之后，从 </a:t>
            </a:r>
            <a:r>
              <a:rPr lang="zh-CN" altLang="zh-CN" dirty="0">
                <a:solidFill>
                  <a:srgbClr val="555555"/>
                </a:solidFill>
                <a:latin typeface="Arial" panose="020B0604020202020204" pitchFamily="34" charset="0"/>
                <a:ea typeface="&amp;quot"/>
              </a:rPr>
              <a:t>C</a:t>
            </a:r>
            <a:r>
              <a:rPr lang="zh-CN" altLang="zh-CN" dirty="0">
                <a:solidFill>
                  <a:srgbClr val="555555"/>
                </a:solidFill>
                <a:latin typeface="Arial" panose="020B0604020202020204" pitchFamily="34" charset="0"/>
                <a:ea typeface="Lato"/>
              </a:rPr>
              <a:t> 反向回溯到 </a:t>
            </a:r>
            <a:r>
              <a:rPr lang="zh-CN" altLang="zh-CN" dirty="0">
                <a:solidFill>
                  <a:srgbClr val="555555"/>
                </a:solidFill>
                <a:latin typeface="Arial" panose="020B0604020202020204" pitchFamily="34" charset="0"/>
                <a:ea typeface="&amp;quot"/>
              </a:rPr>
              <a:t>I</a:t>
            </a:r>
            <a:r>
              <a:rPr lang="zh-CN" altLang="zh-CN" dirty="0">
                <a:solidFill>
                  <a:srgbClr val="555555"/>
                </a:solidFill>
                <a:latin typeface="Arial" panose="020B0604020202020204" pitchFamily="34" charset="0"/>
                <a:ea typeface="Lato"/>
              </a:rPr>
              <a:t>，对于反向路径上的每个节点，TensorFlow 都会添加一个节点，并根据前向操作使用求导的「链式法则」得到「梯度计算函数」。</a:t>
            </a:r>
            <a:endParaRPr lang="zh-CN" altLang="en-US" dirty="0"/>
          </a:p>
        </p:txBody>
      </p:sp>
      <p:pic>
        <p:nvPicPr>
          <p:cNvPr id="8" name="图片 7">
            <a:extLst>
              <a:ext uri="{FF2B5EF4-FFF2-40B4-BE49-F238E27FC236}">
                <a16:creationId xmlns:a16="http://schemas.microsoft.com/office/drawing/2014/main" id="{213B3C9E-C988-411F-9546-4E50FD670A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33" y="1690688"/>
            <a:ext cx="4762500" cy="3810000"/>
          </a:xfrm>
          <a:prstGeom prst="rect">
            <a:avLst/>
          </a:prstGeom>
        </p:spPr>
      </p:pic>
    </p:spTree>
    <p:extLst>
      <p:ext uri="{BB962C8B-B14F-4D97-AF65-F5344CB8AC3E}">
        <p14:creationId xmlns:p14="http://schemas.microsoft.com/office/powerpoint/2010/main" val="2614593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B156D-F03A-4024-B86B-DBF6ADB5A064}"/>
              </a:ext>
            </a:extLst>
          </p:cNvPr>
          <p:cNvSpPr>
            <a:spLocks noGrp="1"/>
          </p:cNvSpPr>
          <p:nvPr>
            <p:ph type="title"/>
          </p:nvPr>
        </p:nvSpPr>
        <p:spPr/>
        <p:txBody>
          <a:bodyPr/>
          <a:lstStyle/>
          <a:p>
            <a:r>
              <a:rPr lang="en-US" altLang="zh-CN" dirty="0"/>
              <a:t>Partial and concurrent execution</a:t>
            </a:r>
            <a:endParaRPr lang="zh-CN" altLang="en-US" dirty="0"/>
          </a:p>
        </p:txBody>
      </p:sp>
      <p:sp>
        <p:nvSpPr>
          <p:cNvPr id="3" name="内容占位符 2">
            <a:extLst>
              <a:ext uri="{FF2B5EF4-FFF2-40B4-BE49-F238E27FC236}">
                <a16:creationId xmlns:a16="http://schemas.microsoft.com/office/drawing/2014/main" id="{1BB6F86A-4FDC-4706-A632-03B39BE8E5A7}"/>
              </a:ext>
            </a:extLst>
          </p:cNvPr>
          <p:cNvSpPr>
            <a:spLocks noGrp="1"/>
          </p:cNvSpPr>
          <p:nvPr>
            <p:ph idx="1"/>
          </p:nvPr>
        </p:nvSpPr>
        <p:spPr/>
        <p:txBody>
          <a:bodyPr/>
          <a:lstStyle/>
          <a:p>
            <a:r>
              <a:rPr lang="en-US" altLang="zh-CN" dirty="0"/>
              <a:t>The client selects zero or more edges to feed input tensors into the dataflow, and one or more edges to fetch output tensors from the dataflow; the runtime then prunes the graph to contain the necessary set of operations.</a:t>
            </a:r>
          </a:p>
        </p:txBody>
      </p:sp>
    </p:spTree>
    <p:extLst>
      <p:ext uri="{BB962C8B-B14F-4D97-AF65-F5344CB8AC3E}">
        <p14:creationId xmlns:p14="http://schemas.microsoft.com/office/powerpoint/2010/main" val="2595901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58373-6698-4E19-BD76-D275CF88B168}"/>
              </a:ext>
            </a:extLst>
          </p:cNvPr>
          <p:cNvSpPr>
            <a:spLocks noGrp="1"/>
          </p:cNvSpPr>
          <p:nvPr>
            <p:ph type="title"/>
          </p:nvPr>
        </p:nvSpPr>
        <p:spPr/>
        <p:txBody>
          <a:bodyPr/>
          <a:lstStyle/>
          <a:p>
            <a:r>
              <a:rPr lang="en-US" altLang="zh-CN" dirty="0"/>
              <a:t>Partial and concurrent execution</a:t>
            </a:r>
            <a:endParaRPr lang="zh-CN" altLang="en-US" dirty="0"/>
          </a:p>
        </p:txBody>
      </p:sp>
      <p:pic>
        <p:nvPicPr>
          <p:cNvPr id="4" name="Picture 2" descr="âtensorflow data flow graphâçå¾çæç´¢ç»æ">
            <a:extLst>
              <a:ext uri="{FF2B5EF4-FFF2-40B4-BE49-F238E27FC236}">
                <a16:creationId xmlns:a16="http://schemas.microsoft.com/office/drawing/2014/main" id="{568C82BF-3780-4620-BAD6-778A296D775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950823" y="1419973"/>
            <a:ext cx="6076950" cy="341947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E74C01D3-3FD9-4A59-AEB0-B77C8D11E2F8}"/>
              </a:ext>
            </a:extLst>
          </p:cNvPr>
          <p:cNvSpPr/>
          <p:nvPr/>
        </p:nvSpPr>
        <p:spPr>
          <a:xfrm>
            <a:off x="6296298" y="2899308"/>
            <a:ext cx="1058091" cy="73152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EB605A99-173D-443F-B9F6-E6DDF96A7EEC}"/>
              </a:ext>
            </a:extLst>
          </p:cNvPr>
          <p:cNvCxnSpPr>
            <a:cxnSpLocks/>
          </p:cNvCxnSpPr>
          <p:nvPr/>
        </p:nvCxnSpPr>
        <p:spPr>
          <a:xfrm flipH="1">
            <a:off x="378824" y="2899308"/>
            <a:ext cx="5917475" cy="529692"/>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AD72B7B5-BBB1-4D62-9CFA-434743EB5FEC}"/>
              </a:ext>
            </a:extLst>
          </p:cNvPr>
          <p:cNvCxnSpPr>
            <a:cxnSpLocks/>
          </p:cNvCxnSpPr>
          <p:nvPr/>
        </p:nvCxnSpPr>
        <p:spPr>
          <a:xfrm flipH="1">
            <a:off x="4950823" y="3630828"/>
            <a:ext cx="2403566" cy="1807199"/>
          </a:xfrm>
          <a:prstGeom prst="straightConnector1">
            <a:avLst/>
          </a:prstGeom>
          <a:ln>
            <a:solidFill>
              <a:srgbClr val="92D050"/>
            </a:solidFill>
            <a:tailEnd type="triangle"/>
          </a:ln>
        </p:spPr>
        <p:style>
          <a:lnRef idx="1">
            <a:schemeClr val="accent2"/>
          </a:lnRef>
          <a:fillRef idx="0">
            <a:schemeClr val="accent2"/>
          </a:fillRef>
          <a:effectRef idx="0">
            <a:schemeClr val="accent2"/>
          </a:effectRef>
          <a:fontRef idx="minor">
            <a:schemeClr val="tx1"/>
          </a:fontRef>
        </p:style>
      </p:cxnSp>
      <p:sp>
        <p:nvSpPr>
          <p:cNvPr id="15" name="椭圆 14">
            <a:extLst>
              <a:ext uri="{FF2B5EF4-FFF2-40B4-BE49-F238E27FC236}">
                <a16:creationId xmlns:a16="http://schemas.microsoft.com/office/drawing/2014/main" id="{0B1372DB-92A8-46DB-AF53-8FBD547AE80B}"/>
              </a:ext>
            </a:extLst>
          </p:cNvPr>
          <p:cNvSpPr/>
          <p:nvPr/>
        </p:nvSpPr>
        <p:spPr>
          <a:xfrm>
            <a:off x="1724297" y="4088980"/>
            <a:ext cx="1828800" cy="849086"/>
          </a:xfrm>
          <a:prstGeom prst="ellipse">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CCA314A6-2EC8-4C49-AB72-12070201ABC2}"/>
              </a:ext>
            </a:extLst>
          </p:cNvPr>
          <p:cNvSpPr txBox="1"/>
          <p:nvPr/>
        </p:nvSpPr>
        <p:spPr>
          <a:xfrm>
            <a:off x="2188571" y="4248847"/>
            <a:ext cx="952505" cy="369332"/>
          </a:xfrm>
          <a:prstGeom prst="rect">
            <a:avLst/>
          </a:prstGeom>
          <a:noFill/>
        </p:spPr>
        <p:txBody>
          <a:bodyPr wrap="none" rtlCol="0">
            <a:spAutoFit/>
          </a:bodyPr>
          <a:lstStyle/>
          <a:p>
            <a:r>
              <a:rPr lang="en-US" altLang="zh-CN" dirty="0" err="1"/>
              <a:t>MatMul</a:t>
            </a:r>
            <a:endParaRPr lang="zh-CN" altLang="en-US" dirty="0"/>
          </a:p>
        </p:txBody>
      </p:sp>
      <p:cxnSp>
        <p:nvCxnSpPr>
          <p:cNvPr id="19" name="直接箭头连接符 18">
            <a:extLst>
              <a:ext uri="{FF2B5EF4-FFF2-40B4-BE49-F238E27FC236}">
                <a16:creationId xmlns:a16="http://schemas.microsoft.com/office/drawing/2014/main" id="{22D755DD-ECA2-4A30-83EA-B91B6C897EFC}"/>
              </a:ext>
            </a:extLst>
          </p:cNvPr>
          <p:cNvCxnSpPr>
            <a:cxnSpLocks/>
            <a:endCxn id="15" idx="1"/>
          </p:cNvCxnSpPr>
          <p:nvPr/>
        </p:nvCxnSpPr>
        <p:spPr>
          <a:xfrm>
            <a:off x="1005840" y="3922027"/>
            <a:ext cx="986279" cy="291299"/>
          </a:xfrm>
          <a:prstGeom prst="straightConnector1">
            <a:avLst/>
          </a:prstGeom>
          <a:ln>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22731E5B-9738-4227-A6A4-AAFAF87A9BF2}"/>
              </a:ext>
            </a:extLst>
          </p:cNvPr>
          <p:cNvCxnSpPr>
            <a:cxnSpLocks/>
            <a:endCxn id="15" idx="3"/>
          </p:cNvCxnSpPr>
          <p:nvPr/>
        </p:nvCxnSpPr>
        <p:spPr>
          <a:xfrm flipV="1">
            <a:off x="1005840" y="4813720"/>
            <a:ext cx="986279" cy="424486"/>
          </a:xfrm>
          <a:prstGeom prst="straightConnector1">
            <a:avLst/>
          </a:prstGeom>
          <a:ln>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37BCB05F-3FC6-4EAB-9315-209DDB8F432F}"/>
              </a:ext>
            </a:extLst>
          </p:cNvPr>
          <p:cNvCxnSpPr>
            <a:cxnSpLocks/>
            <a:stCxn id="15" idx="6"/>
          </p:cNvCxnSpPr>
          <p:nvPr/>
        </p:nvCxnSpPr>
        <p:spPr>
          <a:xfrm>
            <a:off x="3553097" y="4513523"/>
            <a:ext cx="1123407" cy="20904"/>
          </a:xfrm>
          <a:prstGeom prst="straightConnector1">
            <a:avLst/>
          </a:prstGeom>
          <a:ln>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8CEC1976-3A76-4FA1-9C58-2C39AE3F0C64}"/>
              </a:ext>
            </a:extLst>
          </p:cNvPr>
          <p:cNvSpPr/>
          <p:nvPr/>
        </p:nvSpPr>
        <p:spPr>
          <a:xfrm>
            <a:off x="378824" y="3429000"/>
            <a:ext cx="4572000" cy="2009027"/>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BFACF4BD-DCCB-4F54-9A89-16D73139259B}"/>
              </a:ext>
            </a:extLst>
          </p:cNvPr>
          <p:cNvSpPr txBox="1"/>
          <p:nvPr/>
        </p:nvSpPr>
        <p:spPr>
          <a:xfrm>
            <a:off x="490004" y="3476177"/>
            <a:ext cx="840295" cy="369332"/>
          </a:xfrm>
          <a:prstGeom prst="rect">
            <a:avLst/>
          </a:prstGeom>
          <a:noFill/>
        </p:spPr>
        <p:txBody>
          <a:bodyPr wrap="none" rtlCol="0">
            <a:spAutoFit/>
          </a:bodyPr>
          <a:lstStyle/>
          <a:p>
            <a:r>
              <a:rPr lang="en-US" altLang="zh-CN" dirty="0"/>
              <a:t>feed_0</a:t>
            </a:r>
            <a:endParaRPr lang="zh-CN" altLang="en-US" dirty="0"/>
          </a:p>
        </p:txBody>
      </p:sp>
      <p:sp>
        <p:nvSpPr>
          <p:cNvPr id="34" name="文本框 33">
            <a:extLst>
              <a:ext uri="{FF2B5EF4-FFF2-40B4-BE49-F238E27FC236}">
                <a16:creationId xmlns:a16="http://schemas.microsoft.com/office/drawing/2014/main" id="{BCDC2BEC-AFD3-41E1-A631-328FD689653C}"/>
              </a:ext>
            </a:extLst>
          </p:cNvPr>
          <p:cNvSpPr txBox="1"/>
          <p:nvPr/>
        </p:nvSpPr>
        <p:spPr>
          <a:xfrm>
            <a:off x="490004" y="4661127"/>
            <a:ext cx="840295" cy="369332"/>
          </a:xfrm>
          <a:prstGeom prst="rect">
            <a:avLst/>
          </a:prstGeom>
          <a:noFill/>
        </p:spPr>
        <p:txBody>
          <a:bodyPr wrap="none" rtlCol="0">
            <a:spAutoFit/>
          </a:bodyPr>
          <a:lstStyle/>
          <a:p>
            <a:r>
              <a:rPr lang="en-US" altLang="zh-CN" dirty="0"/>
              <a:t>feed_1</a:t>
            </a:r>
            <a:endParaRPr lang="zh-CN" altLang="en-US" dirty="0"/>
          </a:p>
        </p:txBody>
      </p:sp>
      <p:sp>
        <p:nvSpPr>
          <p:cNvPr id="35" name="文本框 34">
            <a:extLst>
              <a:ext uri="{FF2B5EF4-FFF2-40B4-BE49-F238E27FC236}">
                <a16:creationId xmlns:a16="http://schemas.microsoft.com/office/drawing/2014/main" id="{77B61452-38FF-4876-B2D5-31AD9C7189EF}"/>
              </a:ext>
            </a:extLst>
          </p:cNvPr>
          <p:cNvSpPr txBox="1"/>
          <p:nvPr/>
        </p:nvSpPr>
        <p:spPr>
          <a:xfrm>
            <a:off x="3473958" y="4109884"/>
            <a:ext cx="675185" cy="369332"/>
          </a:xfrm>
          <a:prstGeom prst="rect">
            <a:avLst/>
          </a:prstGeom>
          <a:noFill/>
        </p:spPr>
        <p:txBody>
          <a:bodyPr wrap="none" rtlCol="0">
            <a:spAutoFit/>
          </a:bodyPr>
          <a:lstStyle/>
          <a:p>
            <a:r>
              <a:rPr lang="en-US" altLang="zh-CN" dirty="0"/>
              <a:t>fetch</a:t>
            </a:r>
            <a:endParaRPr lang="zh-CN" altLang="en-US" dirty="0"/>
          </a:p>
        </p:txBody>
      </p:sp>
    </p:spTree>
    <p:extLst>
      <p:ext uri="{BB962C8B-B14F-4D97-AF65-F5344CB8AC3E}">
        <p14:creationId xmlns:p14="http://schemas.microsoft.com/office/powerpoint/2010/main" val="3004571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B156D-F03A-4024-B86B-DBF6ADB5A064}"/>
              </a:ext>
            </a:extLst>
          </p:cNvPr>
          <p:cNvSpPr>
            <a:spLocks noGrp="1"/>
          </p:cNvSpPr>
          <p:nvPr>
            <p:ph type="title"/>
          </p:nvPr>
        </p:nvSpPr>
        <p:spPr/>
        <p:txBody>
          <a:bodyPr/>
          <a:lstStyle/>
          <a:p>
            <a:r>
              <a:rPr lang="en-US" altLang="zh-CN" dirty="0"/>
              <a:t>Partial and concurrent execution</a:t>
            </a:r>
            <a:endParaRPr lang="zh-CN" altLang="en-US" dirty="0"/>
          </a:p>
        </p:txBody>
      </p:sp>
      <p:sp>
        <p:nvSpPr>
          <p:cNvPr id="3" name="内容占位符 2">
            <a:extLst>
              <a:ext uri="{FF2B5EF4-FFF2-40B4-BE49-F238E27FC236}">
                <a16:creationId xmlns:a16="http://schemas.microsoft.com/office/drawing/2014/main" id="{1BB6F86A-4FDC-4706-A632-03B39BE8E5A7}"/>
              </a:ext>
            </a:extLst>
          </p:cNvPr>
          <p:cNvSpPr>
            <a:spLocks noGrp="1"/>
          </p:cNvSpPr>
          <p:nvPr>
            <p:ph idx="1"/>
          </p:nvPr>
        </p:nvSpPr>
        <p:spPr/>
        <p:txBody>
          <a:bodyPr/>
          <a:lstStyle/>
          <a:p>
            <a:r>
              <a:rPr lang="en-US" altLang="zh-CN" dirty="0"/>
              <a:t>Partial and concurrent execution is responsible for much of TensorFlow’s flexibility</a:t>
            </a:r>
            <a:endParaRPr lang="zh-CN" altLang="en-US" dirty="0"/>
          </a:p>
          <a:p>
            <a:endParaRPr lang="en-US" altLang="zh-CN" dirty="0"/>
          </a:p>
        </p:txBody>
      </p:sp>
    </p:spTree>
    <p:extLst>
      <p:ext uri="{BB962C8B-B14F-4D97-AF65-F5344CB8AC3E}">
        <p14:creationId xmlns:p14="http://schemas.microsoft.com/office/powerpoint/2010/main" val="1923445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C5106-D533-4357-AE65-6517E3FEB924}"/>
              </a:ext>
            </a:extLst>
          </p:cNvPr>
          <p:cNvSpPr>
            <a:spLocks noGrp="1"/>
          </p:cNvSpPr>
          <p:nvPr>
            <p:ph type="title"/>
          </p:nvPr>
        </p:nvSpPr>
        <p:spPr/>
        <p:txBody>
          <a:bodyPr/>
          <a:lstStyle/>
          <a:p>
            <a:r>
              <a:rPr lang="en-US" altLang="zh-CN" dirty="0"/>
              <a:t>Introduction</a:t>
            </a:r>
            <a:endParaRPr lang="zh-CN" altLang="en-US" dirty="0"/>
          </a:p>
        </p:txBody>
      </p:sp>
      <p:sp>
        <p:nvSpPr>
          <p:cNvPr id="3" name="文本占位符 2">
            <a:extLst>
              <a:ext uri="{FF2B5EF4-FFF2-40B4-BE49-F238E27FC236}">
                <a16:creationId xmlns:a16="http://schemas.microsoft.com/office/drawing/2014/main" id="{B2C07E35-CA1B-428F-B062-D2650DE4A638}"/>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35197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231C9-4D2D-4EE6-965D-A6586B0867A0}"/>
              </a:ext>
            </a:extLst>
          </p:cNvPr>
          <p:cNvSpPr>
            <a:spLocks noGrp="1"/>
          </p:cNvSpPr>
          <p:nvPr>
            <p:ph type="title"/>
          </p:nvPr>
        </p:nvSpPr>
        <p:spPr/>
        <p:txBody>
          <a:bodyPr/>
          <a:lstStyle/>
          <a:p>
            <a:r>
              <a:rPr lang="en-US" altLang="zh-CN" dirty="0"/>
              <a:t>Distributed execution</a:t>
            </a:r>
            <a:endParaRPr lang="zh-CN" altLang="en-US" dirty="0"/>
          </a:p>
        </p:txBody>
      </p:sp>
      <p:sp>
        <p:nvSpPr>
          <p:cNvPr id="3" name="内容占位符 2">
            <a:extLst>
              <a:ext uri="{FF2B5EF4-FFF2-40B4-BE49-F238E27FC236}">
                <a16:creationId xmlns:a16="http://schemas.microsoft.com/office/drawing/2014/main" id="{6F2EBD30-ACD6-421A-9883-8809D4D71694}"/>
              </a:ext>
            </a:extLst>
          </p:cNvPr>
          <p:cNvSpPr>
            <a:spLocks noGrp="1"/>
          </p:cNvSpPr>
          <p:nvPr>
            <p:ph idx="1"/>
          </p:nvPr>
        </p:nvSpPr>
        <p:spPr/>
        <p:txBody>
          <a:bodyPr>
            <a:normAutofit/>
          </a:bodyPr>
          <a:lstStyle/>
          <a:p>
            <a:endParaRPr lang="en-US" altLang="zh-CN" dirty="0"/>
          </a:p>
          <a:p>
            <a:r>
              <a:rPr lang="en-US" altLang="zh-CN" dirty="0"/>
              <a:t>The TensorFlow runtime places operations on devices, subject to implicit or explicit constraints in the graph</a:t>
            </a:r>
            <a:endParaRPr lang="zh-CN" altLang="en-US" dirty="0"/>
          </a:p>
        </p:txBody>
      </p:sp>
    </p:spTree>
    <p:extLst>
      <p:ext uri="{BB962C8B-B14F-4D97-AF65-F5344CB8AC3E}">
        <p14:creationId xmlns:p14="http://schemas.microsoft.com/office/powerpoint/2010/main" val="2168779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231C9-4D2D-4EE6-965D-A6586B0867A0}"/>
              </a:ext>
            </a:extLst>
          </p:cNvPr>
          <p:cNvSpPr>
            <a:spLocks noGrp="1"/>
          </p:cNvSpPr>
          <p:nvPr>
            <p:ph type="title"/>
          </p:nvPr>
        </p:nvSpPr>
        <p:spPr/>
        <p:txBody>
          <a:bodyPr/>
          <a:lstStyle/>
          <a:p>
            <a:r>
              <a:rPr lang="en-US" altLang="zh-CN" dirty="0"/>
              <a:t>Distributed execution</a:t>
            </a:r>
            <a:endParaRPr lang="zh-CN" altLang="en-US" dirty="0"/>
          </a:p>
        </p:txBody>
      </p:sp>
      <p:sp>
        <p:nvSpPr>
          <p:cNvPr id="3" name="内容占位符 2">
            <a:extLst>
              <a:ext uri="{FF2B5EF4-FFF2-40B4-BE49-F238E27FC236}">
                <a16:creationId xmlns:a16="http://schemas.microsoft.com/office/drawing/2014/main" id="{6F2EBD30-ACD6-421A-9883-8809D4D71694}"/>
              </a:ext>
            </a:extLst>
          </p:cNvPr>
          <p:cNvSpPr>
            <a:spLocks noGrp="1"/>
          </p:cNvSpPr>
          <p:nvPr>
            <p:ph idx="1"/>
          </p:nvPr>
        </p:nvSpPr>
        <p:spPr/>
        <p:txBody>
          <a:bodyPr>
            <a:normAutofit lnSpcReduction="10000"/>
          </a:bodyPr>
          <a:lstStyle/>
          <a:p>
            <a:r>
              <a:rPr lang="en-US" altLang="zh-CN" dirty="0"/>
              <a:t>Placement algorithm</a:t>
            </a:r>
          </a:p>
          <a:p>
            <a:endParaRPr lang="en-US" altLang="zh-CN" dirty="0"/>
          </a:p>
          <a:p>
            <a:r>
              <a:rPr lang="zh-CN" altLang="en-US" sz="2200" dirty="0">
                <a:latin typeface="+mn-ea"/>
              </a:rPr>
              <a:t>设备分配分配算法需要将成本模型（</a:t>
            </a:r>
            <a:r>
              <a:rPr lang="en-US" altLang="zh-CN" sz="2200" dirty="0">
                <a:latin typeface="+mn-ea"/>
              </a:rPr>
              <a:t>cost model</a:t>
            </a:r>
            <a:r>
              <a:rPr lang="zh-CN" altLang="en-US" sz="2200" dirty="0">
                <a:latin typeface="+mn-ea"/>
              </a:rPr>
              <a:t>）作为参数，它包含了每个 </a:t>
            </a:r>
            <a:r>
              <a:rPr lang="en-US" altLang="zh-CN" sz="2200" i="1" dirty="0">
                <a:latin typeface="+mn-ea"/>
              </a:rPr>
              <a:t>node</a:t>
            </a:r>
            <a:r>
              <a:rPr lang="zh-CN" altLang="en-US" sz="2200" dirty="0">
                <a:latin typeface="+mn-ea"/>
              </a:rPr>
              <a:t> 中计算操作的输入和输入张量的大小（以字节为单位）和该 </a:t>
            </a:r>
            <a:r>
              <a:rPr lang="en-US" altLang="zh-CN" sz="2200" i="1" dirty="0">
                <a:latin typeface="+mn-ea"/>
              </a:rPr>
              <a:t>node</a:t>
            </a:r>
            <a:r>
              <a:rPr lang="zh-CN" altLang="en-US" sz="2200" dirty="0">
                <a:latin typeface="+mn-ea"/>
              </a:rPr>
              <a:t> 估计的计算时间。</a:t>
            </a:r>
          </a:p>
          <a:p>
            <a:r>
              <a:rPr lang="zh-CN" altLang="en-US" sz="2200" dirty="0">
                <a:latin typeface="+mn-ea"/>
              </a:rPr>
              <a:t>设备分配算法模拟数据流图的计算过程并使用贪心策略（</a:t>
            </a:r>
            <a:r>
              <a:rPr lang="en-US" altLang="zh-CN" sz="2200" dirty="0">
                <a:latin typeface="+mn-ea"/>
              </a:rPr>
              <a:t>greedy heuristic</a:t>
            </a:r>
            <a:r>
              <a:rPr lang="zh-CN" altLang="en-US" sz="2200" dirty="0">
                <a:latin typeface="+mn-ea"/>
              </a:rPr>
              <a:t>）来为每个 </a:t>
            </a:r>
            <a:r>
              <a:rPr lang="en-US" altLang="zh-CN" sz="2200" i="1" dirty="0">
                <a:latin typeface="+mn-ea"/>
              </a:rPr>
              <a:t>node</a:t>
            </a:r>
            <a:r>
              <a:rPr lang="zh-CN" altLang="en-US" sz="2200" dirty="0">
                <a:latin typeface="+mn-ea"/>
              </a:rPr>
              <a:t> 分配运算设备。</a:t>
            </a:r>
          </a:p>
          <a:p>
            <a:r>
              <a:rPr lang="zh-CN" altLang="en-US" sz="2200" dirty="0">
                <a:latin typeface="+mn-ea"/>
              </a:rPr>
              <a:t>设备分配算法首先从数据流图的源头开始对每个 </a:t>
            </a:r>
            <a:r>
              <a:rPr lang="en-US" altLang="zh-CN" sz="2200" i="1" dirty="0">
                <a:latin typeface="+mn-ea"/>
              </a:rPr>
              <a:t>node</a:t>
            </a:r>
            <a:r>
              <a:rPr lang="zh-CN" altLang="en-US" sz="2200" dirty="0">
                <a:latin typeface="+mn-ea"/>
              </a:rPr>
              <a:t> 的计算过程进行模拟。当某个 </a:t>
            </a:r>
            <a:r>
              <a:rPr lang="en-US" altLang="zh-CN" sz="2200" i="1" dirty="0">
                <a:latin typeface="+mn-ea"/>
              </a:rPr>
              <a:t>node</a:t>
            </a:r>
            <a:r>
              <a:rPr lang="zh-CN" altLang="en-US" sz="2200" dirty="0">
                <a:latin typeface="+mn-ea"/>
              </a:rPr>
              <a:t> 需要计算资源时，设备分配算法会将运行该计算的预计时间最短的</a:t>
            </a:r>
            <a:r>
              <a:rPr lang="zh-CN" altLang="en-US" sz="2200" b="1" dirty="0">
                <a:latin typeface="+mn-ea"/>
              </a:rPr>
              <a:t>可用</a:t>
            </a:r>
            <a:r>
              <a:rPr lang="zh-CN" altLang="en-US" sz="2200" dirty="0">
                <a:latin typeface="+mn-ea"/>
              </a:rPr>
              <a:t>设备分配给该节点。对于需要多个计算设备的 </a:t>
            </a:r>
            <a:r>
              <a:rPr lang="en-US" altLang="zh-CN" sz="2200" i="1" dirty="0">
                <a:latin typeface="+mn-ea"/>
              </a:rPr>
              <a:t>node</a:t>
            </a:r>
            <a:r>
              <a:rPr lang="zh-CN" altLang="en-US" sz="2200" dirty="0">
                <a:latin typeface="+mn-ea"/>
              </a:rPr>
              <a:t>，分配算法会使用贪心策略考虑将计算分配到不同设备后所需要的计算时间，并会考虑设备间数据通信的成本。总之，分配算法会将</a:t>
            </a:r>
            <a:r>
              <a:rPr lang="zh-CN" altLang="en-US" sz="2200" b="1" dirty="0">
                <a:latin typeface="+mn-ea"/>
              </a:rPr>
              <a:t>执行某计算操作最快的可用设备</a:t>
            </a:r>
            <a:r>
              <a:rPr lang="zh-CN" altLang="en-US" sz="2200" dirty="0">
                <a:latin typeface="+mn-ea"/>
              </a:rPr>
              <a:t>分配给 </a:t>
            </a:r>
            <a:r>
              <a:rPr lang="en-US" altLang="zh-CN" sz="2200" i="1" dirty="0">
                <a:latin typeface="+mn-ea"/>
              </a:rPr>
              <a:t>node</a:t>
            </a:r>
            <a:r>
              <a:rPr lang="zh-CN" altLang="en-US" sz="2200" dirty="0">
                <a:latin typeface="+mn-ea"/>
              </a:rPr>
              <a:t>。</a:t>
            </a:r>
          </a:p>
          <a:p>
            <a:endParaRPr lang="zh-CN" altLang="en-US" dirty="0"/>
          </a:p>
        </p:txBody>
      </p:sp>
    </p:spTree>
    <p:extLst>
      <p:ext uri="{BB962C8B-B14F-4D97-AF65-F5344CB8AC3E}">
        <p14:creationId xmlns:p14="http://schemas.microsoft.com/office/powerpoint/2010/main" val="1609358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21D667-DD27-4B65-B129-EB83833D65A6}"/>
              </a:ext>
            </a:extLst>
          </p:cNvPr>
          <p:cNvSpPr>
            <a:spLocks noGrp="1"/>
          </p:cNvSpPr>
          <p:nvPr>
            <p:ph type="title"/>
          </p:nvPr>
        </p:nvSpPr>
        <p:spPr/>
        <p:txBody>
          <a:bodyPr/>
          <a:lstStyle/>
          <a:p>
            <a:r>
              <a:rPr lang="en-US" altLang="zh-CN" dirty="0"/>
              <a:t>Dynamic control flow</a:t>
            </a:r>
            <a:endParaRPr lang="zh-CN" altLang="en-US" dirty="0"/>
          </a:p>
        </p:txBody>
      </p:sp>
      <p:sp>
        <p:nvSpPr>
          <p:cNvPr id="3" name="内容占位符 2">
            <a:extLst>
              <a:ext uri="{FF2B5EF4-FFF2-40B4-BE49-F238E27FC236}">
                <a16:creationId xmlns:a16="http://schemas.microsoft.com/office/drawing/2014/main" id="{B4092767-1F60-44CD-B3F6-E23284F7F551}"/>
              </a:ext>
            </a:extLst>
          </p:cNvPr>
          <p:cNvSpPr>
            <a:spLocks noGrp="1"/>
          </p:cNvSpPr>
          <p:nvPr>
            <p:ph idx="1"/>
          </p:nvPr>
        </p:nvSpPr>
        <p:spPr/>
        <p:txBody>
          <a:bodyPr/>
          <a:lstStyle/>
          <a:p>
            <a:r>
              <a:rPr lang="en-US" altLang="zh-CN" dirty="0"/>
              <a:t>TensorFlow supports advanced machine learning algorithms that contain conditional and </a:t>
            </a:r>
            <a:r>
              <a:rPr lang="en-US" altLang="zh-CN" b="1" dirty="0"/>
              <a:t>iterative</a:t>
            </a:r>
            <a:r>
              <a:rPr lang="en-US" altLang="zh-CN" dirty="0"/>
              <a:t> </a:t>
            </a:r>
            <a:r>
              <a:rPr lang="en-US" altLang="zh-CN" b="1" dirty="0"/>
              <a:t>control</a:t>
            </a:r>
            <a:r>
              <a:rPr lang="en-US" altLang="zh-CN" dirty="0"/>
              <a:t> </a:t>
            </a:r>
            <a:r>
              <a:rPr lang="en-US" altLang="zh-CN" b="1" dirty="0"/>
              <a:t>flow</a:t>
            </a:r>
            <a:r>
              <a:rPr lang="en-US" altLang="zh-CN" dirty="0"/>
              <a:t>.(RNN, LSTM)</a:t>
            </a:r>
          </a:p>
          <a:p>
            <a:r>
              <a:rPr lang="en-US" altLang="zh-CN" dirty="0"/>
              <a:t>Add </a:t>
            </a:r>
            <a:r>
              <a:rPr lang="en-US" altLang="zh-CN" b="1" dirty="0"/>
              <a:t>conditional</a:t>
            </a:r>
            <a:r>
              <a:rPr lang="en-US" altLang="zh-CN" dirty="0"/>
              <a:t> (if statement) and </a:t>
            </a:r>
            <a:r>
              <a:rPr lang="en-US" altLang="zh-CN" b="1" dirty="0"/>
              <a:t>iterative</a:t>
            </a:r>
            <a:r>
              <a:rPr lang="en-US" altLang="zh-CN" dirty="0"/>
              <a:t> (while loop) programming constructs in the dataflow graph itself, and thus able to build higher-order constructs.</a:t>
            </a:r>
          </a:p>
          <a:p>
            <a:r>
              <a:rPr lang="en-US" altLang="zh-CN" dirty="0"/>
              <a:t>Borrow the </a:t>
            </a:r>
            <a:r>
              <a:rPr lang="en-US" altLang="zh-CN" b="1" dirty="0"/>
              <a:t>Switch</a:t>
            </a:r>
            <a:r>
              <a:rPr lang="en-US" altLang="zh-CN" dirty="0"/>
              <a:t> and </a:t>
            </a:r>
            <a:r>
              <a:rPr lang="en-US" altLang="zh-CN" b="1" dirty="0"/>
              <a:t>Merge</a:t>
            </a:r>
            <a:r>
              <a:rPr lang="en-US" altLang="zh-CN" dirty="0"/>
              <a:t> primitives from classic dynamic dataflow architectures.</a:t>
            </a:r>
            <a:endParaRPr lang="zh-CN" altLang="en-US" dirty="0"/>
          </a:p>
        </p:txBody>
      </p:sp>
    </p:spTree>
    <p:extLst>
      <p:ext uri="{BB962C8B-B14F-4D97-AF65-F5344CB8AC3E}">
        <p14:creationId xmlns:p14="http://schemas.microsoft.com/office/powerpoint/2010/main" val="3300985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7C1CA1-7C02-4A7F-A3ED-87C9D1B85A05}"/>
              </a:ext>
            </a:extLst>
          </p:cNvPr>
          <p:cNvSpPr>
            <a:spLocks noGrp="1"/>
          </p:cNvSpPr>
          <p:nvPr>
            <p:ph type="title"/>
          </p:nvPr>
        </p:nvSpPr>
        <p:spPr/>
        <p:txBody>
          <a:bodyPr/>
          <a:lstStyle/>
          <a:p>
            <a:r>
              <a:rPr lang="en-US" altLang="zh-CN" dirty="0"/>
              <a:t>Implementation</a:t>
            </a:r>
            <a:endParaRPr lang="zh-CN" altLang="en-US" dirty="0"/>
          </a:p>
        </p:txBody>
      </p:sp>
      <p:sp>
        <p:nvSpPr>
          <p:cNvPr id="3" name="文本占位符 2">
            <a:extLst>
              <a:ext uri="{FF2B5EF4-FFF2-40B4-BE49-F238E27FC236}">
                <a16:creationId xmlns:a16="http://schemas.microsoft.com/office/drawing/2014/main" id="{9A294C8A-27B4-404D-950D-DB612436001B}"/>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93924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2A6C4E6-3DA1-4089-A15F-BD6F87DE0BDA}"/>
              </a:ext>
            </a:extLst>
          </p:cNvPr>
          <p:cNvPicPr>
            <a:picLocks noChangeAspect="1"/>
          </p:cNvPicPr>
          <p:nvPr/>
        </p:nvPicPr>
        <p:blipFill>
          <a:blip r:embed="rId2"/>
          <a:stretch>
            <a:fillRect/>
          </a:stretch>
        </p:blipFill>
        <p:spPr>
          <a:xfrm>
            <a:off x="6506510" y="1825625"/>
            <a:ext cx="4847290" cy="4134908"/>
          </a:xfrm>
          <a:prstGeom prst="rect">
            <a:avLst/>
          </a:prstGeom>
        </p:spPr>
      </p:pic>
      <p:sp>
        <p:nvSpPr>
          <p:cNvPr id="2" name="标题 1">
            <a:extLst>
              <a:ext uri="{FF2B5EF4-FFF2-40B4-BE49-F238E27FC236}">
                <a16:creationId xmlns:a16="http://schemas.microsoft.com/office/drawing/2014/main" id="{7580DE87-6A95-4922-8249-A1E96C0139E5}"/>
              </a:ext>
            </a:extLst>
          </p:cNvPr>
          <p:cNvSpPr>
            <a:spLocks noGrp="1"/>
          </p:cNvSpPr>
          <p:nvPr>
            <p:ph type="title"/>
          </p:nvPr>
        </p:nvSpPr>
        <p:spPr/>
        <p:txBody>
          <a:bodyPr/>
          <a:lstStyle/>
          <a:p>
            <a:r>
              <a:rPr lang="en-US" altLang="zh-CN" dirty="0"/>
              <a:t>Implementation--Client</a:t>
            </a:r>
            <a:endParaRPr lang="zh-CN" altLang="en-US" dirty="0"/>
          </a:p>
        </p:txBody>
      </p:sp>
      <p:sp>
        <p:nvSpPr>
          <p:cNvPr id="3" name="内容占位符 2">
            <a:extLst>
              <a:ext uri="{FF2B5EF4-FFF2-40B4-BE49-F238E27FC236}">
                <a16:creationId xmlns:a16="http://schemas.microsoft.com/office/drawing/2014/main" id="{558A6B73-304D-443C-A798-24D3BB8DC3EC}"/>
              </a:ext>
            </a:extLst>
          </p:cNvPr>
          <p:cNvSpPr>
            <a:spLocks noGrp="1"/>
          </p:cNvSpPr>
          <p:nvPr>
            <p:ph idx="1"/>
          </p:nvPr>
        </p:nvSpPr>
        <p:spPr>
          <a:xfrm>
            <a:off x="838200" y="1825625"/>
            <a:ext cx="5528733" cy="4351338"/>
          </a:xfrm>
        </p:spPr>
        <p:txBody>
          <a:bodyPr/>
          <a:lstStyle/>
          <a:p>
            <a:r>
              <a:rPr lang="en-US" altLang="zh-CN" dirty="0"/>
              <a:t>Defines the computation as a dataflow graph.</a:t>
            </a:r>
          </a:p>
          <a:p>
            <a:r>
              <a:rPr lang="en-US" altLang="zh-CN" dirty="0"/>
              <a:t>Initiates graph execution using a </a:t>
            </a:r>
            <a:r>
              <a:rPr lang="en-US" altLang="zh-CN" b="1" dirty="0"/>
              <a:t>session</a:t>
            </a:r>
            <a:endParaRPr lang="en-US" altLang="zh-CN" dirty="0"/>
          </a:p>
          <a:p>
            <a:endParaRPr lang="zh-CN" altLang="en-US" dirty="0"/>
          </a:p>
        </p:txBody>
      </p:sp>
      <p:sp>
        <p:nvSpPr>
          <p:cNvPr id="4" name="箭头: 右 3">
            <a:extLst>
              <a:ext uri="{FF2B5EF4-FFF2-40B4-BE49-F238E27FC236}">
                <a16:creationId xmlns:a16="http://schemas.microsoft.com/office/drawing/2014/main" id="{7FAA92D1-AD46-4975-96E9-BE2FA5B99B58}"/>
              </a:ext>
            </a:extLst>
          </p:cNvPr>
          <p:cNvSpPr/>
          <p:nvPr/>
        </p:nvSpPr>
        <p:spPr>
          <a:xfrm>
            <a:off x="6248400" y="2506133"/>
            <a:ext cx="829733" cy="1693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5543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2A6C4E6-3DA1-4089-A15F-BD6F87DE0BDA}"/>
              </a:ext>
            </a:extLst>
          </p:cNvPr>
          <p:cNvPicPr>
            <a:picLocks noChangeAspect="1"/>
          </p:cNvPicPr>
          <p:nvPr/>
        </p:nvPicPr>
        <p:blipFill>
          <a:blip r:embed="rId2"/>
          <a:stretch>
            <a:fillRect/>
          </a:stretch>
        </p:blipFill>
        <p:spPr>
          <a:xfrm>
            <a:off x="6506510" y="1825625"/>
            <a:ext cx="4847290" cy="4134908"/>
          </a:xfrm>
          <a:prstGeom prst="rect">
            <a:avLst/>
          </a:prstGeom>
        </p:spPr>
      </p:pic>
      <p:sp>
        <p:nvSpPr>
          <p:cNvPr id="2" name="标题 1">
            <a:extLst>
              <a:ext uri="{FF2B5EF4-FFF2-40B4-BE49-F238E27FC236}">
                <a16:creationId xmlns:a16="http://schemas.microsoft.com/office/drawing/2014/main" id="{7580DE87-6A95-4922-8249-A1E96C0139E5}"/>
              </a:ext>
            </a:extLst>
          </p:cNvPr>
          <p:cNvSpPr>
            <a:spLocks noGrp="1"/>
          </p:cNvSpPr>
          <p:nvPr>
            <p:ph type="title"/>
          </p:nvPr>
        </p:nvSpPr>
        <p:spPr/>
        <p:txBody>
          <a:bodyPr/>
          <a:lstStyle/>
          <a:p>
            <a:r>
              <a:rPr lang="en-US" altLang="zh-CN" dirty="0"/>
              <a:t>Implementation</a:t>
            </a:r>
            <a:endParaRPr lang="zh-CN" altLang="en-US" dirty="0"/>
          </a:p>
        </p:txBody>
      </p:sp>
      <p:sp>
        <p:nvSpPr>
          <p:cNvPr id="3" name="内容占位符 2">
            <a:extLst>
              <a:ext uri="{FF2B5EF4-FFF2-40B4-BE49-F238E27FC236}">
                <a16:creationId xmlns:a16="http://schemas.microsoft.com/office/drawing/2014/main" id="{558A6B73-304D-443C-A798-24D3BB8DC3EC}"/>
              </a:ext>
            </a:extLst>
          </p:cNvPr>
          <p:cNvSpPr>
            <a:spLocks noGrp="1"/>
          </p:cNvSpPr>
          <p:nvPr>
            <p:ph idx="1"/>
          </p:nvPr>
        </p:nvSpPr>
        <p:spPr>
          <a:xfrm>
            <a:off x="838200" y="1825625"/>
            <a:ext cx="5528733" cy="4351338"/>
          </a:xfrm>
        </p:spPr>
        <p:txBody>
          <a:bodyPr/>
          <a:lstStyle/>
          <a:p>
            <a:r>
              <a:rPr lang="en-US" altLang="zh-CN" dirty="0"/>
              <a:t>The TensorFlow runtime is a cross-platform library.</a:t>
            </a:r>
          </a:p>
          <a:p>
            <a:r>
              <a:rPr lang="pt-BR" altLang="zh-CN" dirty="0"/>
              <a:t>a C API separates userlevel </a:t>
            </a:r>
            <a:r>
              <a:rPr lang="en-US" altLang="zh-CN" dirty="0"/>
              <a:t>code in different languages from the core runtime</a:t>
            </a:r>
            <a:endParaRPr lang="zh-CN" altLang="en-US" dirty="0"/>
          </a:p>
        </p:txBody>
      </p:sp>
      <p:sp>
        <p:nvSpPr>
          <p:cNvPr id="6" name="箭头: 右 5">
            <a:extLst>
              <a:ext uri="{FF2B5EF4-FFF2-40B4-BE49-F238E27FC236}">
                <a16:creationId xmlns:a16="http://schemas.microsoft.com/office/drawing/2014/main" id="{43F7055B-EAF7-4209-8302-D9CCD1038731}"/>
              </a:ext>
            </a:extLst>
          </p:cNvPr>
          <p:cNvSpPr/>
          <p:nvPr/>
        </p:nvSpPr>
        <p:spPr>
          <a:xfrm>
            <a:off x="6248400" y="2895600"/>
            <a:ext cx="829733" cy="220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86620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2A6C4E6-3DA1-4089-A15F-BD6F87DE0BDA}"/>
              </a:ext>
            </a:extLst>
          </p:cNvPr>
          <p:cNvPicPr>
            <a:picLocks noChangeAspect="1"/>
          </p:cNvPicPr>
          <p:nvPr/>
        </p:nvPicPr>
        <p:blipFill>
          <a:blip r:embed="rId2"/>
          <a:stretch>
            <a:fillRect/>
          </a:stretch>
        </p:blipFill>
        <p:spPr>
          <a:xfrm>
            <a:off x="6506510" y="1825625"/>
            <a:ext cx="4847290" cy="4134908"/>
          </a:xfrm>
          <a:prstGeom prst="rect">
            <a:avLst/>
          </a:prstGeom>
        </p:spPr>
      </p:pic>
      <p:sp>
        <p:nvSpPr>
          <p:cNvPr id="2" name="标题 1">
            <a:extLst>
              <a:ext uri="{FF2B5EF4-FFF2-40B4-BE49-F238E27FC236}">
                <a16:creationId xmlns:a16="http://schemas.microsoft.com/office/drawing/2014/main" id="{7580DE87-6A95-4922-8249-A1E96C0139E5}"/>
              </a:ext>
            </a:extLst>
          </p:cNvPr>
          <p:cNvSpPr>
            <a:spLocks noGrp="1"/>
          </p:cNvSpPr>
          <p:nvPr>
            <p:ph type="title"/>
          </p:nvPr>
        </p:nvSpPr>
        <p:spPr/>
        <p:txBody>
          <a:bodyPr/>
          <a:lstStyle/>
          <a:p>
            <a:r>
              <a:rPr lang="en-US" altLang="zh-CN" dirty="0"/>
              <a:t>Implementation</a:t>
            </a:r>
            <a:endParaRPr lang="zh-CN" altLang="en-US" dirty="0"/>
          </a:p>
        </p:txBody>
      </p:sp>
      <p:sp>
        <p:nvSpPr>
          <p:cNvPr id="3" name="内容占位符 2">
            <a:extLst>
              <a:ext uri="{FF2B5EF4-FFF2-40B4-BE49-F238E27FC236}">
                <a16:creationId xmlns:a16="http://schemas.microsoft.com/office/drawing/2014/main" id="{558A6B73-304D-443C-A798-24D3BB8DC3EC}"/>
              </a:ext>
            </a:extLst>
          </p:cNvPr>
          <p:cNvSpPr>
            <a:spLocks noGrp="1"/>
          </p:cNvSpPr>
          <p:nvPr>
            <p:ph idx="1"/>
          </p:nvPr>
        </p:nvSpPr>
        <p:spPr>
          <a:xfrm>
            <a:off x="838200" y="1825625"/>
            <a:ext cx="5528733" cy="4351338"/>
          </a:xfrm>
        </p:spPr>
        <p:txBody>
          <a:bodyPr/>
          <a:lstStyle/>
          <a:p>
            <a:r>
              <a:rPr lang="en-US" altLang="zh-CN" dirty="0"/>
              <a:t>The core TensorFlow library is implemented in C++ for portability and performance.</a:t>
            </a:r>
          </a:p>
          <a:p>
            <a:r>
              <a:rPr lang="en-US" altLang="zh-CN" dirty="0"/>
              <a:t>It can run on almost all the usual operating systems</a:t>
            </a:r>
            <a:endParaRPr lang="zh-CN" altLang="en-US" dirty="0"/>
          </a:p>
        </p:txBody>
      </p:sp>
      <p:sp>
        <p:nvSpPr>
          <p:cNvPr id="9" name="箭头: 右 8">
            <a:extLst>
              <a:ext uri="{FF2B5EF4-FFF2-40B4-BE49-F238E27FC236}">
                <a16:creationId xmlns:a16="http://schemas.microsoft.com/office/drawing/2014/main" id="{1639C702-FE65-4800-AF21-B8F816D8D2E2}"/>
              </a:ext>
            </a:extLst>
          </p:cNvPr>
          <p:cNvSpPr/>
          <p:nvPr/>
        </p:nvSpPr>
        <p:spPr>
          <a:xfrm>
            <a:off x="5926667" y="4165600"/>
            <a:ext cx="1134533" cy="50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88068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2A6C4E6-3DA1-4089-A15F-BD6F87DE0BDA}"/>
              </a:ext>
            </a:extLst>
          </p:cNvPr>
          <p:cNvPicPr>
            <a:picLocks noChangeAspect="1"/>
          </p:cNvPicPr>
          <p:nvPr/>
        </p:nvPicPr>
        <p:blipFill>
          <a:blip r:embed="rId2"/>
          <a:stretch>
            <a:fillRect/>
          </a:stretch>
        </p:blipFill>
        <p:spPr>
          <a:xfrm>
            <a:off x="6506510" y="1825625"/>
            <a:ext cx="4847290" cy="4134908"/>
          </a:xfrm>
          <a:prstGeom prst="rect">
            <a:avLst/>
          </a:prstGeom>
        </p:spPr>
      </p:pic>
      <p:sp>
        <p:nvSpPr>
          <p:cNvPr id="2" name="标题 1">
            <a:extLst>
              <a:ext uri="{FF2B5EF4-FFF2-40B4-BE49-F238E27FC236}">
                <a16:creationId xmlns:a16="http://schemas.microsoft.com/office/drawing/2014/main" id="{7580DE87-6A95-4922-8249-A1E96C0139E5}"/>
              </a:ext>
            </a:extLst>
          </p:cNvPr>
          <p:cNvSpPr>
            <a:spLocks noGrp="1"/>
          </p:cNvSpPr>
          <p:nvPr>
            <p:ph type="title"/>
          </p:nvPr>
        </p:nvSpPr>
        <p:spPr/>
        <p:txBody>
          <a:bodyPr/>
          <a:lstStyle/>
          <a:p>
            <a:r>
              <a:rPr lang="en-US" altLang="zh-CN" dirty="0"/>
              <a:t>Implementation--</a:t>
            </a:r>
            <a:r>
              <a:rPr lang="en-US" altLang="zh-CN" b="1" dirty="0"/>
              <a:t> Distributed master </a:t>
            </a:r>
            <a:endParaRPr lang="zh-CN" altLang="en-US" dirty="0"/>
          </a:p>
        </p:txBody>
      </p:sp>
      <p:sp>
        <p:nvSpPr>
          <p:cNvPr id="3" name="内容占位符 2">
            <a:extLst>
              <a:ext uri="{FF2B5EF4-FFF2-40B4-BE49-F238E27FC236}">
                <a16:creationId xmlns:a16="http://schemas.microsoft.com/office/drawing/2014/main" id="{558A6B73-304D-443C-A798-24D3BB8DC3EC}"/>
              </a:ext>
            </a:extLst>
          </p:cNvPr>
          <p:cNvSpPr>
            <a:spLocks noGrp="1"/>
          </p:cNvSpPr>
          <p:nvPr>
            <p:ph idx="1"/>
          </p:nvPr>
        </p:nvSpPr>
        <p:spPr>
          <a:xfrm>
            <a:off x="838200" y="1825625"/>
            <a:ext cx="5528733" cy="4351338"/>
          </a:xfrm>
        </p:spPr>
        <p:txBody>
          <a:bodyPr/>
          <a:lstStyle/>
          <a:p>
            <a:r>
              <a:rPr lang="en-US" altLang="zh-CN" dirty="0"/>
              <a:t>Prunes a specific subgraph from the graph, as defined by the arguments to </a:t>
            </a:r>
            <a:r>
              <a:rPr lang="en-US" altLang="zh-CN" dirty="0" err="1"/>
              <a:t>Session.run</a:t>
            </a:r>
            <a:r>
              <a:rPr lang="en-US" altLang="zh-CN" dirty="0"/>
              <a:t>()</a:t>
            </a:r>
          </a:p>
          <a:p>
            <a:r>
              <a:rPr lang="en-US" altLang="zh-CN" dirty="0"/>
              <a:t>Partitions the subgraph into multiple pieces that run in different processes and devices.</a:t>
            </a:r>
          </a:p>
          <a:p>
            <a:r>
              <a:rPr lang="en-US" altLang="zh-CN" dirty="0"/>
              <a:t>Distributes the graph pieces to worker services.</a:t>
            </a:r>
          </a:p>
          <a:p>
            <a:r>
              <a:rPr lang="en-US" altLang="zh-CN" dirty="0"/>
              <a:t>Initiates graph piece execution by worker services.</a:t>
            </a:r>
          </a:p>
          <a:p>
            <a:endParaRPr lang="zh-CN" altLang="en-US" dirty="0"/>
          </a:p>
        </p:txBody>
      </p:sp>
      <p:sp>
        <p:nvSpPr>
          <p:cNvPr id="4" name="箭头: 右 3">
            <a:extLst>
              <a:ext uri="{FF2B5EF4-FFF2-40B4-BE49-F238E27FC236}">
                <a16:creationId xmlns:a16="http://schemas.microsoft.com/office/drawing/2014/main" id="{EC606CF4-C861-4D3B-8F50-8C1DFD239F0B}"/>
              </a:ext>
            </a:extLst>
          </p:cNvPr>
          <p:cNvSpPr/>
          <p:nvPr/>
        </p:nvSpPr>
        <p:spPr>
          <a:xfrm>
            <a:off x="5875867" y="3429000"/>
            <a:ext cx="1286933" cy="262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82413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2A6C4E6-3DA1-4089-A15F-BD6F87DE0BDA}"/>
              </a:ext>
            </a:extLst>
          </p:cNvPr>
          <p:cNvPicPr>
            <a:picLocks noChangeAspect="1"/>
          </p:cNvPicPr>
          <p:nvPr/>
        </p:nvPicPr>
        <p:blipFill>
          <a:blip r:embed="rId2"/>
          <a:stretch>
            <a:fillRect/>
          </a:stretch>
        </p:blipFill>
        <p:spPr>
          <a:xfrm>
            <a:off x="6506510" y="1825625"/>
            <a:ext cx="4847290" cy="4134908"/>
          </a:xfrm>
          <a:prstGeom prst="rect">
            <a:avLst/>
          </a:prstGeom>
        </p:spPr>
      </p:pic>
      <p:sp>
        <p:nvSpPr>
          <p:cNvPr id="2" name="标题 1">
            <a:extLst>
              <a:ext uri="{FF2B5EF4-FFF2-40B4-BE49-F238E27FC236}">
                <a16:creationId xmlns:a16="http://schemas.microsoft.com/office/drawing/2014/main" id="{7580DE87-6A95-4922-8249-A1E96C0139E5}"/>
              </a:ext>
            </a:extLst>
          </p:cNvPr>
          <p:cNvSpPr>
            <a:spLocks noGrp="1"/>
          </p:cNvSpPr>
          <p:nvPr>
            <p:ph type="title"/>
          </p:nvPr>
        </p:nvSpPr>
        <p:spPr/>
        <p:txBody>
          <a:bodyPr/>
          <a:lstStyle/>
          <a:p>
            <a:r>
              <a:rPr lang="en-US" altLang="zh-CN" dirty="0"/>
              <a:t>Implementation -- </a:t>
            </a:r>
            <a:r>
              <a:rPr lang="en-US" altLang="zh-CN" b="1" dirty="0"/>
              <a:t>Worker Services</a:t>
            </a:r>
            <a:endParaRPr lang="zh-CN" altLang="en-US" dirty="0"/>
          </a:p>
        </p:txBody>
      </p:sp>
      <p:sp>
        <p:nvSpPr>
          <p:cNvPr id="3" name="内容占位符 2">
            <a:extLst>
              <a:ext uri="{FF2B5EF4-FFF2-40B4-BE49-F238E27FC236}">
                <a16:creationId xmlns:a16="http://schemas.microsoft.com/office/drawing/2014/main" id="{558A6B73-304D-443C-A798-24D3BB8DC3EC}"/>
              </a:ext>
            </a:extLst>
          </p:cNvPr>
          <p:cNvSpPr>
            <a:spLocks noGrp="1"/>
          </p:cNvSpPr>
          <p:nvPr>
            <p:ph idx="1"/>
          </p:nvPr>
        </p:nvSpPr>
        <p:spPr>
          <a:xfrm>
            <a:off x="838200" y="1825625"/>
            <a:ext cx="5528733" cy="4351338"/>
          </a:xfrm>
        </p:spPr>
        <p:txBody>
          <a:bodyPr/>
          <a:lstStyle/>
          <a:p>
            <a:r>
              <a:rPr lang="en-US" altLang="zh-CN" dirty="0"/>
              <a:t>Schedule the execution of graph operations using kernel implementations appropriate to the available hardware (CPUs, GPUs, </a:t>
            </a:r>
            <a:r>
              <a:rPr lang="en-US" altLang="zh-CN" dirty="0" err="1"/>
              <a:t>etc</a:t>
            </a:r>
            <a:r>
              <a:rPr lang="en-US" altLang="zh-CN" dirty="0"/>
              <a:t>).</a:t>
            </a:r>
          </a:p>
          <a:p>
            <a:r>
              <a:rPr lang="en-US" altLang="zh-CN" dirty="0"/>
              <a:t>Send and receive operation results to and from other worker services.</a:t>
            </a:r>
          </a:p>
          <a:p>
            <a:endParaRPr lang="en-US" altLang="zh-CN" dirty="0"/>
          </a:p>
        </p:txBody>
      </p:sp>
      <p:sp>
        <p:nvSpPr>
          <p:cNvPr id="7" name="箭头: 右 6">
            <a:extLst>
              <a:ext uri="{FF2B5EF4-FFF2-40B4-BE49-F238E27FC236}">
                <a16:creationId xmlns:a16="http://schemas.microsoft.com/office/drawing/2014/main" id="{0591AF1F-D7A5-4473-BC11-7E37643E5EBC}"/>
              </a:ext>
            </a:extLst>
          </p:cNvPr>
          <p:cNvSpPr/>
          <p:nvPr/>
        </p:nvSpPr>
        <p:spPr>
          <a:xfrm>
            <a:off x="6671733" y="3429000"/>
            <a:ext cx="2421467" cy="2116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39197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2A6C4E6-3DA1-4089-A15F-BD6F87DE0BDA}"/>
              </a:ext>
            </a:extLst>
          </p:cNvPr>
          <p:cNvPicPr>
            <a:picLocks noChangeAspect="1"/>
          </p:cNvPicPr>
          <p:nvPr/>
        </p:nvPicPr>
        <p:blipFill>
          <a:blip r:embed="rId2"/>
          <a:stretch>
            <a:fillRect/>
          </a:stretch>
        </p:blipFill>
        <p:spPr>
          <a:xfrm>
            <a:off x="6506510" y="1825625"/>
            <a:ext cx="4847290" cy="4134908"/>
          </a:xfrm>
          <a:prstGeom prst="rect">
            <a:avLst/>
          </a:prstGeom>
        </p:spPr>
      </p:pic>
      <p:sp>
        <p:nvSpPr>
          <p:cNvPr id="2" name="标题 1">
            <a:extLst>
              <a:ext uri="{FF2B5EF4-FFF2-40B4-BE49-F238E27FC236}">
                <a16:creationId xmlns:a16="http://schemas.microsoft.com/office/drawing/2014/main" id="{7580DE87-6A95-4922-8249-A1E96C0139E5}"/>
              </a:ext>
            </a:extLst>
          </p:cNvPr>
          <p:cNvSpPr>
            <a:spLocks noGrp="1"/>
          </p:cNvSpPr>
          <p:nvPr>
            <p:ph type="title"/>
          </p:nvPr>
        </p:nvSpPr>
        <p:spPr/>
        <p:txBody>
          <a:bodyPr/>
          <a:lstStyle/>
          <a:p>
            <a:r>
              <a:rPr lang="en-US" altLang="zh-CN" dirty="0"/>
              <a:t>Implementation</a:t>
            </a:r>
            <a:endParaRPr lang="zh-CN" altLang="en-US" dirty="0"/>
          </a:p>
        </p:txBody>
      </p:sp>
      <p:sp>
        <p:nvSpPr>
          <p:cNvPr id="3" name="内容占位符 2">
            <a:extLst>
              <a:ext uri="{FF2B5EF4-FFF2-40B4-BE49-F238E27FC236}">
                <a16:creationId xmlns:a16="http://schemas.microsoft.com/office/drawing/2014/main" id="{558A6B73-304D-443C-A798-24D3BB8DC3EC}"/>
              </a:ext>
            </a:extLst>
          </p:cNvPr>
          <p:cNvSpPr>
            <a:spLocks noGrp="1"/>
          </p:cNvSpPr>
          <p:nvPr>
            <p:ph idx="1"/>
          </p:nvPr>
        </p:nvSpPr>
        <p:spPr>
          <a:xfrm>
            <a:off x="838200" y="1825625"/>
            <a:ext cx="5528733" cy="4351338"/>
          </a:xfrm>
        </p:spPr>
        <p:txBody>
          <a:bodyPr/>
          <a:lstStyle/>
          <a:p>
            <a:r>
              <a:rPr lang="en-US" altLang="zh-CN" dirty="0"/>
              <a:t>Perform the computation for individual graph operations</a:t>
            </a:r>
          </a:p>
        </p:txBody>
      </p:sp>
      <p:sp>
        <p:nvSpPr>
          <p:cNvPr id="6" name="箭头: 右 5">
            <a:extLst>
              <a:ext uri="{FF2B5EF4-FFF2-40B4-BE49-F238E27FC236}">
                <a16:creationId xmlns:a16="http://schemas.microsoft.com/office/drawing/2014/main" id="{05461D96-04C0-493F-9870-72A900EEC709}"/>
              </a:ext>
            </a:extLst>
          </p:cNvPr>
          <p:cNvSpPr/>
          <p:nvPr/>
        </p:nvSpPr>
        <p:spPr>
          <a:xfrm>
            <a:off x="6790267" y="3996267"/>
            <a:ext cx="372533" cy="254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9242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858D14-4D55-4C8C-8348-5F442A705C11}"/>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3CFD677E-3644-4A1A-AB68-715A3DFB9217}"/>
              </a:ext>
            </a:extLst>
          </p:cNvPr>
          <p:cNvSpPr>
            <a:spLocks noGrp="1"/>
          </p:cNvSpPr>
          <p:nvPr>
            <p:ph idx="1"/>
          </p:nvPr>
        </p:nvSpPr>
        <p:spPr/>
        <p:txBody>
          <a:bodyPr/>
          <a:lstStyle/>
          <a:p>
            <a:r>
              <a:rPr lang="zh-CN" altLang="en-US" dirty="0"/>
              <a:t>近年来机器学习不断取得不错的成就：</a:t>
            </a:r>
            <a:endParaRPr lang="en-US" altLang="zh-CN" dirty="0"/>
          </a:p>
          <a:p>
            <a:endParaRPr lang="en-US" altLang="zh-CN" dirty="0"/>
          </a:p>
          <a:p>
            <a:r>
              <a:rPr lang="en-US" altLang="zh-CN" dirty="0"/>
              <a:t>Sophisticated machine learning models</a:t>
            </a:r>
          </a:p>
          <a:p>
            <a:r>
              <a:rPr lang="zh-CN" altLang="en-US" dirty="0"/>
              <a:t>更多更易于获取的数据集</a:t>
            </a:r>
            <a:endParaRPr lang="en-US" altLang="zh-CN" dirty="0"/>
          </a:p>
          <a:p>
            <a:r>
              <a:rPr lang="zh-CN" altLang="en-US" dirty="0"/>
              <a:t>相关编程框架创立和完善</a:t>
            </a:r>
            <a:endParaRPr lang="en-US" altLang="zh-CN" dirty="0"/>
          </a:p>
          <a:p>
            <a:endParaRPr lang="zh-CN" altLang="en-US" dirty="0"/>
          </a:p>
        </p:txBody>
      </p:sp>
    </p:spTree>
    <p:extLst>
      <p:ext uri="{BB962C8B-B14F-4D97-AF65-F5344CB8AC3E}">
        <p14:creationId xmlns:p14="http://schemas.microsoft.com/office/powerpoint/2010/main" val="1294277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2A6C4E6-3DA1-4089-A15F-BD6F87DE0BDA}"/>
              </a:ext>
            </a:extLst>
          </p:cNvPr>
          <p:cNvPicPr>
            <a:picLocks noChangeAspect="1"/>
          </p:cNvPicPr>
          <p:nvPr/>
        </p:nvPicPr>
        <p:blipFill>
          <a:blip r:embed="rId3"/>
          <a:stretch>
            <a:fillRect/>
          </a:stretch>
        </p:blipFill>
        <p:spPr>
          <a:xfrm>
            <a:off x="6506510" y="1825625"/>
            <a:ext cx="4847290" cy="4134908"/>
          </a:xfrm>
          <a:prstGeom prst="rect">
            <a:avLst/>
          </a:prstGeom>
        </p:spPr>
      </p:pic>
      <p:sp>
        <p:nvSpPr>
          <p:cNvPr id="2" name="标题 1">
            <a:extLst>
              <a:ext uri="{FF2B5EF4-FFF2-40B4-BE49-F238E27FC236}">
                <a16:creationId xmlns:a16="http://schemas.microsoft.com/office/drawing/2014/main" id="{7580DE87-6A95-4922-8249-A1E96C0139E5}"/>
              </a:ext>
            </a:extLst>
          </p:cNvPr>
          <p:cNvSpPr>
            <a:spLocks noGrp="1"/>
          </p:cNvSpPr>
          <p:nvPr>
            <p:ph type="title"/>
          </p:nvPr>
        </p:nvSpPr>
        <p:spPr/>
        <p:txBody>
          <a:bodyPr/>
          <a:lstStyle/>
          <a:p>
            <a:r>
              <a:rPr lang="en-US" altLang="zh-CN" dirty="0"/>
              <a:t>Implementation</a:t>
            </a:r>
            <a:endParaRPr lang="zh-CN" altLang="en-US" dirty="0"/>
          </a:p>
        </p:txBody>
      </p:sp>
      <p:sp>
        <p:nvSpPr>
          <p:cNvPr id="3" name="内容占位符 2">
            <a:extLst>
              <a:ext uri="{FF2B5EF4-FFF2-40B4-BE49-F238E27FC236}">
                <a16:creationId xmlns:a16="http://schemas.microsoft.com/office/drawing/2014/main" id="{558A6B73-304D-443C-A798-24D3BB8DC3EC}"/>
              </a:ext>
            </a:extLst>
          </p:cNvPr>
          <p:cNvSpPr>
            <a:spLocks noGrp="1"/>
          </p:cNvSpPr>
          <p:nvPr>
            <p:ph idx="1"/>
          </p:nvPr>
        </p:nvSpPr>
        <p:spPr>
          <a:xfrm>
            <a:off x="838200" y="1825625"/>
            <a:ext cx="5528733" cy="4351338"/>
          </a:xfrm>
        </p:spPr>
        <p:txBody>
          <a:bodyPr/>
          <a:lstStyle/>
          <a:p>
            <a:r>
              <a:rPr lang="en-US" altLang="zh-CN" dirty="0"/>
              <a:t>Specialize Send and </a:t>
            </a:r>
            <a:r>
              <a:rPr lang="en-US" altLang="zh-CN" dirty="0" err="1"/>
              <a:t>Recv</a:t>
            </a:r>
            <a:r>
              <a:rPr lang="en-US" altLang="zh-CN" dirty="0"/>
              <a:t> operations for each pair of source and destination device types.</a:t>
            </a:r>
          </a:p>
          <a:p>
            <a:r>
              <a:rPr lang="en-US" altLang="zh-CN" dirty="0"/>
              <a:t>use the </a:t>
            </a:r>
            <a:r>
              <a:rPr lang="en-US" altLang="zh-CN" i="1" dirty="0" err="1"/>
              <a:t>cudaMemcpyAsync</a:t>
            </a:r>
            <a:r>
              <a:rPr lang="en-US" altLang="zh-CN" i="1" dirty="0"/>
              <a:t>() </a:t>
            </a:r>
            <a:r>
              <a:rPr lang="en-US" altLang="zh-CN" dirty="0"/>
              <a:t>API to overlap computation and data transfer between local CPU and GPU devices.</a:t>
            </a:r>
            <a:endParaRPr lang="zh-CN" altLang="en-US" dirty="0"/>
          </a:p>
        </p:txBody>
      </p:sp>
      <p:sp>
        <p:nvSpPr>
          <p:cNvPr id="4" name="箭头: 右 3">
            <a:extLst>
              <a:ext uri="{FF2B5EF4-FFF2-40B4-BE49-F238E27FC236}">
                <a16:creationId xmlns:a16="http://schemas.microsoft.com/office/drawing/2014/main" id="{40666009-F8B5-48AE-A8C4-2C2C993C1A06}"/>
              </a:ext>
            </a:extLst>
          </p:cNvPr>
          <p:cNvSpPr/>
          <p:nvPr/>
        </p:nvSpPr>
        <p:spPr>
          <a:xfrm>
            <a:off x="6366933" y="4690533"/>
            <a:ext cx="829734" cy="4233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28825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9122AD-9B85-4513-AF70-1C7EA67E8FE2}"/>
              </a:ext>
            </a:extLst>
          </p:cNvPr>
          <p:cNvSpPr>
            <a:spLocks noGrp="1"/>
          </p:cNvSpPr>
          <p:nvPr>
            <p:ph type="title"/>
          </p:nvPr>
        </p:nvSpPr>
        <p:spPr/>
        <p:txBody>
          <a:bodyPr/>
          <a:lstStyle/>
          <a:p>
            <a:r>
              <a:rPr lang="en-US" altLang="zh-CN" dirty="0"/>
              <a:t>Related work</a:t>
            </a:r>
            <a:endParaRPr lang="zh-CN" altLang="en-US" dirty="0"/>
          </a:p>
        </p:txBody>
      </p:sp>
      <p:sp>
        <p:nvSpPr>
          <p:cNvPr id="3" name="内容占位符 2">
            <a:extLst>
              <a:ext uri="{FF2B5EF4-FFF2-40B4-BE49-F238E27FC236}">
                <a16:creationId xmlns:a16="http://schemas.microsoft.com/office/drawing/2014/main" id="{88377B6E-3D97-45E5-9B1B-72B15C1AB385}"/>
              </a:ext>
            </a:extLst>
          </p:cNvPr>
          <p:cNvSpPr>
            <a:spLocks noGrp="1"/>
          </p:cNvSpPr>
          <p:nvPr>
            <p:ph idx="1"/>
          </p:nvPr>
        </p:nvSpPr>
        <p:spPr/>
        <p:txBody>
          <a:bodyPr/>
          <a:lstStyle/>
          <a:p>
            <a:r>
              <a:rPr lang="en-US" altLang="zh-CN" dirty="0"/>
              <a:t>Single-machine frameworks</a:t>
            </a:r>
          </a:p>
          <a:p>
            <a:r>
              <a:rPr lang="en-US" altLang="zh-CN" dirty="0"/>
              <a:t>Batch dataflow systems</a:t>
            </a:r>
          </a:p>
          <a:p>
            <a:r>
              <a:rPr lang="en-US" altLang="zh-CN" dirty="0"/>
              <a:t>Parameter servers</a:t>
            </a:r>
            <a:endParaRPr lang="zh-CN" altLang="en-US" dirty="0"/>
          </a:p>
        </p:txBody>
      </p:sp>
    </p:spTree>
    <p:extLst>
      <p:ext uri="{BB962C8B-B14F-4D97-AF65-F5344CB8AC3E}">
        <p14:creationId xmlns:p14="http://schemas.microsoft.com/office/powerpoint/2010/main" val="749327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7C33A0-191A-4AF2-B82D-4AE3CE87A521}"/>
              </a:ext>
            </a:extLst>
          </p:cNvPr>
          <p:cNvSpPr>
            <a:spLocks noGrp="1"/>
          </p:cNvSpPr>
          <p:nvPr>
            <p:ph type="title"/>
          </p:nvPr>
        </p:nvSpPr>
        <p:spPr/>
        <p:txBody>
          <a:bodyPr/>
          <a:lstStyle/>
          <a:p>
            <a:r>
              <a:rPr lang="en-US" altLang="zh-CN" dirty="0"/>
              <a:t>Previous system: </a:t>
            </a:r>
            <a:r>
              <a:rPr lang="en-US" altLang="zh-CN" dirty="0" err="1"/>
              <a:t>DistBelief</a:t>
            </a:r>
            <a:endParaRPr lang="zh-CN" altLang="en-US" dirty="0"/>
          </a:p>
        </p:txBody>
      </p:sp>
      <p:sp>
        <p:nvSpPr>
          <p:cNvPr id="3" name="内容占位符 2">
            <a:extLst>
              <a:ext uri="{FF2B5EF4-FFF2-40B4-BE49-F238E27FC236}">
                <a16:creationId xmlns:a16="http://schemas.microsoft.com/office/drawing/2014/main" id="{596C8506-1038-4A53-B539-EF3BDB06EB2E}"/>
              </a:ext>
            </a:extLst>
          </p:cNvPr>
          <p:cNvSpPr>
            <a:spLocks noGrp="1"/>
          </p:cNvSpPr>
          <p:nvPr>
            <p:ph idx="1"/>
          </p:nvPr>
        </p:nvSpPr>
        <p:spPr/>
        <p:txBody>
          <a:bodyPr/>
          <a:lstStyle/>
          <a:p>
            <a:r>
              <a:rPr lang="en-US" altLang="zh-CN" dirty="0" err="1"/>
              <a:t>DistBelief</a:t>
            </a:r>
            <a:r>
              <a:rPr lang="en-US" altLang="zh-CN" dirty="0"/>
              <a:t> is the first-generation system and </a:t>
            </a:r>
            <a:r>
              <a:rPr lang="en-US" altLang="zh-CN" dirty="0" err="1"/>
              <a:t>Tensorflow</a:t>
            </a:r>
            <a:r>
              <a:rPr lang="en-US" altLang="zh-CN" dirty="0"/>
              <a:t> is developed based on it.</a:t>
            </a:r>
          </a:p>
          <a:p>
            <a:r>
              <a:rPr lang="en-US" altLang="zh-CN" dirty="0" err="1"/>
              <a:t>DistBelief</a:t>
            </a:r>
            <a:r>
              <a:rPr lang="en-US" altLang="zh-CN" dirty="0"/>
              <a:t> uses the parameter server architecture which both simplifying and generalizing it to enable researchers to explore a wider variety of ideas with relative ease.</a:t>
            </a:r>
          </a:p>
          <a:p>
            <a:r>
              <a:rPr lang="en-US" altLang="zh-CN" dirty="0" err="1"/>
              <a:t>Disadvatages</a:t>
            </a:r>
            <a:r>
              <a:rPr lang="en-US" altLang="zh-CN" dirty="0"/>
              <a:t>: Lack of flexibility</a:t>
            </a:r>
          </a:p>
          <a:p>
            <a:pPr marL="914400" lvl="1" indent="-457200">
              <a:buFont typeface="+mj-lt"/>
              <a:buAutoNum type="arabicPeriod"/>
            </a:pPr>
            <a:r>
              <a:rPr lang="en-US" altLang="zh-CN" dirty="0"/>
              <a:t>Defining new layers</a:t>
            </a:r>
          </a:p>
          <a:p>
            <a:pPr marL="914400" lvl="1" indent="-457200">
              <a:buFont typeface="+mj-lt"/>
              <a:buAutoNum type="arabicPeriod"/>
            </a:pPr>
            <a:r>
              <a:rPr lang="en-US" altLang="zh-CN" dirty="0"/>
              <a:t>Refining the training algorithms</a:t>
            </a:r>
          </a:p>
          <a:p>
            <a:pPr marL="914400" lvl="1" indent="-457200">
              <a:buFont typeface="+mj-lt"/>
              <a:buAutoNum type="arabicPeriod"/>
            </a:pPr>
            <a:r>
              <a:rPr lang="en-US" altLang="zh-CN" dirty="0"/>
              <a:t>Defining new training algorithms</a:t>
            </a:r>
          </a:p>
          <a:p>
            <a:endParaRPr lang="zh-CN" altLang="en-US" dirty="0"/>
          </a:p>
        </p:txBody>
      </p:sp>
    </p:spTree>
    <p:extLst>
      <p:ext uri="{BB962C8B-B14F-4D97-AF65-F5344CB8AC3E}">
        <p14:creationId xmlns:p14="http://schemas.microsoft.com/office/powerpoint/2010/main" val="1377287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24C870-3C86-4F19-8AFD-2B634D35E0EF}"/>
              </a:ext>
            </a:extLst>
          </p:cNvPr>
          <p:cNvSpPr>
            <a:spLocks noGrp="1"/>
          </p:cNvSpPr>
          <p:nvPr>
            <p:ph type="title"/>
          </p:nvPr>
        </p:nvSpPr>
        <p:spPr/>
        <p:txBody>
          <a:bodyPr/>
          <a:lstStyle/>
          <a:p>
            <a:r>
              <a:rPr lang="en-US" altLang="zh-CN" dirty="0"/>
              <a:t>Thank You</a:t>
            </a:r>
            <a:endParaRPr lang="zh-CN" altLang="en-US" dirty="0"/>
          </a:p>
        </p:txBody>
      </p:sp>
      <p:sp>
        <p:nvSpPr>
          <p:cNvPr id="3" name="文本占位符 2">
            <a:extLst>
              <a:ext uri="{FF2B5EF4-FFF2-40B4-BE49-F238E27FC236}">
                <a16:creationId xmlns:a16="http://schemas.microsoft.com/office/drawing/2014/main" id="{42EAD51F-0F5E-4EC0-9A5F-845320CF7B8D}"/>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80029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3CA25-0B0C-44A8-9593-4E7971CAC370}"/>
              </a:ext>
            </a:extLst>
          </p:cNvPr>
          <p:cNvSpPr>
            <a:spLocks noGrp="1"/>
          </p:cNvSpPr>
          <p:nvPr>
            <p:ph type="title"/>
          </p:nvPr>
        </p:nvSpPr>
        <p:spPr/>
        <p:txBody>
          <a:bodyPr/>
          <a:lstStyle/>
          <a:p>
            <a:r>
              <a:rPr lang="en-US" altLang="zh-CN" dirty="0"/>
              <a:t>Abstract</a:t>
            </a:r>
            <a:endParaRPr lang="zh-CN" altLang="en-US" dirty="0"/>
          </a:p>
        </p:txBody>
      </p:sp>
      <p:sp>
        <p:nvSpPr>
          <p:cNvPr id="3" name="内容占位符 2">
            <a:extLst>
              <a:ext uri="{FF2B5EF4-FFF2-40B4-BE49-F238E27FC236}">
                <a16:creationId xmlns:a16="http://schemas.microsoft.com/office/drawing/2014/main" id="{F1B5B0B1-42D2-495F-81BC-CFF5385159F4}"/>
              </a:ext>
            </a:extLst>
          </p:cNvPr>
          <p:cNvSpPr>
            <a:spLocks noGrp="1"/>
          </p:cNvSpPr>
          <p:nvPr>
            <p:ph idx="1"/>
          </p:nvPr>
        </p:nvSpPr>
        <p:spPr/>
        <p:txBody>
          <a:bodyPr/>
          <a:lstStyle/>
          <a:p>
            <a:r>
              <a:rPr lang="en-US" altLang="zh-CN" dirty="0"/>
              <a:t>TensorFlow is a machine learning system that operates at large scale and in heterogeneous environments.</a:t>
            </a:r>
          </a:p>
          <a:p>
            <a:endParaRPr lang="en-US" altLang="zh-CN" dirty="0"/>
          </a:p>
          <a:p>
            <a:r>
              <a:rPr lang="en-US" altLang="zh-CN" dirty="0"/>
              <a:t>Developed by Google Brain Team.</a:t>
            </a:r>
          </a:p>
          <a:p>
            <a:endParaRPr lang="en-US" altLang="zh-CN" dirty="0"/>
          </a:p>
          <a:p>
            <a:r>
              <a:rPr lang="en-US" altLang="zh-CN" dirty="0"/>
              <a:t>An open-source software library</a:t>
            </a:r>
          </a:p>
        </p:txBody>
      </p:sp>
    </p:spTree>
    <p:extLst>
      <p:ext uri="{BB962C8B-B14F-4D97-AF65-F5344CB8AC3E}">
        <p14:creationId xmlns:p14="http://schemas.microsoft.com/office/powerpoint/2010/main" val="356092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C5106-D533-4357-AE65-6517E3FEB924}"/>
              </a:ext>
            </a:extLst>
          </p:cNvPr>
          <p:cNvSpPr>
            <a:spLocks noGrp="1"/>
          </p:cNvSpPr>
          <p:nvPr>
            <p:ph type="title"/>
          </p:nvPr>
        </p:nvSpPr>
        <p:spPr/>
        <p:txBody>
          <a:bodyPr/>
          <a:lstStyle/>
          <a:p>
            <a:r>
              <a:rPr lang="en-US" altLang="zh-CN" dirty="0"/>
              <a:t>Main idea?</a:t>
            </a:r>
            <a:endParaRPr lang="zh-CN" altLang="en-US" dirty="0"/>
          </a:p>
        </p:txBody>
      </p:sp>
      <p:sp>
        <p:nvSpPr>
          <p:cNvPr id="3" name="文本占位符 2">
            <a:extLst>
              <a:ext uri="{FF2B5EF4-FFF2-40B4-BE49-F238E27FC236}">
                <a16:creationId xmlns:a16="http://schemas.microsoft.com/office/drawing/2014/main" id="{B2C07E35-CA1B-428F-B062-D2650DE4A638}"/>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9550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CD6E2B-39DB-42DA-8A76-984396C2B6BD}"/>
              </a:ext>
            </a:extLst>
          </p:cNvPr>
          <p:cNvSpPr>
            <a:spLocks noGrp="1"/>
          </p:cNvSpPr>
          <p:nvPr>
            <p:ph type="title"/>
          </p:nvPr>
        </p:nvSpPr>
        <p:spPr/>
        <p:txBody>
          <a:bodyPr/>
          <a:lstStyle/>
          <a:p>
            <a:r>
              <a:rPr lang="en-US" altLang="zh-CN" dirty="0"/>
              <a:t>Design principles</a:t>
            </a:r>
            <a:endParaRPr lang="zh-CN" altLang="en-US" dirty="0"/>
          </a:p>
        </p:txBody>
      </p:sp>
      <p:sp>
        <p:nvSpPr>
          <p:cNvPr id="3" name="内容占位符 2">
            <a:extLst>
              <a:ext uri="{FF2B5EF4-FFF2-40B4-BE49-F238E27FC236}">
                <a16:creationId xmlns:a16="http://schemas.microsoft.com/office/drawing/2014/main" id="{4A0F972C-C7D6-4E08-96A1-CC8939ED7927}"/>
              </a:ext>
            </a:extLst>
          </p:cNvPr>
          <p:cNvSpPr>
            <a:spLocks noGrp="1"/>
          </p:cNvSpPr>
          <p:nvPr>
            <p:ph idx="1"/>
          </p:nvPr>
        </p:nvSpPr>
        <p:spPr/>
        <p:txBody>
          <a:bodyPr/>
          <a:lstStyle/>
          <a:p>
            <a:r>
              <a:rPr lang="en-US" altLang="zh-CN" dirty="0"/>
              <a:t>Dataflow graphs of primitive operators(</a:t>
            </a:r>
            <a:r>
              <a:rPr lang="zh-CN" altLang="en-US" dirty="0"/>
              <a:t>数据流图</a:t>
            </a:r>
            <a:r>
              <a:rPr lang="en-US" altLang="zh-CN" dirty="0"/>
              <a:t>) </a:t>
            </a:r>
          </a:p>
          <a:p>
            <a:r>
              <a:rPr lang="en-US" altLang="zh-CN" dirty="0"/>
              <a:t>Deferred execution</a:t>
            </a:r>
            <a:r>
              <a:rPr lang="zh-CN" altLang="en-US" dirty="0"/>
              <a:t>（推迟执行）</a:t>
            </a:r>
            <a:endParaRPr lang="en-US" altLang="zh-CN" dirty="0"/>
          </a:p>
          <a:p>
            <a:r>
              <a:rPr lang="en-US" altLang="zh-CN" dirty="0"/>
              <a:t>Common abstraction for heterogeneous accelerators</a:t>
            </a:r>
            <a:r>
              <a:rPr lang="zh-CN" altLang="en-US" dirty="0"/>
              <a:t>（对不同底层体系结构的相同抽象）</a:t>
            </a:r>
          </a:p>
        </p:txBody>
      </p:sp>
    </p:spTree>
    <p:extLst>
      <p:ext uri="{BB962C8B-B14F-4D97-AF65-F5344CB8AC3E}">
        <p14:creationId xmlns:p14="http://schemas.microsoft.com/office/powerpoint/2010/main" val="421064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47EDAE-DF07-4FF0-9549-2EAE03BCA4F4}"/>
              </a:ext>
            </a:extLst>
          </p:cNvPr>
          <p:cNvSpPr>
            <a:spLocks noGrp="1"/>
          </p:cNvSpPr>
          <p:nvPr>
            <p:ph type="title"/>
          </p:nvPr>
        </p:nvSpPr>
        <p:spPr/>
        <p:txBody>
          <a:bodyPr/>
          <a:lstStyle/>
          <a:p>
            <a:r>
              <a:rPr lang="en-US" altLang="zh-CN" dirty="0"/>
              <a:t>Dataflow graphs of primitive operators</a:t>
            </a:r>
            <a:endParaRPr lang="zh-CN" altLang="en-US" dirty="0"/>
          </a:p>
        </p:txBody>
      </p:sp>
      <p:pic>
        <p:nvPicPr>
          <p:cNvPr id="1026" name="Picture 2" descr="âtensorflow data flow graphâçå¾çæç´¢ç»æ">
            <a:extLst>
              <a:ext uri="{FF2B5EF4-FFF2-40B4-BE49-F238E27FC236}">
                <a16:creationId xmlns:a16="http://schemas.microsoft.com/office/drawing/2014/main" id="{A287871E-4D88-43F5-B0A1-0698F685C6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8383" y="1690688"/>
            <a:ext cx="8517699" cy="479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59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4CC313-2CE2-48F4-BFD5-E2E32E500E71}"/>
              </a:ext>
            </a:extLst>
          </p:cNvPr>
          <p:cNvSpPr>
            <a:spLocks noGrp="1"/>
          </p:cNvSpPr>
          <p:nvPr>
            <p:ph type="title"/>
          </p:nvPr>
        </p:nvSpPr>
        <p:spPr/>
        <p:txBody>
          <a:bodyPr/>
          <a:lstStyle/>
          <a:p>
            <a:r>
              <a:rPr lang="en-US" altLang="zh-CN" dirty="0"/>
              <a:t>Deferred execution</a:t>
            </a:r>
            <a:endParaRPr lang="zh-CN" altLang="en-US" dirty="0"/>
          </a:p>
        </p:txBody>
      </p:sp>
      <p:pic>
        <p:nvPicPr>
          <p:cNvPr id="4" name="内容占位符 3">
            <a:extLst>
              <a:ext uri="{FF2B5EF4-FFF2-40B4-BE49-F238E27FC236}">
                <a16:creationId xmlns:a16="http://schemas.microsoft.com/office/drawing/2014/main" id="{B585BE69-DA21-4D2A-B355-15AF381D2ED6}"/>
              </a:ext>
            </a:extLst>
          </p:cNvPr>
          <p:cNvPicPr>
            <a:picLocks noGrp="1" noChangeAspect="1"/>
          </p:cNvPicPr>
          <p:nvPr>
            <p:ph idx="1"/>
          </p:nvPr>
        </p:nvPicPr>
        <p:blipFill>
          <a:blip r:embed="rId3"/>
          <a:stretch>
            <a:fillRect/>
          </a:stretch>
        </p:blipFill>
        <p:spPr>
          <a:xfrm>
            <a:off x="2430049" y="1397590"/>
            <a:ext cx="6338170" cy="4501619"/>
          </a:xfrm>
          <a:prstGeom prst="rect">
            <a:avLst/>
          </a:prstGeom>
        </p:spPr>
      </p:pic>
    </p:spTree>
    <p:extLst>
      <p:ext uri="{BB962C8B-B14F-4D97-AF65-F5344CB8AC3E}">
        <p14:creationId xmlns:p14="http://schemas.microsoft.com/office/powerpoint/2010/main" val="2837468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F9BD8B-81BC-415A-95DB-05B9C57123DB}"/>
              </a:ext>
            </a:extLst>
          </p:cNvPr>
          <p:cNvSpPr>
            <a:spLocks noGrp="1"/>
          </p:cNvSpPr>
          <p:nvPr>
            <p:ph type="title"/>
          </p:nvPr>
        </p:nvSpPr>
        <p:spPr/>
        <p:txBody>
          <a:bodyPr/>
          <a:lstStyle/>
          <a:p>
            <a:r>
              <a:rPr lang="en-US" altLang="zh-CN" dirty="0"/>
              <a:t>Common abstraction for heterogeneous accelerators</a:t>
            </a:r>
            <a:endParaRPr lang="zh-CN" altLang="en-US" dirty="0"/>
          </a:p>
        </p:txBody>
      </p:sp>
      <p:pic>
        <p:nvPicPr>
          <p:cNvPr id="4" name="内容占位符 3">
            <a:extLst>
              <a:ext uri="{FF2B5EF4-FFF2-40B4-BE49-F238E27FC236}">
                <a16:creationId xmlns:a16="http://schemas.microsoft.com/office/drawing/2014/main" id="{17CEB00B-014F-471F-8FA4-40B7E9DA828E}"/>
              </a:ext>
            </a:extLst>
          </p:cNvPr>
          <p:cNvPicPr>
            <a:picLocks noGrp="1" noChangeAspect="1"/>
          </p:cNvPicPr>
          <p:nvPr>
            <p:ph idx="1"/>
          </p:nvPr>
        </p:nvPicPr>
        <p:blipFill>
          <a:blip r:embed="rId2"/>
          <a:stretch>
            <a:fillRect/>
          </a:stretch>
        </p:blipFill>
        <p:spPr>
          <a:xfrm>
            <a:off x="3545496" y="1825625"/>
            <a:ext cx="5101007" cy="4351338"/>
          </a:xfrm>
          <a:prstGeom prst="rect">
            <a:avLst/>
          </a:prstGeom>
        </p:spPr>
      </p:pic>
    </p:spTree>
    <p:extLst>
      <p:ext uri="{BB962C8B-B14F-4D97-AF65-F5344CB8AC3E}">
        <p14:creationId xmlns:p14="http://schemas.microsoft.com/office/powerpoint/2010/main" val="41458473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1455</Words>
  <Application>Microsoft Office PowerPoint</Application>
  <PresentationFormat>宽屏</PresentationFormat>
  <Paragraphs>163</Paragraphs>
  <Slides>33</Slides>
  <Notes>16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33</vt:i4>
      </vt:variant>
    </vt:vector>
  </HeadingPairs>
  <TitlesOfParts>
    <vt:vector size="39" baseType="lpstr">
      <vt:lpstr>&amp;quot</vt:lpstr>
      <vt:lpstr>Lato</vt:lpstr>
      <vt:lpstr>等线</vt:lpstr>
      <vt:lpstr>等线 Light</vt:lpstr>
      <vt:lpstr>Arial</vt:lpstr>
      <vt:lpstr>Office 主题​​</vt:lpstr>
      <vt:lpstr>Tensorflow</vt:lpstr>
      <vt:lpstr>Introduction</vt:lpstr>
      <vt:lpstr>Introduction</vt:lpstr>
      <vt:lpstr>Abstract</vt:lpstr>
      <vt:lpstr>Main idea?</vt:lpstr>
      <vt:lpstr>Design principles</vt:lpstr>
      <vt:lpstr>Dataflow graphs of primitive operators</vt:lpstr>
      <vt:lpstr>Deferred execution</vt:lpstr>
      <vt:lpstr>Common abstraction for heterogeneous accelerators</vt:lpstr>
      <vt:lpstr>Execution model</vt:lpstr>
      <vt:lpstr>Execution model</vt:lpstr>
      <vt:lpstr>Basic concept</vt:lpstr>
      <vt:lpstr>Basic concept -- Stateful operations</vt:lpstr>
      <vt:lpstr>Execution model</vt:lpstr>
      <vt:lpstr>Differentiation and optimization</vt:lpstr>
      <vt:lpstr>Gradient Computation</vt:lpstr>
      <vt:lpstr>Partial and concurrent execution</vt:lpstr>
      <vt:lpstr>Partial and concurrent execution</vt:lpstr>
      <vt:lpstr>Partial and concurrent execution</vt:lpstr>
      <vt:lpstr>Distributed execution</vt:lpstr>
      <vt:lpstr>Distributed execution</vt:lpstr>
      <vt:lpstr>Dynamic control flow</vt:lpstr>
      <vt:lpstr>Implementation</vt:lpstr>
      <vt:lpstr>Implementation--Client</vt:lpstr>
      <vt:lpstr>Implementation</vt:lpstr>
      <vt:lpstr>Implementation</vt:lpstr>
      <vt:lpstr>Implementation-- Distributed master </vt:lpstr>
      <vt:lpstr>Implementation -- Worker Services</vt:lpstr>
      <vt:lpstr>Implementation</vt:lpstr>
      <vt:lpstr>Implementation</vt:lpstr>
      <vt:lpstr>Related work</vt:lpstr>
      <vt:lpstr>Previous system: DistBelief</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Tensorflow</dc:title>
  <dc:creator>wang printfall</dc:creator>
  <cp:lastModifiedBy>wang printfall</cp:lastModifiedBy>
  <cp:revision>12</cp:revision>
  <dcterms:created xsi:type="dcterms:W3CDTF">2018-06-19T13:36:20Z</dcterms:created>
  <dcterms:modified xsi:type="dcterms:W3CDTF">2018-06-19T15:08:15Z</dcterms:modified>
</cp:coreProperties>
</file>