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32"/>
  </p:notesMasterIdLst>
  <p:handoutMasterIdLst>
    <p:handoutMasterId r:id="rId33"/>
  </p:handoutMasterIdLst>
  <p:sldIdLst>
    <p:sldId id="281" r:id="rId2"/>
    <p:sldId id="282" r:id="rId3"/>
    <p:sldId id="294" r:id="rId4"/>
    <p:sldId id="285" r:id="rId5"/>
    <p:sldId id="309" r:id="rId6"/>
    <p:sldId id="295" r:id="rId7"/>
    <p:sldId id="290" r:id="rId8"/>
    <p:sldId id="319" r:id="rId9"/>
    <p:sldId id="320" r:id="rId10"/>
    <p:sldId id="322" r:id="rId11"/>
    <p:sldId id="296" r:id="rId12"/>
    <p:sldId id="289" r:id="rId13"/>
    <p:sldId id="329" r:id="rId14"/>
    <p:sldId id="330" r:id="rId15"/>
    <p:sldId id="331" r:id="rId16"/>
    <p:sldId id="333" r:id="rId17"/>
    <p:sldId id="334" r:id="rId18"/>
    <p:sldId id="335" r:id="rId19"/>
    <p:sldId id="336" r:id="rId20"/>
    <p:sldId id="337" r:id="rId21"/>
    <p:sldId id="338" r:id="rId22"/>
    <p:sldId id="339" r:id="rId23"/>
    <p:sldId id="340" r:id="rId24"/>
    <p:sldId id="341" r:id="rId25"/>
    <p:sldId id="346" r:id="rId26"/>
    <p:sldId id="347" r:id="rId27"/>
    <p:sldId id="297" r:id="rId28"/>
    <p:sldId id="300" r:id="rId29"/>
    <p:sldId id="304" r:id="rId30"/>
    <p:sldId id="348" r:id="rId3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p15:clr>
            <a:srgbClr val="A4A3A4"/>
          </p15:clr>
        </p15:guide>
        <p15:guide id="2" orient="horz" pos="1053">
          <p15:clr>
            <a:srgbClr val="A4A3A4"/>
          </p15:clr>
        </p15:guide>
        <p15:guide id="3" pos="3844">
          <p15:clr>
            <a:srgbClr val="A4A3A4"/>
          </p15:clr>
        </p15:guide>
        <p15:guide id="4" pos="191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DCC9"/>
    <a:srgbClr val="BF3420"/>
    <a:srgbClr val="FDA907"/>
    <a:srgbClr val="95BC49"/>
    <a:srgbClr val="548235"/>
    <a:srgbClr val="331205"/>
    <a:srgbClr val="00B050"/>
    <a:srgbClr val="92D050"/>
    <a:srgbClr val="062A3F"/>
    <a:srgbClr val="1A7B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90" autoAdjust="0"/>
    <p:restoredTop sz="86799" autoAdjust="0"/>
  </p:normalViewPr>
  <p:slideViewPr>
    <p:cSldViewPr>
      <p:cViewPr>
        <p:scale>
          <a:sx n="126" d="100"/>
          <a:sy n="126" d="100"/>
        </p:scale>
        <p:origin x="66" y="45"/>
      </p:cViewPr>
      <p:guideLst>
        <p:guide orient="horz" pos="2159"/>
        <p:guide orient="horz" pos="1053"/>
        <p:guide pos="3844"/>
        <p:guide pos="1916"/>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2" d="100"/>
          <a:sy n="52" d="100"/>
        </p:scale>
        <p:origin x="-2844" y="-84"/>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6B56024-E033-460B-B461-F9C8C93C904B}" type="datetimeFigureOut">
              <a:rPr lang="zh-CN" altLang="en-US" smtClean="0"/>
              <a:t>2018/6/10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95472FC-EDD4-43B4-B218-6888597E2A21}" type="slidenum">
              <a:rPr lang="zh-CN" altLang="en-US" smtClean="0"/>
              <a:t>‹#›</a:t>
            </a:fld>
            <a:endParaRPr lang="zh-CN" altLang="en-US"/>
          </a:p>
        </p:txBody>
      </p:sp>
    </p:spTree>
    <p:extLst>
      <p:ext uri="{BB962C8B-B14F-4D97-AF65-F5344CB8AC3E}">
        <p14:creationId xmlns:p14="http://schemas.microsoft.com/office/powerpoint/2010/main" val="3702236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403541-C361-4440-AA44-DBB6527DDBFB}" type="datetimeFigureOut">
              <a:rPr lang="zh-CN" altLang="en-US" smtClean="0"/>
              <a:t>2018/6/10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9461BB-BB29-447B-86E6-652C097B04C1}" type="slidenum">
              <a:rPr lang="zh-CN" altLang="en-US" smtClean="0"/>
              <a:t>‹#›</a:t>
            </a:fld>
            <a:endParaRPr lang="zh-CN" altLang="en-US"/>
          </a:p>
        </p:txBody>
      </p:sp>
    </p:spTree>
    <p:extLst>
      <p:ext uri="{BB962C8B-B14F-4D97-AF65-F5344CB8AC3E}">
        <p14:creationId xmlns:p14="http://schemas.microsoft.com/office/powerpoint/2010/main" val="4105622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人工神经网络（</a:t>
            </a:r>
            <a:r>
              <a:rPr lang="en-US" altLang="zh-CN" sz="1200" b="0" i="0" kern="1200" dirty="0" smtClean="0">
                <a:solidFill>
                  <a:schemeClr val="tx1"/>
                </a:solidFill>
                <a:effectLst/>
                <a:latin typeface="+mn-lt"/>
                <a:ea typeface="+mn-ea"/>
                <a:cs typeface="+mn-cs"/>
              </a:rPr>
              <a:t>Artificial Neural Network</a:t>
            </a:r>
            <a:r>
              <a:rPr lang="zh-CN" altLang="en-US" sz="1200" b="0" i="0" kern="1200" dirty="0" smtClean="0">
                <a:solidFill>
                  <a:schemeClr val="tx1"/>
                </a:solidFill>
                <a:effectLst/>
                <a:latin typeface="+mn-lt"/>
                <a:ea typeface="+mn-ea"/>
                <a:cs typeface="+mn-cs"/>
              </a:rPr>
              <a:t>，即</a:t>
            </a:r>
            <a:r>
              <a:rPr lang="en-US" altLang="zh-CN" sz="1200" b="0" i="0" kern="1200" dirty="0" smtClean="0">
                <a:solidFill>
                  <a:schemeClr val="tx1"/>
                </a:solidFill>
                <a:effectLst/>
                <a:latin typeface="+mn-lt"/>
                <a:ea typeface="+mn-ea"/>
                <a:cs typeface="+mn-cs"/>
              </a:rPr>
              <a:t>ANN </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20</a:t>
            </a:r>
            <a:r>
              <a:rPr lang="zh-CN" altLang="en-US" sz="1200" b="0" i="0" kern="1200" dirty="0" smtClean="0">
                <a:solidFill>
                  <a:schemeClr val="tx1"/>
                </a:solidFill>
                <a:effectLst/>
                <a:latin typeface="+mn-lt"/>
                <a:ea typeface="+mn-ea"/>
                <a:cs typeface="+mn-cs"/>
              </a:rPr>
              <a:t>世纪</a:t>
            </a:r>
            <a:r>
              <a:rPr lang="en-US" altLang="zh-CN" sz="1200" b="0" i="0" kern="1200" dirty="0" smtClean="0">
                <a:solidFill>
                  <a:schemeClr val="tx1"/>
                </a:solidFill>
                <a:effectLst/>
                <a:latin typeface="+mn-lt"/>
                <a:ea typeface="+mn-ea"/>
                <a:cs typeface="+mn-cs"/>
              </a:rPr>
              <a:t>80 </a:t>
            </a:r>
            <a:r>
              <a:rPr lang="zh-CN" altLang="en-US" sz="1200" b="0" i="0" kern="1200" dirty="0" smtClean="0">
                <a:solidFill>
                  <a:schemeClr val="tx1"/>
                </a:solidFill>
                <a:effectLst/>
                <a:latin typeface="+mn-lt"/>
                <a:ea typeface="+mn-ea"/>
                <a:cs typeface="+mn-cs"/>
              </a:rPr>
              <a:t>年代以来人工智能领域兴起的研究热点。它从信息处理角度对人脑神经元网络进行抽象， 建立某种简单模型，按不同的连接方式组成不同的网络。</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神经网络是一种运算模型，由大量的节点（或称神经元）之间相互联接构成。每个节点代表一种特定的输出函数，称为激励函数（</a:t>
            </a:r>
            <a:r>
              <a:rPr lang="en-US" altLang="zh-CN" sz="1200" b="0" i="0" kern="1200" dirty="0" smtClean="0">
                <a:solidFill>
                  <a:schemeClr val="tx1"/>
                </a:solidFill>
                <a:effectLst/>
                <a:latin typeface="+mn-lt"/>
                <a:ea typeface="+mn-ea"/>
                <a:cs typeface="+mn-cs"/>
              </a:rPr>
              <a:t>activation function</a:t>
            </a:r>
            <a:r>
              <a:rPr lang="zh-CN" altLang="en-US" sz="1200" b="0" i="0" kern="1200" dirty="0" smtClean="0">
                <a:solidFill>
                  <a:schemeClr val="tx1"/>
                </a:solidFill>
                <a:effectLst/>
                <a:latin typeface="+mn-lt"/>
                <a:ea typeface="+mn-ea"/>
                <a:cs typeface="+mn-cs"/>
              </a:rPr>
              <a:t>）。每两个节点间的连接都代表一个对于通过该连接信号的加权值，称之为权重，这相当于人工神经网络的记忆。网络的输出则依网络的连接方式，权重值和激励函数的不同而不同。而网络自身通常都是对自然界某种算法或者函数的逼近，也可能是对一种逻辑策略的表达。</a:t>
            </a:r>
          </a:p>
          <a:p>
            <a:r>
              <a:rPr lang="zh-CN" altLang="en-US" sz="1200" b="0" i="0" kern="1200" dirty="0" smtClean="0">
                <a:solidFill>
                  <a:schemeClr val="tx1"/>
                </a:solidFill>
                <a:effectLst/>
                <a:latin typeface="+mn-lt"/>
                <a:ea typeface="+mn-ea"/>
                <a:cs typeface="+mn-cs"/>
              </a:rPr>
              <a:t>最近十多年来，人工神经网络的研究工作不断深入，已经取得了很大的进展，其在模式识别、智能机器人、自动控制、预测估计、生物、医学、经济等领域已成功地解决了许多现代计算机难以解决的实际问题，表现出了良好的智能特性；在很多应用中，使用神经网络模型的人工智能技术，都表现出了不低于人类的正确率和效率。</a:t>
            </a:r>
          </a:p>
        </p:txBody>
      </p:sp>
      <p:sp>
        <p:nvSpPr>
          <p:cNvPr id="4" name="灯片编号占位符 3"/>
          <p:cNvSpPr>
            <a:spLocks noGrp="1"/>
          </p:cNvSpPr>
          <p:nvPr>
            <p:ph type="sldNum" sz="quarter" idx="10"/>
          </p:nvPr>
        </p:nvSpPr>
        <p:spPr/>
        <p:txBody>
          <a:bodyPr/>
          <a:lstStyle/>
          <a:p>
            <a:fld id="{C89461BB-BB29-447B-86E6-652C097B04C1}" type="slidenum">
              <a:rPr lang="zh-CN" altLang="en-US" smtClean="0"/>
              <a:t>4</a:t>
            </a:fld>
            <a:endParaRPr lang="zh-CN" altLang="en-US"/>
          </a:p>
        </p:txBody>
      </p:sp>
    </p:spTree>
    <p:extLst>
      <p:ext uri="{BB962C8B-B14F-4D97-AF65-F5344CB8AC3E}">
        <p14:creationId xmlns:p14="http://schemas.microsoft.com/office/powerpoint/2010/main" val="722544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NN</a:t>
            </a:r>
            <a:r>
              <a:rPr lang="zh-CN" altLang="en-US" sz="1200" b="0" i="0" kern="1200" dirty="0" smtClean="0">
                <a:solidFill>
                  <a:schemeClr val="tx1"/>
                </a:solidFill>
                <a:effectLst/>
                <a:latin typeface="+mn-lt"/>
                <a:ea typeface="+mn-ea"/>
                <a:cs typeface="+mn-cs"/>
              </a:rPr>
              <a:t>技术已经取得了很多重大的成果，但神经网络训练的效率还有待提升。目前运行神经网络模型的硬件设备主要还是</a:t>
            </a:r>
            <a:r>
              <a:rPr lang="en-US" altLang="zh-CN" sz="1200" b="0" i="0" kern="1200" dirty="0"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GPU</a:t>
            </a:r>
            <a:r>
              <a:rPr lang="zh-CN" altLang="en-US" sz="1200" b="0" i="0" kern="1200" dirty="0" smtClean="0">
                <a:solidFill>
                  <a:schemeClr val="tx1"/>
                </a:solidFill>
                <a:effectLst/>
                <a:latin typeface="+mn-lt"/>
                <a:ea typeface="+mn-ea"/>
                <a:cs typeface="+mn-cs"/>
              </a:rPr>
              <a:t>这种通用设备。通用处理器的设计目标是解决大部分软件问题，它们必须能够灵活地支持不同的工作负载，这样以来，在运行</a:t>
            </a:r>
            <a:r>
              <a:rPr lang="en-US" altLang="zh-CN" sz="1200" b="0" i="0" kern="1200" dirty="0" smtClean="0">
                <a:solidFill>
                  <a:schemeClr val="tx1"/>
                </a:solidFill>
                <a:effectLst/>
                <a:latin typeface="+mn-lt"/>
                <a:ea typeface="+mn-ea"/>
                <a:cs typeface="+mn-cs"/>
              </a:rPr>
              <a:t>NN</a:t>
            </a:r>
            <a:r>
              <a:rPr lang="zh-CN" altLang="en-US" sz="1200" b="0" i="0" kern="1200" dirty="0" smtClean="0">
                <a:solidFill>
                  <a:schemeClr val="tx1"/>
                </a:solidFill>
                <a:effectLst/>
                <a:latin typeface="+mn-lt"/>
                <a:ea typeface="+mn-ea"/>
                <a:cs typeface="+mn-cs"/>
              </a:rPr>
              <a:t>程序时，额外的硬件资源还是会被浪费在这种“通用支持”上，导致了通用处理器在运行</a:t>
            </a:r>
            <a:r>
              <a:rPr lang="en-US" altLang="zh-CN" sz="1200" b="0" i="0" kern="1200" dirty="0" smtClean="0">
                <a:solidFill>
                  <a:schemeClr val="tx1"/>
                </a:solidFill>
                <a:effectLst/>
                <a:latin typeface="+mn-lt"/>
                <a:ea typeface="+mn-ea"/>
                <a:cs typeface="+mn-cs"/>
              </a:rPr>
              <a:t>NN</a:t>
            </a:r>
            <a:r>
              <a:rPr lang="zh-CN" altLang="en-US" sz="1200" b="0" i="0" kern="1200" dirty="0" smtClean="0">
                <a:solidFill>
                  <a:schemeClr val="tx1"/>
                </a:solidFill>
                <a:effectLst/>
                <a:latin typeface="+mn-lt"/>
                <a:ea typeface="+mn-ea"/>
                <a:cs typeface="+mn-cs"/>
              </a:rPr>
              <a:t>程序时出现了效率和硬件利用率较低，能源浪费的问题。</a:t>
            </a:r>
            <a:r>
              <a:rPr lang="zh-CN" altLang="en-US" dirty="0" smtClean="0"/>
              <a:t> </a:t>
            </a:r>
            <a:br>
              <a:rPr lang="zh-CN" altLang="en-US" dirty="0" smtClean="0"/>
            </a:br>
            <a:endParaRPr lang="en-US" altLang="zh-CN" dirty="0" smtClean="0"/>
          </a:p>
          <a:p>
            <a:r>
              <a:rPr lang="zh-CN" altLang="en-US" sz="1200" b="0" kern="1200" dirty="0" smtClean="0">
                <a:solidFill>
                  <a:schemeClr val="tx1"/>
                </a:solidFill>
                <a:effectLst/>
                <a:latin typeface="+mn-lt"/>
                <a:ea typeface="+mn-ea"/>
                <a:cs typeface="+mn-cs"/>
              </a:rPr>
              <a:t>因此，为了解决这种问题，面向神经网络应用的专用硬件加速器被设计出来。然而这种加速设备只针对于小部分有相似计算模式的</a:t>
            </a:r>
            <a:r>
              <a:rPr lang="en-US" altLang="zh-CN" sz="1200" b="0" kern="1200" dirty="0" smtClean="0">
                <a:solidFill>
                  <a:schemeClr val="tx1"/>
                </a:solidFill>
                <a:effectLst/>
                <a:latin typeface="+mn-lt"/>
                <a:ea typeface="+mn-ea"/>
                <a:cs typeface="+mn-cs"/>
              </a:rPr>
              <a:t>NN</a:t>
            </a:r>
            <a:r>
              <a:rPr lang="zh-CN" altLang="en-US" sz="1200" b="0" kern="1200" dirty="0" smtClean="0">
                <a:solidFill>
                  <a:schemeClr val="tx1"/>
                </a:solidFill>
                <a:effectLst/>
                <a:latin typeface="+mn-lt"/>
                <a:ea typeface="+mn-ea"/>
                <a:cs typeface="+mn-cs"/>
              </a:rPr>
              <a:t>技术做了优化。</a:t>
            </a:r>
            <a:endParaRPr lang="en-US" altLang="zh-CN" sz="1200" b="0" kern="1200" dirty="0" smtClean="0">
              <a:solidFill>
                <a:schemeClr val="tx1"/>
              </a:solidFill>
              <a:effectLst/>
              <a:latin typeface="+mn-lt"/>
              <a:ea typeface="+mn-ea"/>
              <a:cs typeface="+mn-cs"/>
            </a:endParaRPr>
          </a:p>
          <a:p>
            <a:r>
              <a:rPr lang="zh-CN" altLang="en-US" sz="1200" b="0" kern="1200" dirty="0" smtClean="0">
                <a:solidFill>
                  <a:schemeClr val="tx1"/>
                </a:solidFill>
                <a:effectLst/>
                <a:latin typeface="+mn-lt"/>
                <a:ea typeface="+mn-ea"/>
                <a:cs typeface="+mn-cs"/>
              </a:rPr>
              <a:t>一种这样的</a:t>
            </a:r>
            <a:r>
              <a:rPr lang="en-US" altLang="zh-CN" sz="1200" b="0" kern="1200" dirty="0" smtClean="0">
                <a:solidFill>
                  <a:schemeClr val="tx1"/>
                </a:solidFill>
                <a:effectLst/>
                <a:latin typeface="+mn-lt"/>
                <a:ea typeface="+mn-ea"/>
                <a:cs typeface="+mn-cs"/>
              </a:rPr>
              <a:t>NN</a:t>
            </a:r>
            <a:r>
              <a:rPr lang="zh-CN" altLang="en-US" sz="1200" b="0" kern="1200" dirty="0" smtClean="0">
                <a:solidFill>
                  <a:schemeClr val="tx1"/>
                </a:solidFill>
                <a:effectLst/>
                <a:latin typeface="+mn-lt"/>
                <a:ea typeface="+mn-ea"/>
                <a:cs typeface="+mn-cs"/>
              </a:rPr>
              <a:t>加速器是</a:t>
            </a:r>
            <a:r>
              <a:rPr lang="en-US" altLang="zh-CN" sz="1200" b="0" kern="1200" dirty="0" err="1" smtClean="0">
                <a:solidFill>
                  <a:schemeClr val="tx1"/>
                </a:solidFill>
                <a:effectLst/>
                <a:latin typeface="+mn-lt"/>
                <a:ea typeface="+mn-ea"/>
                <a:cs typeface="+mn-cs"/>
              </a:rPr>
              <a:t>DaDianNao</a:t>
            </a:r>
            <a:r>
              <a:rPr lang="zh-CN" altLang="en-US" sz="1200" b="0" kern="1200" dirty="0" smtClean="0">
                <a:solidFill>
                  <a:schemeClr val="tx1"/>
                </a:solidFill>
                <a:effectLst/>
                <a:latin typeface="+mn-lt"/>
                <a:ea typeface="+mn-ea"/>
                <a:cs typeface="+mn-cs"/>
              </a:rPr>
              <a:t>。它使用了一种较为复杂的</a:t>
            </a:r>
            <a:r>
              <a:rPr lang="en-US" altLang="zh-CN" sz="1200" b="0" kern="1200" dirty="0" smtClean="0">
                <a:solidFill>
                  <a:schemeClr val="tx1"/>
                </a:solidFill>
                <a:effectLst/>
                <a:latin typeface="+mn-lt"/>
                <a:ea typeface="+mn-ea"/>
                <a:cs typeface="+mn-cs"/>
              </a:rPr>
              <a:t>ISA</a:t>
            </a:r>
            <a:r>
              <a:rPr lang="zh-CN" altLang="en-US" sz="1200" b="0" kern="1200" dirty="0" smtClean="0">
                <a:solidFill>
                  <a:schemeClr val="tx1"/>
                </a:solidFill>
                <a:effectLst/>
                <a:latin typeface="+mn-lt"/>
                <a:ea typeface="+mn-ea"/>
                <a:cs typeface="+mn-cs"/>
              </a:rPr>
              <a:t>，对部分计算模式相似的</a:t>
            </a:r>
            <a:r>
              <a:rPr lang="en-US" altLang="zh-CN" sz="1200" b="0" kern="1200" dirty="0" smtClean="0">
                <a:solidFill>
                  <a:schemeClr val="tx1"/>
                </a:solidFill>
                <a:effectLst/>
                <a:latin typeface="+mn-lt"/>
                <a:ea typeface="+mn-ea"/>
                <a:cs typeface="+mn-cs"/>
              </a:rPr>
              <a:t>NN</a:t>
            </a:r>
            <a:r>
              <a:rPr lang="zh-CN" altLang="en-US" sz="1200" b="0" kern="1200" dirty="0" smtClean="0">
                <a:solidFill>
                  <a:schemeClr val="tx1"/>
                </a:solidFill>
                <a:effectLst/>
                <a:latin typeface="+mn-lt"/>
                <a:ea typeface="+mn-ea"/>
                <a:cs typeface="+mn-cs"/>
              </a:rPr>
              <a:t> </a:t>
            </a:r>
            <a:r>
              <a:rPr lang="en-US" altLang="zh-CN" sz="1200" b="0" kern="1200" dirty="0" smtClean="0">
                <a:solidFill>
                  <a:schemeClr val="tx1"/>
                </a:solidFill>
                <a:effectLst/>
                <a:latin typeface="+mn-lt"/>
                <a:ea typeface="+mn-ea"/>
                <a:cs typeface="+mn-cs"/>
              </a:rPr>
              <a:t>layer</a:t>
            </a:r>
            <a:r>
              <a:rPr lang="zh-CN" altLang="en-US" sz="1200" b="0" kern="1200" dirty="0" smtClean="0">
                <a:solidFill>
                  <a:schemeClr val="tx1"/>
                </a:solidFill>
                <a:effectLst/>
                <a:latin typeface="+mn-lt"/>
                <a:ea typeface="+mn-ea"/>
                <a:cs typeface="+mn-cs"/>
              </a:rPr>
              <a:t>直接做抽象。这种</a:t>
            </a:r>
            <a:r>
              <a:rPr lang="en-US" altLang="zh-CN" sz="1200" b="0" kern="1200" dirty="0" smtClean="0">
                <a:solidFill>
                  <a:schemeClr val="tx1"/>
                </a:solidFill>
                <a:effectLst/>
                <a:latin typeface="+mn-lt"/>
                <a:ea typeface="+mn-ea"/>
                <a:cs typeface="+mn-cs"/>
              </a:rPr>
              <a:t>ISA</a:t>
            </a:r>
            <a:r>
              <a:rPr lang="zh-CN" altLang="en-US" sz="1200" b="0" kern="1200" dirty="0" smtClean="0">
                <a:solidFill>
                  <a:schemeClr val="tx1"/>
                </a:solidFill>
                <a:effectLst/>
                <a:latin typeface="+mn-lt"/>
                <a:ea typeface="+mn-ea"/>
                <a:cs typeface="+mn-cs"/>
              </a:rPr>
              <a:t>虽然可以很方便、直接地执行那些只使用了它所优化了的</a:t>
            </a:r>
            <a:r>
              <a:rPr lang="en-US" altLang="zh-CN" sz="1200" b="0" kern="1200" dirty="0" smtClean="0">
                <a:solidFill>
                  <a:schemeClr val="tx1"/>
                </a:solidFill>
                <a:effectLst/>
                <a:latin typeface="+mn-lt"/>
                <a:ea typeface="+mn-ea"/>
                <a:cs typeface="+mn-cs"/>
              </a:rPr>
              <a:t>NN</a:t>
            </a:r>
            <a:r>
              <a:rPr lang="zh-CN" altLang="en-US" sz="1200" b="0" kern="1200" dirty="0" smtClean="0">
                <a:solidFill>
                  <a:schemeClr val="tx1"/>
                </a:solidFill>
                <a:effectLst/>
                <a:latin typeface="+mn-lt"/>
                <a:ea typeface="+mn-ea"/>
                <a:cs typeface="+mn-cs"/>
              </a:rPr>
              <a:t>技术的程序，但却因此缺乏灵活性，难以支持更多可能更加完备有效的</a:t>
            </a:r>
            <a:r>
              <a:rPr lang="en-US" altLang="zh-CN" sz="1200" b="0" kern="1200" dirty="0" smtClean="0">
                <a:solidFill>
                  <a:schemeClr val="tx1"/>
                </a:solidFill>
                <a:effectLst/>
                <a:latin typeface="+mn-lt"/>
                <a:ea typeface="+mn-ea"/>
                <a:cs typeface="+mn-cs"/>
              </a:rPr>
              <a:t>NN</a:t>
            </a:r>
            <a:r>
              <a:rPr lang="zh-CN" altLang="en-US" sz="1200" b="0" kern="1200" dirty="0" smtClean="0">
                <a:solidFill>
                  <a:schemeClr val="tx1"/>
                </a:solidFill>
                <a:effectLst/>
                <a:latin typeface="+mn-lt"/>
                <a:ea typeface="+mn-ea"/>
                <a:cs typeface="+mn-cs"/>
              </a:rPr>
              <a:t>技术。此外，由于</a:t>
            </a:r>
            <a:r>
              <a:rPr lang="en-US" altLang="zh-CN" sz="1200" b="0" kern="1200" dirty="0" smtClean="0">
                <a:solidFill>
                  <a:schemeClr val="tx1"/>
                </a:solidFill>
                <a:effectLst/>
                <a:latin typeface="+mn-lt"/>
                <a:ea typeface="+mn-ea"/>
                <a:cs typeface="+mn-cs"/>
              </a:rPr>
              <a:t>ISA</a:t>
            </a:r>
            <a:r>
              <a:rPr lang="zh-CN" altLang="en-US" sz="1200" b="0" kern="1200" dirty="0" smtClean="0">
                <a:solidFill>
                  <a:schemeClr val="tx1"/>
                </a:solidFill>
                <a:effectLst/>
                <a:latin typeface="+mn-lt"/>
                <a:ea typeface="+mn-ea"/>
                <a:cs typeface="+mn-cs"/>
              </a:rPr>
              <a:t>的复杂性，硬件设计、验证也较为复杂。</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IBM </a:t>
            </a:r>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2014</a:t>
            </a:r>
            <a:r>
              <a:rPr lang="zh-CN" altLang="zh-CN" sz="1200" kern="1200" dirty="0" smtClean="0">
                <a:solidFill>
                  <a:schemeClr val="tx1"/>
                </a:solidFill>
                <a:effectLst/>
                <a:latin typeface="+mn-lt"/>
                <a:ea typeface="+mn-ea"/>
                <a:cs typeface="+mn-cs"/>
              </a:rPr>
              <a:t>年研发出脉冲神经网络芯片</a:t>
            </a:r>
            <a:r>
              <a:rPr lang="en-US" altLang="zh-CN" sz="1200" kern="1200" dirty="0" err="1" smtClean="0">
                <a:solidFill>
                  <a:schemeClr val="tx1"/>
                </a:solidFill>
                <a:effectLst/>
                <a:latin typeface="+mn-lt"/>
                <a:ea typeface="+mn-ea"/>
                <a:cs typeface="+mn-cs"/>
              </a:rPr>
              <a:t>TrueNorth</a:t>
            </a:r>
            <a:r>
              <a:rPr lang="zh-CN" altLang="zh-CN" sz="1200" kern="1200" dirty="0" smtClean="0">
                <a:solidFill>
                  <a:schemeClr val="tx1"/>
                </a:solidFill>
                <a:effectLst/>
                <a:latin typeface="+mn-lt"/>
                <a:ea typeface="+mn-ea"/>
                <a:cs typeface="+mn-cs"/>
              </a:rPr>
              <a:t>，走的是</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类脑计算</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路线。用神经电子元件制造与人脑神经网络相似的电子神经网络</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TrueNorth</a:t>
            </a:r>
            <a:r>
              <a:rPr lang="zh-CN" altLang="en-US" sz="1200" b="0" i="0" kern="1200" dirty="0" smtClean="0">
                <a:solidFill>
                  <a:schemeClr val="tx1"/>
                </a:solidFill>
                <a:effectLst/>
                <a:latin typeface="+mn-lt"/>
                <a:ea typeface="+mn-ea"/>
                <a:cs typeface="+mn-cs"/>
              </a:rPr>
              <a:t>为片上多核网络结构，具有</a:t>
            </a:r>
            <a:r>
              <a:rPr lang="en-US" altLang="zh-CN" sz="1200" b="0" i="0" kern="1200" dirty="0" smtClean="0">
                <a:solidFill>
                  <a:schemeClr val="tx1"/>
                </a:solidFill>
                <a:effectLst/>
                <a:latin typeface="+mn-lt"/>
                <a:ea typeface="+mn-ea"/>
                <a:cs typeface="+mn-cs"/>
              </a:rPr>
              <a:t>4096</a:t>
            </a:r>
            <a:r>
              <a:rPr lang="zh-CN" altLang="en-US" sz="1200" b="0" i="0" kern="1200" dirty="0" smtClean="0">
                <a:solidFill>
                  <a:schemeClr val="tx1"/>
                </a:solidFill>
                <a:effectLst/>
                <a:latin typeface="+mn-lt"/>
                <a:ea typeface="+mn-ea"/>
                <a:cs typeface="+mn-cs"/>
              </a:rPr>
              <a:t>个核，每个核拥有</a:t>
            </a:r>
            <a:r>
              <a:rPr lang="en-US" altLang="zh-CN" sz="1200" b="0" i="0" kern="1200" dirty="0" smtClean="0">
                <a:solidFill>
                  <a:schemeClr val="tx1"/>
                </a:solidFill>
                <a:effectLst/>
                <a:latin typeface="+mn-lt"/>
                <a:ea typeface="+mn-ea"/>
                <a:cs typeface="+mn-cs"/>
              </a:rPr>
              <a:t>256</a:t>
            </a:r>
            <a:r>
              <a:rPr lang="zh-CN" altLang="en-US" sz="1200" b="0" i="0" kern="1200" dirty="0" smtClean="0">
                <a:solidFill>
                  <a:schemeClr val="tx1"/>
                </a:solidFill>
                <a:effectLst/>
                <a:latin typeface="+mn-lt"/>
                <a:ea typeface="+mn-ea"/>
                <a:cs typeface="+mn-cs"/>
              </a:rPr>
              <a:t>个可编程模拟神经元，总计超过一百万个神经元。每个神经元都有</a:t>
            </a:r>
            <a:r>
              <a:rPr lang="en-US" altLang="zh-CN" sz="1200" b="0" i="0" kern="1200" dirty="0" smtClean="0">
                <a:solidFill>
                  <a:schemeClr val="tx1"/>
                </a:solidFill>
                <a:effectLst/>
                <a:latin typeface="+mn-lt"/>
                <a:ea typeface="+mn-ea"/>
                <a:cs typeface="+mn-cs"/>
              </a:rPr>
              <a:t>256</a:t>
            </a:r>
            <a:r>
              <a:rPr lang="zh-CN" altLang="en-US" sz="1200" b="0" i="0" kern="1200" dirty="0" smtClean="0">
                <a:solidFill>
                  <a:schemeClr val="tx1"/>
                </a:solidFill>
                <a:effectLst/>
                <a:latin typeface="+mn-lt"/>
                <a:ea typeface="+mn-ea"/>
                <a:cs typeface="+mn-cs"/>
              </a:rPr>
              <a:t>个可编程的“突触”，传达它们之间的信号。</a:t>
            </a:r>
            <a:endParaRPr lang="en-US" altLang="zh-CN" sz="1200" b="0" i="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张量处理器</a:t>
            </a:r>
            <a:r>
              <a:rPr lang="en-US" altLang="zh-CN" sz="1200" kern="1200" dirty="0" smtClean="0">
                <a:solidFill>
                  <a:schemeClr val="tx1"/>
                </a:solidFill>
                <a:effectLst/>
                <a:latin typeface="+mn-lt"/>
                <a:ea typeface="+mn-ea"/>
                <a:cs typeface="+mn-cs"/>
              </a:rPr>
              <a:t>TPU</a:t>
            </a:r>
            <a:r>
              <a:rPr lang="zh-CN" altLang="zh-CN" sz="1200" kern="1200" dirty="0" smtClean="0">
                <a:solidFill>
                  <a:schemeClr val="tx1"/>
                </a:solidFill>
                <a:effectLst/>
                <a:latin typeface="+mn-lt"/>
                <a:ea typeface="+mn-ea"/>
                <a:cs typeface="+mn-cs"/>
              </a:rPr>
              <a:t>是一种</a:t>
            </a:r>
            <a:r>
              <a:rPr lang="en-US" altLang="zh-CN" sz="1200" kern="1200" dirty="0" smtClean="0">
                <a:solidFill>
                  <a:schemeClr val="tx1"/>
                </a:solidFill>
                <a:effectLst/>
                <a:latin typeface="+mn-lt"/>
                <a:ea typeface="+mn-ea"/>
                <a:cs typeface="+mn-cs"/>
              </a:rPr>
              <a:t>ASIC</a:t>
            </a:r>
            <a:r>
              <a:rPr lang="zh-CN" altLang="zh-CN" sz="1200" kern="1200" dirty="0" smtClean="0">
                <a:solidFill>
                  <a:schemeClr val="tx1"/>
                </a:solidFill>
                <a:effectLst/>
                <a:latin typeface="+mn-lt"/>
                <a:ea typeface="+mn-ea"/>
                <a:cs typeface="+mn-cs"/>
              </a:rPr>
              <a:t>芯片</a:t>
            </a:r>
            <a:r>
              <a:rPr lang="en-US" altLang="zh-CN" sz="1200" kern="1200" dirty="0" smtClean="0">
                <a:solidFill>
                  <a:schemeClr val="tx1"/>
                </a:solidFill>
                <a:effectLst/>
                <a:latin typeface="+mn-lt"/>
                <a:ea typeface="+mn-ea"/>
                <a:cs typeface="+mn-cs"/>
              </a:rPr>
              <a:t>(application specific Integrated Circuit)</a:t>
            </a:r>
            <a:endParaRPr lang="zh-CN"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TPU</a:t>
            </a:r>
            <a:r>
              <a:rPr lang="zh-CN" altLang="zh-CN" sz="1200" kern="1200" dirty="0" smtClean="0">
                <a:solidFill>
                  <a:schemeClr val="tx1"/>
                </a:solidFill>
                <a:effectLst/>
                <a:latin typeface="+mn-lt"/>
                <a:ea typeface="+mn-ea"/>
                <a:cs typeface="+mn-cs"/>
              </a:rPr>
              <a:t>专为</a:t>
            </a:r>
            <a:r>
              <a:rPr lang="en-US" altLang="zh-CN" sz="1200" kern="1200" dirty="0" smtClean="0">
                <a:solidFill>
                  <a:schemeClr val="tx1"/>
                </a:solidFill>
                <a:effectLst/>
                <a:latin typeface="+mn-lt"/>
                <a:ea typeface="+mn-ea"/>
                <a:cs typeface="+mn-cs"/>
              </a:rPr>
              <a:t>Google</a:t>
            </a:r>
            <a:r>
              <a:rPr lang="zh-CN" altLang="zh-CN" sz="1200" kern="1200" dirty="0" smtClean="0">
                <a:solidFill>
                  <a:schemeClr val="tx1"/>
                </a:solidFill>
                <a:effectLst/>
                <a:latin typeface="+mn-lt"/>
                <a:ea typeface="+mn-ea"/>
                <a:cs typeface="+mn-cs"/>
              </a:rPr>
              <a:t>机器学习应用</a:t>
            </a:r>
            <a:r>
              <a:rPr lang="en-US" altLang="zh-CN" sz="1200" kern="1200" dirty="0" err="1" smtClean="0">
                <a:solidFill>
                  <a:schemeClr val="tx1"/>
                </a:solidFill>
                <a:effectLst/>
                <a:latin typeface="+mn-lt"/>
                <a:ea typeface="+mn-ea"/>
                <a:cs typeface="+mn-cs"/>
              </a:rPr>
              <a:t>TensorFlow</a:t>
            </a:r>
            <a:r>
              <a:rPr lang="zh-CN" altLang="zh-CN" sz="1200" kern="1200" dirty="0" smtClean="0">
                <a:solidFill>
                  <a:schemeClr val="tx1"/>
                </a:solidFill>
                <a:effectLst/>
                <a:latin typeface="+mn-lt"/>
                <a:ea typeface="+mn-ea"/>
                <a:cs typeface="+mn-cs"/>
              </a:rPr>
              <a:t>打造，能够降低运算精度，在相同时间内处理更复杂、更强大的机器学习模型并将其更快地投入使用</a:t>
            </a:r>
            <a:r>
              <a:rPr lang="zh-CN" altLang="en-US" sz="1200" kern="1200" dirty="0" smtClean="0">
                <a:solidFill>
                  <a:schemeClr val="tx1"/>
                </a:solidFill>
                <a:effectLst/>
                <a:latin typeface="+mn-lt"/>
                <a:ea typeface="+mn-ea"/>
                <a:cs typeface="+mn-cs"/>
              </a:rPr>
              <a:t>。但它实际上</a:t>
            </a:r>
            <a:r>
              <a:rPr lang="zh-CN" altLang="zh-CN" sz="1200" kern="1200" dirty="0" smtClean="0">
                <a:solidFill>
                  <a:schemeClr val="tx1"/>
                </a:solidFill>
                <a:effectLst/>
                <a:latin typeface="+mn-lt"/>
                <a:ea typeface="+mn-ea"/>
                <a:cs typeface="+mn-cs"/>
              </a:rPr>
              <a:t>只在特定应用中作为辅助使用，</a:t>
            </a:r>
            <a:r>
              <a:rPr lang="zh-CN" altLang="en-US" sz="1200" kern="1200" dirty="0" smtClean="0">
                <a:solidFill>
                  <a:schemeClr val="tx1"/>
                </a:solidFill>
                <a:effectLst/>
                <a:latin typeface="+mn-lt"/>
                <a:ea typeface="+mn-ea"/>
                <a:cs typeface="+mn-cs"/>
              </a:rPr>
              <a:t>程序主体部分还是要运行在</a:t>
            </a:r>
            <a:r>
              <a:rPr lang="en-US" altLang="zh-CN" sz="1200" kern="1200" dirty="0" smtClean="0">
                <a:solidFill>
                  <a:schemeClr val="tx1"/>
                </a:solidFill>
                <a:effectLst/>
                <a:latin typeface="+mn-lt"/>
                <a:ea typeface="+mn-ea"/>
                <a:cs typeface="+mn-cs"/>
              </a:rPr>
              <a:t>CPU</a:t>
            </a:r>
            <a:r>
              <a:rPr lang="zh-CN" altLang="en-US" sz="1200" kern="1200" dirty="0" smtClean="0">
                <a:solidFill>
                  <a:schemeClr val="tx1"/>
                </a:solidFill>
                <a:effectLst/>
                <a:latin typeface="+mn-lt"/>
                <a:ea typeface="+mn-ea"/>
                <a:cs typeface="+mn-cs"/>
              </a:rPr>
              <a:t>或</a:t>
            </a:r>
            <a:r>
              <a:rPr lang="en-US" altLang="zh-CN" sz="1200" kern="1200" dirty="0" smtClean="0">
                <a:solidFill>
                  <a:schemeClr val="tx1"/>
                </a:solidFill>
                <a:effectLst/>
                <a:latin typeface="+mn-lt"/>
                <a:ea typeface="+mn-ea"/>
                <a:cs typeface="+mn-cs"/>
              </a:rPr>
              <a:t>GPU</a:t>
            </a:r>
            <a:r>
              <a:rPr lang="zh-CN" altLang="en-US" sz="1200" kern="1200" dirty="0" smtClean="0">
                <a:solidFill>
                  <a:schemeClr val="tx1"/>
                </a:solidFill>
                <a:effectLst/>
                <a:latin typeface="+mn-lt"/>
                <a:ea typeface="+mn-ea"/>
                <a:cs typeface="+mn-cs"/>
              </a:rPr>
              <a:t>上。</a:t>
            </a:r>
            <a:endParaRPr lang="zh-CN" altLang="zh-CN" sz="120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89461BB-BB29-447B-86E6-652C097B04C1}" type="slidenum">
              <a:rPr lang="zh-CN" altLang="en-US" smtClean="0"/>
              <a:t>5</a:t>
            </a:fld>
            <a:endParaRPr lang="zh-CN" altLang="en-US"/>
          </a:p>
        </p:txBody>
      </p:sp>
    </p:spTree>
    <p:extLst>
      <p:ext uri="{BB962C8B-B14F-4D97-AF65-F5344CB8AC3E}">
        <p14:creationId xmlns:p14="http://schemas.microsoft.com/office/powerpoint/2010/main" val="3440156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Address Generation Unit (AGU)</a:t>
            </a:r>
            <a:r>
              <a:rPr lang="en-US" altLang="zh-CN" dirty="0" smtClean="0"/>
              <a:t> </a:t>
            </a:r>
            <a:br>
              <a:rPr lang="en-US" altLang="zh-CN" dirty="0" smtClean="0"/>
            </a:br>
            <a:r>
              <a:rPr lang="zh-CN" altLang="en-US" sz="1200" b="0" kern="1200" dirty="0" smtClean="0">
                <a:solidFill>
                  <a:schemeClr val="tx1"/>
                </a:solidFill>
                <a:effectLst/>
                <a:latin typeface="+mn-lt"/>
                <a:ea typeface="+mn-ea"/>
                <a:cs typeface="+mn-cs"/>
              </a:rPr>
              <a:t>在取址、译码阶段后，指令进入一个有序发射队列。在从标量寄存器中成功地取得指令的操作数，包括标量数据或矩阵</a:t>
            </a:r>
            <a:r>
              <a:rPr lang="en-US" altLang="zh-CN" sz="1200" b="0" kern="1200" dirty="0" smtClean="0">
                <a:solidFill>
                  <a:schemeClr val="tx1"/>
                </a:solidFill>
                <a:effectLst/>
                <a:latin typeface="+mn-lt"/>
                <a:ea typeface="+mn-ea"/>
                <a:cs typeface="+mn-cs"/>
              </a:rPr>
              <a:t>/</a:t>
            </a:r>
            <a:r>
              <a:rPr lang="zh-CN" altLang="en-US" sz="1200" b="0" kern="1200" dirty="0" smtClean="0">
                <a:solidFill>
                  <a:schemeClr val="tx1"/>
                </a:solidFill>
                <a:effectLst/>
                <a:latin typeface="+mn-lt"/>
                <a:ea typeface="+mn-ea"/>
                <a:cs typeface="+mn-cs"/>
              </a:rPr>
              <a:t>向量的地址</a:t>
            </a:r>
            <a:r>
              <a:rPr lang="en-US" altLang="zh-CN" sz="1200" b="0" kern="1200" dirty="0" smtClean="0">
                <a:solidFill>
                  <a:schemeClr val="tx1"/>
                </a:solidFill>
                <a:effectLst/>
                <a:latin typeface="+mn-lt"/>
                <a:ea typeface="+mn-ea"/>
                <a:cs typeface="+mn-cs"/>
              </a:rPr>
              <a:t>/</a:t>
            </a:r>
            <a:r>
              <a:rPr lang="zh-CN" altLang="en-US" sz="1200" b="0" kern="1200" dirty="0" smtClean="0">
                <a:solidFill>
                  <a:schemeClr val="tx1"/>
                </a:solidFill>
                <a:effectLst/>
                <a:latin typeface="+mn-lt"/>
                <a:ea typeface="+mn-ea"/>
                <a:cs typeface="+mn-cs"/>
              </a:rPr>
              <a:t>大小，指令会根据它的类型被传送到不同的执行部件开始指令。控制指令和标量计算</a:t>
            </a:r>
            <a:r>
              <a:rPr lang="en-US" altLang="zh-CN" sz="1200" b="0" kern="1200" dirty="0" smtClean="0">
                <a:solidFill>
                  <a:schemeClr val="tx1"/>
                </a:solidFill>
                <a:effectLst/>
                <a:latin typeface="+mn-lt"/>
                <a:ea typeface="+mn-ea"/>
                <a:cs typeface="+mn-cs"/>
              </a:rPr>
              <a:t>/</a:t>
            </a:r>
            <a:r>
              <a:rPr lang="zh-CN" altLang="en-US" sz="1200" b="0" kern="1200" dirty="0" smtClean="0">
                <a:solidFill>
                  <a:schemeClr val="tx1"/>
                </a:solidFill>
                <a:effectLst/>
                <a:latin typeface="+mn-lt"/>
                <a:ea typeface="+mn-ea"/>
                <a:cs typeface="+mn-cs"/>
              </a:rPr>
              <a:t>逻辑指令由标量部件直接处理。写回阶段后，已执行未提交的最早的指令的结果，被从重排缓冲区</a:t>
            </a:r>
            <a:r>
              <a:rPr lang="en-US" altLang="zh-CN" sz="1200" b="0" kern="1200" dirty="0" smtClean="0">
                <a:solidFill>
                  <a:schemeClr val="tx1"/>
                </a:solidFill>
                <a:effectLst/>
                <a:latin typeface="+mn-lt"/>
                <a:ea typeface="+mn-ea"/>
                <a:cs typeface="+mn-cs"/>
              </a:rPr>
              <a:t>(reorder buffer)</a:t>
            </a:r>
            <a:r>
              <a:rPr lang="zh-CN" altLang="en-US" sz="1200" b="0" kern="1200" dirty="0" smtClean="0">
                <a:solidFill>
                  <a:schemeClr val="tx1"/>
                </a:solidFill>
                <a:effectLst/>
                <a:latin typeface="+mn-lt"/>
                <a:ea typeface="+mn-ea"/>
                <a:cs typeface="+mn-cs"/>
              </a:rPr>
              <a:t>中提交。</a:t>
            </a:r>
          </a:p>
          <a:p>
            <a:r>
              <a:rPr lang="zh-CN" altLang="en-US" sz="1200" b="0" kern="1200" dirty="0" smtClean="0">
                <a:solidFill>
                  <a:schemeClr val="tx1"/>
                </a:solidFill>
                <a:effectLst/>
                <a:latin typeface="+mn-lt"/>
                <a:ea typeface="+mn-ea"/>
                <a:cs typeface="+mn-cs"/>
              </a:rPr>
              <a:t/>
            </a:r>
            <a:br>
              <a:rPr lang="zh-CN" altLang="en-US" sz="1200" b="0" kern="1200" dirty="0" smtClean="0">
                <a:solidFill>
                  <a:schemeClr val="tx1"/>
                </a:solidFill>
                <a:effectLst/>
                <a:latin typeface="+mn-lt"/>
                <a:ea typeface="+mn-ea"/>
                <a:cs typeface="+mn-cs"/>
              </a:rPr>
            </a:br>
            <a:r>
              <a:rPr lang="zh-CN" altLang="en-US" sz="1200" b="0" kern="1200" dirty="0" smtClean="0">
                <a:solidFill>
                  <a:schemeClr val="tx1"/>
                </a:solidFill>
                <a:effectLst/>
                <a:latin typeface="+mn-lt"/>
                <a:ea typeface="+mn-ea"/>
                <a:cs typeface="+mn-cs"/>
              </a:rPr>
              <a:t>数据传送指令，向量</a:t>
            </a:r>
            <a:r>
              <a:rPr lang="en-US" altLang="zh-CN" sz="1200" b="0" kern="1200" dirty="0" smtClean="0">
                <a:solidFill>
                  <a:schemeClr val="tx1"/>
                </a:solidFill>
                <a:effectLst/>
                <a:latin typeface="+mn-lt"/>
                <a:ea typeface="+mn-ea"/>
                <a:cs typeface="+mn-cs"/>
              </a:rPr>
              <a:t>/</a:t>
            </a:r>
            <a:r>
              <a:rPr lang="zh-CN" altLang="en-US" sz="1200" b="0" kern="1200" dirty="0" smtClean="0">
                <a:solidFill>
                  <a:schemeClr val="tx1"/>
                </a:solidFill>
                <a:effectLst/>
                <a:latin typeface="+mn-lt"/>
                <a:ea typeface="+mn-ea"/>
                <a:cs typeface="+mn-cs"/>
              </a:rPr>
              <a:t>矩阵计算指令和向量逻辑指令可能会访问</a:t>
            </a:r>
            <a:r>
              <a:rPr lang="en-US" altLang="zh-CN" sz="1200" b="0" kern="1200" dirty="0" smtClean="0">
                <a:solidFill>
                  <a:schemeClr val="tx1"/>
                </a:solidFill>
                <a:effectLst/>
                <a:latin typeface="+mn-lt"/>
                <a:ea typeface="+mn-ea"/>
                <a:cs typeface="+mn-cs"/>
              </a:rPr>
              <a:t>L1 cache</a:t>
            </a:r>
            <a:r>
              <a:rPr lang="zh-CN" altLang="en-US" sz="1200" b="0" kern="1200" dirty="0" smtClean="0">
                <a:solidFill>
                  <a:schemeClr val="tx1"/>
                </a:solidFill>
                <a:effectLst/>
                <a:latin typeface="+mn-lt"/>
                <a:ea typeface="+mn-ea"/>
                <a:cs typeface="+mn-cs"/>
              </a:rPr>
              <a:t>和暂存存储器，所以这些指令会被传送到地址计算部件</a:t>
            </a:r>
            <a:r>
              <a:rPr lang="en-US" altLang="zh-CN" sz="1200" b="0" kern="1200" dirty="0" smtClean="0">
                <a:solidFill>
                  <a:schemeClr val="tx1"/>
                </a:solidFill>
                <a:effectLst/>
                <a:latin typeface="+mn-lt"/>
                <a:ea typeface="+mn-ea"/>
                <a:cs typeface="+mn-cs"/>
              </a:rPr>
              <a:t>(Address Generation Unit, AGU)</a:t>
            </a:r>
            <a:r>
              <a:rPr lang="zh-CN" altLang="en-US" sz="1200" b="0" kern="1200" dirty="0" smtClean="0">
                <a:solidFill>
                  <a:schemeClr val="tx1"/>
                </a:solidFill>
                <a:effectLst/>
                <a:latin typeface="+mn-lt"/>
                <a:ea typeface="+mn-ea"/>
                <a:cs typeface="+mn-cs"/>
              </a:rPr>
              <a:t>，加入一个顺序的内存队列，等待</a:t>
            </a:r>
            <a:r>
              <a:rPr lang="en-US" altLang="zh-CN" sz="1200" b="0" kern="1200" dirty="0" smtClean="0">
                <a:solidFill>
                  <a:schemeClr val="tx1"/>
                </a:solidFill>
                <a:effectLst/>
                <a:latin typeface="+mn-lt"/>
                <a:ea typeface="+mn-ea"/>
                <a:cs typeface="+mn-cs"/>
              </a:rPr>
              <a:t>AGU</a:t>
            </a:r>
            <a:r>
              <a:rPr lang="zh-CN" altLang="en-US" sz="1200" b="0" kern="1200" dirty="0" smtClean="0">
                <a:solidFill>
                  <a:schemeClr val="tx1"/>
                </a:solidFill>
                <a:effectLst/>
                <a:latin typeface="+mn-lt"/>
                <a:ea typeface="+mn-ea"/>
                <a:cs typeface="+mn-cs"/>
              </a:rPr>
              <a:t>计算这些类型的指令与该内存队列中在它们之前的指令是否有数据依赖。在此之后，标量数据传送指令的访存请求会被发送到</a:t>
            </a:r>
            <a:r>
              <a:rPr lang="en-US" altLang="zh-CN" sz="1200" b="0" kern="1200" dirty="0" smtClean="0">
                <a:solidFill>
                  <a:schemeClr val="tx1"/>
                </a:solidFill>
                <a:effectLst/>
                <a:latin typeface="+mn-lt"/>
                <a:ea typeface="+mn-ea"/>
                <a:cs typeface="+mn-cs"/>
              </a:rPr>
              <a:t>L1 cache</a:t>
            </a:r>
            <a:r>
              <a:rPr lang="zh-CN" altLang="en-US" sz="1200" b="0" kern="1200" dirty="0" smtClean="0">
                <a:solidFill>
                  <a:schemeClr val="tx1"/>
                </a:solidFill>
                <a:effectLst/>
                <a:latin typeface="+mn-lt"/>
                <a:ea typeface="+mn-ea"/>
                <a:cs typeface="+mn-cs"/>
              </a:rPr>
              <a:t>，向量的数据传送</a:t>
            </a:r>
            <a:r>
              <a:rPr lang="en-US" altLang="zh-CN" sz="1200" b="0" kern="1200" dirty="0" smtClean="0">
                <a:solidFill>
                  <a:schemeClr val="tx1"/>
                </a:solidFill>
                <a:effectLst/>
                <a:latin typeface="+mn-lt"/>
                <a:ea typeface="+mn-ea"/>
                <a:cs typeface="+mn-cs"/>
              </a:rPr>
              <a:t>/</a:t>
            </a:r>
            <a:r>
              <a:rPr lang="zh-CN" altLang="en-US" sz="1200" b="0" kern="1200" dirty="0" smtClean="0">
                <a:solidFill>
                  <a:schemeClr val="tx1"/>
                </a:solidFill>
                <a:effectLst/>
                <a:latin typeface="+mn-lt"/>
                <a:ea typeface="+mn-ea"/>
                <a:cs typeface="+mn-cs"/>
              </a:rPr>
              <a:t>计算</a:t>
            </a:r>
            <a:r>
              <a:rPr lang="en-US" altLang="zh-CN" sz="1200" b="0" kern="1200" dirty="0" smtClean="0">
                <a:solidFill>
                  <a:schemeClr val="tx1"/>
                </a:solidFill>
                <a:effectLst/>
                <a:latin typeface="+mn-lt"/>
                <a:ea typeface="+mn-ea"/>
                <a:cs typeface="+mn-cs"/>
              </a:rPr>
              <a:t>/</a:t>
            </a:r>
            <a:r>
              <a:rPr lang="zh-CN" altLang="en-US" sz="1200" b="0" kern="1200" dirty="0" smtClean="0">
                <a:solidFill>
                  <a:schemeClr val="tx1"/>
                </a:solidFill>
                <a:effectLst/>
                <a:latin typeface="+mn-lt"/>
                <a:ea typeface="+mn-ea"/>
                <a:cs typeface="+mn-cs"/>
              </a:rPr>
              <a:t>逻辑指令会被发送到向量功能部件，矩阵的数据传送</a:t>
            </a:r>
            <a:r>
              <a:rPr lang="en-US" altLang="zh-CN" sz="1200" b="0" kern="1200" dirty="0" smtClean="0">
                <a:solidFill>
                  <a:schemeClr val="tx1"/>
                </a:solidFill>
                <a:effectLst/>
                <a:latin typeface="+mn-lt"/>
                <a:ea typeface="+mn-ea"/>
                <a:cs typeface="+mn-cs"/>
              </a:rPr>
              <a:t>/</a:t>
            </a:r>
            <a:r>
              <a:rPr lang="zh-CN" altLang="en-US" sz="1200" b="0" kern="1200" dirty="0" smtClean="0">
                <a:solidFill>
                  <a:schemeClr val="tx1"/>
                </a:solidFill>
                <a:effectLst/>
                <a:latin typeface="+mn-lt"/>
                <a:ea typeface="+mn-ea"/>
                <a:cs typeface="+mn-cs"/>
              </a:rPr>
              <a:t>计算指令被发送到矩阵功能部件。在执行段结束后，指令会从内存队列中出队，当它是当前已执行未提交的最早的指令时，将结果从重拍缓存区中提交。</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tx1"/>
                </a:solidFill>
                <a:effectLst/>
                <a:latin typeface="+mn-lt"/>
                <a:ea typeface="+mn-ea"/>
                <a:cs typeface="+mn-cs"/>
              </a:rPr>
              <a:t/>
            </a:r>
            <a:br>
              <a:rPr lang="zh-CN" altLang="en-US" sz="1200" b="0" kern="1200" dirty="0" smtClean="0">
                <a:solidFill>
                  <a:schemeClr val="tx1"/>
                </a:solidFill>
                <a:effectLst/>
                <a:latin typeface="+mn-lt"/>
                <a:ea typeface="+mn-ea"/>
                <a:cs typeface="+mn-cs"/>
              </a:rPr>
            </a:br>
            <a:r>
              <a:rPr lang="zh-CN" altLang="en-US" sz="1200" b="0" kern="1200" dirty="0" smtClean="0">
                <a:solidFill>
                  <a:schemeClr val="tx1"/>
                </a:solidFill>
                <a:effectLst/>
                <a:latin typeface="+mn-lt"/>
                <a:ea typeface="+mn-ea"/>
                <a:cs typeface="+mn-cs"/>
              </a:rPr>
              <a:t>加速器中实现了向量和矩阵功能部件。向量部件中由</a:t>
            </a:r>
            <a:r>
              <a:rPr lang="en-US" altLang="zh-CN" sz="1200" b="0" kern="1200" dirty="0" smtClean="0">
                <a:solidFill>
                  <a:schemeClr val="tx1"/>
                </a:solidFill>
                <a:effectLst/>
                <a:latin typeface="+mn-lt"/>
                <a:ea typeface="+mn-ea"/>
                <a:cs typeface="+mn-cs"/>
              </a:rPr>
              <a:t>32</a:t>
            </a:r>
            <a:r>
              <a:rPr lang="zh-CN" altLang="en-US" sz="1200" b="0" kern="1200" dirty="0" smtClean="0">
                <a:solidFill>
                  <a:schemeClr val="tx1"/>
                </a:solidFill>
                <a:effectLst/>
                <a:latin typeface="+mn-lt"/>
                <a:ea typeface="+mn-ea"/>
                <a:cs typeface="+mn-cs"/>
              </a:rPr>
              <a:t>个</a:t>
            </a:r>
            <a:r>
              <a:rPr lang="en-US" altLang="zh-CN" sz="1200" b="0" kern="1200" dirty="0" smtClean="0">
                <a:solidFill>
                  <a:schemeClr val="tx1"/>
                </a:solidFill>
                <a:effectLst/>
                <a:latin typeface="+mn-lt"/>
                <a:ea typeface="+mn-ea"/>
                <a:cs typeface="+mn-cs"/>
              </a:rPr>
              <a:t>16</a:t>
            </a:r>
            <a:r>
              <a:rPr lang="zh-CN" altLang="en-US" sz="1200" b="0" kern="1200" dirty="0" smtClean="0">
                <a:solidFill>
                  <a:schemeClr val="tx1"/>
                </a:solidFill>
                <a:effectLst/>
                <a:latin typeface="+mn-lt"/>
                <a:ea typeface="+mn-ea"/>
                <a:cs typeface="+mn-cs"/>
              </a:rPr>
              <a:t>位加法器，</a:t>
            </a:r>
            <a:r>
              <a:rPr lang="en-US" altLang="zh-CN" sz="1200" b="0" kern="1200" dirty="0" smtClean="0">
                <a:solidFill>
                  <a:schemeClr val="tx1"/>
                </a:solidFill>
                <a:effectLst/>
                <a:latin typeface="+mn-lt"/>
                <a:ea typeface="+mn-ea"/>
                <a:cs typeface="+mn-cs"/>
              </a:rPr>
              <a:t>32</a:t>
            </a:r>
            <a:r>
              <a:rPr lang="zh-CN" altLang="en-US" sz="1200" b="0" kern="1200" dirty="0" smtClean="0">
                <a:solidFill>
                  <a:schemeClr val="tx1"/>
                </a:solidFill>
                <a:effectLst/>
                <a:latin typeface="+mn-lt"/>
                <a:ea typeface="+mn-ea"/>
                <a:cs typeface="+mn-cs"/>
              </a:rPr>
              <a:t>给</a:t>
            </a:r>
            <a:r>
              <a:rPr lang="en-US" altLang="zh-CN" sz="1200" b="0" kern="1200" dirty="0" smtClean="0">
                <a:solidFill>
                  <a:schemeClr val="tx1"/>
                </a:solidFill>
                <a:effectLst/>
                <a:latin typeface="+mn-lt"/>
                <a:ea typeface="+mn-ea"/>
                <a:cs typeface="+mn-cs"/>
              </a:rPr>
              <a:t>16</a:t>
            </a:r>
            <a:r>
              <a:rPr lang="zh-CN" altLang="en-US" sz="1200" b="0" kern="1200" dirty="0" smtClean="0">
                <a:solidFill>
                  <a:schemeClr val="tx1"/>
                </a:solidFill>
                <a:effectLst/>
                <a:latin typeface="+mn-lt"/>
                <a:ea typeface="+mn-ea"/>
                <a:cs typeface="+mn-cs"/>
              </a:rPr>
              <a:t>位乘法器，</a:t>
            </a:r>
            <a:r>
              <a:rPr lang="en-US" altLang="zh-CN" sz="1200" b="0" kern="1200" dirty="0" smtClean="0">
                <a:solidFill>
                  <a:schemeClr val="tx1"/>
                </a:solidFill>
                <a:effectLst/>
                <a:latin typeface="+mn-lt"/>
                <a:ea typeface="+mn-ea"/>
                <a:cs typeface="+mn-cs"/>
              </a:rPr>
              <a:t>64KB</a:t>
            </a:r>
            <a:r>
              <a:rPr lang="zh-CN" altLang="en-US" sz="1200" b="0" kern="1200" dirty="0" smtClean="0">
                <a:solidFill>
                  <a:schemeClr val="tx1"/>
                </a:solidFill>
                <a:effectLst/>
                <a:latin typeface="+mn-lt"/>
                <a:ea typeface="+mn-ea"/>
                <a:cs typeface="+mn-cs"/>
              </a:rPr>
              <a:t>暂存存储器。矩阵部件包括</a:t>
            </a:r>
            <a:r>
              <a:rPr lang="en-US" altLang="zh-CN" sz="1200" b="0" kern="1200" dirty="0" smtClean="0">
                <a:solidFill>
                  <a:schemeClr val="tx1"/>
                </a:solidFill>
                <a:effectLst/>
                <a:latin typeface="+mn-lt"/>
                <a:ea typeface="+mn-ea"/>
                <a:cs typeface="+mn-cs"/>
              </a:rPr>
              <a:t>1024</a:t>
            </a:r>
            <a:r>
              <a:rPr lang="zh-CN" altLang="en-US" sz="1200" b="0" kern="1200" dirty="0" smtClean="0">
                <a:solidFill>
                  <a:schemeClr val="tx1"/>
                </a:solidFill>
                <a:effectLst/>
                <a:latin typeface="+mn-lt"/>
                <a:ea typeface="+mn-ea"/>
                <a:cs typeface="+mn-cs"/>
              </a:rPr>
              <a:t>给乘法器和</a:t>
            </a:r>
            <a:r>
              <a:rPr lang="en-US" altLang="zh-CN" sz="1200" b="0" kern="1200" dirty="0" smtClean="0">
                <a:solidFill>
                  <a:schemeClr val="tx1"/>
                </a:solidFill>
                <a:effectLst/>
                <a:latin typeface="+mn-lt"/>
                <a:ea typeface="+mn-ea"/>
                <a:cs typeface="+mn-cs"/>
              </a:rPr>
              <a:t>1024</a:t>
            </a:r>
            <a:r>
              <a:rPr lang="zh-CN" altLang="en-US" sz="1200" b="0" kern="1200" dirty="0" smtClean="0">
                <a:solidFill>
                  <a:schemeClr val="tx1"/>
                </a:solidFill>
                <a:effectLst/>
                <a:latin typeface="+mn-lt"/>
                <a:ea typeface="+mn-ea"/>
                <a:cs typeface="+mn-cs"/>
              </a:rPr>
              <a:t>给加法器，为了避免长距离数据传送的能耗和线路拥塞，这些乘法器和加法器被分成</a:t>
            </a:r>
            <a:r>
              <a:rPr lang="en-US" altLang="zh-CN" sz="1200" b="0" kern="1200" dirty="0" smtClean="0">
                <a:solidFill>
                  <a:schemeClr val="tx1"/>
                </a:solidFill>
                <a:effectLst/>
                <a:latin typeface="+mn-lt"/>
                <a:ea typeface="+mn-ea"/>
                <a:cs typeface="+mn-cs"/>
              </a:rPr>
              <a:t>32</a:t>
            </a:r>
            <a:r>
              <a:rPr lang="zh-CN" altLang="en-US" sz="1200" b="0" kern="1200" dirty="0" smtClean="0">
                <a:solidFill>
                  <a:schemeClr val="tx1"/>
                </a:solidFill>
                <a:effectLst/>
                <a:latin typeface="+mn-lt"/>
                <a:ea typeface="+mn-ea"/>
                <a:cs typeface="+mn-cs"/>
              </a:rPr>
              <a:t>给计算块，每个计算块都有一个独立的</a:t>
            </a:r>
            <a:r>
              <a:rPr lang="en-US" altLang="zh-CN" sz="1200" b="0" kern="1200" dirty="0" smtClean="0">
                <a:solidFill>
                  <a:schemeClr val="tx1"/>
                </a:solidFill>
                <a:effectLst/>
                <a:latin typeface="+mn-lt"/>
                <a:ea typeface="+mn-ea"/>
                <a:cs typeface="+mn-cs"/>
              </a:rPr>
              <a:t>24KB</a:t>
            </a:r>
            <a:r>
              <a:rPr lang="zh-CN" altLang="en-US" sz="1200" b="0" kern="1200" dirty="0" smtClean="0">
                <a:solidFill>
                  <a:schemeClr val="tx1"/>
                </a:solidFill>
                <a:effectLst/>
                <a:latin typeface="+mn-lt"/>
                <a:ea typeface="+mn-ea"/>
                <a:cs typeface="+mn-cs"/>
              </a:rPr>
              <a:t>暂存器。</a:t>
            </a:r>
          </a:p>
          <a:p>
            <a:endParaRPr lang="zh-CN" altLang="en-US" dirty="0"/>
          </a:p>
        </p:txBody>
      </p:sp>
      <p:sp>
        <p:nvSpPr>
          <p:cNvPr id="4" name="灯片编号占位符 3"/>
          <p:cNvSpPr>
            <a:spLocks noGrp="1"/>
          </p:cNvSpPr>
          <p:nvPr>
            <p:ph type="sldNum" sz="quarter" idx="10"/>
          </p:nvPr>
        </p:nvSpPr>
        <p:spPr/>
        <p:txBody>
          <a:bodyPr/>
          <a:lstStyle/>
          <a:p>
            <a:fld id="{C89461BB-BB29-447B-86E6-652C097B04C1}" type="slidenum">
              <a:rPr lang="zh-CN" altLang="en-US" smtClean="0"/>
              <a:t>28</a:t>
            </a:fld>
            <a:endParaRPr lang="zh-CN" altLang="en-US"/>
          </a:p>
        </p:txBody>
      </p:sp>
    </p:spTree>
    <p:extLst>
      <p:ext uri="{BB962C8B-B14F-4D97-AF65-F5344CB8AC3E}">
        <p14:creationId xmlns:p14="http://schemas.microsoft.com/office/powerpoint/2010/main" val="1630975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71F31513-7A7A-44FF-885C-FC455CA568A6}" type="datetimeFigureOut">
              <a:rPr lang="zh-CN" altLang="en-US" smtClean="0"/>
              <a:t>2018/6/11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6C7BEE-B842-472A-A663-49EC410C2FC3}" type="slidenum">
              <a:rPr lang="zh-CN" altLang="en-US" smtClean="0"/>
              <a:t>‹#›</a:t>
            </a:fld>
            <a:endParaRPr lang="zh-CN" altLang="en-US"/>
          </a:p>
        </p:txBody>
      </p:sp>
    </p:spTree>
    <p:extLst>
      <p:ext uri="{BB962C8B-B14F-4D97-AF65-F5344CB8AC3E}">
        <p14:creationId xmlns:p14="http://schemas.microsoft.com/office/powerpoint/2010/main" val="259891679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857408968"/>
      </p:ext>
    </p:extLst>
  </p:cSld>
  <p:clrMapOvr>
    <a:masterClrMapping/>
  </p:clrMapOvr>
  <p:transition spd="slow">
    <p:push di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4"/>
            <a:ext cx="5800725" cy="4358879"/>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F31513-7A7A-44FF-885C-FC455CA568A6}" type="datetimeFigureOut">
              <a:rPr lang="zh-CN" altLang="en-US" smtClean="0"/>
              <a:t>2018/6/11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6C7BEE-B842-472A-A663-49EC410C2FC3}" type="slidenum">
              <a:rPr lang="zh-CN" altLang="en-US" smtClean="0"/>
              <a:t>‹#›</a:t>
            </a:fld>
            <a:endParaRPr lang="zh-CN" altLang="en-US"/>
          </a:p>
        </p:txBody>
      </p:sp>
    </p:spTree>
    <p:extLst>
      <p:ext uri="{BB962C8B-B14F-4D97-AF65-F5344CB8AC3E}">
        <p14:creationId xmlns:p14="http://schemas.microsoft.com/office/powerpoint/2010/main" val="140976718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椭圆 1"/>
          <p:cNvSpPr/>
          <p:nvPr userDrawn="1"/>
        </p:nvSpPr>
        <p:spPr>
          <a:xfrm rot="5400000">
            <a:off x="1790966" y="425408"/>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BF3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7"/>
          <p:cNvSpPr/>
          <p:nvPr userDrawn="1"/>
        </p:nvSpPr>
        <p:spPr>
          <a:xfrm rot="5400000">
            <a:off x="2809827" y="584110"/>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FD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12"/>
          <p:cNvSpPr/>
          <p:nvPr userDrawn="1"/>
        </p:nvSpPr>
        <p:spPr>
          <a:xfrm rot="5400000">
            <a:off x="5324309" y="425407"/>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13"/>
          <p:cNvSpPr/>
          <p:nvPr userDrawn="1"/>
        </p:nvSpPr>
        <p:spPr>
          <a:xfrm rot="5400000">
            <a:off x="3987408" y="584418"/>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95B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弧形 5"/>
          <p:cNvSpPr/>
          <p:nvPr userDrawn="1"/>
        </p:nvSpPr>
        <p:spPr>
          <a:xfrm>
            <a:off x="2074528" y="-2513200"/>
            <a:ext cx="4994940" cy="4994940"/>
          </a:xfrm>
          <a:prstGeom prst="arc">
            <a:avLst>
              <a:gd name="adj1" fmla="val 3404"/>
              <a:gd name="adj2" fmla="val 10819516"/>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椭圆 6"/>
          <p:cNvSpPr/>
          <p:nvPr userDrawn="1"/>
        </p:nvSpPr>
        <p:spPr>
          <a:xfrm>
            <a:off x="4493240" y="2414232"/>
            <a:ext cx="157518" cy="15751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7763206"/>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grpSp>
        <p:nvGrpSpPr>
          <p:cNvPr id="2" name="组合 1"/>
          <p:cNvGrpSpPr/>
          <p:nvPr userDrawn="1"/>
        </p:nvGrpSpPr>
        <p:grpSpPr>
          <a:xfrm>
            <a:off x="281524" y="0"/>
            <a:ext cx="105725" cy="721610"/>
            <a:chOff x="281524" y="0"/>
            <a:chExt cx="105725" cy="721610"/>
          </a:xfrm>
          <a:solidFill>
            <a:srgbClr val="1A7BAE"/>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userDrawn="1"/>
        </p:nvGrpSpPr>
        <p:grpSpPr>
          <a:xfrm rot="10800000">
            <a:off x="8801756" y="4963098"/>
            <a:ext cx="105725" cy="180402"/>
            <a:chOff x="281524" y="0"/>
            <a:chExt cx="105725" cy="721610"/>
          </a:xfrm>
          <a:solidFill>
            <a:srgbClr val="1A7BAE"/>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连接符 7"/>
          <p:cNvCxnSpPr/>
          <p:nvPr userDrawn="1"/>
        </p:nvCxnSpPr>
        <p:spPr>
          <a:xfrm>
            <a:off x="521550" y="681540"/>
            <a:ext cx="351039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593883"/>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2186366"/>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grpSp>
        <p:nvGrpSpPr>
          <p:cNvPr id="2" name="组合 1"/>
          <p:cNvGrpSpPr/>
          <p:nvPr userDrawn="1"/>
        </p:nvGrpSpPr>
        <p:grpSpPr>
          <a:xfrm>
            <a:off x="281524" y="0"/>
            <a:ext cx="105725" cy="721610"/>
            <a:chOff x="281524" y="0"/>
            <a:chExt cx="105725" cy="721610"/>
          </a:xfrm>
          <a:solidFill>
            <a:srgbClr val="95BC49"/>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userDrawn="1"/>
        </p:nvGrpSpPr>
        <p:grpSpPr>
          <a:xfrm rot="10800000">
            <a:off x="8801756" y="4963098"/>
            <a:ext cx="105725" cy="180402"/>
            <a:chOff x="281524" y="0"/>
            <a:chExt cx="105725" cy="721610"/>
          </a:xfrm>
          <a:solidFill>
            <a:srgbClr val="95BC49"/>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连接符 7"/>
          <p:cNvCxnSpPr/>
          <p:nvPr userDrawn="1"/>
        </p:nvCxnSpPr>
        <p:spPr>
          <a:xfrm>
            <a:off x="521550" y="681540"/>
            <a:ext cx="351039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3276280"/>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grpSp>
        <p:nvGrpSpPr>
          <p:cNvPr id="2" name="组合 1"/>
          <p:cNvGrpSpPr/>
          <p:nvPr userDrawn="1"/>
        </p:nvGrpSpPr>
        <p:grpSpPr>
          <a:xfrm>
            <a:off x="281524" y="0"/>
            <a:ext cx="105725" cy="721610"/>
            <a:chOff x="281524" y="0"/>
            <a:chExt cx="105725" cy="721610"/>
          </a:xfrm>
          <a:solidFill>
            <a:srgbClr val="FDA907"/>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userDrawn="1"/>
        </p:nvGrpSpPr>
        <p:grpSpPr>
          <a:xfrm rot="10800000">
            <a:off x="8801756" y="4963098"/>
            <a:ext cx="105725" cy="180402"/>
            <a:chOff x="281524" y="0"/>
            <a:chExt cx="105725" cy="721610"/>
          </a:xfrm>
          <a:solidFill>
            <a:srgbClr val="FDA907"/>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连接符 7"/>
          <p:cNvCxnSpPr/>
          <p:nvPr userDrawn="1"/>
        </p:nvCxnSpPr>
        <p:spPr>
          <a:xfrm>
            <a:off x="521550" y="681540"/>
            <a:ext cx="351039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956827"/>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grpSp>
        <p:nvGrpSpPr>
          <p:cNvPr id="2" name="组合 1"/>
          <p:cNvGrpSpPr/>
          <p:nvPr userDrawn="1"/>
        </p:nvGrpSpPr>
        <p:grpSpPr>
          <a:xfrm>
            <a:off x="281524" y="0"/>
            <a:ext cx="105725" cy="721610"/>
            <a:chOff x="281524" y="0"/>
            <a:chExt cx="105725" cy="721610"/>
          </a:xfrm>
          <a:solidFill>
            <a:srgbClr val="BF3420"/>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userDrawn="1"/>
        </p:nvGrpSpPr>
        <p:grpSpPr>
          <a:xfrm rot="10800000">
            <a:off x="8801756" y="4963098"/>
            <a:ext cx="105725" cy="180402"/>
            <a:chOff x="281524" y="0"/>
            <a:chExt cx="105725" cy="721610"/>
          </a:xfrm>
          <a:solidFill>
            <a:srgbClr val="BF3420"/>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连接符 7"/>
          <p:cNvCxnSpPr/>
          <p:nvPr userDrawn="1"/>
        </p:nvCxnSpPr>
        <p:spPr>
          <a:xfrm>
            <a:off x="521550" y="681540"/>
            <a:ext cx="351039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2360363"/>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4663807"/>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grpSp>
        <p:nvGrpSpPr>
          <p:cNvPr id="2" name="组合 1"/>
          <p:cNvGrpSpPr/>
          <p:nvPr userDrawn="1"/>
        </p:nvGrpSpPr>
        <p:grpSpPr>
          <a:xfrm>
            <a:off x="161510" y="0"/>
            <a:ext cx="225739" cy="721610"/>
            <a:chOff x="161510" y="0"/>
            <a:chExt cx="225739" cy="721610"/>
          </a:xfrm>
        </p:grpSpPr>
        <p:sp>
          <p:nvSpPr>
            <p:cNvPr id="3" name="矩形 2"/>
            <p:cNvSpPr/>
            <p:nvPr/>
          </p:nvSpPr>
          <p:spPr>
            <a:xfrm>
              <a:off x="161510" y="0"/>
              <a:ext cx="45719" cy="721610"/>
            </a:xfrm>
            <a:prstGeom prst="rect">
              <a:avLst/>
            </a:pr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21517" y="0"/>
              <a:ext cx="45719" cy="721610"/>
            </a:xfrm>
            <a:prstGeom prst="rect">
              <a:avLst/>
            </a:prstGeom>
            <a:solidFill>
              <a:srgbClr val="95B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81524" y="0"/>
              <a:ext cx="45719" cy="721610"/>
            </a:xfrm>
            <a:prstGeom prst="rect">
              <a:avLst/>
            </a:prstGeom>
            <a:solidFill>
              <a:srgbClr val="FD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1530" y="0"/>
              <a:ext cx="45719" cy="721610"/>
            </a:xfrm>
            <a:prstGeom prst="rect">
              <a:avLst/>
            </a:prstGeom>
            <a:solidFill>
              <a:srgbClr val="BF3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userDrawn="1"/>
        </p:nvGrpSpPr>
        <p:grpSpPr>
          <a:xfrm rot="10800000">
            <a:off x="8801756" y="4963098"/>
            <a:ext cx="225739" cy="180402"/>
            <a:chOff x="161510" y="0"/>
            <a:chExt cx="225739" cy="721610"/>
          </a:xfrm>
        </p:grpSpPr>
        <p:sp>
          <p:nvSpPr>
            <p:cNvPr id="8" name="矩形 7"/>
            <p:cNvSpPr/>
            <p:nvPr/>
          </p:nvSpPr>
          <p:spPr>
            <a:xfrm>
              <a:off x="161510" y="0"/>
              <a:ext cx="45719" cy="721610"/>
            </a:xfrm>
            <a:prstGeom prst="rect">
              <a:avLst/>
            </a:pr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21517" y="0"/>
              <a:ext cx="45719" cy="721610"/>
            </a:xfrm>
            <a:prstGeom prst="rect">
              <a:avLst/>
            </a:prstGeom>
            <a:solidFill>
              <a:srgbClr val="95B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1524" y="0"/>
              <a:ext cx="45719" cy="721610"/>
            </a:xfrm>
            <a:prstGeom prst="rect">
              <a:avLst/>
            </a:prstGeom>
            <a:solidFill>
              <a:srgbClr val="FD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41530" y="0"/>
              <a:ext cx="45719" cy="721610"/>
            </a:xfrm>
            <a:prstGeom prst="rect">
              <a:avLst/>
            </a:prstGeom>
            <a:solidFill>
              <a:srgbClr val="BF3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818371333"/>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F31513-7A7A-44FF-885C-FC455CA568A6}" type="datetimeFigureOut">
              <a:rPr lang="zh-CN" altLang="en-US" smtClean="0"/>
              <a:t>2018/6/11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6C7BEE-B842-472A-A663-49EC410C2FC3}" type="slidenum">
              <a:rPr lang="zh-CN" altLang="en-US" smtClean="0"/>
              <a:t>‹#›</a:t>
            </a:fld>
            <a:endParaRPr lang="zh-CN" altLang="en-US"/>
          </a:p>
        </p:txBody>
      </p:sp>
    </p:spTree>
    <p:extLst>
      <p:ext uri="{BB962C8B-B14F-4D97-AF65-F5344CB8AC3E}">
        <p14:creationId xmlns:p14="http://schemas.microsoft.com/office/powerpoint/2010/main" val="1679652526"/>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12" name="矩形 11"/>
          <p:cNvSpPr/>
          <p:nvPr userDrawn="1"/>
        </p:nvSpPr>
        <p:spPr>
          <a:xfrm>
            <a:off x="0" y="2706765"/>
            <a:ext cx="9144000" cy="1350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Picture 2" descr="C:\Documents and Settings\yangweizhou\桌面\2.jpg"/>
          <p:cNvPicPr>
            <a:picLocks noChangeAspect="1" noChangeArrowheads="1"/>
          </p:cNvPicPr>
          <p:nvPr userDrawn="1"/>
        </p:nvPicPr>
        <p:blipFill rotWithShape="1">
          <a:blip r:embed="rId2"/>
          <a:srcRect b="20467"/>
          <a:stretch/>
        </p:blipFill>
        <p:spPr bwMode="auto">
          <a:xfrm>
            <a:off x="0" y="0"/>
            <a:ext cx="9144000" cy="5143500"/>
          </a:xfrm>
          <a:prstGeom prst="rect">
            <a:avLst/>
          </a:prstGeom>
          <a:noFill/>
        </p:spPr>
      </p:pic>
    </p:spTree>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71F31513-7A7A-44FF-885C-FC455CA568A6}" type="datetimeFigureOut">
              <a:rPr lang="zh-CN" altLang="en-US" smtClean="0"/>
              <a:t>2018/6/11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6C7BEE-B842-472A-A663-49EC410C2FC3}" type="slidenum">
              <a:rPr lang="zh-CN" altLang="en-US" smtClean="0"/>
              <a:t>‹#›</a:t>
            </a:fld>
            <a:endParaRPr lang="zh-CN" altLang="en-US"/>
          </a:p>
        </p:txBody>
      </p:sp>
    </p:spTree>
    <p:extLst>
      <p:ext uri="{BB962C8B-B14F-4D97-AF65-F5344CB8AC3E}">
        <p14:creationId xmlns:p14="http://schemas.microsoft.com/office/powerpoint/2010/main" val="236962970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9"/>
            <a:ext cx="3886200" cy="326350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369219"/>
            <a:ext cx="3886200" cy="326350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1F31513-7A7A-44FF-885C-FC455CA568A6}" type="datetimeFigureOut">
              <a:rPr lang="zh-CN" altLang="en-US" smtClean="0"/>
              <a:t>2018/6/11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6C7BEE-B842-472A-A663-49EC410C2FC3}" type="slidenum">
              <a:rPr lang="zh-CN" altLang="en-US" smtClean="0"/>
              <a:t>‹#›</a:t>
            </a:fld>
            <a:endParaRPr lang="zh-CN" altLang="en-US"/>
          </a:p>
        </p:txBody>
      </p:sp>
    </p:spTree>
    <p:extLst>
      <p:ext uri="{BB962C8B-B14F-4D97-AF65-F5344CB8AC3E}">
        <p14:creationId xmlns:p14="http://schemas.microsoft.com/office/powerpoint/2010/main" val="233115094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4" name="内容占位符 3"/>
          <p:cNvSpPr>
            <a:spLocks noGrp="1"/>
          </p:cNvSpPr>
          <p:nvPr>
            <p:ph sz="half" idx="2"/>
          </p:nvPr>
        </p:nvSpPr>
        <p:spPr>
          <a:xfrm>
            <a:off x="629842" y="1878806"/>
            <a:ext cx="3868340" cy="2763441"/>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6" name="内容占位符 5"/>
          <p:cNvSpPr>
            <a:spLocks noGrp="1"/>
          </p:cNvSpPr>
          <p:nvPr>
            <p:ph sz="quarter" idx="4"/>
          </p:nvPr>
        </p:nvSpPr>
        <p:spPr>
          <a:xfrm>
            <a:off x="4629150" y="1878806"/>
            <a:ext cx="3887391" cy="2763441"/>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1F31513-7A7A-44FF-885C-FC455CA568A6}" type="datetimeFigureOut">
              <a:rPr lang="zh-CN" altLang="en-US" smtClean="0"/>
              <a:t>2018/6/11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76C7BEE-B842-472A-A663-49EC410C2FC3}" type="slidenum">
              <a:rPr lang="zh-CN" altLang="en-US" smtClean="0"/>
              <a:t>‹#›</a:t>
            </a:fld>
            <a:endParaRPr lang="zh-CN" altLang="en-US"/>
          </a:p>
        </p:txBody>
      </p:sp>
    </p:spTree>
    <p:extLst>
      <p:ext uri="{BB962C8B-B14F-4D97-AF65-F5344CB8AC3E}">
        <p14:creationId xmlns:p14="http://schemas.microsoft.com/office/powerpoint/2010/main" val="381265915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1F31513-7A7A-44FF-885C-FC455CA568A6}" type="datetimeFigureOut">
              <a:rPr lang="zh-CN" altLang="en-US" smtClean="0"/>
              <a:t>2018/6/11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76C7BEE-B842-472A-A663-49EC410C2FC3}" type="slidenum">
              <a:rPr lang="zh-CN" altLang="en-US" smtClean="0"/>
              <a:t>‹#›</a:t>
            </a:fld>
            <a:endParaRPr lang="zh-CN" altLang="en-US"/>
          </a:p>
        </p:txBody>
      </p:sp>
    </p:spTree>
    <p:extLst>
      <p:ext uri="{BB962C8B-B14F-4D97-AF65-F5344CB8AC3E}">
        <p14:creationId xmlns:p14="http://schemas.microsoft.com/office/powerpoint/2010/main" val="292651902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355751015"/>
      </p:ext>
    </p:extLst>
  </p:cSld>
  <p:clrMapOvr>
    <a:masterClrMapping/>
  </p:clrMapOvr>
  <p:transition spd="slow">
    <p:push di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583758373"/>
      </p:ext>
    </p:extLst>
  </p:cSld>
  <p:clrMapOvr>
    <a:masterClrMapping/>
  </p:clrMapOvr>
  <p:transition spd="slow">
    <p:push di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593196527"/>
      </p:ext>
    </p:extLst>
  </p:cSld>
  <p:clrMapOvr>
    <a:masterClrMapping/>
  </p:clrMapOvr>
  <p:transition spd="slow">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1F31513-7A7A-44FF-885C-FC455CA568A6}" type="datetimeFigureOut">
              <a:rPr lang="zh-CN" altLang="en-US" smtClean="0"/>
              <a:t>2018/6/11</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576C7BEE-B842-472A-A663-49EC410C2FC3}" type="slidenum">
              <a:rPr lang="zh-CN" altLang="en-US" smtClean="0"/>
              <a:t>‹#›</a:t>
            </a:fld>
            <a:endParaRPr lang="zh-CN" altLang="en-US"/>
          </a:p>
        </p:txBody>
      </p:sp>
    </p:spTree>
    <p:extLst>
      <p:ext uri="{BB962C8B-B14F-4D97-AF65-F5344CB8AC3E}">
        <p14:creationId xmlns:p14="http://schemas.microsoft.com/office/powerpoint/2010/main" val="1188534590"/>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67" r:id="rId19"/>
    <p:sldLayoutId id="2147483654" r:id="rId20"/>
    <p:sldLayoutId id="2147483651" r:id="rId21"/>
  </p:sldLayoutIdLst>
  <p:transition spd="slow">
    <p:push dir="u"/>
  </p:transition>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6.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16.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6.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16.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1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1623998" y="2809510"/>
            <a:ext cx="5895655" cy="1015663"/>
          </a:xfrm>
          <a:prstGeom prst="rect">
            <a:avLst/>
          </a:prstGeom>
          <a:noFill/>
          <a:effectLst/>
        </p:spPr>
        <p:txBody>
          <a:bodyPr wrap="square" rtlCol="0">
            <a:spAutoFit/>
          </a:bodyPr>
          <a:lstStyle/>
          <a:p>
            <a:pPr algn="ctr"/>
            <a:r>
              <a:rPr lang="en-US" altLang="zh-CN" sz="3200" dirty="0" smtClean="0">
                <a:solidFill>
                  <a:srgbClr val="062A3F"/>
                </a:solidFill>
              </a:rPr>
              <a:t>Cambricon</a:t>
            </a:r>
          </a:p>
          <a:p>
            <a:pPr algn="ctr"/>
            <a:endParaRPr lang="zh-CN" altLang="en-US" sz="2800" dirty="0">
              <a:solidFill>
                <a:srgbClr val="1A7BAE"/>
              </a:solidFill>
            </a:endParaRPr>
          </a:p>
        </p:txBody>
      </p:sp>
      <p:sp>
        <p:nvSpPr>
          <p:cNvPr id="26" name="矩形 25"/>
          <p:cNvSpPr/>
          <p:nvPr/>
        </p:nvSpPr>
        <p:spPr>
          <a:xfrm>
            <a:off x="1421650" y="3306425"/>
            <a:ext cx="6345705" cy="969496"/>
          </a:xfrm>
          <a:prstGeom prst="rect">
            <a:avLst/>
          </a:prstGeom>
        </p:spPr>
        <p:txBody>
          <a:bodyPr wrap="square">
            <a:spAutoFit/>
          </a:bodyPr>
          <a:lstStyle/>
          <a:p>
            <a:pPr algn="ctr">
              <a:lnSpc>
                <a:spcPct val="150000"/>
              </a:lnSpc>
            </a:pPr>
            <a:r>
              <a:rPr lang="en-US" altLang="zh-CN" dirty="0" smtClean="0">
                <a:solidFill>
                  <a:srgbClr val="BF3420"/>
                </a:solidFill>
              </a:rPr>
              <a:t>An </a:t>
            </a:r>
            <a:r>
              <a:rPr lang="en-US" altLang="zh-CN" dirty="0" smtClean="0">
                <a:solidFill>
                  <a:srgbClr val="FDA907"/>
                </a:solidFill>
              </a:rPr>
              <a:t>Instruction Set Architecture </a:t>
            </a:r>
            <a:r>
              <a:rPr lang="en-US" altLang="zh-CN" dirty="0" smtClean="0">
                <a:solidFill>
                  <a:srgbClr val="95BC49"/>
                </a:solidFill>
              </a:rPr>
              <a:t>for</a:t>
            </a:r>
            <a:r>
              <a:rPr lang="en-US" altLang="zh-CN" dirty="0" smtClean="0">
                <a:solidFill>
                  <a:schemeClr val="tx1">
                    <a:lumMod val="50000"/>
                    <a:lumOff val="50000"/>
                  </a:schemeClr>
                </a:solidFill>
              </a:rPr>
              <a:t> </a:t>
            </a:r>
            <a:r>
              <a:rPr lang="en-US" altLang="zh-CN" dirty="0" smtClean="0">
                <a:solidFill>
                  <a:srgbClr val="1A7BAE"/>
                </a:solidFill>
              </a:rPr>
              <a:t>Neural Networks</a:t>
            </a:r>
          </a:p>
          <a:p>
            <a:pPr algn="ctr">
              <a:lnSpc>
                <a:spcPct val="150000"/>
              </a:lnSpc>
            </a:pPr>
            <a:r>
              <a:rPr lang="en-US" altLang="zh-CN" sz="1000" dirty="0" smtClean="0">
                <a:solidFill>
                  <a:schemeClr val="tx1">
                    <a:lumMod val="50000"/>
                    <a:lumOff val="50000"/>
                  </a:schemeClr>
                </a:solidFill>
              </a:rPr>
              <a:t>Presented by</a:t>
            </a:r>
          </a:p>
          <a:p>
            <a:pPr algn="ctr">
              <a:lnSpc>
                <a:spcPct val="150000"/>
              </a:lnSpc>
            </a:pPr>
            <a:r>
              <a:rPr lang="zh-CN" altLang="en-US" sz="1000" dirty="0" smtClean="0">
                <a:solidFill>
                  <a:schemeClr val="tx1">
                    <a:lumMod val="50000"/>
                    <a:lumOff val="50000"/>
                  </a:schemeClr>
                </a:solidFill>
              </a:rPr>
              <a:t>韦清 </a:t>
            </a:r>
            <a:r>
              <a:rPr lang="en-US" altLang="zh-CN" sz="1000" dirty="0" smtClean="0">
                <a:solidFill>
                  <a:schemeClr val="tx1">
                    <a:lumMod val="50000"/>
                    <a:lumOff val="50000"/>
                  </a:schemeClr>
                </a:solidFill>
              </a:rPr>
              <a:t>PB15000027</a:t>
            </a:r>
            <a:endParaRPr lang="en-US" altLang="zh-CN" sz="1000" dirty="0" smtClean="0">
              <a:solidFill>
                <a:schemeClr val="tx1">
                  <a:lumMod val="50000"/>
                  <a:lumOff val="50000"/>
                </a:schemeClr>
              </a:solidFill>
            </a:endParaRPr>
          </a:p>
        </p:txBody>
      </p:sp>
    </p:spTree>
    <p:extLst>
      <p:ext uri="{BB962C8B-B14F-4D97-AF65-F5344CB8AC3E}">
        <p14:creationId xmlns:p14="http://schemas.microsoft.com/office/powerpoint/2010/main" val="1917786871"/>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6520" y="96475"/>
            <a:ext cx="3870455" cy="400110"/>
          </a:xfrm>
          <a:prstGeom prst="rect">
            <a:avLst/>
          </a:prstGeom>
          <a:noFill/>
        </p:spPr>
        <p:txBody>
          <a:bodyPr wrap="square" rtlCol="0">
            <a:spAutoFit/>
          </a:bodyPr>
          <a:lstStyle/>
          <a:p>
            <a:r>
              <a:rPr lang="en-US" altLang="zh-CN" sz="2000" dirty="0" smtClean="0">
                <a:solidFill>
                  <a:schemeClr val="tx1">
                    <a:lumMod val="85000"/>
                    <a:lumOff val="15000"/>
                  </a:schemeClr>
                </a:solidFill>
                <a:latin typeface="Impact" pitchFamily="34" charset="0"/>
                <a:ea typeface="+mj-ea"/>
              </a:rPr>
              <a:t>OVERVIEW OF CAMRICON</a:t>
            </a:r>
            <a:endParaRPr lang="zh-CN" altLang="en-US" sz="2000" dirty="0">
              <a:solidFill>
                <a:schemeClr val="tx1">
                  <a:lumMod val="85000"/>
                  <a:lumOff val="15000"/>
                </a:schemeClr>
              </a:solidFill>
              <a:latin typeface="Impact" pitchFamily="34" charset="0"/>
              <a:ea typeface="+mj-ea"/>
            </a:endParaRPr>
          </a:p>
        </p:txBody>
      </p:sp>
      <p:sp>
        <p:nvSpPr>
          <p:cNvPr id="12" name="矩形 11"/>
          <p:cNvSpPr/>
          <p:nvPr/>
        </p:nvSpPr>
        <p:spPr>
          <a:xfrm>
            <a:off x="476520" y="430384"/>
            <a:ext cx="3870455" cy="246221"/>
          </a:xfrm>
          <a:prstGeom prst="rect">
            <a:avLst/>
          </a:prstGeom>
        </p:spPr>
        <p:txBody>
          <a:bodyPr wrap="square">
            <a:spAutoFit/>
          </a:bodyPr>
          <a:lstStyle/>
          <a:p>
            <a:r>
              <a:rPr lang="en-US" altLang="zh-CN" sz="1000" dirty="0" smtClean="0">
                <a:solidFill>
                  <a:schemeClr val="tx1">
                    <a:lumMod val="50000"/>
                    <a:lumOff val="50000"/>
                  </a:schemeClr>
                </a:solidFill>
              </a:rPr>
              <a:t>Performance</a:t>
            </a:r>
            <a:endParaRPr lang="zh-CN" altLang="en-US" sz="1000" dirty="0">
              <a:solidFill>
                <a:schemeClr val="tx1">
                  <a:lumMod val="50000"/>
                  <a:lumOff val="50000"/>
                </a:schemeClr>
              </a:solidFill>
            </a:endParaRPr>
          </a:p>
        </p:txBody>
      </p:sp>
      <p:sp>
        <p:nvSpPr>
          <p:cNvPr id="100" name="TextBox 69"/>
          <p:cNvSpPr txBox="1"/>
          <p:nvPr/>
        </p:nvSpPr>
        <p:spPr>
          <a:xfrm>
            <a:off x="656565" y="816555"/>
            <a:ext cx="7020780" cy="307456"/>
          </a:xfrm>
          <a:prstGeom prst="rect">
            <a:avLst/>
          </a:prstGeom>
          <a:noFill/>
        </p:spPr>
        <p:txBody>
          <a:bodyPr wrap="square" rtlCol="0">
            <a:spAutoFit/>
          </a:bodyPr>
          <a:lstStyle/>
          <a:p>
            <a:pPr marL="171450" indent="-171450">
              <a:lnSpc>
                <a:spcPct val="130000"/>
              </a:lnSpc>
              <a:spcBef>
                <a:spcPts val="600"/>
              </a:spcBef>
              <a:buFont typeface="Arial" panose="020B0604020202020204" pitchFamily="34" charset="0"/>
              <a:buChar char="•"/>
            </a:pPr>
            <a:r>
              <a:rPr lang="en-US" altLang="zh-CN" sz="1200" dirty="0">
                <a:solidFill>
                  <a:schemeClr val="tx1">
                    <a:lumMod val="50000"/>
                    <a:lumOff val="50000"/>
                  </a:schemeClr>
                </a:solidFill>
              </a:rPr>
              <a:t>The speedup of Cambricon-ACC against x86-CPU, GPU, and </a:t>
            </a:r>
            <a:r>
              <a:rPr lang="en-US" altLang="zh-CN" sz="1200" dirty="0" err="1">
                <a:solidFill>
                  <a:schemeClr val="tx1">
                    <a:lumMod val="50000"/>
                    <a:lumOff val="50000"/>
                  </a:schemeClr>
                </a:solidFill>
              </a:rPr>
              <a:t>DaDianNao</a:t>
            </a:r>
            <a:r>
              <a:rPr lang="en-US" altLang="zh-CN" sz="1200" dirty="0">
                <a:solidFill>
                  <a:schemeClr val="tx1">
                    <a:lumMod val="50000"/>
                    <a:lumOff val="50000"/>
                  </a:schemeClr>
                </a:solidFill>
              </a:rPr>
              <a:t>.</a:t>
            </a:r>
            <a:endParaRPr lang="en-US" altLang="zh-CN" sz="1200" dirty="0" smtClean="0">
              <a:solidFill>
                <a:schemeClr val="tx1">
                  <a:lumMod val="50000"/>
                  <a:lumOff val="50000"/>
                </a:schemeClr>
              </a:solidFill>
            </a:endParaRPr>
          </a:p>
        </p:txBody>
      </p:sp>
      <p:pic>
        <p:nvPicPr>
          <p:cNvPr id="3" name="图片 2"/>
          <p:cNvPicPr>
            <a:picLocks noChangeAspect="1"/>
          </p:cNvPicPr>
          <p:nvPr/>
        </p:nvPicPr>
        <p:blipFill>
          <a:blip r:embed="rId2"/>
          <a:stretch>
            <a:fillRect/>
          </a:stretch>
        </p:blipFill>
        <p:spPr>
          <a:xfrm>
            <a:off x="431540" y="1221600"/>
            <a:ext cx="8243268" cy="3604723"/>
          </a:xfrm>
          <a:prstGeom prst="rect">
            <a:avLst/>
          </a:prstGeom>
        </p:spPr>
      </p:pic>
    </p:spTree>
    <p:extLst>
      <p:ext uri="{BB962C8B-B14F-4D97-AF65-F5344CB8AC3E}">
        <p14:creationId xmlns:p14="http://schemas.microsoft.com/office/powerpoint/2010/main" val="3847402369"/>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A907"/>
        </a:solidFill>
        <a:effectLst/>
      </p:bgPr>
    </p:bg>
    <p:spTree>
      <p:nvGrpSpPr>
        <p:cNvPr id="1" name=""/>
        <p:cNvGrpSpPr/>
        <p:nvPr/>
      </p:nvGrpSpPr>
      <p:grpSpPr>
        <a:xfrm>
          <a:off x="0" y="0"/>
          <a:ext cx="0" cy="0"/>
          <a:chOff x="0" y="0"/>
          <a:chExt cx="0" cy="0"/>
        </a:xfrm>
      </p:grpSpPr>
      <p:sp>
        <p:nvSpPr>
          <p:cNvPr id="6" name="矩形 5"/>
          <p:cNvSpPr/>
          <p:nvPr/>
        </p:nvSpPr>
        <p:spPr>
          <a:xfrm>
            <a:off x="1" y="2166704"/>
            <a:ext cx="9144000" cy="45005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26495" y="-1433695"/>
            <a:ext cx="3720890" cy="8094524"/>
          </a:xfrm>
          <a:prstGeom prst="rect">
            <a:avLst/>
          </a:prstGeom>
          <a:noFill/>
          <a:effectLst>
            <a:outerShdw blurRad="165100" dist="76200" dir="1200000" algn="tl" rotWithShape="0">
              <a:prstClr val="black">
                <a:alpha val="10000"/>
              </a:prstClr>
            </a:outerShdw>
          </a:effectLst>
        </p:spPr>
        <p:txBody>
          <a:bodyPr wrap="none" rtlCol="0">
            <a:spAutoFit/>
          </a:bodyPr>
          <a:lstStyle/>
          <a:p>
            <a:r>
              <a:rPr lang="en-US" altLang="zh-CN" sz="52000" smtClean="0">
                <a:solidFill>
                  <a:schemeClr val="bg1"/>
                </a:solidFill>
                <a:latin typeface="+mj-lt"/>
              </a:rPr>
              <a:t>3</a:t>
            </a:r>
            <a:endParaRPr lang="zh-CN" altLang="en-US" sz="52000">
              <a:solidFill>
                <a:schemeClr val="bg1"/>
              </a:solidFill>
              <a:latin typeface="+mj-lt"/>
            </a:endParaRPr>
          </a:p>
        </p:txBody>
      </p:sp>
      <p:sp>
        <p:nvSpPr>
          <p:cNvPr id="5" name="矩形 4"/>
          <p:cNvSpPr/>
          <p:nvPr/>
        </p:nvSpPr>
        <p:spPr>
          <a:xfrm>
            <a:off x="3579089" y="2155090"/>
            <a:ext cx="5178376" cy="461665"/>
          </a:xfrm>
          <a:prstGeom prst="rect">
            <a:avLst/>
          </a:prstGeom>
        </p:spPr>
        <p:txBody>
          <a:bodyPr wrap="square">
            <a:spAutoFit/>
          </a:bodyPr>
          <a:lstStyle/>
          <a:p>
            <a:pPr algn="r"/>
            <a:r>
              <a:rPr lang="en-US" altLang="zh-CN" sz="2400" dirty="0" smtClean="0">
                <a:solidFill>
                  <a:schemeClr val="bg1"/>
                </a:solidFill>
              </a:rPr>
              <a:t>INSTRUCTION SET</a:t>
            </a:r>
            <a:endParaRPr lang="zh-CN" altLang="en-US" sz="2400" dirty="0">
              <a:solidFill>
                <a:schemeClr val="bg1"/>
              </a:solidFill>
            </a:endParaRPr>
          </a:p>
        </p:txBody>
      </p:sp>
      <p:sp>
        <p:nvSpPr>
          <p:cNvPr id="3" name="矩形 2"/>
          <p:cNvSpPr/>
          <p:nvPr/>
        </p:nvSpPr>
        <p:spPr>
          <a:xfrm>
            <a:off x="6007610" y="1397264"/>
            <a:ext cx="2749855" cy="769441"/>
          </a:xfrm>
          <a:prstGeom prst="rect">
            <a:avLst/>
          </a:prstGeom>
        </p:spPr>
        <p:txBody>
          <a:bodyPr wrap="none">
            <a:spAutoFit/>
          </a:bodyPr>
          <a:lstStyle/>
          <a:p>
            <a:pPr lvl="0" algn="r"/>
            <a:r>
              <a:rPr lang="en-US" altLang="zh-CN" sz="4400">
                <a:solidFill>
                  <a:schemeClr val="bg1"/>
                </a:solidFill>
                <a:latin typeface="Impact"/>
              </a:rPr>
              <a:t>PART </a:t>
            </a:r>
            <a:r>
              <a:rPr lang="en-US" altLang="zh-CN" sz="4400" smtClean="0">
                <a:solidFill>
                  <a:schemeClr val="bg1"/>
                </a:solidFill>
                <a:latin typeface="Impact"/>
              </a:rPr>
              <a:t>THREE</a:t>
            </a:r>
            <a:endParaRPr lang="zh-CN" altLang="en-US" sz="4400">
              <a:solidFill>
                <a:schemeClr val="bg1"/>
              </a:solidFill>
              <a:latin typeface="Impact"/>
            </a:endParaRPr>
          </a:p>
        </p:txBody>
      </p:sp>
      <p:sp>
        <p:nvSpPr>
          <p:cNvPr id="25" name="矩形 24"/>
          <p:cNvSpPr/>
          <p:nvPr/>
        </p:nvSpPr>
        <p:spPr>
          <a:xfrm>
            <a:off x="3536885" y="2691666"/>
            <a:ext cx="5220580" cy="570284"/>
          </a:xfrm>
          <a:prstGeom prst="rect">
            <a:avLst/>
          </a:prstGeom>
        </p:spPr>
        <p:txBody>
          <a:bodyPr wrap="square">
            <a:spAutoFit/>
          </a:bodyPr>
          <a:lstStyle/>
          <a:p>
            <a:pPr algn="r">
              <a:lnSpc>
                <a:spcPct val="150000"/>
              </a:lnSpc>
            </a:pPr>
            <a:r>
              <a:rPr lang="en-US" altLang="zh-CN" sz="1100" dirty="0" smtClean="0">
                <a:solidFill>
                  <a:schemeClr val="bg1"/>
                </a:solidFill>
                <a:latin typeface="+mn-ea"/>
              </a:rPr>
              <a:t>Cambricon is </a:t>
            </a:r>
            <a:r>
              <a:rPr lang="en-US" altLang="zh-CN" sz="1100" dirty="0">
                <a:solidFill>
                  <a:schemeClr val="bg1"/>
                </a:solidFill>
                <a:latin typeface="+mn-ea"/>
              </a:rPr>
              <a:t>a load-store architecture that integrates scalar, vector, matrix, logical, data transfer, and control instructions</a:t>
            </a:r>
            <a:endParaRPr lang="zh-CN" altLang="en-US" sz="1100" dirty="0">
              <a:solidFill>
                <a:schemeClr val="bg1"/>
              </a:solidFill>
              <a:latin typeface="+mn-ea"/>
            </a:endParaRPr>
          </a:p>
        </p:txBody>
      </p:sp>
    </p:spTree>
    <p:extLst>
      <p:ext uri="{BB962C8B-B14F-4D97-AF65-F5344CB8AC3E}">
        <p14:creationId xmlns:p14="http://schemas.microsoft.com/office/powerpoint/2010/main" val="4223966995"/>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6520" y="96475"/>
            <a:ext cx="3870455" cy="400110"/>
          </a:xfrm>
          <a:prstGeom prst="rect">
            <a:avLst/>
          </a:prstGeom>
          <a:noFill/>
        </p:spPr>
        <p:txBody>
          <a:bodyPr wrap="square" rtlCol="0">
            <a:spAutoFit/>
          </a:bodyPr>
          <a:lstStyle/>
          <a:p>
            <a:r>
              <a:rPr lang="en-US" altLang="zh-CN" sz="2000" dirty="0" smtClean="0">
                <a:solidFill>
                  <a:schemeClr val="tx1">
                    <a:lumMod val="85000"/>
                    <a:lumOff val="15000"/>
                  </a:schemeClr>
                </a:solidFill>
                <a:latin typeface="Impact" pitchFamily="34" charset="0"/>
                <a:ea typeface="+mj-ea"/>
              </a:rPr>
              <a:t>INSTRUCTION SET</a:t>
            </a:r>
            <a:endParaRPr lang="zh-CN" altLang="en-US" sz="2000" dirty="0">
              <a:solidFill>
                <a:schemeClr val="tx1">
                  <a:lumMod val="85000"/>
                  <a:lumOff val="15000"/>
                </a:schemeClr>
              </a:solidFill>
              <a:latin typeface="Impact" pitchFamily="34" charset="0"/>
              <a:ea typeface="+mj-ea"/>
            </a:endParaRPr>
          </a:p>
        </p:txBody>
      </p:sp>
      <p:sp>
        <p:nvSpPr>
          <p:cNvPr id="12" name="矩形 11"/>
          <p:cNvSpPr/>
          <p:nvPr/>
        </p:nvSpPr>
        <p:spPr>
          <a:xfrm>
            <a:off x="476520" y="430384"/>
            <a:ext cx="3870455" cy="246221"/>
          </a:xfrm>
          <a:prstGeom prst="rect">
            <a:avLst/>
          </a:prstGeom>
        </p:spPr>
        <p:txBody>
          <a:bodyPr wrap="square">
            <a:spAutoFit/>
          </a:bodyPr>
          <a:lstStyle/>
          <a:p>
            <a:r>
              <a:rPr lang="en-US" altLang="zh-CN" sz="1000" dirty="0">
                <a:solidFill>
                  <a:schemeClr val="tx1">
                    <a:lumMod val="50000"/>
                    <a:lumOff val="50000"/>
                  </a:schemeClr>
                </a:solidFill>
              </a:rPr>
              <a:t>An overview to Cambricon instructions.</a:t>
            </a:r>
            <a:endParaRPr lang="zh-CN" altLang="en-US" sz="1000" dirty="0">
              <a:solidFill>
                <a:schemeClr val="tx1">
                  <a:lumMod val="50000"/>
                  <a:lumOff val="50000"/>
                </a:schemeClr>
              </a:solidFill>
            </a:endParaRPr>
          </a:p>
        </p:txBody>
      </p:sp>
      <p:pic>
        <p:nvPicPr>
          <p:cNvPr id="2" name="图片 1"/>
          <p:cNvPicPr>
            <a:picLocks noChangeAspect="1"/>
          </p:cNvPicPr>
          <p:nvPr/>
        </p:nvPicPr>
        <p:blipFill>
          <a:blip r:embed="rId2"/>
          <a:stretch>
            <a:fillRect/>
          </a:stretch>
        </p:blipFill>
        <p:spPr>
          <a:xfrm>
            <a:off x="251520" y="855095"/>
            <a:ext cx="8735338" cy="3831890"/>
          </a:xfrm>
          <a:prstGeom prst="rect">
            <a:avLst/>
          </a:prstGeom>
        </p:spPr>
      </p:pic>
    </p:spTree>
    <p:extLst>
      <p:ext uri="{BB962C8B-B14F-4D97-AF65-F5344CB8AC3E}">
        <p14:creationId xmlns:p14="http://schemas.microsoft.com/office/powerpoint/2010/main" val="1005451943"/>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6520" y="96475"/>
            <a:ext cx="3870455" cy="400110"/>
          </a:xfrm>
          <a:prstGeom prst="rect">
            <a:avLst/>
          </a:prstGeom>
          <a:noFill/>
        </p:spPr>
        <p:txBody>
          <a:bodyPr wrap="square" rtlCol="0">
            <a:spAutoFit/>
          </a:bodyPr>
          <a:lstStyle/>
          <a:p>
            <a:r>
              <a:rPr lang="en-US" altLang="zh-CN" sz="2000" dirty="0" smtClean="0">
                <a:solidFill>
                  <a:schemeClr val="tx1">
                    <a:lumMod val="85000"/>
                    <a:lumOff val="15000"/>
                  </a:schemeClr>
                </a:solidFill>
                <a:latin typeface="Impact" pitchFamily="34" charset="0"/>
                <a:ea typeface="+mj-ea"/>
              </a:rPr>
              <a:t>INSTRUCTION SET</a:t>
            </a:r>
            <a:endParaRPr lang="zh-CN" altLang="en-US" sz="2000" dirty="0">
              <a:solidFill>
                <a:schemeClr val="tx1">
                  <a:lumMod val="85000"/>
                  <a:lumOff val="15000"/>
                </a:schemeClr>
              </a:solidFill>
              <a:latin typeface="Impact" pitchFamily="34" charset="0"/>
              <a:ea typeface="+mj-ea"/>
            </a:endParaRPr>
          </a:p>
        </p:txBody>
      </p:sp>
      <p:sp>
        <p:nvSpPr>
          <p:cNvPr id="12" name="矩形 11"/>
          <p:cNvSpPr/>
          <p:nvPr/>
        </p:nvSpPr>
        <p:spPr>
          <a:xfrm>
            <a:off x="476520" y="430384"/>
            <a:ext cx="3870455" cy="246221"/>
          </a:xfrm>
          <a:prstGeom prst="rect">
            <a:avLst/>
          </a:prstGeom>
        </p:spPr>
        <p:txBody>
          <a:bodyPr wrap="square">
            <a:spAutoFit/>
          </a:bodyPr>
          <a:lstStyle/>
          <a:p>
            <a:r>
              <a:rPr lang="en-US" altLang="zh-CN" sz="1000" dirty="0">
                <a:solidFill>
                  <a:schemeClr val="tx1">
                    <a:lumMod val="50000"/>
                    <a:lumOff val="50000"/>
                  </a:schemeClr>
                </a:solidFill>
              </a:rPr>
              <a:t>An overview to Cambricon instructions.</a:t>
            </a:r>
            <a:endParaRPr lang="zh-CN" altLang="en-US" sz="1000" dirty="0">
              <a:solidFill>
                <a:schemeClr val="tx1">
                  <a:lumMod val="50000"/>
                  <a:lumOff val="50000"/>
                </a:schemeClr>
              </a:solidFill>
            </a:endParaRPr>
          </a:p>
        </p:txBody>
      </p:sp>
      <p:sp>
        <p:nvSpPr>
          <p:cNvPr id="3" name="矩形 2"/>
          <p:cNvSpPr/>
          <p:nvPr/>
        </p:nvSpPr>
        <p:spPr>
          <a:xfrm>
            <a:off x="611559" y="816555"/>
            <a:ext cx="6975775" cy="343235"/>
          </a:xfrm>
          <a:prstGeom prst="rect">
            <a:avLst/>
          </a:prstGeom>
        </p:spPr>
        <p:txBody>
          <a:bodyPr wrap="square">
            <a:spAutoFit/>
          </a:bodyPr>
          <a:lstStyle/>
          <a:p>
            <a:pPr marL="171450" indent="-171450">
              <a:lnSpc>
                <a:spcPct val="130000"/>
              </a:lnSpc>
              <a:spcBef>
                <a:spcPts val="600"/>
              </a:spcBef>
              <a:buFont typeface="Arial" panose="020B0604020202020204" pitchFamily="34" charset="0"/>
              <a:buChar char="•"/>
            </a:pPr>
            <a:r>
              <a:rPr lang="en-US" altLang="zh-CN" sz="1400" dirty="0">
                <a:solidFill>
                  <a:schemeClr val="tx1">
                    <a:lumMod val="50000"/>
                    <a:lumOff val="50000"/>
                  </a:schemeClr>
                </a:solidFill>
              </a:rPr>
              <a:t>The percentages of instruction types among all </a:t>
            </a:r>
            <a:r>
              <a:rPr lang="en-US" altLang="zh-CN" sz="1400" dirty="0" smtClean="0">
                <a:solidFill>
                  <a:schemeClr val="tx1">
                    <a:lumMod val="50000"/>
                    <a:lumOff val="50000"/>
                  </a:schemeClr>
                </a:solidFill>
              </a:rPr>
              <a:t>benchmarks:</a:t>
            </a:r>
            <a:endParaRPr lang="en-US" altLang="zh-CN" sz="1400" dirty="0">
              <a:solidFill>
                <a:schemeClr val="tx1">
                  <a:lumMod val="50000"/>
                  <a:lumOff val="50000"/>
                </a:schemeClr>
              </a:solidFill>
            </a:endParaRPr>
          </a:p>
        </p:txBody>
      </p:sp>
      <p:pic>
        <p:nvPicPr>
          <p:cNvPr id="6" name="图片 5"/>
          <p:cNvPicPr>
            <a:picLocks noChangeAspect="1"/>
          </p:cNvPicPr>
          <p:nvPr/>
        </p:nvPicPr>
        <p:blipFill>
          <a:blip r:embed="rId2"/>
          <a:stretch>
            <a:fillRect/>
          </a:stretch>
        </p:blipFill>
        <p:spPr>
          <a:xfrm>
            <a:off x="386535" y="1221600"/>
            <a:ext cx="8487435" cy="3553248"/>
          </a:xfrm>
          <a:prstGeom prst="rect">
            <a:avLst/>
          </a:prstGeom>
        </p:spPr>
      </p:pic>
    </p:spTree>
    <p:extLst>
      <p:ext uri="{BB962C8B-B14F-4D97-AF65-F5344CB8AC3E}">
        <p14:creationId xmlns:p14="http://schemas.microsoft.com/office/powerpoint/2010/main" val="146928444"/>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6520" y="96475"/>
            <a:ext cx="3870455" cy="400110"/>
          </a:xfrm>
          <a:prstGeom prst="rect">
            <a:avLst/>
          </a:prstGeom>
          <a:noFill/>
        </p:spPr>
        <p:txBody>
          <a:bodyPr wrap="square" rtlCol="0">
            <a:spAutoFit/>
          </a:bodyPr>
          <a:lstStyle/>
          <a:p>
            <a:r>
              <a:rPr lang="en-US" altLang="zh-CN" sz="2000" dirty="0" smtClean="0">
                <a:solidFill>
                  <a:schemeClr val="tx1">
                    <a:lumMod val="85000"/>
                    <a:lumOff val="15000"/>
                  </a:schemeClr>
                </a:solidFill>
                <a:latin typeface="Impact" pitchFamily="34" charset="0"/>
                <a:ea typeface="+mj-ea"/>
              </a:rPr>
              <a:t>INSTRUCTION SET</a:t>
            </a:r>
            <a:endParaRPr lang="zh-CN" altLang="en-US" sz="2000" dirty="0">
              <a:solidFill>
                <a:schemeClr val="tx1">
                  <a:lumMod val="85000"/>
                  <a:lumOff val="15000"/>
                </a:schemeClr>
              </a:solidFill>
              <a:latin typeface="Impact" pitchFamily="34" charset="0"/>
              <a:ea typeface="+mj-ea"/>
            </a:endParaRPr>
          </a:p>
        </p:txBody>
      </p:sp>
      <p:sp>
        <p:nvSpPr>
          <p:cNvPr id="12" name="矩形 11"/>
          <p:cNvSpPr/>
          <p:nvPr/>
        </p:nvSpPr>
        <p:spPr>
          <a:xfrm>
            <a:off x="476520" y="430384"/>
            <a:ext cx="3870455" cy="246221"/>
          </a:xfrm>
          <a:prstGeom prst="rect">
            <a:avLst/>
          </a:prstGeom>
        </p:spPr>
        <p:txBody>
          <a:bodyPr wrap="square">
            <a:spAutoFit/>
          </a:bodyPr>
          <a:lstStyle/>
          <a:p>
            <a:r>
              <a:rPr lang="en-US" altLang="zh-CN" sz="1000" dirty="0" smtClean="0">
                <a:solidFill>
                  <a:schemeClr val="tx1">
                    <a:lumMod val="50000"/>
                    <a:lumOff val="50000"/>
                  </a:schemeClr>
                </a:solidFill>
              </a:rPr>
              <a:t>Control Instructions</a:t>
            </a:r>
            <a:endParaRPr lang="zh-CN" altLang="en-US" sz="1000" dirty="0">
              <a:solidFill>
                <a:schemeClr val="tx1">
                  <a:lumMod val="50000"/>
                  <a:lumOff val="50000"/>
                </a:schemeClr>
              </a:solidFill>
            </a:endParaRPr>
          </a:p>
        </p:txBody>
      </p:sp>
      <p:sp>
        <p:nvSpPr>
          <p:cNvPr id="3" name="矩形 2"/>
          <p:cNvSpPr/>
          <p:nvPr/>
        </p:nvSpPr>
        <p:spPr>
          <a:xfrm>
            <a:off x="611559" y="816555"/>
            <a:ext cx="6975775" cy="343235"/>
          </a:xfrm>
          <a:prstGeom prst="rect">
            <a:avLst/>
          </a:prstGeom>
        </p:spPr>
        <p:txBody>
          <a:bodyPr wrap="square">
            <a:spAutoFit/>
          </a:bodyPr>
          <a:lstStyle/>
          <a:p>
            <a:pPr marL="171450" indent="-171450">
              <a:lnSpc>
                <a:spcPct val="130000"/>
              </a:lnSpc>
              <a:spcBef>
                <a:spcPts val="600"/>
              </a:spcBef>
              <a:buFont typeface="Arial" panose="020B0604020202020204" pitchFamily="34" charset="0"/>
              <a:buChar char="•"/>
            </a:pPr>
            <a:r>
              <a:rPr lang="en-US" altLang="zh-CN" sz="1400" dirty="0" smtClean="0">
                <a:solidFill>
                  <a:schemeClr val="tx1">
                    <a:lumMod val="50000"/>
                    <a:lumOff val="50000"/>
                  </a:schemeClr>
                </a:solidFill>
              </a:rPr>
              <a:t>There are two control instructions in Cambricon: </a:t>
            </a:r>
            <a:r>
              <a:rPr lang="en-US" altLang="zh-CN" sz="1400" i="1" dirty="0" smtClean="0">
                <a:solidFill>
                  <a:schemeClr val="tx1">
                    <a:lumMod val="50000"/>
                    <a:lumOff val="50000"/>
                  </a:schemeClr>
                </a:solidFill>
              </a:rPr>
              <a:t>jump</a:t>
            </a:r>
            <a:r>
              <a:rPr lang="en-US" altLang="zh-CN" sz="1400" dirty="0" smtClean="0">
                <a:solidFill>
                  <a:schemeClr val="tx1">
                    <a:lumMod val="50000"/>
                    <a:lumOff val="50000"/>
                  </a:schemeClr>
                </a:solidFill>
              </a:rPr>
              <a:t> and </a:t>
            </a:r>
            <a:r>
              <a:rPr lang="en-US" altLang="zh-CN" sz="1400" i="1" dirty="0" smtClean="0">
                <a:solidFill>
                  <a:schemeClr val="tx1">
                    <a:lumMod val="50000"/>
                    <a:lumOff val="50000"/>
                  </a:schemeClr>
                </a:solidFill>
              </a:rPr>
              <a:t>conditional branch</a:t>
            </a:r>
            <a:r>
              <a:rPr lang="en-US" altLang="zh-CN" sz="1400" dirty="0" smtClean="0">
                <a:solidFill>
                  <a:schemeClr val="tx1">
                    <a:lumMod val="50000"/>
                    <a:lumOff val="50000"/>
                  </a:schemeClr>
                </a:solidFill>
              </a:rPr>
              <a:t>.</a:t>
            </a:r>
            <a:endParaRPr lang="en-US" altLang="zh-CN" sz="1400" dirty="0">
              <a:solidFill>
                <a:schemeClr val="tx1">
                  <a:lumMod val="50000"/>
                  <a:lumOff val="50000"/>
                </a:schemeClr>
              </a:solidFill>
            </a:endParaRPr>
          </a:p>
        </p:txBody>
      </p:sp>
      <p:pic>
        <p:nvPicPr>
          <p:cNvPr id="2" name="图片 1"/>
          <p:cNvPicPr>
            <a:picLocks noChangeAspect="1"/>
          </p:cNvPicPr>
          <p:nvPr/>
        </p:nvPicPr>
        <p:blipFill>
          <a:blip r:embed="rId2"/>
          <a:stretch>
            <a:fillRect/>
          </a:stretch>
        </p:blipFill>
        <p:spPr>
          <a:xfrm>
            <a:off x="1826695" y="2796775"/>
            <a:ext cx="5243551" cy="1547824"/>
          </a:xfrm>
          <a:prstGeom prst="rect">
            <a:avLst/>
          </a:prstGeom>
        </p:spPr>
      </p:pic>
      <p:sp>
        <p:nvSpPr>
          <p:cNvPr id="4" name="矩形 3"/>
          <p:cNvSpPr/>
          <p:nvPr/>
        </p:nvSpPr>
        <p:spPr>
          <a:xfrm>
            <a:off x="630069" y="1401620"/>
            <a:ext cx="7497325" cy="1446550"/>
          </a:xfrm>
          <a:prstGeom prst="rect">
            <a:avLst/>
          </a:prstGeom>
        </p:spPr>
        <p:txBody>
          <a:bodyPr wrap="square">
            <a:spAutoFit/>
          </a:bodyPr>
          <a:lstStyle/>
          <a:p>
            <a:pPr marL="285750" indent="-285750">
              <a:buFont typeface="Arial" panose="020B0604020202020204" pitchFamily="34" charset="0"/>
              <a:buChar char="•"/>
            </a:pPr>
            <a:r>
              <a:rPr lang="en-US" altLang="zh-CN" sz="1400" dirty="0" smtClean="0">
                <a:solidFill>
                  <a:schemeClr val="tx1">
                    <a:lumMod val="50000"/>
                    <a:lumOff val="50000"/>
                  </a:schemeClr>
                </a:solidFill>
              </a:rPr>
              <a:t>The </a:t>
            </a:r>
            <a:r>
              <a:rPr lang="en-US" altLang="zh-CN" sz="1400" dirty="0">
                <a:solidFill>
                  <a:schemeClr val="tx1">
                    <a:lumMod val="50000"/>
                    <a:lumOff val="50000"/>
                  </a:schemeClr>
                </a:solidFill>
              </a:rPr>
              <a:t>jump instruction specifies the offset via either </a:t>
            </a:r>
            <a:r>
              <a:rPr lang="en-US" altLang="zh-CN" sz="1400" dirty="0" smtClean="0">
                <a:solidFill>
                  <a:schemeClr val="tx1">
                    <a:lumMod val="50000"/>
                    <a:lumOff val="50000"/>
                  </a:schemeClr>
                </a:solidFill>
              </a:rPr>
              <a:t>an immediate </a:t>
            </a:r>
            <a:r>
              <a:rPr lang="en-US" altLang="zh-CN" sz="1400" dirty="0">
                <a:solidFill>
                  <a:schemeClr val="tx1">
                    <a:lumMod val="50000"/>
                    <a:lumOff val="50000"/>
                  </a:schemeClr>
                </a:solidFill>
              </a:rPr>
              <a:t>or a GPR value, which will be accumulated to </a:t>
            </a:r>
            <a:r>
              <a:rPr lang="en-US" altLang="zh-CN" sz="1400" dirty="0" smtClean="0">
                <a:solidFill>
                  <a:schemeClr val="tx1">
                    <a:lumMod val="50000"/>
                    <a:lumOff val="50000"/>
                  </a:schemeClr>
                </a:solidFill>
              </a:rPr>
              <a:t>PC.</a:t>
            </a:r>
          </a:p>
          <a:p>
            <a:pPr marL="285750" indent="-285750">
              <a:buFont typeface="Arial" panose="020B0604020202020204" pitchFamily="34" charset="0"/>
              <a:buChar char="•"/>
            </a:pPr>
            <a:r>
              <a:rPr lang="en-US" altLang="zh-CN" sz="1400" dirty="0" smtClean="0">
                <a:solidFill>
                  <a:schemeClr val="tx1">
                    <a:lumMod val="50000"/>
                    <a:lumOff val="50000"/>
                  </a:schemeClr>
                </a:solidFill>
              </a:rPr>
              <a:t>The </a:t>
            </a:r>
            <a:r>
              <a:rPr lang="en-US" altLang="zh-CN" sz="1400" dirty="0">
                <a:solidFill>
                  <a:schemeClr val="tx1">
                    <a:lumMod val="50000"/>
                    <a:lumOff val="50000"/>
                  </a:schemeClr>
                </a:solidFill>
              </a:rPr>
              <a:t>conditional branch </a:t>
            </a:r>
            <a:r>
              <a:rPr lang="en-US" altLang="zh-CN" sz="1400" dirty="0" smtClean="0">
                <a:solidFill>
                  <a:schemeClr val="tx1">
                    <a:lumMod val="50000"/>
                    <a:lumOff val="50000"/>
                  </a:schemeClr>
                </a:solidFill>
              </a:rPr>
              <a:t>instruction specifies </a:t>
            </a:r>
            <a:r>
              <a:rPr lang="en-US" altLang="zh-CN" sz="1400" dirty="0">
                <a:solidFill>
                  <a:schemeClr val="tx1">
                    <a:lumMod val="50000"/>
                    <a:lumOff val="50000"/>
                  </a:schemeClr>
                </a:solidFill>
              </a:rPr>
              <a:t>the predictor (stored in a GPR) in addition </a:t>
            </a:r>
            <a:r>
              <a:rPr lang="en-US" altLang="zh-CN" sz="1400" dirty="0" smtClean="0">
                <a:solidFill>
                  <a:schemeClr val="tx1">
                    <a:lumMod val="50000"/>
                    <a:lumOff val="50000"/>
                  </a:schemeClr>
                </a:solidFill>
              </a:rPr>
              <a:t>to the </a:t>
            </a:r>
            <a:r>
              <a:rPr lang="en-US" altLang="zh-CN" sz="1400" dirty="0">
                <a:solidFill>
                  <a:schemeClr val="tx1">
                    <a:lumMod val="50000"/>
                    <a:lumOff val="50000"/>
                  </a:schemeClr>
                </a:solidFill>
              </a:rPr>
              <a:t>offset, and the branch </a:t>
            </a:r>
            <a:r>
              <a:rPr lang="en-US" altLang="zh-CN" sz="1400" dirty="0" smtClean="0">
                <a:solidFill>
                  <a:schemeClr val="tx1">
                    <a:lumMod val="50000"/>
                    <a:lumOff val="50000"/>
                  </a:schemeClr>
                </a:solidFill>
              </a:rPr>
              <a:t>target is </a:t>
            </a:r>
            <a:r>
              <a:rPr lang="en-US" altLang="zh-CN" sz="1400" dirty="0">
                <a:solidFill>
                  <a:schemeClr val="tx1">
                    <a:lumMod val="50000"/>
                    <a:lumOff val="50000"/>
                  </a:schemeClr>
                </a:solidFill>
              </a:rPr>
              <a:t>determined by a comparison between the </a:t>
            </a:r>
            <a:r>
              <a:rPr lang="en-US" altLang="zh-CN" sz="1400" dirty="0" smtClean="0">
                <a:solidFill>
                  <a:schemeClr val="tx1">
                    <a:lumMod val="50000"/>
                    <a:lumOff val="50000"/>
                  </a:schemeClr>
                </a:solidFill>
              </a:rPr>
              <a:t>predictor and </a:t>
            </a:r>
            <a:r>
              <a:rPr lang="en-US" altLang="zh-CN" sz="1400" dirty="0">
                <a:solidFill>
                  <a:schemeClr val="tx1">
                    <a:lumMod val="50000"/>
                    <a:lumOff val="50000"/>
                  </a:schemeClr>
                </a:solidFill>
              </a:rPr>
              <a:t>zero. </a:t>
            </a:r>
            <a:r>
              <a:rPr lang="en-US" altLang="zh-CN" dirty="0"/>
              <a:t/>
            </a:r>
            <a:br>
              <a:rPr lang="en-US" altLang="zh-CN" dirty="0"/>
            </a:br>
            <a:endParaRPr lang="zh-CN" altLang="en-US" dirty="0"/>
          </a:p>
        </p:txBody>
      </p:sp>
    </p:spTree>
    <p:extLst>
      <p:ext uri="{BB962C8B-B14F-4D97-AF65-F5344CB8AC3E}">
        <p14:creationId xmlns:p14="http://schemas.microsoft.com/office/powerpoint/2010/main" val="4245531370"/>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6535" y="1041580"/>
            <a:ext cx="7740860" cy="1600438"/>
          </a:xfrm>
          <a:prstGeom prst="rect">
            <a:avLst/>
          </a:prstGeom>
        </p:spPr>
        <p:txBody>
          <a:bodyPr wrap="square">
            <a:spAutoFit/>
          </a:bodyPr>
          <a:lstStyle/>
          <a:p>
            <a:pPr marL="285750" indent="-285750">
              <a:buFont typeface="Arial" panose="020B0604020202020204" pitchFamily="34" charset="0"/>
              <a:buChar char="•"/>
            </a:pPr>
            <a:r>
              <a:rPr lang="en-US" altLang="zh-CN" sz="1400" dirty="0" smtClean="0">
                <a:solidFill>
                  <a:schemeClr val="tx1">
                    <a:lumMod val="50000"/>
                    <a:lumOff val="50000"/>
                  </a:schemeClr>
                </a:solidFill>
              </a:rPr>
              <a:t>Data transfer instructions in Cambricon can </a:t>
            </a:r>
            <a:r>
              <a:rPr lang="en-US" altLang="zh-CN" sz="1400" dirty="0">
                <a:solidFill>
                  <a:schemeClr val="tx1">
                    <a:lumMod val="50000"/>
                    <a:lumOff val="50000"/>
                  </a:schemeClr>
                </a:solidFill>
              </a:rPr>
              <a:t>load/store variable-size data blocks </a:t>
            </a:r>
            <a:r>
              <a:rPr lang="en-US" altLang="zh-CN" sz="1400" dirty="0" smtClean="0">
                <a:solidFill>
                  <a:schemeClr val="tx1">
                    <a:lumMod val="50000"/>
                    <a:lumOff val="50000"/>
                  </a:schemeClr>
                </a:solidFill>
              </a:rPr>
              <a:t>from/to </a:t>
            </a:r>
            <a:r>
              <a:rPr lang="en-US" altLang="zh-CN" sz="1400" dirty="0">
                <a:solidFill>
                  <a:schemeClr val="tx1">
                    <a:lumMod val="50000"/>
                    <a:lumOff val="50000"/>
                  </a:schemeClr>
                </a:solidFill>
              </a:rPr>
              <a:t>the main memory to/from the on-chip </a:t>
            </a:r>
            <a:r>
              <a:rPr lang="en-US" altLang="zh-CN" sz="1400" dirty="0" smtClean="0">
                <a:solidFill>
                  <a:schemeClr val="tx1">
                    <a:lumMod val="50000"/>
                    <a:lumOff val="50000"/>
                  </a:schemeClr>
                </a:solidFill>
              </a:rPr>
              <a:t>scratchpad memory</a:t>
            </a:r>
            <a:r>
              <a:rPr lang="en-US" altLang="zh-CN" sz="1400" dirty="0">
                <a:solidFill>
                  <a:schemeClr val="tx1">
                    <a:lumMod val="50000"/>
                    <a:lumOff val="50000"/>
                  </a:schemeClr>
                </a:solidFill>
              </a:rPr>
              <a:t>, or move data between the on-chip </a:t>
            </a:r>
            <a:r>
              <a:rPr lang="en-US" altLang="zh-CN" sz="1400" dirty="0" smtClean="0">
                <a:solidFill>
                  <a:schemeClr val="tx1">
                    <a:lumMod val="50000"/>
                    <a:lumOff val="50000"/>
                  </a:schemeClr>
                </a:solidFill>
              </a:rPr>
              <a:t>scratchpad memory </a:t>
            </a:r>
            <a:r>
              <a:rPr lang="en-US" altLang="zh-CN" sz="1400" dirty="0">
                <a:solidFill>
                  <a:schemeClr val="tx1">
                    <a:lumMod val="50000"/>
                    <a:lumOff val="50000"/>
                  </a:schemeClr>
                </a:solidFill>
              </a:rPr>
              <a:t>and scalar GPRs. </a:t>
            </a:r>
            <a:endParaRPr lang="en-US" altLang="zh-CN" sz="1400" dirty="0" smtClean="0">
              <a:solidFill>
                <a:schemeClr val="tx1">
                  <a:lumMod val="50000"/>
                  <a:lumOff val="50000"/>
                </a:schemeClr>
              </a:solidFill>
            </a:endParaRPr>
          </a:p>
          <a:p>
            <a:pPr marL="285750" indent="-285750">
              <a:buFont typeface="Arial" panose="020B0604020202020204" pitchFamily="34" charset="0"/>
              <a:buChar char="•"/>
            </a:pPr>
            <a:endParaRPr lang="en-US" altLang="zh-CN" sz="1400" dirty="0" smtClean="0">
              <a:solidFill>
                <a:schemeClr val="tx1">
                  <a:lumMod val="50000"/>
                  <a:lumOff val="50000"/>
                </a:schemeClr>
              </a:solidFill>
            </a:endParaRPr>
          </a:p>
          <a:p>
            <a:pPr marL="285750" indent="-285750">
              <a:buFont typeface="Arial" panose="020B0604020202020204" pitchFamily="34" charset="0"/>
              <a:buChar char="•"/>
            </a:pPr>
            <a:r>
              <a:rPr lang="en-US" altLang="zh-CN" sz="1400" dirty="0" smtClean="0">
                <a:solidFill>
                  <a:schemeClr val="tx1">
                    <a:lumMod val="50000"/>
                    <a:lumOff val="50000"/>
                  </a:schemeClr>
                </a:solidFill>
              </a:rPr>
              <a:t>Vector LOAD (VLOAD): load a vector with the size of </a:t>
            </a:r>
            <a:r>
              <a:rPr lang="en-US" altLang="zh-CN" sz="1400" dirty="0" err="1" smtClean="0">
                <a:solidFill>
                  <a:schemeClr val="tx1">
                    <a:lumMod val="50000"/>
                    <a:lumOff val="50000"/>
                  </a:schemeClr>
                </a:solidFill>
              </a:rPr>
              <a:t>v_size</a:t>
            </a:r>
            <a:r>
              <a:rPr lang="en-US" altLang="zh-CN" sz="1400" dirty="0" smtClean="0">
                <a:solidFill>
                  <a:schemeClr val="tx1">
                    <a:lumMod val="50000"/>
                    <a:lumOff val="50000"/>
                  </a:schemeClr>
                </a:solidFill>
              </a:rPr>
              <a:t> from the main memory to the vector scratchpad memory.</a:t>
            </a:r>
          </a:p>
          <a:p>
            <a:pPr marL="285750" indent="-285750">
              <a:buFont typeface="Arial" panose="020B0604020202020204" pitchFamily="34" charset="0"/>
              <a:buChar char="•"/>
            </a:pPr>
            <a:r>
              <a:rPr lang="en-US" altLang="zh-CN" sz="1400" dirty="0" smtClean="0">
                <a:solidFill>
                  <a:schemeClr val="tx1">
                    <a:lumMod val="50000"/>
                    <a:lumOff val="50000"/>
                  </a:schemeClr>
                </a:solidFill>
              </a:rPr>
              <a:t>Vector </a:t>
            </a:r>
            <a:r>
              <a:rPr lang="en-US" altLang="zh-CN" sz="1400" dirty="0">
                <a:solidFill>
                  <a:schemeClr val="tx1">
                    <a:lumMod val="50000"/>
                    <a:lumOff val="50000"/>
                  </a:schemeClr>
                </a:solidFill>
              </a:rPr>
              <a:t>STORE (VSTORE), </a:t>
            </a:r>
            <a:r>
              <a:rPr lang="en-US" altLang="zh-CN" sz="1400" dirty="0" smtClean="0">
                <a:solidFill>
                  <a:schemeClr val="tx1">
                    <a:lumMod val="50000"/>
                    <a:lumOff val="50000"/>
                  </a:schemeClr>
                </a:solidFill>
              </a:rPr>
              <a:t>Matrix LOAD </a:t>
            </a:r>
            <a:r>
              <a:rPr lang="en-US" altLang="zh-CN" sz="1400" dirty="0">
                <a:solidFill>
                  <a:schemeClr val="tx1">
                    <a:lumMod val="50000"/>
                    <a:lumOff val="50000"/>
                  </a:schemeClr>
                </a:solidFill>
              </a:rPr>
              <a:t>(MLOAD), </a:t>
            </a:r>
            <a:r>
              <a:rPr lang="en-US" altLang="zh-CN" sz="1400" dirty="0" smtClean="0">
                <a:solidFill>
                  <a:schemeClr val="tx1">
                    <a:lumMod val="50000"/>
                    <a:lumOff val="50000"/>
                  </a:schemeClr>
                </a:solidFill>
              </a:rPr>
              <a:t>Matrix </a:t>
            </a:r>
            <a:r>
              <a:rPr lang="en-US" altLang="zh-CN" sz="1400" dirty="0">
                <a:solidFill>
                  <a:schemeClr val="tx1">
                    <a:lumMod val="50000"/>
                    <a:lumOff val="50000"/>
                  </a:schemeClr>
                </a:solidFill>
              </a:rPr>
              <a:t>STORE (MSTORE</a:t>
            </a:r>
            <a:r>
              <a:rPr lang="en-US" altLang="zh-CN" sz="1400" dirty="0" smtClean="0">
                <a:solidFill>
                  <a:schemeClr val="tx1">
                    <a:lumMod val="50000"/>
                    <a:lumOff val="50000"/>
                  </a:schemeClr>
                </a:solidFill>
              </a:rPr>
              <a:t>)</a:t>
            </a:r>
            <a:endParaRPr lang="zh-CN" altLang="en-US" sz="1400" dirty="0">
              <a:solidFill>
                <a:schemeClr val="tx1">
                  <a:lumMod val="50000"/>
                  <a:lumOff val="50000"/>
                </a:schemeClr>
              </a:solidFill>
            </a:endParaRPr>
          </a:p>
        </p:txBody>
      </p:sp>
      <p:pic>
        <p:nvPicPr>
          <p:cNvPr id="4" name="图片 3"/>
          <p:cNvPicPr>
            <a:picLocks noChangeAspect="1"/>
          </p:cNvPicPr>
          <p:nvPr/>
        </p:nvPicPr>
        <p:blipFill>
          <a:blip r:embed="rId2"/>
          <a:stretch>
            <a:fillRect/>
          </a:stretch>
        </p:blipFill>
        <p:spPr>
          <a:xfrm>
            <a:off x="2141730" y="3156815"/>
            <a:ext cx="4886361" cy="723905"/>
          </a:xfrm>
          <a:prstGeom prst="rect">
            <a:avLst/>
          </a:prstGeom>
        </p:spPr>
      </p:pic>
      <p:sp>
        <p:nvSpPr>
          <p:cNvPr id="5" name="TextBox 6"/>
          <p:cNvSpPr txBox="1"/>
          <p:nvPr/>
        </p:nvSpPr>
        <p:spPr>
          <a:xfrm>
            <a:off x="476520" y="96475"/>
            <a:ext cx="3870455" cy="400110"/>
          </a:xfrm>
          <a:prstGeom prst="rect">
            <a:avLst/>
          </a:prstGeom>
          <a:noFill/>
        </p:spPr>
        <p:txBody>
          <a:bodyPr wrap="square" rtlCol="0">
            <a:spAutoFit/>
          </a:bodyPr>
          <a:lstStyle/>
          <a:p>
            <a:r>
              <a:rPr lang="en-US" altLang="zh-CN" sz="2000" dirty="0" smtClean="0">
                <a:solidFill>
                  <a:schemeClr val="tx1">
                    <a:lumMod val="85000"/>
                    <a:lumOff val="15000"/>
                  </a:schemeClr>
                </a:solidFill>
                <a:latin typeface="Impact" pitchFamily="34" charset="0"/>
                <a:ea typeface="+mj-ea"/>
              </a:rPr>
              <a:t>INSTRUCTION SET</a:t>
            </a:r>
            <a:endParaRPr lang="zh-CN" altLang="en-US" sz="2000" dirty="0">
              <a:solidFill>
                <a:schemeClr val="tx1">
                  <a:lumMod val="85000"/>
                  <a:lumOff val="15000"/>
                </a:schemeClr>
              </a:solidFill>
              <a:latin typeface="Impact" pitchFamily="34" charset="0"/>
              <a:ea typeface="+mj-ea"/>
            </a:endParaRPr>
          </a:p>
        </p:txBody>
      </p:sp>
      <p:sp>
        <p:nvSpPr>
          <p:cNvPr id="6" name="矩形 5"/>
          <p:cNvSpPr/>
          <p:nvPr/>
        </p:nvSpPr>
        <p:spPr>
          <a:xfrm>
            <a:off x="476520" y="430384"/>
            <a:ext cx="3870455" cy="246221"/>
          </a:xfrm>
          <a:prstGeom prst="rect">
            <a:avLst/>
          </a:prstGeom>
        </p:spPr>
        <p:txBody>
          <a:bodyPr wrap="square">
            <a:spAutoFit/>
          </a:bodyPr>
          <a:lstStyle/>
          <a:p>
            <a:r>
              <a:rPr lang="en-US" altLang="zh-CN" sz="1000" dirty="0" smtClean="0">
                <a:solidFill>
                  <a:schemeClr val="tx1">
                    <a:lumMod val="50000"/>
                    <a:lumOff val="50000"/>
                  </a:schemeClr>
                </a:solidFill>
              </a:rPr>
              <a:t>Data Transfer Instructions</a:t>
            </a:r>
            <a:endParaRPr lang="zh-CN" altLang="en-US" sz="1000" dirty="0">
              <a:solidFill>
                <a:schemeClr val="tx1">
                  <a:lumMod val="50000"/>
                  <a:lumOff val="50000"/>
                </a:schemeClr>
              </a:solidFill>
            </a:endParaRPr>
          </a:p>
        </p:txBody>
      </p:sp>
    </p:spTree>
    <p:extLst>
      <p:ext uri="{BB962C8B-B14F-4D97-AF65-F5344CB8AC3E}">
        <p14:creationId xmlns:p14="http://schemas.microsoft.com/office/powerpoint/2010/main" val="3108040211"/>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p:nvPr/>
        </p:nvSpPr>
        <p:spPr>
          <a:xfrm>
            <a:off x="476520" y="96475"/>
            <a:ext cx="3870455" cy="400110"/>
          </a:xfrm>
          <a:prstGeom prst="rect">
            <a:avLst/>
          </a:prstGeom>
          <a:noFill/>
        </p:spPr>
        <p:txBody>
          <a:bodyPr wrap="square" rtlCol="0">
            <a:spAutoFit/>
          </a:bodyPr>
          <a:lstStyle/>
          <a:p>
            <a:r>
              <a:rPr lang="en-US" altLang="zh-CN" sz="2000" dirty="0" smtClean="0">
                <a:solidFill>
                  <a:schemeClr val="tx1">
                    <a:lumMod val="85000"/>
                    <a:lumOff val="15000"/>
                  </a:schemeClr>
                </a:solidFill>
                <a:latin typeface="Impact" pitchFamily="34" charset="0"/>
                <a:ea typeface="+mj-ea"/>
              </a:rPr>
              <a:t>INSTRUCTION SET</a:t>
            </a:r>
            <a:endParaRPr lang="zh-CN" altLang="en-US" sz="2000" dirty="0">
              <a:solidFill>
                <a:schemeClr val="tx1">
                  <a:lumMod val="85000"/>
                  <a:lumOff val="15000"/>
                </a:schemeClr>
              </a:solidFill>
              <a:latin typeface="Impact" pitchFamily="34" charset="0"/>
              <a:ea typeface="+mj-ea"/>
            </a:endParaRPr>
          </a:p>
        </p:txBody>
      </p:sp>
      <p:sp>
        <p:nvSpPr>
          <p:cNvPr id="6" name="矩形 5"/>
          <p:cNvSpPr/>
          <p:nvPr/>
        </p:nvSpPr>
        <p:spPr>
          <a:xfrm>
            <a:off x="476520" y="430384"/>
            <a:ext cx="3870455" cy="246221"/>
          </a:xfrm>
          <a:prstGeom prst="rect">
            <a:avLst/>
          </a:prstGeom>
        </p:spPr>
        <p:txBody>
          <a:bodyPr wrap="square">
            <a:spAutoFit/>
          </a:bodyPr>
          <a:lstStyle/>
          <a:p>
            <a:r>
              <a:rPr lang="en-US" altLang="zh-CN" sz="1000" dirty="0" smtClean="0">
                <a:solidFill>
                  <a:schemeClr val="tx1">
                    <a:lumMod val="50000"/>
                    <a:lumOff val="50000"/>
                  </a:schemeClr>
                </a:solidFill>
              </a:rPr>
              <a:t>Matrix Instructions</a:t>
            </a:r>
            <a:endParaRPr lang="zh-CN" altLang="en-US" sz="1000" dirty="0">
              <a:solidFill>
                <a:schemeClr val="tx1">
                  <a:lumMod val="50000"/>
                  <a:lumOff val="50000"/>
                </a:schemeClr>
              </a:solidFill>
            </a:endParaRPr>
          </a:p>
        </p:txBody>
      </p:sp>
      <p:pic>
        <p:nvPicPr>
          <p:cNvPr id="9" name="Picture 2" descr="https://leonardoaraujosantos.gitbooks.io/artificial-inteligence/content/more_images/NeuralNetwor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021" y="1671650"/>
            <a:ext cx="3202909" cy="175519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s://leonardoaraujosantos.gitbooks.io/artificial-inteligence/content/more_images/neuron_model.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056" y="1420620"/>
            <a:ext cx="4068379" cy="2321260"/>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4"/>
          <a:stretch>
            <a:fillRect/>
          </a:stretch>
        </p:blipFill>
        <p:spPr>
          <a:xfrm>
            <a:off x="5736483" y="925565"/>
            <a:ext cx="1433523" cy="295277"/>
          </a:xfrm>
          <a:prstGeom prst="rect">
            <a:avLst/>
          </a:prstGeom>
        </p:spPr>
      </p:pic>
    </p:spTree>
    <p:extLst>
      <p:ext uri="{BB962C8B-B14F-4D97-AF65-F5344CB8AC3E}">
        <p14:creationId xmlns:p14="http://schemas.microsoft.com/office/powerpoint/2010/main" val="3937996752"/>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p:nvPr/>
        </p:nvSpPr>
        <p:spPr>
          <a:xfrm>
            <a:off x="476520" y="96475"/>
            <a:ext cx="3870455" cy="400110"/>
          </a:xfrm>
          <a:prstGeom prst="rect">
            <a:avLst/>
          </a:prstGeom>
          <a:noFill/>
        </p:spPr>
        <p:txBody>
          <a:bodyPr wrap="square" rtlCol="0">
            <a:spAutoFit/>
          </a:bodyPr>
          <a:lstStyle/>
          <a:p>
            <a:r>
              <a:rPr lang="en-US" altLang="zh-CN" sz="2000" dirty="0" smtClean="0">
                <a:solidFill>
                  <a:schemeClr val="tx1">
                    <a:lumMod val="85000"/>
                    <a:lumOff val="15000"/>
                  </a:schemeClr>
                </a:solidFill>
                <a:latin typeface="Impact" pitchFamily="34" charset="0"/>
                <a:ea typeface="+mj-ea"/>
              </a:rPr>
              <a:t>INSTRUCTION SET</a:t>
            </a:r>
            <a:endParaRPr lang="zh-CN" altLang="en-US" sz="2000" dirty="0">
              <a:solidFill>
                <a:schemeClr val="tx1">
                  <a:lumMod val="85000"/>
                  <a:lumOff val="15000"/>
                </a:schemeClr>
              </a:solidFill>
              <a:latin typeface="Impact" pitchFamily="34" charset="0"/>
              <a:ea typeface="+mj-ea"/>
            </a:endParaRPr>
          </a:p>
        </p:txBody>
      </p:sp>
      <p:sp>
        <p:nvSpPr>
          <p:cNvPr id="6" name="矩形 5"/>
          <p:cNvSpPr/>
          <p:nvPr/>
        </p:nvSpPr>
        <p:spPr>
          <a:xfrm>
            <a:off x="476520" y="430384"/>
            <a:ext cx="3870455" cy="246221"/>
          </a:xfrm>
          <a:prstGeom prst="rect">
            <a:avLst/>
          </a:prstGeom>
        </p:spPr>
        <p:txBody>
          <a:bodyPr wrap="square">
            <a:spAutoFit/>
          </a:bodyPr>
          <a:lstStyle/>
          <a:p>
            <a:r>
              <a:rPr lang="en-US" altLang="zh-CN" sz="1000" dirty="0" smtClean="0">
                <a:solidFill>
                  <a:schemeClr val="tx1">
                    <a:lumMod val="50000"/>
                    <a:lumOff val="50000"/>
                  </a:schemeClr>
                </a:solidFill>
              </a:rPr>
              <a:t>Matrix Instructions</a:t>
            </a:r>
            <a:endParaRPr lang="zh-CN" altLang="en-US" sz="1000" dirty="0">
              <a:solidFill>
                <a:schemeClr val="tx1">
                  <a:lumMod val="50000"/>
                  <a:lumOff val="50000"/>
                </a:schemeClr>
              </a:solidFill>
            </a:endParaRPr>
          </a:p>
        </p:txBody>
      </p:sp>
      <p:pic>
        <p:nvPicPr>
          <p:cNvPr id="10" name="Picture 2" descr="https://leonardoaraujosantos.gitbooks.io/artificial-inteligence/content/more_images/neuron_model.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056" y="1420620"/>
            <a:ext cx="4068379" cy="2321260"/>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3"/>
          <a:stretch>
            <a:fillRect/>
          </a:stretch>
        </p:blipFill>
        <p:spPr>
          <a:xfrm>
            <a:off x="5736483" y="925565"/>
            <a:ext cx="1433523" cy="295277"/>
          </a:xfrm>
          <a:prstGeom prst="rect">
            <a:avLst/>
          </a:prstGeom>
        </p:spPr>
      </p:pic>
      <mc:AlternateContent xmlns:mc="http://schemas.openxmlformats.org/markup-compatibility/2006">
        <mc:Choice xmlns:a14="http://schemas.microsoft.com/office/drawing/2010/main" Requires="a14">
          <p:sp>
            <p:nvSpPr>
              <p:cNvPr id="7" name="矩形 6"/>
              <p:cNvSpPr/>
              <p:nvPr/>
            </p:nvSpPr>
            <p:spPr>
              <a:xfrm>
                <a:off x="386535" y="1041580"/>
                <a:ext cx="3105345" cy="738664"/>
              </a:xfrm>
              <a:prstGeom prst="rect">
                <a:avLst/>
              </a:prstGeom>
            </p:spPr>
            <p:txBody>
              <a:bodyPr wrap="square">
                <a:spAutoFit/>
              </a:bodyPr>
              <a:lstStyle/>
              <a:p>
                <a:pPr marL="285750" indent="-285750">
                  <a:buFont typeface="Arial" panose="020B0604020202020204" pitchFamily="34" charset="0"/>
                  <a:buChar char="•"/>
                </a:pPr>
                <a:r>
                  <a:rPr lang="en-US" altLang="zh-CN" sz="1400" dirty="0" smtClean="0">
                    <a:solidFill>
                      <a:schemeClr val="tx1">
                        <a:lumMod val="50000"/>
                        <a:lumOff val="50000"/>
                      </a:schemeClr>
                    </a:solidFill>
                  </a:rPr>
                  <a:t>To compute </a:t>
                </a:r>
                <a14:m>
                  <m:oMath xmlns:m="http://schemas.openxmlformats.org/officeDocument/2006/math">
                    <m:r>
                      <a:rPr lang="en-US" altLang="zh-CN" sz="1400" i="1" smtClean="0">
                        <a:solidFill>
                          <a:schemeClr val="tx1">
                            <a:lumMod val="50000"/>
                            <a:lumOff val="50000"/>
                          </a:schemeClr>
                        </a:solidFill>
                        <a:latin typeface="Cambria Math" panose="02040503050406030204" pitchFamily="18" charset="0"/>
                      </a:rPr>
                      <m:t>𝑊</m:t>
                    </m:r>
                    <m:r>
                      <a:rPr lang="en-US" altLang="zh-CN" sz="1400" b="1" i="1" smtClean="0">
                        <a:solidFill>
                          <a:schemeClr val="tx1">
                            <a:lumMod val="50000"/>
                            <a:lumOff val="50000"/>
                          </a:schemeClr>
                        </a:solidFill>
                        <a:latin typeface="Cambria Math" panose="02040503050406030204" pitchFamily="18" charset="0"/>
                      </a:rPr>
                      <m:t>𝒙</m:t>
                    </m:r>
                  </m:oMath>
                </a14:m>
                <a:r>
                  <a:rPr lang="en-US" altLang="zh-CN" sz="1400" dirty="0" smtClean="0">
                    <a:solidFill>
                      <a:schemeClr val="tx1">
                        <a:lumMod val="50000"/>
                        <a:lumOff val="50000"/>
                      </a:schemeClr>
                    </a:solidFill>
                  </a:rPr>
                  <a:t>, we need a  matrix-</a:t>
                </a:r>
                <a:r>
                  <a:rPr lang="en-US" altLang="zh-CN" sz="1400" dirty="0" err="1" smtClean="0">
                    <a:solidFill>
                      <a:schemeClr val="tx1">
                        <a:lumMod val="50000"/>
                        <a:lumOff val="50000"/>
                      </a:schemeClr>
                    </a:solidFill>
                  </a:rPr>
                  <a:t>mult</a:t>
                </a:r>
                <a:r>
                  <a:rPr lang="en-US" altLang="zh-CN" sz="1400" dirty="0" smtClean="0">
                    <a:solidFill>
                      <a:schemeClr val="tx1">
                        <a:lumMod val="50000"/>
                        <a:lumOff val="50000"/>
                      </a:schemeClr>
                    </a:solidFill>
                  </a:rPr>
                  <a:t>-vector instruction.</a:t>
                </a:r>
              </a:p>
              <a:p>
                <a:pPr marL="285750" indent="-285750">
                  <a:buFont typeface="Arial" panose="020B0604020202020204" pitchFamily="34" charset="0"/>
                  <a:buChar char="•"/>
                </a:pPr>
                <a:endParaRPr lang="en-US" altLang="zh-CN" sz="1400" dirty="0" smtClean="0">
                  <a:solidFill>
                    <a:schemeClr val="tx1">
                      <a:lumMod val="50000"/>
                      <a:lumOff val="50000"/>
                    </a:schemeClr>
                  </a:solidFill>
                </a:endParaRPr>
              </a:p>
            </p:txBody>
          </p:sp>
        </mc:Choice>
        <mc:Fallback>
          <p:sp>
            <p:nvSpPr>
              <p:cNvPr id="7" name="矩形 6"/>
              <p:cNvSpPr>
                <a:spLocks noRot="1" noChangeAspect="1" noMove="1" noResize="1" noEditPoints="1" noAdjustHandles="1" noChangeArrowheads="1" noChangeShapeType="1" noTextEdit="1"/>
              </p:cNvSpPr>
              <p:nvPr/>
            </p:nvSpPr>
            <p:spPr>
              <a:xfrm>
                <a:off x="386535" y="1041580"/>
                <a:ext cx="3105345" cy="738664"/>
              </a:xfrm>
              <a:prstGeom prst="rect">
                <a:avLst/>
              </a:prstGeom>
              <a:blipFill>
                <a:blip r:embed="rId4"/>
                <a:stretch>
                  <a:fillRect l="-196" t="-1653"/>
                </a:stretch>
              </a:blipFill>
            </p:spPr>
            <p:txBody>
              <a:bodyPr/>
              <a:lstStyle/>
              <a:p>
                <a:r>
                  <a:rPr lang="zh-CN" altLang="en-US">
                    <a:noFill/>
                  </a:rPr>
                  <a:t> </a:t>
                </a:r>
              </a:p>
            </p:txBody>
          </p:sp>
        </mc:Fallback>
      </mc:AlternateContent>
      <p:pic>
        <p:nvPicPr>
          <p:cNvPr id="3" name="图片 2"/>
          <p:cNvPicPr>
            <a:picLocks noChangeAspect="1"/>
          </p:cNvPicPr>
          <p:nvPr/>
        </p:nvPicPr>
        <p:blipFill rotWithShape="1">
          <a:blip r:embed="rId5"/>
          <a:srcRect t="5221"/>
          <a:stretch/>
        </p:blipFill>
        <p:spPr>
          <a:xfrm>
            <a:off x="386535" y="2796775"/>
            <a:ext cx="4499708" cy="720080"/>
          </a:xfrm>
          <a:prstGeom prst="rect">
            <a:avLst/>
          </a:prstGeom>
        </p:spPr>
      </p:pic>
      <p:sp>
        <p:nvSpPr>
          <p:cNvPr id="4" name="矩形 3"/>
          <p:cNvSpPr/>
          <p:nvPr/>
        </p:nvSpPr>
        <p:spPr>
          <a:xfrm>
            <a:off x="476520" y="1880414"/>
            <a:ext cx="4572000" cy="646331"/>
          </a:xfrm>
          <a:prstGeom prst="rect">
            <a:avLst/>
          </a:prstGeom>
        </p:spPr>
        <p:txBody>
          <a:bodyPr>
            <a:spAutoFit/>
          </a:bodyPr>
          <a:lstStyle/>
          <a:p>
            <a:pPr marL="285750" indent="-285750">
              <a:buFont typeface="Arial" panose="020B0604020202020204" pitchFamily="34" charset="0"/>
              <a:buChar char="•"/>
            </a:pPr>
            <a:r>
              <a:rPr lang="en-US" altLang="zh-CN" sz="1200" dirty="0" smtClean="0">
                <a:solidFill>
                  <a:schemeClr val="tx1">
                    <a:lumMod val="50000"/>
                    <a:lumOff val="50000"/>
                  </a:schemeClr>
                </a:solidFill>
              </a:rPr>
              <a:t>Input Matrix </a:t>
            </a:r>
            <a:r>
              <a:rPr lang="en-US" altLang="zh-CN" sz="1200" dirty="0">
                <a:solidFill>
                  <a:schemeClr val="tx1">
                    <a:lumMod val="50000"/>
                    <a:lumOff val="50000"/>
                  </a:schemeClr>
                </a:solidFill>
              </a:rPr>
              <a:t>size: </a:t>
            </a:r>
            <a:r>
              <a:rPr lang="en-US" altLang="zh-CN" sz="1200" dirty="0" smtClean="0">
                <a:solidFill>
                  <a:schemeClr val="tx1">
                    <a:lumMod val="50000"/>
                    <a:lumOff val="50000"/>
                  </a:schemeClr>
                </a:solidFill>
              </a:rPr>
              <a:t>	</a:t>
            </a:r>
            <a:r>
              <a:rPr lang="en-US" altLang="zh-CN" sz="1200" dirty="0" err="1" smtClean="0">
                <a:solidFill>
                  <a:schemeClr val="tx1">
                    <a:lumMod val="50000"/>
                    <a:lumOff val="50000"/>
                  </a:schemeClr>
                </a:solidFill>
              </a:rPr>
              <a:t>Vout_size</a:t>
            </a:r>
            <a:r>
              <a:rPr lang="en-US" altLang="zh-CN" sz="1200" dirty="0" smtClean="0">
                <a:solidFill>
                  <a:schemeClr val="tx1">
                    <a:lumMod val="50000"/>
                    <a:lumOff val="50000"/>
                  </a:schemeClr>
                </a:solidFill>
              </a:rPr>
              <a:t> </a:t>
            </a:r>
            <a:r>
              <a:rPr lang="en-US" altLang="zh-CN" sz="1200" dirty="0">
                <a:solidFill>
                  <a:schemeClr val="tx1">
                    <a:lumMod val="50000"/>
                    <a:lumOff val="50000"/>
                  </a:schemeClr>
                </a:solidFill>
              </a:rPr>
              <a:t>x </a:t>
            </a:r>
            <a:r>
              <a:rPr lang="en-US" altLang="zh-CN" sz="1200" dirty="0" err="1">
                <a:solidFill>
                  <a:schemeClr val="tx1">
                    <a:lumMod val="50000"/>
                    <a:lumOff val="50000"/>
                  </a:schemeClr>
                </a:solidFill>
              </a:rPr>
              <a:t>Vin_size</a:t>
            </a:r>
            <a:endParaRPr lang="en-US" altLang="zh-CN" sz="1200" dirty="0">
              <a:solidFill>
                <a:schemeClr val="tx1">
                  <a:lumMod val="50000"/>
                  <a:lumOff val="50000"/>
                </a:schemeClr>
              </a:solidFill>
            </a:endParaRPr>
          </a:p>
          <a:p>
            <a:pPr marL="285750" indent="-285750">
              <a:buFont typeface="Arial" panose="020B0604020202020204" pitchFamily="34" charset="0"/>
              <a:buChar char="•"/>
            </a:pPr>
            <a:r>
              <a:rPr lang="en-US" altLang="zh-CN" sz="1200" dirty="0">
                <a:solidFill>
                  <a:schemeClr val="tx1">
                    <a:lumMod val="50000"/>
                    <a:lumOff val="50000"/>
                  </a:schemeClr>
                </a:solidFill>
              </a:rPr>
              <a:t>Input Vector size: </a:t>
            </a:r>
            <a:r>
              <a:rPr lang="en-US" altLang="zh-CN" sz="1200" dirty="0" smtClean="0">
                <a:solidFill>
                  <a:schemeClr val="tx1">
                    <a:lumMod val="50000"/>
                    <a:lumOff val="50000"/>
                  </a:schemeClr>
                </a:solidFill>
              </a:rPr>
              <a:t>	</a:t>
            </a:r>
            <a:r>
              <a:rPr lang="en-US" altLang="zh-CN" sz="1200" dirty="0" err="1" smtClean="0">
                <a:solidFill>
                  <a:schemeClr val="tx1">
                    <a:lumMod val="50000"/>
                    <a:lumOff val="50000"/>
                  </a:schemeClr>
                </a:solidFill>
              </a:rPr>
              <a:t>Vin_size</a:t>
            </a:r>
            <a:endParaRPr lang="en-US" altLang="zh-CN" sz="1200" dirty="0">
              <a:solidFill>
                <a:schemeClr val="tx1">
                  <a:lumMod val="50000"/>
                  <a:lumOff val="50000"/>
                </a:schemeClr>
              </a:solidFill>
            </a:endParaRPr>
          </a:p>
          <a:p>
            <a:pPr marL="285750" indent="-285750">
              <a:buFont typeface="Arial" panose="020B0604020202020204" pitchFamily="34" charset="0"/>
              <a:buChar char="•"/>
            </a:pPr>
            <a:r>
              <a:rPr lang="en-US" altLang="zh-CN" sz="1200" dirty="0">
                <a:solidFill>
                  <a:schemeClr val="tx1">
                    <a:lumMod val="50000"/>
                    <a:lumOff val="50000"/>
                  </a:schemeClr>
                </a:solidFill>
              </a:rPr>
              <a:t>Output Vector size: </a:t>
            </a:r>
            <a:r>
              <a:rPr lang="en-US" altLang="zh-CN" sz="1200" dirty="0" smtClean="0">
                <a:solidFill>
                  <a:schemeClr val="tx1">
                    <a:lumMod val="50000"/>
                    <a:lumOff val="50000"/>
                  </a:schemeClr>
                </a:solidFill>
              </a:rPr>
              <a:t>	</a:t>
            </a:r>
            <a:r>
              <a:rPr lang="en-US" altLang="zh-CN" sz="1200" dirty="0" err="1" smtClean="0">
                <a:solidFill>
                  <a:schemeClr val="tx1">
                    <a:lumMod val="50000"/>
                    <a:lumOff val="50000"/>
                  </a:schemeClr>
                </a:solidFill>
              </a:rPr>
              <a:t>Vout_size</a:t>
            </a:r>
            <a:r>
              <a:rPr lang="en-US" altLang="zh-CN" sz="1200" dirty="0" smtClean="0">
                <a:solidFill>
                  <a:schemeClr val="tx1">
                    <a:lumMod val="50000"/>
                    <a:lumOff val="50000"/>
                  </a:schemeClr>
                </a:solidFill>
              </a:rPr>
              <a:t> </a:t>
            </a:r>
            <a:endParaRPr lang="en-US" altLang="zh-CN" sz="1200" dirty="0">
              <a:solidFill>
                <a:schemeClr val="tx1">
                  <a:lumMod val="50000"/>
                  <a:lumOff val="50000"/>
                </a:schemeClr>
              </a:solidFill>
            </a:endParaRPr>
          </a:p>
        </p:txBody>
      </p:sp>
    </p:spTree>
    <p:extLst>
      <p:ext uri="{BB962C8B-B14F-4D97-AF65-F5344CB8AC3E}">
        <p14:creationId xmlns:p14="http://schemas.microsoft.com/office/powerpoint/2010/main" val="1241592084"/>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p:nvPr/>
        </p:nvSpPr>
        <p:spPr>
          <a:xfrm>
            <a:off x="476520" y="96475"/>
            <a:ext cx="3870455" cy="400110"/>
          </a:xfrm>
          <a:prstGeom prst="rect">
            <a:avLst/>
          </a:prstGeom>
          <a:noFill/>
        </p:spPr>
        <p:txBody>
          <a:bodyPr wrap="square" rtlCol="0">
            <a:spAutoFit/>
          </a:bodyPr>
          <a:lstStyle/>
          <a:p>
            <a:r>
              <a:rPr lang="en-US" altLang="zh-CN" sz="2000" dirty="0" smtClean="0">
                <a:solidFill>
                  <a:schemeClr val="tx1">
                    <a:lumMod val="85000"/>
                    <a:lumOff val="15000"/>
                  </a:schemeClr>
                </a:solidFill>
                <a:latin typeface="Impact" pitchFamily="34" charset="0"/>
                <a:ea typeface="+mj-ea"/>
              </a:rPr>
              <a:t>INSTRUCTION SET</a:t>
            </a:r>
            <a:endParaRPr lang="zh-CN" altLang="en-US" sz="2000" dirty="0">
              <a:solidFill>
                <a:schemeClr val="tx1">
                  <a:lumMod val="85000"/>
                  <a:lumOff val="15000"/>
                </a:schemeClr>
              </a:solidFill>
              <a:latin typeface="Impact" pitchFamily="34" charset="0"/>
              <a:ea typeface="+mj-ea"/>
            </a:endParaRPr>
          </a:p>
        </p:txBody>
      </p:sp>
      <p:sp>
        <p:nvSpPr>
          <p:cNvPr id="6" name="矩形 5"/>
          <p:cNvSpPr/>
          <p:nvPr/>
        </p:nvSpPr>
        <p:spPr>
          <a:xfrm>
            <a:off x="476520" y="430384"/>
            <a:ext cx="3870455" cy="246221"/>
          </a:xfrm>
          <a:prstGeom prst="rect">
            <a:avLst/>
          </a:prstGeom>
        </p:spPr>
        <p:txBody>
          <a:bodyPr wrap="square">
            <a:spAutoFit/>
          </a:bodyPr>
          <a:lstStyle/>
          <a:p>
            <a:r>
              <a:rPr lang="en-US" altLang="zh-CN" sz="1000" dirty="0" smtClean="0">
                <a:solidFill>
                  <a:schemeClr val="tx1">
                    <a:lumMod val="50000"/>
                    <a:lumOff val="50000"/>
                  </a:schemeClr>
                </a:solidFill>
              </a:rPr>
              <a:t>Matrix Instructions</a:t>
            </a:r>
            <a:endParaRPr lang="zh-CN" altLang="en-US" sz="1000" dirty="0">
              <a:solidFill>
                <a:schemeClr val="tx1">
                  <a:lumMod val="50000"/>
                  <a:lumOff val="50000"/>
                </a:schemeClr>
              </a:solidFill>
            </a:endParaRPr>
          </a:p>
        </p:txBody>
      </p:sp>
      <p:sp>
        <p:nvSpPr>
          <p:cNvPr id="7" name="矩形 6"/>
          <p:cNvSpPr/>
          <p:nvPr/>
        </p:nvSpPr>
        <p:spPr>
          <a:xfrm>
            <a:off x="386534" y="1041580"/>
            <a:ext cx="4725525" cy="738664"/>
          </a:xfrm>
          <a:prstGeom prst="rect">
            <a:avLst/>
          </a:prstGeom>
        </p:spPr>
        <p:txBody>
          <a:bodyPr wrap="square">
            <a:spAutoFit/>
          </a:bodyPr>
          <a:lstStyle/>
          <a:p>
            <a:pPr marL="285750" indent="-285750">
              <a:buFont typeface="Arial" panose="020B0604020202020204" pitchFamily="34" charset="0"/>
              <a:buChar char="•"/>
            </a:pPr>
            <a:r>
              <a:rPr lang="en-US" altLang="zh-CN" sz="1400" dirty="0" smtClean="0">
                <a:solidFill>
                  <a:schemeClr val="tx1">
                    <a:lumMod val="50000"/>
                    <a:lumOff val="50000"/>
                  </a:schemeClr>
                </a:solidFill>
              </a:rPr>
              <a:t>To compute the gradient vector in Back Propagation, we need a  vector-</a:t>
            </a:r>
            <a:r>
              <a:rPr lang="en-US" altLang="zh-CN" sz="1400" dirty="0" err="1" smtClean="0">
                <a:solidFill>
                  <a:schemeClr val="tx1">
                    <a:lumMod val="50000"/>
                    <a:lumOff val="50000"/>
                  </a:schemeClr>
                </a:solidFill>
              </a:rPr>
              <a:t>mult</a:t>
            </a:r>
            <a:r>
              <a:rPr lang="en-US" altLang="zh-CN" sz="1400" dirty="0" smtClean="0">
                <a:solidFill>
                  <a:schemeClr val="tx1">
                    <a:lumMod val="50000"/>
                    <a:lumOff val="50000"/>
                  </a:schemeClr>
                </a:solidFill>
              </a:rPr>
              <a:t>-matrix instruction.</a:t>
            </a:r>
          </a:p>
          <a:p>
            <a:pPr marL="285750" indent="-285750">
              <a:buFont typeface="Arial" panose="020B0604020202020204" pitchFamily="34" charset="0"/>
              <a:buChar char="•"/>
            </a:pPr>
            <a:endParaRPr lang="en-US" altLang="zh-CN" sz="1400" dirty="0" smtClean="0">
              <a:solidFill>
                <a:schemeClr val="tx1">
                  <a:lumMod val="50000"/>
                  <a:lumOff val="50000"/>
                </a:schemeClr>
              </a:solidFill>
            </a:endParaRPr>
          </a:p>
        </p:txBody>
      </p:sp>
      <p:pic>
        <p:nvPicPr>
          <p:cNvPr id="3" name="图片 2"/>
          <p:cNvPicPr>
            <a:picLocks noChangeAspect="1"/>
          </p:cNvPicPr>
          <p:nvPr/>
        </p:nvPicPr>
        <p:blipFill rotWithShape="1">
          <a:blip r:embed="rId2"/>
          <a:srcRect t="5221" b="29619"/>
          <a:stretch/>
        </p:blipFill>
        <p:spPr>
          <a:xfrm>
            <a:off x="386535" y="2796775"/>
            <a:ext cx="4499708" cy="495055"/>
          </a:xfrm>
          <a:prstGeom prst="rect">
            <a:avLst/>
          </a:prstGeom>
        </p:spPr>
      </p:pic>
      <p:sp>
        <p:nvSpPr>
          <p:cNvPr id="4" name="矩形 3"/>
          <p:cNvSpPr/>
          <p:nvPr/>
        </p:nvSpPr>
        <p:spPr>
          <a:xfrm>
            <a:off x="476520" y="1880414"/>
            <a:ext cx="4572000" cy="646331"/>
          </a:xfrm>
          <a:prstGeom prst="rect">
            <a:avLst/>
          </a:prstGeom>
        </p:spPr>
        <p:txBody>
          <a:bodyPr>
            <a:spAutoFit/>
          </a:bodyPr>
          <a:lstStyle/>
          <a:p>
            <a:pPr marL="285750" indent="-285750">
              <a:buFont typeface="Arial" panose="020B0604020202020204" pitchFamily="34" charset="0"/>
              <a:buChar char="•"/>
            </a:pPr>
            <a:r>
              <a:rPr lang="en-US" altLang="zh-CN" sz="1200" dirty="0" smtClean="0">
                <a:solidFill>
                  <a:schemeClr val="tx1">
                    <a:lumMod val="50000"/>
                    <a:lumOff val="50000"/>
                  </a:schemeClr>
                </a:solidFill>
              </a:rPr>
              <a:t>Input Matrix </a:t>
            </a:r>
            <a:r>
              <a:rPr lang="en-US" altLang="zh-CN" sz="1200" dirty="0">
                <a:solidFill>
                  <a:schemeClr val="tx1">
                    <a:lumMod val="50000"/>
                    <a:lumOff val="50000"/>
                  </a:schemeClr>
                </a:solidFill>
              </a:rPr>
              <a:t>size: </a:t>
            </a:r>
            <a:r>
              <a:rPr lang="en-US" altLang="zh-CN" sz="1200" dirty="0" smtClean="0">
                <a:solidFill>
                  <a:schemeClr val="tx1">
                    <a:lumMod val="50000"/>
                    <a:lumOff val="50000"/>
                  </a:schemeClr>
                </a:solidFill>
              </a:rPr>
              <a:t>	</a:t>
            </a:r>
            <a:r>
              <a:rPr lang="en-US" altLang="zh-CN" sz="1200" dirty="0" err="1" smtClean="0">
                <a:solidFill>
                  <a:schemeClr val="tx1">
                    <a:lumMod val="50000"/>
                    <a:lumOff val="50000"/>
                  </a:schemeClr>
                </a:solidFill>
              </a:rPr>
              <a:t>Vin_size</a:t>
            </a:r>
            <a:r>
              <a:rPr lang="en-US" altLang="zh-CN" sz="1200" dirty="0" smtClean="0">
                <a:solidFill>
                  <a:schemeClr val="tx1">
                    <a:lumMod val="50000"/>
                    <a:lumOff val="50000"/>
                  </a:schemeClr>
                </a:solidFill>
              </a:rPr>
              <a:t> </a:t>
            </a:r>
            <a:r>
              <a:rPr lang="en-US" altLang="zh-CN" sz="1200" dirty="0">
                <a:solidFill>
                  <a:schemeClr val="tx1">
                    <a:lumMod val="50000"/>
                    <a:lumOff val="50000"/>
                  </a:schemeClr>
                </a:solidFill>
              </a:rPr>
              <a:t>x </a:t>
            </a:r>
            <a:r>
              <a:rPr lang="en-US" altLang="zh-CN" sz="1200" dirty="0" err="1" smtClean="0">
                <a:solidFill>
                  <a:schemeClr val="tx1">
                    <a:lumMod val="50000"/>
                    <a:lumOff val="50000"/>
                  </a:schemeClr>
                </a:solidFill>
              </a:rPr>
              <a:t>Vout_size</a:t>
            </a:r>
            <a:endParaRPr lang="en-US" altLang="zh-CN" sz="1200" dirty="0">
              <a:solidFill>
                <a:schemeClr val="tx1">
                  <a:lumMod val="50000"/>
                  <a:lumOff val="50000"/>
                </a:schemeClr>
              </a:solidFill>
            </a:endParaRPr>
          </a:p>
          <a:p>
            <a:pPr marL="285750" indent="-285750">
              <a:buFont typeface="Arial" panose="020B0604020202020204" pitchFamily="34" charset="0"/>
              <a:buChar char="•"/>
            </a:pPr>
            <a:r>
              <a:rPr lang="en-US" altLang="zh-CN" sz="1200" dirty="0">
                <a:solidFill>
                  <a:schemeClr val="tx1">
                    <a:lumMod val="50000"/>
                    <a:lumOff val="50000"/>
                  </a:schemeClr>
                </a:solidFill>
              </a:rPr>
              <a:t>Input Vector size: </a:t>
            </a:r>
            <a:r>
              <a:rPr lang="en-US" altLang="zh-CN" sz="1200" dirty="0" smtClean="0">
                <a:solidFill>
                  <a:schemeClr val="tx1">
                    <a:lumMod val="50000"/>
                    <a:lumOff val="50000"/>
                  </a:schemeClr>
                </a:solidFill>
              </a:rPr>
              <a:t>	</a:t>
            </a:r>
            <a:r>
              <a:rPr lang="en-US" altLang="zh-CN" sz="1200" dirty="0" err="1" smtClean="0">
                <a:solidFill>
                  <a:schemeClr val="tx1">
                    <a:lumMod val="50000"/>
                    <a:lumOff val="50000"/>
                  </a:schemeClr>
                </a:solidFill>
              </a:rPr>
              <a:t>Vin_size</a:t>
            </a:r>
            <a:endParaRPr lang="en-US" altLang="zh-CN" sz="1200" dirty="0">
              <a:solidFill>
                <a:schemeClr val="tx1">
                  <a:lumMod val="50000"/>
                  <a:lumOff val="50000"/>
                </a:schemeClr>
              </a:solidFill>
            </a:endParaRPr>
          </a:p>
          <a:p>
            <a:pPr marL="285750" indent="-285750">
              <a:buFont typeface="Arial" panose="020B0604020202020204" pitchFamily="34" charset="0"/>
              <a:buChar char="•"/>
            </a:pPr>
            <a:r>
              <a:rPr lang="en-US" altLang="zh-CN" sz="1200" dirty="0">
                <a:solidFill>
                  <a:schemeClr val="tx1">
                    <a:lumMod val="50000"/>
                    <a:lumOff val="50000"/>
                  </a:schemeClr>
                </a:solidFill>
              </a:rPr>
              <a:t>Output Vector size: </a:t>
            </a:r>
            <a:r>
              <a:rPr lang="en-US" altLang="zh-CN" sz="1200" dirty="0" smtClean="0">
                <a:solidFill>
                  <a:schemeClr val="tx1">
                    <a:lumMod val="50000"/>
                    <a:lumOff val="50000"/>
                  </a:schemeClr>
                </a:solidFill>
              </a:rPr>
              <a:t>	</a:t>
            </a:r>
            <a:r>
              <a:rPr lang="en-US" altLang="zh-CN" sz="1200" dirty="0" err="1" smtClean="0">
                <a:solidFill>
                  <a:schemeClr val="tx1">
                    <a:lumMod val="50000"/>
                    <a:lumOff val="50000"/>
                  </a:schemeClr>
                </a:solidFill>
              </a:rPr>
              <a:t>Vout_size</a:t>
            </a:r>
            <a:r>
              <a:rPr lang="en-US" altLang="zh-CN" sz="1200" dirty="0" smtClean="0">
                <a:solidFill>
                  <a:schemeClr val="tx1">
                    <a:lumMod val="50000"/>
                    <a:lumOff val="50000"/>
                  </a:schemeClr>
                </a:solidFill>
              </a:rPr>
              <a:t> </a:t>
            </a:r>
            <a:endParaRPr lang="en-US" altLang="zh-CN" sz="1200" dirty="0">
              <a:solidFill>
                <a:schemeClr val="tx1">
                  <a:lumMod val="50000"/>
                  <a:lumOff val="50000"/>
                </a:schemeClr>
              </a:solidFill>
            </a:endParaRPr>
          </a:p>
        </p:txBody>
      </p:sp>
      <p:sp>
        <p:nvSpPr>
          <p:cNvPr id="8" name="文本框 7"/>
          <p:cNvSpPr txBox="1"/>
          <p:nvPr/>
        </p:nvSpPr>
        <p:spPr>
          <a:xfrm>
            <a:off x="611560" y="3270634"/>
            <a:ext cx="585065" cy="246221"/>
          </a:xfrm>
          <a:prstGeom prst="rect">
            <a:avLst/>
          </a:prstGeom>
          <a:noFill/>
        </p:spPr>
        <p:txBody>
          <a:bodyPr wrap="square" rtlCol="0">
            <a:spAutoFit/>
          </a:bodyPr>
          <a:lstStyle/>
          <a:p>
            <a:r>
              <a:rPr lang="en-US" altLang="zh-CN" sz="1000" dirty="0" smtClean="0">
                <a:solidFill>
                  <a:srgbClr val="331205"/>
                </a:solidFill>
              </a:rPr>
              <a:t>VMM</a:t>
            </a:r>
            <a:endParaRPr lang="zh-CN" altLang="en-US" sz="1000" dirty="0">
              <a:solidFill>
                <a:srgbClr val="331205"/>
              </a:solidFill>
            </a:endParaRPr>
          </a:p>
        </p:txBody>
      </p:sp>
      <p:pic>
        <p:nvPicPr>
          <p:cNvPr id="11" name="图片 10"/>
          <p:cNvPicPr>
            <a:picLocks noChangeAspect="1"/>
          </p:cNvPicPr>
          <p:nvPr/>
        </p:nvPicPr>
        <p:blipFill rotWithShape="1">
          <a:blip r:embed="rId2"/>
          <a:srcRect l="16003" t="5221"/>
          <a:stretch/>
        </p:blipFill>
        <p:spPr>
          <a:xfrm>
            <a:off x="1106615" y="2796775"/>
            <a:ext cx="3779628" cy="720080"/>
          </a:xfrm>
          <a:prstGeom prst="rect">
            <a:avLst/>
          </a:prstGeom>
        </p:spPr>
      </p:pic>
      <mc:AlternateContent xmlns:mc="http://schemas.openxmlformats.org/markup-compatibility/2006">
        <mc:Choice xmlns:a14="http://schemas.microsoft.com/office/drawing/2010/main" Requires="a14">
          <p:sp>
            <p:nvSpPr>
              <p:cNvPr id="14" name="文本框 13"/>
              <p:cNvSpPr txBox="1"/>
              <p:nvPr/>
            </p:nvSpPr>
            <p:spPr>
              <a:xfrm>
                <a:off x="5484455" y="1806665"/>
                <a:ext cx="2867965"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𝐽</m:t>
                      </m:r>
                      <m:d>
                        <m:dPr>
                          <m:ctrlPr>
                            <a:rPr lang="zh-CN" altLang="en-US" i="1">
                              <a:latin typeface="Cambria Math" panose="02040503050406030204" pitchFamily="18" charset="0"/>
                            </a:rPr>
                          </m:ctrlPr>
                        </m:dPr>
                        <m:e>
                          <m:r>
                            <a:rPr lang="zh-CN" altLang="en-US" i="1">
                              <a:latin typeface="Cambria Math" panose="02040503050406030204" pitchFamily="18" charset="0"/>
                            </a:rPr>
                            <m:t>𝜃</m:t>
                          </m:r>
                        </m:e>
                      </m:d>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2</m:t>
                          </m:r>
                        </m:den>
                      </m:f>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a:rPr lang="zh-CN" altLang="en-US" b="1" i="1">
                                  <a:latin typeface="Cambria Math" panose="02040503050406030204" pitchFamily="18" charset="0"/>
                                </a:rPr>
                                <m:t>𝑿</m:t>
                              </m:r>
                              <m:r>
                                <a:rPr lang="zh-CN" altLang="en-US" i="1">
                                  <a:latin typeface="Cambria Math" panose="02040503050406030204" pitchFamily="18" charset="0"/>
                                </a:rPr>
                                <m:t>𝜃</m:t>
                              </m:r>
                              <m:r>
                                <a:rPr lang="zh-CN" altLang="en-US" i="0">
                                  <a:latin typeface="Cambria Math" panose="02040503050406030204" pitchFamily="18" charset="0"/>
                                </a:rPr>
                                <m:t>−</m:t>
                              </m:r>
                              <m:r>
                                <a:rPr lang="zh-CN" altLang="en-US" b="1" i="1">
                                  <a:latin typeface="Cambria Math" panose="02040503050406030204" pitchFamily="18" charset="0"/>
                                </a:rPr>
                                <m:t>𝒀</m:t>
                              </m:r>
                            </m:e>
                          </m:d>
                        </m:e>
                        <m:sup>
                          <m:r>
                            <a:rPr lang="zh-CN" altLang="en-US" i="1">
                              <a:latin typeface="Cambria Math" panose="02040503050406030204" pitchFamily="18" charset="0"/>
                            </a:rPr>
                            <m:t>𝑇</m:t>
                          </m:r>
                        </m:sup>
                      </m:sSup>
                      <m:d>
                        <m:dPr>
                          <m:ctrlPr>
                            <a:rPr lang="zh-CN" altLang="en-US" i="1">
                              <a:latin typeface="Cambria Math" panose="02040503050406030204" pitchFamily="18" charset="0"/>
                            </a:rPr>
                          </m:ctrlPr>
                        </m:dPr>
                        <m:e>
                          <m:r>
                            <a:rPr lang="zh-CN" altLang="en-US" b="1" i="1">
                              <a:latin typeface="Cambria Math" panose="02040503050406030204" pitchFamily="18" charset="0"/>
                            </a:rPr>
                            <m:t>𝑿</m:t>
                          </m:r>
                          <m:r>
                            <a:rPr lang="zh-CN" altLang="en-US" i="1">
                              <a:latin typeface="Cambria Math" panose="02040503050406030204" pitchFamily="18" charset="0"/>
                            </a:rPr>
                            <m:t>𝜃</m:t>
                          </m:r>
                          <m:r>
                            <a:rPr lang="zh-CN" altLang="en-US" i="0">
                              <a:latin typeface="Cambria Math" panose="02040503050406030204" pitchFamily="18" charset="0"/>
                            </a:rPr>
                            <m:t>−</m:t>
                          </m:r>
                          <m:r>
                            <a:rPr lang="zh-CN" altLang="en-US" b="1" i="1">
                              <a:latin typeface="Cambria Math" panose="02040503050406030204" pitchFamily="18" charset="0"/>
                            </a:rPr>
                            <m:t>𝒀</m:t>
                          </m:r>
                        </m:e>
                      </m:d>
                    </m:oMath>
                  </m:oMathPara>
                </a14:m>
                <a:endParaRPr lang="zh-CN" altLang="en-US" dirty="0"/>
              </a:p>
            </p:txBody>
          </p:sp>
        </mc:Choice>
        <mc:Fallback>
          <p:sp>
            <p:nvSpPr>
              <p:cNvPr id="14" name="文本框 13"/>
              <p:cNvSpPr txBox="1">
                <a:spLocks noRot="1" noChangeAspect="1" noMove="1" noResize="1" noEditPoints="1" noAdjustHandles="1" noChangeArrowheads="1" noChangeShapeType="1" noTextEdit="1"/>
              </p:cNvSpPr>
              <p:nvPr/>
            </p:nvSpPr>
            <p:spPr>
              <a:xfrm>
                <a:off x="5484455" y="1806665"/>
                <a:ext cx="2867965" cy="51860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p:cNvSpPr txBox="1"/>
              <p:nvPr/>
            </p:nvSpPr>
            <p:spPr>
              <a:xfrm>
                <a:off x="5648933" y="2450048"/>
                <a:ext cx="2336794" cy="52674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zh-CN" altLang="en-US" smtClean="0">
                              <a:latin typeface="Cambria Math" panose="02040503050406030204" pitchFamily="18" charset="0"/>
                            </a:rPr>
                          </m:ctrlPr>
                        </m:fPr>
                        <m:num>
                          <m:r>
                            <a:rPr lang="zh-CN" altLang="en-US">
                              <a:latin typeface="Cambria Math" panose="02040503050406030204" pitchFamily="18" charset="0"/>
                            </a:rPr>
                            <m:t>∂</m:t>
                          </m:r>
                        </m:num>
                        <m:den>
                          <m:r>
                            <a:rPr lang="zh-CN" altLang="en-US" i="0">
                              <a:latin typeface="Cambria Math" panose="02040503050406030204" pitchFamily="18" charset="0"/>
                            </a:rPr>
                            <m:t>∂</m:t>
                          </m:r>
                          <m:r>
                            <a:rPr lang="zh-CN" altLang="en-US" i="1">
                              <a:latin typeface="Cambria Math" panose="02040503050406030204" pitchFamily="18" charset="0"/>
                            </a:rPr>
                            <m:t>𝜃</m:t>
                          </m:r>
                        </m:den>
                      </m:f>
                      <m:r>
                        <a:rPr lang="zh-CN" altLang="en-US" i="1">
                          <a:latin typeface="Cambria Math" panose="02040503050406030204" pitchFamily="18" charset="0"/>
                        </a:rPr>
                        <m:t>𝐽</m:t>
                      </m:r>
                      <m:d>
                        <m:dPr>
                          <m:ctrlPr>
                            <a:rPr lang="zh-CN" altLang="en-US" i="1">
                              <a:latin typeface="Cambria Math" panose="02040503050406030204" pitchFamily="18" charset="0"/>
                            </a:rPr>
                          </m:ctrlPr>
                        </m:dPr>
                        <m:e>
                          <m:r>
                            <a:rPr lang="zh-CN" altLang="en-US" i="1">
                              <a:latin typeface="Cambria Math" panose="02040503050406030204" pitchFamily="18" charset="0"/>
                            </a:rPr>
                            <m:t>𝜃</m:t>
                          </m:r>
                        </m:e>
                      </m:d>
                      <m:r>
                        <a:rPr lang="zh-CN" altLang="en-US" i="0">
                          <a:latin typeface="Cambria Math" panose="02040503050406030204" pitchFamily="18" charset="0"/>
                        </a:rPr>
                        <m:t>=</m:t>
                      </m:r>
                      <m:sSup>
                        <m:sSupPr>
                          <m:ctrlPr>
                            <a:rPr lang="zh-CN" altLang="en-US" i="1">
                              <a:latin typeface="Cambria Math" panose="02040503050406030204" pitchFamily="18" charset="0"/>
                            </a:rPr>
                          </m:ctrlPr>
                        </m:sSupPr>
                        <m:e>
                          <m:r>
                            <a:rPr lang="zh-CN" altLang="en-US" b="1" i="1">
                              <a:latin typeface="Cambria Math" panose="02040503050406030204" pitchFamily="18" charset="0"/>
                            </a:rPr>
                            <m:t>𝑿</m:t>
                          </m:r>
                        </m:e>
                        <m:sup>
                          <m:r>
                            <a:rPr lang="zh-CN" altLang="en-US" i="1">
                              <a:latin typeface="Cambria Math" panose="02040503050406030204" pitchFamily="18" charset="0"/>
                            </a:rPr>
                            <m:t>𝑇</m:t>
                          </m:r>
                        </m:sup>
                      </m:sSup>
                      <m:d>
                        <m:dPr>
                          <m:ctrlPr>
                            <a:rPr lang="zh-CN" altLang="en-US" i="1">
                              <a:latin typeface="Cambria Math" panose="02040503050406030204" pitchFamily="18" charset="0"/>
                            </a:rPr>
                          </m:ctrlPr>
                        </m:dPr>
                        <m:e>
                          <m:r>
                            <a:rPr lang="zh-CN" altLang="en-US" b="1" i="1">
                              <a:latin typeface="Cambria Math" panose="02040503050406030204" pitchFamily="18" charset="0"/>
                            </a:rPr>
                            <m:t>𝑿</m:t>
                          </m:r>
                          <m:r>
                            <a:rPr lang="zh-CN" altLang="en-US" i="1">
                              <a:latin typeface="Cambria Math" panose="02040503050406030204" pitchFamily="18" charset="0"/>
                            </a:rPr>
                            <m:t>𝜃</m:t>
                          </m:r>
                          <m:r>
                            <a:rPr lang="zh-CN" altLang="en-US" i="0">
                              <a:latin typeface="Cambria Math" panose="02040503050406030204" pitchFamily="18" charset="0"/>
                            </a:rPr>
                            <m:t>−</m:t>
                          </m:r>
                          <m:r>
                            <a:rPr lang="zh-CN" altLang="en-US" b="1" i="1">
                              <a:latin typeface="Cambria Math" panose="02040503050406030204" pitchFamily="18" charset="0"/>
                            </a:rPr>
                            <m:t>𝒀</m:t>
                          </m:r>
                        </m:e>
                      </m:d>
                    </m:oMath>
                  </m:oMathPara>
                </a14:m>
                <a:endParaRPr lang="zh-CN" altLang="en-US" dirty="0"/>
              </a:p>
            </p:txBody>
          </p:sp>
        </mc:Choice>
        <mc:Fallback>
          <p:sp>
            <p:nvSpPr>
              <p:cNvPr id="15" name="文本框 14"/>
              <p:cNvSpPr txBox="1">
                <a:spLocks noRot="1" noChangeAspect="1" noMove="1" noResize="1" noEditPoints="1" noAdjustHandles="1" noChangeArrowheads="1" noChangeShapeType="1" noTextEdit="1"/>
              </p:cNvSpPr>
              <p:nvPr/>
            </p:nvSpPr>
            <p:spPr>
              <a:xfrm>
                <a:off x="5648933" y="2450048"/>
                <a:ext cx="2336794" cy="526747"/>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96222456"/>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p:nvPr/>
        </p:nvSpPr>
        <p:spPr>
          <a:xfrm>
            <a:off x="476520" y="96475"/>
            <a:ext cx="3870455" cy="400110"/>
          </a:xfrm>
          <a:prstGeom prst="rect">
            <a:avLst/>
          </a:prstGeom>
          <a:noFill/>
        </p:spPr>
        <p:txBody>
          <a:bodyPr wrap="square" rtlCol="0">
            <a:spAutoFit/>
          </a:bodyPr>
          <a:lstStyle/>
          <a:p>
            <a:r>
              <a:rPr lang="en-US" altLang="zh-CN" sz="2000" dirty="0" smtClean="0">
                <a:solidFill>
                  <a:schemeClr val="tx1">
                    <a:lumMod val="85000"/>
                    <a:lumOff val="15000"/>
                  </a:schemeClr>
                </a:solidFill>
                <a:latin typeface="Impact" pitchFamily="34" charset="0"/>
                <a:ea typeface="+mj-ea"/>
              </a:rPr>
              <a:t>INSTRUCTION SET</a:t>
            </a:r>
            <a:endParaRPr lang="zh-CN" altLang="en-US" sz="2000" dirty="0">
              <a:solidFill>
                <a:schemeClr val="tx1">
                  <a:lumMod val="85000"/>
                  <a:lumOff val="15000"/>
                </a:schemeClr>
              </a:solidFill>
              <a:latin typeface="Impact" pitchFamily="34" charset="0"/>
              <a:ea typeface="+mj-ea"/>
            </a:endParaRPr>
          </a:p>
        </p:txBody>
      </p:sp>
      <p:sp>
        <p:nvSpPr>
          <p:cNvPr id="6" name="矩形 5"/>
          <p:cNvSpPr/>
          <p:nvPr/>
        </p:nvSpPr>
        <p:spPr>
          <a:xfrm>
            <a:off x="476520" y="430384"/>
            <a:ext cx="3870455" cy="246221"/>
          </a:xfrm>
          <a:prstGeom prst="rect">
            <a:avLst/>
          </a:prstGeom>
        </p:spPr>
        <p:txBody>
          <a:bodyPr wrap="square">
            <a:spAutoFit/>
          </a:bodyPr>
          <a:lstStyle/>
          <a:p>
            <a:r>
              <a:rPr lang="en-US" altLang="zh-CN" sz="1000" dirty="0" smtClean="0">
                <a:solidFill>
                  <a:schemeClr val="tx1">
                    <a:lumMod val="50000"/>
                    <a:lumOff val="50000"/>
                  </a:schemeClr>
                </a:solidFill>
              </a:rPr>
              <a:t>Matrix Instructions</a:t>
            </a:r>
            <a:endParaRPr lang="zh-CN" altLang="en-US" sz="1000" dirty="0">
              <a:solidFill>
                <a:schemeClr val="tx1">
                  <a:lumMod val="50000"/>
                  <a:lumOff val="50000"/>
                </a:schemeClr>
              </a:solidFill>
            </a:endParaRPr>
          </a:p>
        </p:txBody>
      </p:sp>
      <p:sp>
        <p:nvSpPr>
          <p:cNvPr id="7" name="矩形 6"/>
          <p:cNvSpPr/>
          <p:nvPr/>
        </p:nvSpPr>
        <p:spPr>
          <a:xfrm>
            <a:off x="386534" y="1041580"/>
            <a:ext cx="5085566" cy="3323987"/>
          </a:xfrm>
          <a:prstGeom prst="rect">
            <a:avLst/>
          </a:prstGeom>
        </p:spPr>
        <p:txBody>
          <a:bodyPr wrap="square">
            <a:spAutoFit/>
          </a:bodyPr>
          <a:lstStyle/>
          <a:p>
            <a:pPr marL="285750" indent="-285750">
              <a:buFont typeface="Arial" panose="020B0604020202020204" pitchFamily="34" charset="0"/>
              <a:buChar char="•"/>
            </a:pPr>
            <a:r>
              <a:rPr lang="en-US" altLang="zh-CN" sz="1400" dirty="0" smtClean="0">
                <a:solidFill>
                  <a:schemeClr val="tx1">
                    <a:lumMod val="50000"/>
                    <a:lumOff val="50000"/>
                  </a:schemeClr>
                </a:solidFill>
              </a:rPr>
              <a:t>In </a:t>
            </a:r>
            <a:r>
              <a:rPr lang="en-US" altLang="zh-CN" sz="1400" dirty="0">
                <a:solidFill>
                  <a:schemeClr val="tx1">
                    <a:lumMod val="50000"/>
                    <a:lumOff val="50000"/>
                  </a:schemeClr>
                </a:solidFill>
              </a:rPr>
              <a:t>training an NN, the weight matrix W </a:t>
            </a:r>
            <a:r>
              <a:rPr lang="en-US" altLang="zh-CN" sz="1400" dirty="0" smtClean="0">
                <a:solidFill>
                  <a:schemeClr val="tx1">
                    <a:lumMod val="50000"/>
                    <a:lumOff val="50000"/>
                  </a:schemeClr>
                </a:solidFill>
              </a:rPr>
              <a:t>often needs </a:t>
            </a:r>
            <a:r>
              <a:rPr lang="en-US" altLang="zh-CN" sz="1400" dirty="0">
                <a:solidFill>
                  <a:schemeClr val="tx1">
                    <a:lumMod val="50000"/>
                    <a:lumOff val="50000"/>
                  </a:schemeClr>
                </a:solidFill>
              </a:rPr>
              <a:t>to be incrementally updated with </a:t>
            </a:r>
          </a:p>
          <a:p>
            <a:pPr lvl="3"/>
            <a:r>
              <a:rPr lang="en-US" altLang="zh-CN" sz="1400" dirty="0" smtClean="0">
                <a:solidFill>
                  <a:schemeClr val="tx1">
                    <a:lumMod val="50000"/>
                    <a:lumOff val="50000"/>
                  </a:schemeClr>
                </a:solidFill>
              </a:rPr>
              <a:t>      W </a:t>
            </a:r>
            <a:r>
              <a:rPr lang="en-US" altLang="zh-CN" sz="1400" dirty="0">
                <a:solidFill>
                  <a:schemeClr val="tx1">
                    <a:lumMod val="50000"/>
                    <a:lumOff val="50000"/>
                  </a:schemeClr>
                </a:solidFill>
              </a:rPr>
              <a:t>= W + </a:t>
            </a:r>
            <a:r>
              <a:rPr lang="en-US" altLang="zh-CN" sz="1400" dirty="0" err="1" smtClean="0">
                <a:solidFill>
                  <a:schemeClr val="tx1">
                    <a:lumMod val="50000"/>
                    <a:lumOff val="50000"/>
                  </a:schemeClr>
                </a:solidFill>
              </a:rPr>
              <a:t>ηΔW</a:t>
            </a:r>
            <a:r>
              <a:rPr lang="en-US" altLang="zh-CN" sz="1400" dirty="0" smtClean="0">
                <a:solidFill>
                  <a:schemeClr val="tx1">
                    <a:lumMod val="50000"/>
                    <a:lumOff val="50000"/>
                  </a:schemeClr>
                </a:solidFill>
              </a:rPr>
              <a:t> , </a:t>
            </a:r>
          </a:p>
          <a:p>
            <a:pPr marL="285750" indent="-285750">
              <a:buFont typeface="Arial" panose="020B0604020202020204" pitchFamily="34" charset="0"/>
              <a:buChar char="•"/>
            </a:pPr>
            <a:r>
              <a:rPr lang="en-US" altLang="zh-CN" sz="1400" dirty="0" smtClean="0">
                <a:solidFill>
                  <a:schemeClr val="tx1">
                    <a:lumMod val="50000"/>
                    <a:lumOff val="50000"/>
                  </a:schemeClr>
                </a:solidFill>
              </a:rPr>
              <a:t>where </a:t>
            </a:r>
            <a:r>
              <a:rPr lang="en-US" altLang="zh-CN" sz="1400" dirty="0">
                <a:solidFill>
                  <a:schemeClr val="tx1">
                    <a:lumMod val="50000"/>
                    <a:lumOff val="50000"/>
                  </a:schemeClr>
                </a:solidFill>
              </a:rPr>
              <a:t>η is the learning </a:t>
            </a:r>
            <a:r>
              <a:rPr lang="en-US" altLang="zh-CN" sz="1400" dirty="0" smtClean="0">
                <a:solidFill>
                  <a:schemeClr val="tx1">
                    <a:lumMod val="50000"/>
                    <a:lumOff val="50000"/>
                  </a:schemeClr>
                </a:solidFill>
              </a:rPr>
              <a:t>rate, and </a:t>
            </a:r>
            <a:r>
              <a:rPr lang="en-US" altLang="zh-CN" sz="1400" dirty="0">
                <a:solidFill>
                  <a:schemeClr val="tx1">
                    <a:lumMod val="50000"/>
                    <a:lumOff val="50000"/>
                  </a:schemeClr>
                </a:solidFill>
              </a:rPr>
              <a:t>ΔW is estimated as </a:t>
            </a:r>
            <a:r>
              <a:rPr lang="en-US" altLang="zh-CN" sz="1400" dirty="0" smtClean="0">
                <a:solidFill>
                  <a:schemeClr val="tx1">
                    <a:lumMod val="50000"/>
                    <a:lumOff val="50000"/>
                  </a:schemeClr>
                </a:solidFill>
              </a:rPr>
              <a:t>the outer </a:t>
            </a:r>
            <a:r>
              <a:rPr lang="en-US" altLang="zh-CN" sz="1400" dirty="0">
                <a:solidFill>
                  <a:schemeClr val="tx1">
                    <a:lumMod val="50000"/>
                    <a:lumOff val="50000"/>
                  </a:schemeClr>
                </a:solidFill>
              </a:rPr>
              <a:t>product of two vectors. </a:t>
            </a:r>
            <a:endParaRPr lang="en-US" altLang="zh-CN" sz="1400" dirty="0" smtClean="0">
              <a:solidFill>
                <a:schemeClr val="tx1">
                  <a:lumMod val="50000"/>
                  <a:lumOff val="50000"/>
                </a:schemeClr>
              </a:solidFill>
            </a:endParaRPr>
          </a:p>
          <a:p>
            <a:pPr marL="285750" indent="-285750">
              <a:buFont typeface="Arial" panose="020B0604020202020204" pitchFamily="34" charset="0"/>
              <a:buChar char="•"/>
            </a:pPr>
            <a:endParaRPr lang="en-US" altLang="zh-CN" sz="1400" dirty="0">
              <a:solidFill>
                <a:schemeClr val="tx1">
                  <a:lumMod val="50000"/>
                  <a:lumOff val="50000"/>
                </a:schemeClr>
              </a:solidFill>
            </a:endParaRPr>
          </a:p>
          <a:p>
            <a:pPr marL="285750" indent="-285750">
              <a:buFont typeface="Arial" panose="020B0604020202020204" pitchFamily="34" charset="0"/>
              <a:buChar char="•"/>
            </a:pPr>
            <a:r>
              <a:rPr lang="en-US" altLang="zh-CN" sz="1400" dirty="0" smtClean="0">
                <a:solidFill>
                  <a:schemeClr val="tx1">
                    <a:lumMod val="50000"/>
                    <a:lumOff val="50000"/>
                  </a:schemeClr>
                </a:solidFill>
              </a:rPr>
              <a:t>Cambricon </a:t>
            </a:r>
            <a:r>
              <a:rPr lang="en-US" altLang="zh-CN" sz="1400" dirty="0">
                <a:solidFill>
                  <a:schemeClr val="tx1">
                    <a:lumMod val="50000"/>
                    <a:lumOff val="50000"/>
                  </a:schemeClr>
                </a:solidFill>
              </a:rPr>
              <a:t>provides an </a:t>
            </a:r>
            <a:r>
              <a:rPr lang="en-US" altLang="zh-CN" sz="1400" b="1" dirty="0" smtClean="0">
                <a:solidFill>
                  <a:schemeClr val="tx1">
                    <a:lumMod val="50000"/>
                    <a:lumOff val="50000"/>
                  </a:schemeClr>
                </a:solidFill>
              </a:rPr>
              <a:t>Outer-Product </a:t>
            </a:r>
            <a:r>
              <a:rPr lang="en-US" altLang="zh-CN" sz="1400" b="1" dirty="0">
                <a:solidFill>
                  <a:schemeClr val="tx1">
                    <a:lumMod val="50000"/>
                    <a:lumOff val="50000"/>
                  </a:schemeClr>
                </a:solidFill>
              </a:rPr>
              <a:t>(OP) </a:t>
            </a:r>
            <a:r>
              <a:rPr lang="en-US" altLang="zh-CN" sz="1400" dirty="0" smtClean="0">
                <a:solidFill>
                  <a:schemeClr val="tx1">
                    <a:lumMod val="50000"/>
                    <a:lumOff val="50000"/>
                  </a:schemeClr>
                </a:solidFill>
              </a:rPr>
              <a:t>instruction, </a:t>
            </a:r>
            <a:r>
              <a:rPr lang="en-US" altLang="zh-CN" sz="1400" dirty="0">
                <a:solidFill>
                  <a:schemeClr val="tx1">
                    <a:lumMod val="50000"/>
                    <a:lumOff val="50000"/>
                  </a:schemeClr>
                </a:solidFill>
              </a:rPr>
              <a:t>a </a:t>
            </a:r>
            <a:r>
              <a:rPr lang="en-US" altLang="zh-CN" sz="1400" b="1" dirty="0" smtClean="0">
                <a:solidFill>
                  <a:schemeClr val="tx1">
                    <a:lumMod val="50000"/>
                    <a:lumOff val="50000"/>
                  </a:schemeClr>
                </a:solidFill>
              </a:rPr>
              <a:t>Matrix-</a:t>
            </a:r>
            <a:r>
              <a:rPr lang="en-US" altLang="zh-CN" sz="1400" b="1" dirty="0" err="1" smtClean="0">
                <a:solidFill>
                  <a:schemeClr val="tx1">
                    <a:lumMod val="50000"/>
                    <a:lumOff val="50000"/>
                  </a:schemeClr>
                </a:solidFill>
              </a:rPr>
              <a:t>Mult</a:t>
            </a:r>
            <a:r>
              <a:rPr lang="en-US" altLang="zh-CN" sz="1400" b="1" dirty="0" smtClean="0">
                <a:solidFill>
                  <a:schemeClr val="tx1">
                    <a:lumMod val="50000"/>
                    <a:lumOff val="50000"/>
                  </a:schemeClr>
                </a:solidFill>
              </a:rPr>
              <a:t>-Scalar </a:t>
            </a:r>
            <a:r>
              <a:rPr lang="en-US" altLang="zh-CN" sz="1400" b="1" dirty="0">
                <a:solidFill>
                  <a:schemeClr val="tx1">
                    <a:lumMod val="50000"/>
                    <a:lumOff val="50000"/>
                  </a:schemeClr>
                </a:solidFill>
              </a:rPr>
              <a:t>(MMS) </a:t>
            </a:r>
            <a:r>
              <a:rPr lang="en-US" altLang="zh-CN" sz="1400" dirty="0">
                <a:solidFill>
                  <a:schemeClr val="tx1">
                    <a:lumMod val="50000"/>
                    <a:lumOff val="50000"/>
                  </a:schemeClr>
                </a:solidFill>
              </a:rPr>
              <a:t>instruction, and a </a:t>
            </a:r>
            <a:r>
              <a:rPr lang="en-US" altLang="zh-CN" sz="1400" b="1" dirty="0" smtClean="0">
                <a:solidFill>
                  <a:schemeClr val="tx1">
                    <a:lumMod val="50000"/>
                    <a:lumOff val="50000"/>
                  </a:schemeClr>
                </a:solidFill>
              </a:rPr>
              <a:t>Matrix-Add-Matrix (MAM</a:t>
            </a:r>
            <a:r>
              <a:rPr lang="en-US" altLang="zh-CN" sz="1400" b="1" dirty="0">
                <a:solidFill>
                  <a:schemeClr val="tx1">
                    <a:lumMod val="50000"/>
                    <a:lumOff val="50000"/>
                  </a:schemeClr>
                </a:solidFill>
              </a:rPr>
              <a:t>) </a:t>
            </a:r>
            <a:r>
              <a:rPr lang="en-US" altLang="zh-CN" sz="1400" dirty="0">
                <a:solidFill>
                  <a:schemeClr val="tx1">
                    <a:lumMod val="50000"/>
                    <a:lumOff val="50000"/>
                  </a:schemeClr>
                </a:solidFill>
              </a:rPr>
              <a:t>instruction to collaboratively perform the </a:t>
            </a:r>
            <a:r>
              <a:rPr lang="en-US" altLang="zh-CN" sz="1400" dirty="0" smtClean="0">
                <a:solidFill>
                  <a:schemeClr val="tx1">
                    <a:lumMod val="50000"/>
                    <a:lumOff val="50000"/>
                  </a:schemeClr>
                </a:solidFill>
              </a:rPr>
              <a:t>weight updating.</a:t>
            </a:r>
          </a:p>
          <a:p>
            <a:pPr marL="285750" indent="-285750">
              <a:buFont typeface="Arial" panose="020B0604020202020204" pitchFamily="34" charset="0"/>
              <a:buChar char="•"/>
            </a:pPr>
            <a:endParaRPr lang="en-US" altLang="zh-CN" sz="1400" dirty="0">
              <a:solidFill>
                <a:schemeClr val="tx1">
                  <a:lumMod val="50000"/>
                  <a:lumOff val="50000"/>
                </a:schemeClr>
              </a:solidFill>
            </a:endParaRPr>
          </a:p>
          <a:p>
            <a:pPr marL="285750" indent="-285750">
              <a:buFont typeface="Arial" panose="020B0604020202020204" pitchFamily="34" charset="0"/>
              <a:buChar char="•"/>
            </a:pPr>
            <a:r>
              <a:rPr lang="en-US" altLang="zh-CN" sz="1400" dirty="0">
                <a:solidFill>
                  <a:schemeClr val="tx1">
                    <a:lumMod val="50000"/>
                    <a:lumOff val="50000"/>
                  </a:schemeClr>
                </a:solidFill>
              </a:rPr>
              <a:t>In addition, Cambricon also provides a </a:t>
            </a:r>
            <a:r>
              <a:rPr lang="en-US" altLang="zh-CN" sz="1400" b="1" dirty="0" smtClean="0">
                <a:solidFill>
                  <a:schemeClr val="tx1">
                    <a:lumMod val="50000"/>
                    <a:lumOff val="50000"/>
                  </a:schemeClr>
                </a:solidFill>
              </a:rPr>
              <a:t>Matrix-Subtract-Matrix </a:t>
            </a:r>
            <a:r>
              <a:rPr lang="en-US" altLang="zh-CN" sz="1400" b="1" dirty="0">
                <a:solidFill>
                  <a:schemeClr val="tx1">
                    <a:lumMod val="50000"/>
                    <a:lumOff val="50000"/>
                  </a:schemeClr>
                </a:solidFill>
              </a:rPr>
              <a:t>(MSM)</a:t>
            </a:r>
            <a:r>
              <a:rPr lang="en-US" altLang="zh-CN" sz="1400" dirty="0">
                <a:solidFill>
                  <a:schemeClr val="tx1">
                    <a:lumMod val="50000"/>
                    <a:lumOff val="50000"/>
                  </a:schemeClr>
                </a:solidFill>
              </a:rPr>
              <a:t> instruction to support the weight updating in Restricted Boltzmann Machine (RBM)</a:t>
            </a:r>
          </a:p>
          <a:p>
            <a:pPr marL="285750" indent="-285750">
              <a:buFont typeface="Arial" panose="020B0604020202020204" pitchFamily="34" charset="0"/>
              <a:buChar char="•"/>
            </a:pPr>
            <a:endParaRPr lang="en-US" altLang="zh-CN" sz="1400" dirty="0" smtClean="0">
              <a:solidFill>
                <a:schemeClr val="tx1">
                  <a:lumMod val="50000"/>
                  <a:lumOff val="50000"/>
                </a:schemeClr>
              </a:solidFill>
            </a:endParaRPr>
          </a:p>
        </p:txBody>
      </p:sp>
      <p:pic>
        <p:nvPicPr>
          <p:cNvPr id="8" name="图片 7"/>
          <p:cNvPicPr>
            <a:picLocks noChangeAspect="1"/>
          </p:cNvPicPr>
          <p:nvPr/>
        </p:nvPicPr>
        <p:blipFill>
          <a:blip r:embed="rId2"/>
          <a:stretch>
            <a:fillRect/>
          </a:stretch>
        </p:blipFill>
        <p:spPr>
          <a:xfrm>
            <a:off x="5922150" y="1086585"/>
            <a:ext cx="1710190" cy="321981"/>
          </a:xfrm>
          <a:prstGeom prst="rect">
            <a:avLst/>
          </a:prstGeom>
        </p:spPr>
      </p:pic>
      <p:pic>
        <p:nvPicPr>
          <p:cNvPr id="11" name="Picture 2" descr="https://leonardoaraujosantos.gitbooks.io/artificial-inteligence/content/more_images/neuron_model.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9555" y="1761660"/>
            <a:ext cx="3312895" cy="1890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8839579"/>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092459" y="1246789"/>
            <a:ext cx="3638327" cy="338554"/>
          </a:xfrm>
          <a:prstGeom prst="rect">
            <a:avLst/>
          </a:prstGeom>
          <a:noFill/>
          <a:effectLst/>
        </p:spPr>
        <p:txBody>
          <a:bodyPr wrap="square" rtlCol="0">
            <a:spAutoFit/>
          </a:bodyPr>
          <a:lstStyle/>
          <a:p>
            <a:r>
              <a:rPr lang="en-US" altLang="zh-CN" sz="1600" dirty="0" smtClean="0">
                <a:solidFill>
                  <a:srgbClr val="1A7BAE"/>
                </a:solidFill>
              </a:rPr>
              <a:t>Background</a:t>
            </a:r>
            <a:endParaRPr lang="zh-CN" altLang="en-US" sz="1600" dirty="0">
              <a:solidFill>
                <a:srgbClr val="1A7BAE"/>
              </a:solidFill>
            </a:endParaRPr>
          </a:p>
        </p:txBody>
      </p:sp>
      <p:sp>
        <p:nvSpPr>
          <p:cNvPr id="19" name="矩形 8"/>
          <p:cNvSpPr/>
          <p:nvPr/>
        </p:nvSpPr>
        <p:spPr>
          <a:xfrm>
            <a:off x="597404" y="1221600"/>
            <a:ext cx="478941" cy="38893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rgbClr val="1A7BAE"/>
                </a:solidFill>
                <a:latin typeface="+mj-lt"/>
              </a:rPr>
              <a:t>01</a:t>
            </a:r>
            <a:endParaRPr lang="zh-CN" altLang="en-US" sz="1600">
              <a:solidFill>
                <a:srgbClr val="1A7BAE"/>
              </a:solidFill>
              <a:latin typeface="+mj-lt"/>
            </a:endParaRPr>
          </a:p>
        </p:txBody>
      </p:sp>
      <p:sp>
        <p:nvSpPr>
          <p:cNvPr id="20" name="TextBox 19"/>
          <p:cNvSpPr txBox="1"/>
          <p:nvPr/>
        </p:nvSpPr>
        <p:spPr>
          <a:xfrm>
            <a:off x="1099537" y="1970572"/>
            <a:ext cx="3638327" cy="338554"/>
          </a:xfrm>
          <a:prstGeom prst="rect">
            <a:avLst/>
          </a:prstGeom>
          <a:noFill/>
          <a:effectLst/>
        </p:spPr>
        <p:txBody>
          <a:bodyPr wrap="square" rtlCol="0">
            <a:spAutoFit/>
          </a:bodyPr>
          <a:lstStyle/>
          <a:p>
            <a:r>
              <a:rPr lang="en-US" altLang="zh-CN" sz="1600" dirty="0" smtClean="0">
                <a:solidFill>
                  <a:srgbClr val="95BC49"/>
                </a:solidFill>
              </a:rPr>
              <a:t>Overview</a:t>
            </a:r>
            <a:endParaRPr lang="zh-CN" altLang="en-US" sz="1600" dirty="0">
              <a:solidFill>
                <a:srgbClr val="95BC49"/>
              </a:solidFill>
            </a:endParaRPr>
          </a:p>
        </p:txBody>
      </p:sp>
      <p:sp>
        <p:nvSpPr>
          <p:cNvPr id="22" name="矩形 8"/>
          <p:cNvSpPr/>
          <p:nvPr/>
        </p:nvSpPr>
        <p:spPr>
          <a:xfrm>
            <a:off x="604482" y="1945383"/>
            <a:ext cx="478941" cy="38893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95B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rgbClr val="95BC49"/>
                </a:solidFill>
                <a:latin typeface="+mj-lt"/>
              </a:rPr>
              <a:t>02</a:t>
            </a:r>
            <a:endParaRPr lang="zh-CN" altLang="en-US" sz="1600">
              <a:solidFill>
                <a:srgbClr val="95BC49"/>
              </a:solidFill>
              <a:latin typeface="+mj-lt"/>
            </a:endParaRPr>
          </a:p>
        </p:txBody>
      </p:sp>
      <p:sp>
        <p:nvSpPr>
          <p:cNvPr id="23" name="TextBox 22"/>
          <p:cNvSpPr txBox="1"/>
          <p:nvPr/>
        </p:nvSpPr>
        <p:spPr>
          <a:xfrm>
            <a:off x="1106615" y="2686949"/>
            <a:ext cx="3638327" cy="338554"/>
          </a:xfrm>
          <a:prstGeom prst="rect">
            <a:avLst/>
          </a:prstGeom>
          <a:noFill/>
          <a:effectLst/>
        </p:spPr>
        <p:txBody>
          <a:bodyPr wrap="square" rtlCol="0">
            <a:spAutoFit/>
          </a:bodyPr>
          <a:lstStyle/>
          <a:p>
            <a:r>
              <a:rPr lang="en-US" altLang="zh-CN" sz="1600" dirty="0" smtClean="0">
                <a:solidFill>
                  <a:srgbClr val="FDA907"/>
                </a:solidFill>
              </a:rPr>
              <a:t>Instruction Set</a:t>
            </a:r>
            <a:endParaRPr lang="zh-CN" altLang="en-US" sz="1600" dirty="0">
              <a:solidFill>
                <a:srgbClr val="FDA907"/>
              </a:solidFill>
            </a:endParaRPr>
          </a:p>
        </p:txBody>
      </p:sp>
      <p:sp>
        <p:nvSpPr>
          <p:cNvPr id="24" name="矩形 8"/>
          <p:cNvSpPr/>
          <p:nvPr/>
        </p:nvSpPr>
        <p:spPr>
          <a:xfrm>
            <a:off x="611560" y="2661760"/>
            <a:ext cx="478941" cy="38893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FD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rgbClr val="FDA907"/>
                </a:solidFill>
                <a:latin typeface="+mj-lt"/>
              </a:rPr>
              <a:t>03</a:t>
            </a:r>
            <a:endParaRPr lang="zh-CN" altLang="en-US" sz="1600">
              <a:solidFill>
                <a:srgbClr val="FDA907"/>
              </a:solidFill>
              <a:latin typeface="+mj-lt"/>
            </a:endParaRPr>
          </a:p>
        </p:txBody>
      </p:sp>
      <p:sp>
        <p:nvSpPr>
          <p:cNvPr id="26" name="TextBox 25"/>
          <p:cNvSpPr txBox="1"/>
          <p:nvPr/>
        </p:nvSpPr>
        <p:spPr>
          <a:xfrm>
            <a:off x="1113693" y="3403326"/>
            <a:ext cx="3638327" cy="338554"/>
          </a:xfrm>
          <a:prstGeom prst="rect">
            <a:avLst/>
          </a:prstGeom>
          <a:noFill/>
          <a:effectLst/>
        </p:spPr>
        <p:txBody>
          <a:bodyPr wrap="square" rtlCol="0">
            <a:spAutoFit/>
          </a:bodyPr>
          <a:lstStyle/>
          <a:p>
            <a:r>
              <a:rPr lang="en-US" altLang="zh-CN" sz="1600" dirty="0" smtClean="0">
                <a:solidFill>
                  <a:srgbClr val="BF3420"/>
                </a:solidFill>
              </a:rPr>
              <a:t>Prototype Accelerator</a:t>
            </a:r>
            <a:endParaRPr lang="zh-CN" altLang="en-US" sz="1600" dirty="0">
              <a:solidFill>
                <a:srgbClr val="BF3420"/>
              </a:solidFill>
            </a:endParaRPr>
          </a:p>
        </p:txBody>
      </p:sp>
      <p:sp>
        <p:nvSpPr>
          <p:cNvPr id="27" name="矩形 8"/>
          <p:cNvSpPr/>
          <p:nvPr/>
        </p:nvSpPr>
        <p:spPr>
          <a:xfrm>
            <a:off x="618638" y="3378137"/>
            <a:ext cx="478941" cy="38893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BF3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rgbClr val="BF3420"/>
                </a:solidFill>
                <a:latin typeface="+mj-lt"/>
              </a:rPr>
              <a:t>04</a:t>
            </a:r>
            <a:endParaRPr lang="zh-CN" altLang="en-US" sz="1600">
              <a:solidFill>
                <a:srgbClr val="BF3420"/>
              </a:solidFill>
              <a:latin typeface="+mj-lt"/>
            </a:endParaRPr>
          </a:p>
        </p:txBody>
      </p:sp>
      <p:grpSp>
        <p:nvGrpSpPr>
          <p:cNvPr id="11" name="组合 10"/>
          <p:cNvGrpSpPr/>
          <p:nvPr/>
        </p:nvGrpSpPr>
        <p:grpSpPr>
          <a:xfrm>
            <a:off x="4887036" y="0"/>
            <a:ext cx="4256964" cy="5143500"/>
            <a:chOff x="566555" y="877035"/>
            <a:chExt cx="2340260" cy="164545"/>
          </a:xfrm>
        </p:grpSpPr>
        <p:sp>
          <p:nvSpPr>
            <p:cNvPr id="12" name="矩形 11"/>
            <p:cNvSpPr/>
            <p:nvPr/>
          </p:nvSpPr>
          <p:spPr>
            <a:xfrm>
              <a:off x="566555" y="877035"/>
              <a:ext cx="585065" cy="164545"/>
            </a:xfrm>
            <a:prstGeom prst="rect">
              <a:avLst/>
            </a:pr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151620" y="877035"/>
              <a:ext cx="585065" cy="164545"/>
            </a:xfrm>
            <a:prstGeom prst="rect">
              <a:avLst/>
            </a:prstGeom>
            <a:solidFill>
              <a:srgbClr val="95B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736685" y="877035"/>
              <a:ext cx="585065" cy="164545"/>
            </a:xfrm>
            <a:prstGeom prst="rect">
              <a:avLst/>
            </a:prstGeom>
            <a:solidFill>
              <a:srgbClr val="FD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321750" y="877035"/>
              <a:ext cx="585065" cy="164545"/>
            </a:xfrm>
            <a:prstGeom prst="rect">
              <a:avLst/>
            </a:prstGeom>
            <a:solidFill>
              <a:srgbClr val="BF3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4887036" y="1997305"/>
            <a:ext cx="4256964" cy="926956"/>
          </a:xfrm>
          <a:prstGeom prst="rect">
            <a:avLst/>
          </a:prstGeom>
          <a:solidFill>
            <a:schemeClr val="tx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smtClean="0">
                <a:solidFill>
                  <a:schemeClr val="bg1"/>
                </a:solidFill>
                <a:latin typeface="+mj-lt"/>
              </a:rPr>
              <a:t>CONTENT</a:t>
            </a:r>
            <a:endParaRPr lang="zh-CN" altLang="en-US" sz="3200">
              <a:solidFill>
                <a:schemeClr val="bg1"/>
              </a:solidFill>
              <a:latin typeface="+mj-lt"/>
            </a:endParaRPr>
          </a:p>
        </p:txBody>
      </p:sp>
    </p:spTree>
    <p:extLst>
      <p:ext uri="{BB962C8B-B14F-4D97-AF65-F5344CB8AC3E}">
        <p14:creationId xmlns:p14="http://schemas.microsoft.com/office/powerpoint/2010/main" val="4286131810"/>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p:nvPr/>
        </p:nvSpPr>
        <p:spPr>
          <a:xfrm>
            <a:off x="476520" y="96475"/>
            <a:ext cx="3870455" cy="400110"/>
          </a:xfrm>
          <a:prstGeom prst="rect">
            <a:avLst/>
          </a:prstGeom>
          <a:noFill/>
        </p:spPr>
        <p:txBody>
          <a:bodyPr wrap="square" rtlCol="0">
            <a:spAutoFit/>
          </a:bodyPr>
          <a:lstStyle/>
          <a:p>
            <a:r>
              <a:rPr lang="en-US" altLang="zh-CN" sz="2000" dirty="0" smtClean="0">
                <a:solidFill>
                  <a:schemeClr val="tx1">
                    <a:lumMod val="85000"/>
                    <a:lumOff val="15000"/>
                  </a:schemeClr>
                </a:solidFill>
                <a:latin typeface="Impact" pitchFamily="34" charset="0"/>
                <a:ea typeface="+mj-ea"/>
              </a:rPr>
              <a:t>INSTRUCTION SET</a:t>
            </a:r>
            <a:endParaRPr lang="zh-CN" altLang="en-US" sz="2000" dirty="0">
              <a:solidFill>
                <a:schemeClr val="tx1">
                  <a:lumMod val="85000"/>
                  <a:lumOff val="15000"/>
                </a:schemeClr>
              </a:solidFill>
              <a:latin typeface="Impact" pitchFamily="34" charset="0"/>
              <a:ea typeface="+mj-ea"/>
            </a:endParaRPr>
          </a:p>
        </p:txBody>
      </p:sp>
      <p:sp>
        <p:nvSpPr>
          <p:cNvPr id="6" name="矩形 5"/>
          <p:cNvSpPr/>
          <p:nvPr/>
        </p:nvSpPr>
        <p:spPr>
          <a:xfrm>
            <a:off x="476520" y="430384"/>
            <a:ext cx="3870455" cy="246221"/>
          </a:xfrm>
          <a:prstGeom prst="rect">
            <a:avLst/>
          </a:prstGeom>
        </p:spPr>
        <p:txBody>
          <a:bodyPr wrap="square">
            <a:spAutoFit/>
          </a:bodyPr>
          <a:lstStyle/>
          <a:p>
            <a:r>
              <a:rPr lang="en-US" altLang="zh-CN" sz="1000" dirty="0" smtClean="0">
                <a:solidFill>
                  <a:schemeClr val="tx1">
                    <a:lumMod val="50000"/>
                    <a:lumOff val="50000"/>
                  </a:schemeClr>
                </a:solidFill>
              </a:rPr>
              <a:t>Matrix Instructions</a:t>
            </a:r>
            <a:endParaRPr lang="zh-CN" altLang="en-US" sz="1000" dirty="0">
              <a:solidFill>
                <a:schemeClr val="tx1">
                  <a:lumMod val="50000"/>
                  <a:lumOff val="50000"/>
                </a:schemeClr>
              </a:solidFill>
            </a:endParaRPr>
          </a:p>
        </p:txBody>
      </p:sp>
      <p:sp>
        <p:nvSpPr>
          <p:cNvPr id="7" name="矩形 6"/>
          <p:cNvSpPr/>
          <p:nvPr/>
        </p:nvSpPr>
        <p:spPr>
          <a:xfrm>
            <a:off x="386534" y="1041580"/>
            <a:ext cx="4815535" cy="2308324"/>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smtClean="0">
                <a:solidFill>
                  <a:srgbClr val="548235"/>
                </a:solidFill>
              </a:rPr>
              <a:t>Matrix </a:t>
            </a:r>
            <a:r>
              <a:rPr lang="en-US" altLang="zh-CN" sz="1600" dirty="0" err="1" smtClean="0">
                <a:solidFill>
                  <a:srgbClr val="548235"/>
                </a:solidFill>
              </a:rPr>
              <a:t>Mult</a:t>
            </a:r>
            <a:r>
              <a:rPr lang="en-US" altLang="zh-CN" sz="1600" dirty="0" smtClean="0">
                <a:solidFill>
                  <a:srgbClr val="548235"/>
                </a:solidFill>
              </a:rPr>
              <a:t> Vector (MMV)</a:t>
            </a:r>
          </a:p>
          <a:p>
            <a:pPr marL="285750" indent="-285750">
              <a:lnSpc>
                <a:spcPct val="150000"/>
              </a:lnSpc>
              <a:buFont typeface="Arial" panose="020B0604020202020204" pitchFamily="34" charset="0"/>
              <a:buChar char="•"/>
            </a:pPr>
            <a:r>
              <a:rPr lang="en-US" altLang="zh-CN" sz="1600" dirty="0" smtClean="0">
                <a:solidFill>
                  <a:srgbClr val="FDA907"/>
                </a:solidFill>
              </a:rPr>
              <a:t>Vector </a:t>
            </a:r>
            <a:r>
              <a:rPr lang="en-US" altLang="zh-CN" sz="1600" dirty="0" err="1" smtClean="0">
                <a:solidFill>
                  <a:srgbClr val="FDA907"/>
                </a:solidFill>
              </a:rPr>
              <a:t>Mult</a:t>
            </a:r>
            <a:r>
              <a:rPr lang="en-US" altLang="zh-CN" sz="1600" dirty="0" smtClean="0">
                <a:solidFill>
                  <a:srgbClr val="FDA907"/>
                </a:solidFill>
              </a:rPr>
              <a:t> Matrix (VMM)</a:t>
            </a:r>
          </a:p>
          <a:p>
            <a:pPr marL="285750" indent="-285750">
              <a:lnSpc>
                <a:spcPct val="150000"/>
              </a:lnSpc>
              <a:buFont typeface="Arial" panose="020B0604020202020204" pitchFamily="34" charset="0"/>
              <a:buChar char="•"/>
            </a:pPr>
            <a:r>
              <a:rPr lang="en-US" altLang="zh-CN" sz="1600" dirty="0" smtClean="0">
                <a:solidFill>
                  <a:srgbClr val="548235"/>
                </a:solidFill>
              </a:rPr>
              <a:t>Outer Product (OP)</a:t>
            </a:r>
          </a:p>
          <a:p>
            <a:pPr marL="285750" indent="-285750">
              <a:lnSpc>
                <a:spcPct val="150000"/>
              </a:lnSpc>
              <a:buFont typeface="Arial" panose="020B0604020202020204" pitchFamily="34" charset="0"/>
              <a:buChar char="•"/>
            </a:pPr>
            <a:r>
              <a:rPr lang="en-US" altLang="zh-CN" sz="1600" dirty="0" smtClean="0">
                <a:solidFill>
                  <a:srgbClr val="FDA907"/>
                </a:solidFill>
              </a:rPr>
              <a:t>Matrix </a:t>
            </a:r>
            <a:r>
              <a:rPr lang="en-US" altLang="zh-CN" sz="1600" dirty="0" err="1" smtClean="0">
                <a:solidFill>
                  <a:srgbClr val="FDA907"/>
                </a:solidFill>
              </a:rPr>
              <a:t>Mult</a:t>
            </a:r>
            <a:r>
              <a:rPr lang="en-US" altLang="zh-CN" sz="1600" dirty="0" smtClean="0">
                <a:solidFill>
                  <a:srgbClr val="FDA907"/>
                </a:solidFill>
              </a:rPr>
              <a:t> Scalar (MMS)</a:t>
            </a:r>
          </a:p>
          <a:p>
            <a:pPr marL="285750" indent="-285750">
              <a:lnSpc>
                <a:spcPct val="150000"/>
              </a:lnSpc>
              <a:buFont typeface="Arial" panose="020B0604020202020204" pitchFamily="34" charset="0"/>
              <a:buChar char="•"/>
            </a:pPr>
            <a:r>
              <a:rPr lang="en-US" altLang="zh-CN" sz="1600" dirty="0" smtClean="0">
                <a:solidFill>
                  <a:srgbClr val="548235"/>
                </a:solidFill>
              </a:rPr>
              <a:t>Matrix Add Matrix (MAM)</a:t>
            </a:r>
          </a:p>
          <a:p>
            <a:pPr marL="285750" indent="-285750">
              <a:lnSpc>
                <a:spcPct val="150000"/>
              </a:lnSpc>
              <a:buFont typeface="Arial" panose="020B0604020202020204" pitchFamily="34" charset="0"/>
              <a:buChar char="•"/>
            </a:pPr>
            <a:r>
              <a:rPr lang="en-US" altLang="zh-CN" sz="1600" dirty="0" smtClean="0">
                <a:solidFill>
                  <a:srgbClr val="FDA907"/>
                </a:solidFill>
              </a:rPr>
              <a:t>Matrix Subtract Matrix (MSM)</a:t>
            </a:r>
          </a:p>
        </p:txBody>
      </p:sp>
    </p:spTree>
    <p:extLst>
      <p:ext uri="{BB962C8B-B14F-4D97-AF65-F5344CB8AC3E}">
        <p14:creationId xmlns:p14="http://schemas.microsoft.com/office/powerpoint/2010/main" val="3942398270"/>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p:nvPr/>
        </p:nvSpPr>
        <p:spPr>
          <a:xfrm>
            <a:off x="476520" y="96475"/>
            <a:ext cx="3870455" cy="400110"/>
          </a:xfrm>
          <a:prstGeom prst="rect">
            <a:avLst/>
          </a:prstGeom>
          <a:noFill/>
        </p:spPr>
        <p:txBody>
          <a:bodyPr wrap="square" rtlCol="0">
            <a:spAutoFit/>
          </a:bodyPr>
          <a:lstStyle/>
          <a:p>
            <a:r>
              <a:rPr lang="en-US" altLang="zh-CN" sz="2000" dirty="0" smtClean="0">
                <a:solidFill>
                  <a:schemeClr val="tx1">
                    <a:lumMod val="85000"/>
                    <a:lumOff val="15000"/>
                  </a:schemeClr>
                </a:solidFill>
                <a:latin typeface="Impact" pitchFamily="34" charset="0"/>
                <a:ea typeface="+mj-ea"/>
              </a:rPr>
              <a:t>INSTRUCTION SET</a:t>
            </a:r>
            <a:endParaRPr lang="zh-CN" altLang="en-US" sz="2000" dirty="0">
              <a:solidFill>
                <a:schemeClr val="tx1">
                  <a:lumMod val="85000"/>
                  <a:lumOff val="15000"/>
                </a:schemeClr>
              </a:solidFill>
              <a:latin typeface="Impact" pitchFamily="34" charset="0"/>
              <a:ea typeface="+mj-ea"/>
            </a:endParaRPr>
          </a:p>
        </p:txBody>
      </p:sp>
      <p:sp>
        <p:nvSpPr>
          <p:cNvPr id="6" name="矩形 5"/>
          <p:cNvSpPr/>
          <p:nvPr/>
        </p:nvSpPr>
        <p:spPr>
          <a:xfrm>
            <a:off x="476520" y="430384"/>
            <a:ext cx="3870455" cy="246221"/>
          </a:xfrm>
          <a:prstGeom prst="rect">
            <a:avLst/>
          </a:prstGeom>
        </p:spPr>
        <p:txBody>
          <a:bodyPr wrap="square">
            <a:spAutoFit/>
          </a:bodyPr>
          <a:lstStyle/>
          <a:p>
            <a:r>
              <a:rPr lang="en-US" altLang="zh-CN" sz="1000" dirty="0" smtClean="0">
                <a:solidFill>
                  <a:schemeClr val="tx1">
                    <a:lumMod val="50000"/>
                    <a:lumOff val="50000"/>
                  </a:schemeClr>
                </a:solidFill>
              </a:rPr>
              <a:t>Vector Instructions</a:t>
            </a:r>
            <a:endParaRPr lang="zh-CN" altLang="en-US" sz="1000" dirty="0">
              <a:solidFill>
                <a:schemeClr val="tx1">
                  <a:lumMod val="50000"/>
                  <a:lumOff val="50000"/>
                </a:schemeClr>
              </a:solidFill>
            </a:endParaRPr>
          </a:p>
        </p:txBody>
      </p:sp>
      <p:pic>
        <p:nvPicPr>
          <p:cNvPr id="10" name="Picture 2" descr="https://leonardoaraujosantos.gitbooks.io/artificial-inteligence/content/more_images/neuron_model.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056" y="1420620"/>
            <a:ext cx="4068379" cy="2321260"/>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3"/>
          <a:stretch>
            <a:fillRect/>
          </a:stretch>
        </p:blipFill>
        <p:spPr>
          <a:xfrm>
            <a:off x="5736483" y="925565"/>
            <a:ext cx="1433523" cy="295277"/>
          </a:xfrm>
          <a:prstGeom prst="rect">
            <a:avLst/>
          </a:prstGeom>
        </p:spPr>
      </p:pic>
      <mc:AlternateContent xmlns:mc="http://schemas.openxmlformats.org/markup-compatibility/2006">
        <mc:Choice xmlns:a14="http://schemas.microsoft.com/office/drawing/2010/main" Requires="a14">
          <p:sp>
            <p:nvSpPr>
              <p:cNvPr id="7" name="矩形 6"/>
              <p:cNvSpPr/>
              <p:nvPr/>
            </p:nvSpPr>
            <p:spPr>
              <a:xfrm>
                <a:off x="386535" y="1041580"/>
                <a:ext cx="3600400" cy="738664"/>
              </a:xfrm>
              <a:prstGeom prst="rect">
                <a:avLst/>
              </a:prstGeom>
            </p:spPr>
            <p:txBody>
              <a:bodyPr wrap="square">
                <a:spAutoFit/>
              </a:bodyPr>
              <a:lstStyle/>
              <a:p>
                <a:pPr marL="285750" indent="-285750">
                  <a:buFont typeface="Arial" panose="020B0604020202020204" pitchFamily="34" charset="0"/>
                  <a:buChar char="•"/>
                </a:pPr>
                <a:r>
                  <a:rPr lang="en-US" altLang="zh-CN" sz="1400" dirty="0" smtClean="0">
                    <a:solidFill>
                      <a:schemeClr val="tx1">
                        <a:lumMod val="50000"/>
                        <a:lumOff val="50000"/>
                      </a:schemeClr>
                    </a:solidFill>
                  </a:rPr>
                  <a:t>To compute </a:t>
                </a:r>
                <a14:m>
                  <m:oMath xmlns:m="http://schemas.openxmlformats.org/officeDocument/2006/math">
                    <m:r>
                      <a:rPr lang="en-US" altLang="zh-CN" sz="1400" i="1" smtClean="0">
                        <a:solidFill>
                          <a:schemeClr val="tx1">
                            <a:lumMod val="50000"/>
                            <a:lumOff val="50000"/>
                          </a:schemeClr>
                        </a:solidFill>
                        <a:latin typeface="Cambria Math" panose="02040503050406030204" pitchFamily="18" charset="0"/>
                      </a:rPr>
                      <m:t>𝑊</m:t>
                    </m:r>
                    <m:r>
                      <a:rPr lang="en-US" altLang="zh-CN" sz="1400" b="1" i="1" smtClean="0">
                        <a:solidFill>
                          <a:schemeClr val="tx1">
                            <a:lumMod val="50000"/>
                            <a:lumOff val="50000"/>
                          </a:schemeClr>
                        </a:solidFill>
                        <a:latin typeface="Cambria Math" panose="02040503050406030204" pitchFamily="18" charset="0"/>
                      </a:rPr>
                      <m:t>𝒙</m:t>
                    </m:r>
                    <m:r>
                      <a:rPr lang="en-US" altLang="zh-CN" sz="1400" b="0" i="1" smtClean="0">
                        <a:solidFill>
                          <a:schemeClr val="tx1">
                            <a:lumMod val="50000"/>
                            <a:lumOff val="50000"/>
                          </a:schemeClr>
                        </a:solidFill>
                        <a:latin typeface="Cambria Math" panose="02040503050406030204" pitchFamily="18" charset="0"/>
                      </a:rPr>
                      <m:t>+</m:t>
                    </m:r>
                    <m:r>
                      <a:rPr lang="en-US" altLang="zh-CN" sz="1400" b="1" i="1" smtClean="0">
                        <a:solidFill>
                          <a:schemeClr val="tx1">
                            <a:lumMod val="50000"/>
                            <a:lumOff val="50000"/>
                          </a:schemeClr>
                        </a:solidFill>
                        <a:latin typeface="Cambria Math" panose="02040503050406030204" pitchFamily="18" charset="0"/>
                      </a:rPr>
                      <m:t>𝒃</m:t>
                    </m:r>
                  </m:oMath>
                </a14:m>
                <a:r>
                  <a:rPr lang="en-US" altLang="zh-CN" sz="1400" dirty="0" smtClean="0">
                    <a:solidFill>
                      <a:schemeClr val="tx1">
                        <a:lumMod val="50000"/>
                        <a:lumOff val="50000"/>
                      </a:schemeClr>
                    </a:solidFill>
                  </a:rPr>
                  <a:t>, we need a  Vector-Add-Vector (VAV) instruction.</a:t>
                </a:r>
              </a:p>
              <a:p>
                <a:pPr marL="285750" indent="-285750">
                  <a:buFont typeface="Arial" panose="020B0604020202020204" pitchFamily="34" charset="0"/>
                  <a:buChar char="•"/>
                </a:pPr>
                <a:endParaRPr lang="en-US" altLang="zh-CN" sz="1400" dirty="0" smtClean="0">
                  <a:solidFill>
                    <a:schemeClr val="tx1">
                      <a:lumMod val="50000"/>
                      <a:lumOff val="50000"/>
                    </a:schemeClr>
                  </a:solidFill>
                </a:endParaRPr>
              </a:p>
            </p:txBody>
          </p:sp>
        </mc:Choice>
        <mc:Fallback>
          <p:sp>
            <p:nvSpPr>
              <p:cNvPr id="7" name="矩形 6"/>
              <p:cNvSpPr>
                <a:spLocks noRot="1" noChangeAspect="1" noMove="1" noResize="1" noEditPoints="1" noAdjustHandles="1" noChangeArrowheads="1" noChangeShapeType="1" noTextEdit="1"/>
              </p:cNvSpPr>
              <p:nvPr/>
            </p:nvSpPr>
            <p:spPr>
              <a:xfrm>
                <a:off x="386535" y="1041580"/>
                <a:ext cx="3600400" cy="738664"/>
              </a:xfrm>
              <a:prstGeom prst="rect">
                <a:avLst/>
              </a:prstGeom>
              <a:blipFill>
                <a:blip r:embed="rId4"/>
                <a:stretch>
                  <a:fillRect l="-169" t="-1653" r="-3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1554738"/>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p:nvPr/>
        </p:nvSpPr>
        <p:spPr>
          <a:xfrm>
            <a:off x="476520" y="96475"/>
            <a:ext cx="3870455" cy="400110"/>
          </a:xfrm>
          <a:prstGeom prst="rect">
            <a:avLst/>
          </a:prstGeom>
          <a:noFill/>
        </p:spPr>
        <p:txBody>
          <a:bodyPr wrap="square" rtlCol="0">
            <a:spAutoFit/>
          </a:bodyPr>
          <a:lstStyle/>
          <a:p>
            <a:r>
              <a:rPr lang="en-US" altLang="zh-CN" sz="2000" dirty="0" smtClean="0">
                <a:solidFill>
                  <a:schemeClr val="tx1">
                    <a:lumMod val="85000"/>
                    <a:lumOff val="15000"/>
                  </a:schemeClr>
                </a:solidFill>
                <a:latin typeface="Impact" pitchFamily="34" charset="0"/>
                <a:ea typeface="+mj-ea"/>
              </a:rPr>
              <a:t>INSTRUCTION SET</a:t>
            </a:r>
            <a:endParaRPr lang="zh-CN" altLang="en-US" sz="2000" dirty="0">
              <a:solidFill>
                <a:schemeClr val="tx1">
                  <a:lumMod val="85000"/>
                  <a:lumOff val="15000"/>
                </a:schemeClr>
              </a:solidFill>
              <a:latin typeface="Impact" pitchFamily="34" charset="0"/>
              <a:ea typeface="+mj-ea"/>
            </a:endParaRPr>
          </a:p>
        </p:txBody>
      </p:sp>
      <p:sp>
        <p:nvSpPr>
          <p:cNvPr id="6" name="矩形 5"/>
          <p:cNvSpPr/>
          <p:nvPr/>
        </p:nvSpPr>
        <p:spPr>
          <a:xfrm>
            <a:off x="476520" y="430384"/>
            <a:ext cx="3870455" cy="246221"/>
          </a:xfrm>
          <a:prstGeom prst="rect">
            <a:avLst/>
          </a:prstGeom>
        </p:spPr>
        <p:txBody>
          <a:bodyPr wrap="square">
            <a:spAutoFit/>
          </a:bodyPr>
          <a:lstStyle/>
          <a:p>
            <a:r>
              <a:rPr lang="en-US" altLang="zh-CN" sz="1000" dirty="0" smtClean="0">
                <a:solidFill>
                  <a:schemeClr val="tx1">
                    <a:lumMod val="50000"/>
                    <a:lumOff val="50000"/>
                  </a:schemeClr>
                </a:solidFill>
              </a:rPr>
              <a:t>Vector Instructions</a:t>
            </a:r>
            <a:endParaRPr lang="zh-CN" altLang="en-US" sz="1000" dirty="0">
              <a:solidFill>
                <a:schemeClr val="tx1">
                  <a:lumMod val="50000"/>
                  <a:lumOff val="50000"/>
                </a:schemeClr>
              </a:solidFill>
            </a:endParaRPr>
          </a:p>
        </p:txBody>
      </p:sp>
      <p:pic>
        <p:nvPicPr>
          <p:cNvPr id="10" name="Picture 2" descr="https://leonardoaraujosantos.gitbooks.io/artificial-inteligence/content/more_images/neuron_model.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17105" y="816555"/>
            <a:ext cx="2655295" cy="1515009"/>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3"/>
          <a:stretch>
            <a:fillRect/>
          </a:stretch>
        </p:blipFill>
        <p:spPr>
          <a:xfrm>
            <a:off x="5421448" y="321500"/>
            <a:ext cx="1433523" cy="295277"/>
          </a:xfrm>
          <a:prstGeom prst="rect">
            <a:avLst/>
          </a:prstGeom>
        </p:spPr>
      </p:pic>
      <mc:AlternateContent xmlns:mc="http://schemas.openxmlformats.org/markup-compatibility/2006">
        <mc:Choice xmlns:a14="http://schemas.microsoft.com/office/drawing/2010/main" Requires="a14">
          <p:sp>
            <p:nvSpPr>
              <p:cNvPr id="7" name="矩形 6"/>
              <p:cNvSpPr/>
              <p:nvPr/>
            </p:nvSpPr>
            <p:spPr>
              <a:xfrm>
                <a:off x="386535" y="996575"/>
                <a:ext cx="4860540" cy="738664"/>
              </a:xfrm>
              <a:prstGeom prst="rect">
                <a:avLst/>
              </a:prstGeom>
            </p:spPr>
            <p:txBody>
              <a:bodyPr wrap="square">
                <a:spAutoFit/>
              </a:bodyPr>
              <a:lstStyle/>
              <a:p>
                <a:pPr marL="285750" indent="-285750">
                  <a:buFont typeface="Arial" panose="020B0604020202020204" pitchFamily="34" charset="0"/>
                  <a:buChar char="•"/>
                </a:pPr>
                <a:r>
                  <a:rPr lang="en-US" altLang="zh-CN" sz="1400" dirty="0" smtClean="0">
                    <a:solidFill>
                      <a:schemeClr val="tx1">
                        <a:lumMod val="50000"/>
                        <a:lumOff val="50000"/>
                      </a:schemeClr>
                    </a:solidFill>
                  </a:rPr>
                  <a:t>To compute </a:t>
                </a:r>
                <a14:m>
                  <m:oMath xmlns:m="http://schemas.openxmlformats.org/officeDocument/2006/math">
                    <m:r>
                      <a:rPr lang="en-US" altLang="zh-CN" sz="1400" b="1" i="0" smtClean="0">
                        <a:solidFill>
                          <a:schemeClr val="tx1">
                            <a:lumMod val="50000"/>
                            <a:lumOff val="50000"/>
                          </a:schemeClr>
                        </a:solidFill>
                        <a:latin typeface="Cambria Math" panose="02040503050406030204" pitchFamily="18" charset="0"/>
                      </a:rPr>
                      <m:t>𝐟</m:t>
                    </m:r>
                    <m:r>
                      <a:rPr lang="en-US" altLang="zh-CN" sz="1400" b="0" i="0" smtClean="0">
                        <a:solidFill>
                          <a:schemeClr val="tx1">
                            <a:lumMod val="50000"/>
                            <a:lumOff val="50000"/>
                          </a:schemeClr>
                        </a:solidFill>
                        <a:latin typeface="Cambria Math" panose="02040503050406030204" pitchFamily="18" charset="0"/>
                      </a:rPr>
                      <m:t>(</m:t>
                    </m:r>
                    <m:r>
                      <a:rPr lang="en-US" altLang="zh-CN" sz="1400" i="1" smtClean="0">
                        <a:solidFill>
                          <a:schemeClr val="tx1">
                            <a:lumMod val="50000"/>
                            <a:lumOff val="50000"/>
                          </a:schemeClr>
                        </a:solidFill>
                        <a:latin typeface="Cambria Math" panose="02040503050406030204" pitchFamily="18" charset="0"/>
                      </a:rPr>
                      <m:t>𝑊</m:t>
                    </m:r>
                    <m:r>
                      <a:rPr lang="en-US" altLang="zh-CN" sz="1400" b="1" i="1" smtClean="0">
                        <a:solidFill>
                          <a:schemeClr val="tx1">
                            <a:lumMod val="50000"/>
                            <a:lumOff val="50000"/>
                          </a:schemeClr>
                        </a:solidFill>
                        <a:latin typeface="Cambria Math" panose="02040503050406030204" pitchFamily="18" charset="0"/>
                      </a:rPr>
                      <m:t>𝒙</m:t>
                    </m:r>
                    <m:r>
                      <a:rPr lang="en-US" altLang="zh-CN" sz="1400" b="0" i="1" smtClean="0">
                        <a:solidFill>
                          <a:schemeClr val="tx1">
                            <a:lumMod val="50000"/>
                            <a:lumOff val="50000"/>
                          </a:schemeClr>
                        </a:solidFill>
                        <a:latin typeface="Cambria Math" panose="02040503050406030204" pitchFamily="18" charset="0"/>
                      </a:rPr>
                      <m:t>+</m:t>
                    </m:r>
                    <m:r>
                      <a:rPr lang="en-US" altLang="zh-CN" sz="1400" b="1" i="1" smtClean="0">
                        <a:solidFill>
                          <a:schemeClr val="tx1">
                            <a:lumMod val="50000"/>
                            <a:lumOff val="50000"/>
                          </a:schemeClr>
                        </a:solidFill>
                        <a:latin typeface="Cambria Math" panose="02040503050406030204" pitchFamily="18" charset="0"/>
                      </a:rPr>
                      <m:t>𝒃</m:t>
                    </m:r>
                  </m:oMath>
                </a14:m>
                <a:r>
                  <a:rPr lang="en-US" altLang="zh-CN" sz="1400" dirty="0" smtClean="0">
                    <a:solidFill>
                      <a:schemeClr val="tx1">
                        <a:lumMod val="50000"/>
                        <a:lumOff val="50000"/>
                      </a:schemeClr>
                    </a:solidFill>
                  </a:rPr>
                  <a:t>):</a:t>
                </a:r>
              </a:p>
              <a:p>
                <a:r>
                  <a:rPr lang="en-US" altLang="zh-CN" sz="1400" b="1" dirty="0">
                    <a:solidFill>
                      <a:schemeClr val="tx1">
                        <a:lumMod val="50000"/>
                        <a:lumOff val="50000"/>
                      </a:schemeClr>
                    </a:solidFill>
                  </a:rPr>
                  <a:t> </a:t>
                </a:r>
                <a:r>
                  <a:rPr lang="en-US" altLang="zh-CN" sz="1400" dirty="0" smtClean="0">
                    <a:solidFill>
                      <a:schemeClr val="tx1">
                        <a:lumMod val="50000"/>
                        <a:lumOff val="50000"/>
                      </a:schemeClr>
                    </a:solidFill>
                  </a:rPr>
                  <a:t>(</a:t>
                </a:r>
                <a:r>
                  <a:rPr lang="en-US" altLang="zh-CN" sz="1400" b="1" dirty="0" smtClean="0">
                    <a:solidFill>
                      <a:schemeClr val="tx1">
                        <a:lumMod val="50000"/>
                        <a:lumOff val="50000"/>
                      </a:schemeClr>
                    </a:solidFill>
                  </a:rPr>
                  <a:t>f </a:t>
                </a:r>
                <a:r>
                  <a:rPr lang="en-US" altLang="zh-CN" sz="1400" dirty="0" smtClean="0">
                    <a:solidFill>
                      <a:schemeClr val="tx1">
                        <a:lumMod val="50000"/>
                        <a:lumOff val="50000"/>
                      </a:schemeClr>
                    </a:solidFill>
                  </a:rPr>
                  <a:t>is the element-wise version of the activation function </a:t>
                </a:r>
                <a:r>
                  <a:rPr lang="en-US" altLang="zh-CN" sz="1400" i="1" dirty="0" smtClean="0">
                    <a:solidFill>
                      <a:schemeClr val="tx1">
                        <a:lumMod val="50000"/>
                        <a:lumOff val="50000"/>
                      </a:schemeClr>
                    </a:solidFill>
                  </a:rPr>
                  <a:t>f</a:t>
                </a:r>
                <a:r>
                  <a:rPr lang="en-US" altLang="zh-CN" sz="1400" dirty="0" smtClean="0">
                    <a:solidFill>
                      <a:schemeClr val="tx1">
                        <a:lumMod val="50000"/>
                        <a:lumOff val="50000"/>
                      </a:schemeClr>
                    </a:solidFill>
                  </a:rPr>
                  <a:t>.)</a:t>
                </a:r>
                <a:endParaRPr lang="en-US" altLang="zh-CN" sz="1400" b="1" dirty="0" smtClean="0">
                  <a:solidFill>
                    <a:schemeClr val="tx1">
                      <a:lumMod val="50000"/>
                      <a:lumOff val="50000"/>
                    </a:schemeClr>
                  </a:solidFill>
                </a:endParaRPr>
              </a:p>
              <a:p>
                <a:pPr marL="285750" indent="-285750">
                  <a:buFont typeface="Arial" panose="020B0604020202020204" pitchFamily="34" charset="0"/>
                  <a:buChar char="•"/>
                </a:pPr>
                <a:endParaRPr lang="en-US" altLang="zh-CN" sz="1400" dirty="0" smtClean="0">
                  <a:solidFill>
                    <a:schemeClr val="tx1">
                      <a:lumMod val="50000"/>
                      <a:lumOff val="50000"/>
                    </a:schemeClr>
                  </a:solidFill>
                </a:endParaRPr>
              </a:p>
            </p:txBody>
          </p:sp>
        </mc:Choice>
        <mc:Fallback>
          <p:sp>
            <p:nvSpPr>
              <p:cNvPr id="7" name="矩形 6"/>
              <p:cNvSpPr>
                <a:spLocks noRot="1" noChangeAspect="1" noMove="1" noResize="1" noEditPoints="1" noAdjustHandles="1" noChangeArrowheads="1" noChangeShapeType="1" noTextEdit="1"/>
              </p:cNvSpPr>
              <p:nvPr/>
            </p:nvSpPr>
            <p:spPr>
              <a:xfrm>
                <a:off x="386535" y="996575"/>
                <a:ext cx="4860540" cy="738664"/>
              </a:xfrm>
              <a:prstGeom prst="rect">
                <a:avLst/>
              </a:prstGeom>
              <a:blipFill>
                <a:blip r:embed="rId4"/>
                <a:stretch>
                  <a:fillRect l="-125" t="-820"/>
                </a:stretch>
              </a:blipFill>
            </p:spPr>
            <p:txBody>
              <a:bodyPr/>
              <a:lstStyle/>
              <a:p>
                <a:r>
                  <a:rPr lang="zh-CN" altLang="en-US">
                    <a:noFill/>
                  </a:rPr>
                  <a:t> </a:t>
                </a:r>
              </a:p>
            </p:txBody>
          </p:sp>
        </mc:Fallback>
      </mc:AlternateContent>
      <p:pic>
        <p:nvPicPr>
          <p:cNvPr id="8" name="Picture 2" descr="https://leonardoaraujosantos.gitbooks.io/artificial-inteligence/content/more_images/ActivationFunctions.PNG"/>
          <p:cNvPicPr>
            <a:picLocks noChangeAspect="1" noChangeArrowheads="1"/>
          </p:cNvPicPr>
          <p:nvPr/>
        </p:nvPicPr>
        <p:blipFill rotWithShape="1">
          <a:blip r:embed="rId5">
            <a:extLst>
              <a:ext uri="{28A0092B-C50C-407E-A947-70E740481C1C}">
                <a14:useLocalDpi xmlns:a14="http://schemas.microsoft.com/office/drawing/2010/main" val="0"/>
              </a:ext>
            </a:extLst>
          </a:blip>
          <a:srcRect l="4115" r="2744"/>
          <a:stretch/>
        </p:blipFill>
        <p:spPr bwMode="auto">
          <a:xfrm>
            <a:off x="759826" y="2432194"/>
            <a:ext cx="7367569" cy="216478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3" name="矩形 2"/>
              <p:cNvSpPr/>
              <p:nvPr/>
            </p:nvSpPr>
            <p:spPr>
              <a:xfrm>
                <a:off x="2546775" y="1963156"/>
                <a:ext cx="2340260" cy="788614"/>
              </a:xfrm>
              <a:prstGeom prst="rect">
                <a:avLst/>
              </a:prstGeom>
            </p:spPr>
            <p:txBody>
              <a:bodyPr wrap="square">
                <a:spAutoFit/>
              </a:bodyPr>
              <a:lstStyle/>
              <a:p>
                <a14:m>
                  <m:oMath xmlns:m="http://schemas.openxmlformats.org/officeDocument/2006/math">
                    <m:r>
                      <a:rPr lang="en-US" altLang="zh-CN" i="1" smtClean="0">
                        <a:solidFill>
                          <a:srgbClr val="000000"/>
                        </a:solidFill>
                        <a:latin typeface="Cambria Math" panose="02040503050406030204" pitchFamily="18" charset="0"/>
                      </a:rPr>
                      <m:t>𝑓</m:t>
                    </m:r>
                    <m:d>
                      <m:dPr>
                        <m:ctrlPr>
                          <a:rPr lang="en-US" altLang="zh-CN" i="1" smtClean="0">
                            <a:solidFill>
                              <a:srgbClr val="000000"/>
                            </a:solidFill>
                            <a:latin typeface="Cambria Math" panose="02040503050406030204" pitchFamily="18" charset="0"/>
                          </a:rPr>
                        </m:ctrlPr>
                      </m:dPr>
                      <m:e>
                        <m:r>
                          <a:rPr lang="en-US" altLang="zh-CN" i="1" smtClean="0">
                            <a:solidFill>
                              <a:srgbClr val="000000"/>
                            </a:solidFill>
                            <a:latin typeface="Cambria Math" panose="02040503050406030204" pitchFamily="18" charset="0"/>
                          </a:rPr>
                          <m:t>𝑎</m:t>
                        </m:r>
                      </m:e>
                    </m:d>
                    <m:r>
                      <a:rPr lang="en-US" altLang="zh-CN" i="1" smtClean="0">
                        <a:solidFill>
                          <a:srgbClr val="000000"/>
                        </a:solidFill>
                        <a:latin typeface="Cambria Math" panose="02040503050406030204" pitchFamily="18" charset="0"/>
                      </a:rPr>
                      <m:t>=</m:t>
                    </m:r>
                    <m:f>
                      <m:fPr>
                        <m:ctrlPr>
                          <a:rPr lang="en-US" altLang="zh-CN" i="1" smtClean="0">
                            <a:solidFill>
                              <a:srgbClr val="000000"/>
                            </a:solidFill>
                            <a:latin typeface="Cambria Math" panose="02040503050406030204" pitchFamily="18" charset="0"/>
                          </a:rPr>
                        </m:ctrlPr>
                      </m:fPr>
                      <m:num>
                        <m:r>
                          <a:rPr lang="en-US" altLang="zh-CN" i="1" smtClean="0">
                            <a:solidFill>
                              <a:srgbClr val="000000"/>
                            </a:solidFill>
                            <a:latin typeface="Cambria Math" panose="02040503050406030204" pitchFamily="18" charset="0"/>
                          </a:rPr>
                          <m:t>1</m:t>
                        </m:r>
                      </m:num>
                      <m:den>
                        <m:r>
                          <a:rPr lang="en-US" altLang="zh-CN" i="1" smtClean="0">
                            <a:solidFill>
                              <a:srgbClr val="000000"/>
                            </a:solidFill>
                            <a:latin typeface="Cambria Math" panose="02040503050406030204" pitchFamily="18" charset="0"/>
                          </a:rPr>
                          <m:t>1+</m:t>
                        </m:r>
                        <m:sSup>
                          <m:sSupPr>
                            <m:ctrlPr>
                              <a:rPr lang="en-US" altLang="zh-CN" i="1" smtClean="0">
                                <a:solidFill>
                                  <a:srgbClr val="000000"/>
                                </a:solidFill>
                                <a:latin typeface="Cambria Math" panose="02040503050406030204" pitchFamily="18" charset="0"/>
                              </a:rPr>
                            </m:ctrlPr>
                          </m:sSupPr>
                          <m:e>
                            <m:r>
                              <a:rPr lang="en-US" altLang="zh-CN" i="1" smtClean="0">
                                <a:solidFill>
                                  <a:srgbClr val="000000"/>
                                </a:solidFill>
                                <a:latin typeface="Cambria Math" panose="02040503050406030204" pitchFamily="18" charset="0"/>
                              </a:rPr>
                              <m:t>𝑒</m:t>
                            </m:r>
                          </m:e>
                          <m:sup>
                            <m:r>
                              <a:rPr lang="en-US" altLang="zh-CN" i="1" smtClean="0">
                                <a:solidFill>
                                  <a:srgbClr val="000000"/>
                                </a:solidFill>
                                <a:latin typeface="Cambria Math" panose="02040503050406030204" pitchFamily="18" charset="0"/>
                              </a:rPr>
                              <m:t>−</m:t>
                            </m:r>
                            <m:r>
                              <a:rPr lang="en-US" altLang="zh-CN" i="1" smtClean="0">
                                <a:solidFill>
                                  <a:srgbClr val="000000"/>
                                </a:solidFill>
                                <a:latin typeface="Cambria Math" panose="02040503050406030204" pitchFamily="18" charset="0"/>
                              </a:rPr>
                              <m:t>𝑎</m:t>
                            </m:r>
                          </m:sup>
                        </m:sSup>
                      </m:den>
                    </m:f>
                    <m:r>
                      <a:rPr lang="en-US" altLang="zh-CN" i="1" smtClean="0">
                        <a:solidFill>
                          <a:srgbClr val="000000"/>
                        </a:solidFill>
                        <a:latin typeface="Cambria Math" panose="02040503050406030204" pitchFamily="18" charset="0"/>
                      </a:rPr>
                      <m:t>=</m:t>
                    </m:r>
                    <m:f>
                      <m:fPr>
                        <m:ctrlPr>
                          <a:rPr lang="en-US" altLang="zh-CN" i="1" smtClean="0">
                            <a:solidFill>
                              <a:srgbClr val="000000"/>
                            </a:solidFill>
                            <a:latin typeface="Cambria Math" panose="02040503050406030204" pitchFamily="18" charset="0"/>
                          </a:rPr>
                        </m:ctrlPr>
                      </m:fPr>
                      <m:num>
                        <m:sSup>
                          <m:sSupPr>
                            <m:ctrlPr>
                              <a:rPr lang="en-US" altLang="zh-CN" i="1" smtClean="0">
                                <a:solidFill>
                                  <a:srgbClr val="000000"/>
                                </a:solidFill>
                                <a:latin typeface="Cambria Math" panose="02040503050406030204" pitchFamily="18" charset="0"/>
                              </a:rPr>
                            </m:ctrlPr>
                          </m:sSupPr>
                          <m:e>
                            <m:r>
                              <a:rPr lang="en-US" altLang="zh-CN" i="1" smtClean="0">
                                <a:solidFill>
                                  <a:srgbClr val="000000"/>
                                </a:solidFill>
                                <a:latin typeface="Cambria Math" panose="02040503050406030204" pitchFamily="18" charset="0"/>
                              </a:rPr>
                              <m:t>𝑒</m:t>
                            </m:r>
                          </m:e>
                          <m:sup>
                            <m:r>
                              <a:rPr lang="en-US" altLang="zh-CN" i="1" smtClean="0">
                                <a:solidFill>
                                  <a:srgbClr val="000000"/>
                                </a:solidFill>
                                <a:latin typeface="Cambria Math" panose="02040503050406030204" pitchFamily="18" charset="0"/>
                              </a:rPr>
                              <m:t>𝑎</m:t>
                            </m:r>
                          </m:sup>
                        </m:sSup>
                      </m:num>
                      <m:den>
                        <m:sSup>
                          <m:sSupPr>
                            <m:ctrlPr>
                              <a:rPr lang="en-US" altLang="zh-CN" i="1" smtClean="0">
                                <a:solidFill>
                                  <a:srgbClr val="000000"/>
                                </a:solidFill>
                                <a:latin typeface="Cambria Math" panose="02040503050406030204" pitchFamily="18" charset="0"/>
                              </a:rPr>
                            </m:ctrlPr>
                          </m:sSupPr>
                          <m:e>
                            <m:r>
                              <a:rPr lang="en-US" altLang="zh-CN" i="1" smtClean="0">
                                <a:solidFill>
                                  <a:srgbClr val="000000"/>
                                </a:solidFill>
                                <a:latin typeface="Cambria Math" panose="02040503050406030204" pitchFamily="18" charset="0"/>
                              </a:rPr>
                              <m:t>𝑒</m:t>
                            </m:r>
                          </m:e>
                          <m:sup>
                            <m:r>
                              <a:rPr lang="en-US" altLang="zh-CN" i="1" smtClean="0">
                                <a:solidFill>
                                  <a:srgbClr val="000000"/>
                                </a:solidFill>
                                <a:latin typeface="Cambria Math" panose="02040503050406030204" pitchFamily="18" charset="0"/>
                              </a:rPr>
                              <m:t>𝑎</m:t>
                            </m:r>
                          </m:sup>
                        </m:sSup>
                        <m:r>
                          <a:rPr lang="en-US" altLang="zh-CN" i="1" smtClean="0">
                            <a:solidFill>
                              <a:srgbClr val="000000"/>
                            </a:solidFill>
                            <a:latin typeface="Cambria Math" panose="02040503050406030204" pitchFamily="18" charset="0"/>
                          </a:rPr>
                          <m:t>+1</m:t>
                        </m:r>
                      </m:den>
                    </m:f>
                  </m:oMath>
                </a14:m>
                <a:r>
                  <a:rPr lang="en-US" altLang="zh-CN" dirty="0" smtClean="0"/>
                  <a:t> </a:t>
                </a:r>
                <a:r>
                  <a:rPr lang="en-US" altLang="zh-CN" dirty="0"/>
                  <a:t/>
                </a:r>
                <a:br>
                  <a:rPr lang="en-US" altLang="zh-CN" dirty="0"/>
                </a:br>
                <a:endParaRPr lang="zh-CN" altLang="en-US" dirty="0"/>
              </a:p>
            </p:txBody>
          </p:sp>
        </mc:Choice>
        <mc:Fallback>
          <p:sp>
            <p:nvSpPr>
              <p:cNvPr id="3" name="矩形 2"/>
              <p:cNvSpPr>
                <a:spLocks noRot="1" noChangeAspect="1" noMove="1" noResize="1" noEditPoints="1" noAdjustHandles="1" noChangeArrowheads="1" noChangeShapeType="1" noTextEdit="1"/>
              </p:cNvSpPr>
              <p:nvPr/>
            </p:nvSpPr>
            <p:spPr>
              <a:xfrm>
                <a:off x="2546775" y="1963156"/>
                <a:ext cx="2340260" cy="788614"/>
              </a:xfrm>
              <a:prstGeom prst="rect">
                <a:avLst/>
              </a:prstGeom>
              <a:blipFill>
                <a:blip r:embed="rId6"/>
                <a:stretch>
                  <a:fillRect l="-7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83706025"/>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p:nvPr/>
        </p:nvSpPr>
        <p:spPr>
          <a:xfrm>
            <a:off x="476520" y="96475"/>
            <a:ext cx="3870455" cy="400110"/>
          </a:xfrm>
          <a:prstGeom prst="rect">
            <a:avLst/>
          </a:prstGeom>
          <a:noFill/>
        </p:spPr>
        <p:txBody>
          <a:bodyPr wrap="square" rtlCol="0">
            <a:spAutoFit/>
          </a:bodyPr>
          <a:lstStyle/>
          <a:p>
            <a:r>
              <a:rPr lang="en-US" altLang="zh-CN" sz="2000" dirty="0" smtClean="0">
                <a:solidFill>
                  <a:schemeClr val="tx1">
                    <a:lumMod val="85000"/>
                    <a:lumOff val="15000"/>
                  </a:schemeClr>
                </a:solidFill>
                <a:latin typeface="Impact" pitchFamily="34" charset="0"/>
                <a:ea typeface="+mj-ea"/>
              </a:rPr>
              <a:t>INSTRUCTION SET</a:t>
            </a:r>
            <a:endParaRPr lang="zh-CN" altLang="en-US" sz="2000" dirty="0">
              <a:solidFill>
                <a:schemeClr val="tx1">
                  <a:lumMod val="85000"/>
                  <a:lumOff val="15000"/>
                </a:schemeClr>
              </a:solidFill>
              <a:latin typeface="Impact" pitchFamily="34" charset="0"/>
              <a:ea typeface="+mj-ea"/>
            </a:endParaRPr>
          </a:p>
        </p:txBody>
      </p:sp>
      <p:sp>
        <p:nvSpPr>
          <p:cNvPr id="6" name="矩形 5"/>
          <p:cNvSpPr/>
          <p:nvPr/>
        </p:nvSpPr>
        <p:spPr>
          <a:xfrm>
            <a:off x="476520" y="430384"/>
            <a:ext cx="3870455" cy="246221"/>
          </a:xfrm>
          <a:prstGeom prst="rect">
            <a:avLst/>
          </a:prstGeom>
        </p:spPr>
        <p:txBody>
          <a:bodyPr wrap="square">
            <a:spAutoFit/>
          </a:bodyPr>
          <a:lstStyle/>
          <a:p>
            <a:r>
              <a:rPr lang="en-US" altLang="zh-CN" sz="1000" dirty="0" smtClean="0">
                <a:solidFill>
                  <a:schemeClr val="tx1">
                    <a:lumMod val="50000"/>
                    <a:lumOff val="50000"/>
                  </a:schemeClr>
                </a:solidFill>
              </a:rPr>
              <a:t>Vector Instructions</a:t>
            </a:r>
            <a:endParaRPr lang="zh-CN" altLang="en-US" sz="1000" dirty="0">
              <a:solidFill>
                <a:schemeClr val="tx1">
                  <a:lumMod val="50000"/>
                  <a:lumOff val="50000"/>
                </a:schemeClr>
              </a:solidFill>
            </a:endParaRPr>
          </a:p>
        </p:txBody>
      </p:sp>
      <mc:AlternateContent xmlns:mc="http://schemas.openxmlformats.org/markup-compatibility/2006">
        <mc:Choice xmlns:a14="http://schemas.microsoft.com/office/drawing/2010/main" Requires="a14">
          <p:sp>
            <p:nvSpPr>
              <p:cNvPr id="3" name="矩形 2"/>
              <p:cNvSpPr/>
              <p:nvPr/>
            </p:nvSpPr>
            <p:spPr>
              <a:xfrm>
                <a:off x="701570" y="996575"/>
                <a:ext cx="2340260" cy="788614"/>
              </a:xfrm>
              <a:prstGeom prst="rect">
                <a:avLst/>
              </a:prstGeom>
            </p:spPr>
            <p:txBody>
              <a:bodyPr wrap="square">
                <a:spAutoFit/>
              </a:bodyPr>
              <a:lstStyle/>
              <a:p>
                <a14:m>
                  <m:oMath xmlns:m="http://schemas.openxmlformats.org/officeDocument/2006/math">
                    <m:r>
                      <a:rPr lang="en-US" altLang="zh-CN" i="1" smtClean="0">
                        <a:solidFill>
                          <a:srgbClr val="000000"/>
                        </a:solidFill>
                        <a:latin typeface="Cambria Math" panose="02040503050406030204" pitchFamily="18" charset="0"/>
                      </a:rPr>
                      <m:t>𝑓</m:t>
                    </m:r>
                    <m:d>
                      <m:dPr>
                        <m:ctrlPr>
                          <a:rPr lang="en-US" altLang="zh-CN" i="1" smtClean="0">
                            <a:solidFill>
                              <a:srgbClr val="000000"/>
                            </a:solidFill>
                            <a:latin typeface="Cambria Math" panose="02040503050406030204" pitchFamily="18" charset="0"/>
                          </a:rPr>
                        </m:ctrlPr>
                      </m:dPr>
                      <m:e>
                        <m:r>
                          <a:rPr lang="en-US" altLang="zh-CN" i="1" smtClean="0">
                            <a:solidFill>
                              <a:srgbClr val="000000"/>
                            </a:solidFill>
                            <a:latin typeface="Cambria Math" panose="02040503050406030204" pitchFamily="18" charset="0"/>
                          </a:rPr>
                          <m:t>𝑎</m:t>
                        </m:r>
                      </m:e>
                    </m:d>
                    <m:r>
                      <a:rPr lang="en-US" altLang="zh-CN" i="1" smtClean="0">
                        <a:solidFill>
                          <a:srgbClr val="000000"/>
                        </a:solidFill>
                        <a:latin typeface="Cambria Math" panose="02040503050406030204" pitchFamily="18" charset="0"/>
                      </a:rPr>
                      <m:t>=</m:t>
                    </m:r>
                    <m:f>
                      <m:fPr>
                        <m:ctrlPr>
                          <a:rPr lang="en-US" altLang="zh-CN" i="1" smtClean="0">
                            <a:solidFill>
                              <a:srgbClr val="000000"/>
                            </a:solidFill>
                            <a:latin typeface="Cambria Math" panose="02040503050406030204" pitchFamily="18" charset="0"/>
                          </a:rPr>
                        </m:ctrlPr>
                      </m:fPr>
                      <m:num>
                        <m:r>
                          <a:rPr lang="en-US" altLang="zh-CN" i="1" smtClean="0">
                            <a:solidFill>
                              <a:srgbClr val="000000"/>
                            </a:solidFill>
                            <a:latin typeface="Cambria Math" panose="02040503050406030204" pitchFamily="18" charset="0"/>
                          </a:rPr>
                          <m:t>1</m:t>
                        </m:r>
                      </m:num>
                      <m:den>
                        <m:r>
                          <a:rPr lang="en-US" altLang="zh-CN" i="1" smtClean="0">
                            <a:solidFill>
                              <a:srgbClr val="000000"/>
                            </a:solidFill>
                            <a:latin typeface="Cambria Math" panose="02040503050406030204" pitchFamily="18" charset="0"/>
                          </a:rPr>
                          <m:t>1+</m:t>
                        </m:r>
                        <m:sSup>
                          <m:sSupPr>
                            <m:ctrlPr>
                              <a:rPr lang="en-US" altLang="zh-CN" i="1" smtClean="0">
                                <a:solidFill>
                                  <a:srgbClr val="000000"/>
                                </a:solidFill>
                                <a:latin typeface="Cambria Math" panose="02040503050406030204" pitchFamily="18" charset="0"/>
                              </a:rPr>
                            </m:ctrlPr>
                          </m:sSupPr>
                          <m:e>
                            <m:r>
                              <a:rPr lang="en-US" altLang="zh-CN" i="1" smtClean="0">
                                <a:solidFill>
                                  <a:srgbClr val="000000"/>
                                </a:solidFill>
                                <a:latin typeface="Cambria Math" panose="02040503050406030204" pitchFamily="18" charset="0"/>
                              </a:rPr>
                              <m:t>𝑒</m:t>
                            </m:r>
                          </m:e>
                          <m:sup>
                            <m:r>
                              <a:rPr lang="en-US" altLang="zh-CN" i="1" smtClean="0">
                                <a:solidFill>
                                  <a:srgbClr val="000000"/>
                                </a:solidFill>
                                <a:latin typeface="Cambria Math" panose="02040503050406030204" pitchFamily="18" charset="0"/>
                              </a:rPr>
                              <m:t>−</m:t>
                            </m:r>
                            <m:r>
                              <a:rPr lang="en-US" altLang="zh-CN" i="1" smtClean="0">
                                <a:solidFill>
                                  <a:srgbClr val="000000"/>
                                </a:solidFill>
                                <a:latin typeface="Cambria Math" panose="02040503050406030204" pitchFamily="18" charset="0"/>
                              </a:rPr>
                              <m:t>𝑎</m:t>
                            </m:r>
                          </m:sup>
                        </m:sSup>
                      </m:den>
                    </m:f>
                    <m:r>
                      <a:rPr lang="en-US" altLang="zh-CN" i="1" smtClean="0">
                        <a:solidFill>
                          <a:srgbClr val="000000"/>
                        </a:solidFill>
                        <a:latin typeface="Cambria Math" panose="02040503050406030204" pitchFamily="18" charset="0"/>
                      </a:rPr>
                      <m:t>=</m:t>
                    </m:r>
                    <m:f>
                      <m:fPr>
                        <m:ctrlPr>
                          <a:rPr lang="en-US" altLang="zh-CN" i="1" smtClean="0">
                            <a:solidFill>
                              <a:srgbClr val="000000"/>
                            </a:solidFill>
                            <a:latin typeface="Cambria Math" panose="02040503050406030204" pitchFamily="18" charset="0"/>
                          </a:rPr>
                        </m:ctrlPr>
                      </m:fPr>
                      <m:num>
                        <m:sSup>
                          <m:sSupPr>
                            <m:ctrlPr>
                              <a:rPr lang="en-US" altLang="zh-CN" i="1" smtClean="0">
                                <a:solidFill>
                                  <a:srgbClr val="000000"/>
                                </a:solidFill>
                                <a:latin typeface="Cambria Math" panose="02040503050406030204" pitchFamily="18" charset="0"/>
                              </a:rPr>
                            </m:ctrlPr>
                          </m:sSupPr>
                          <m:e>
                            <m:r>
                              <a:rPr lang="en-US" altLang="zh-CN" i="1" smtClean="0">
                                <a:solidFill>
                                  <a:srgbClr val="000000"/>
                                </a:solidFill>
                                <a:latin typeface="Cambria Math" panose="02040503050406030204" pitchFamily="18" charset="0"/>
                              </a:rPr>
                              <m:t>𝑒</m:t>
                            </m:r>
                          </m:e>
                          <m:sup>
                            <m:r>
                              <a:rPr lang="en-US" altLang="zh-CN" i="1" smtClean="0">
                                <a:solidFill>
                                  <a:srgbClr val="000000"/>
                                </a:solidFill>
                                <a:latin typeface="Cambria Math" panose="02040503050406030204" pitchFamily="18" charset="0"/>
                              </a:rPr>
                              <m:t>𝑎</m:t>
                            </m:r>
                          </m:sup>
                        </m:sSup>
                      </m:num>
                      <m:den>
                        <m:sSup>
                          <m:sSupPr>
                            <m:ctrlPr>
                              <a:rPr lang="en-US" altLang="zh-CN" i="1" smtClean="0">
                                <a:solidFill>
                                  <a:srgbClr val="000000"/>
                                </a:solidFill>
                                <a:latin typeface="Cambria Math" panose="02040503050406030204" pitchFamily="18" charset="0"/>
                              </a:rPr>
                            </m:ctrlPr>
                          </m:sSupPr>
                          <m:e>
                            <m:r>
                              <a:rPr lang="en-US" altLang="zh-CN" i="1" smtClean="0">
                                <a:solidFill>
                                  <a:srgbClr val="000000"/>
                                </a:solidFill>
                                <a:latin typeface="Cambria Math" panose="02040503050406030204" pitchFamily="18" charset="0"/>
                              </a:rPr>
                              <m:t>𝑒</m:t>
                            </m:r>
                          </m:e>
                          <m:sup>
                            <m:r>
                              <a:rPr lang="en-US" altLang="zh-CN" i="1" smtClean="0">
                                <a:solidFill>
                                  <a:srgbClr val="000000"/>
                                </a:solidFill>
                                <a:latin typeface="Cambria Math" panose="02040503050406030204" pitchFamily="18" charset="0"/>
                              </a:rPr>
                              <m:t>𝑎</m:t>
                            </m:r>
                          </m:sup>
                        </m:sSup>
                        <m:r>
                          <a:rPr lang="en-US" altLang="zh-CN" i="1" smtClean="0">
                            <a:solidFill>
                              <a:srgbClr val="000000"/>
                            </a:solidFill>
                            <a:latin typeface="Cambria Math" panose="02040503050406030204" pitchFamily="18" charset="0"/>
                          </a:rPr>
                          <m:t>+1</m:t>
                        </m:r>
                      </m:den>
                    </m:f>
                  </m:oMath>
                </a14:m>
                <a:r>
                  <a:rPr lang="en-US" altLang="zh-CN" dirty="0" smtClean="0"/>
                  <a:t> </a:t>
                </a:r>
                <a:r>
                  <a:rPr lang="en-US" altLang="zh-CN" dirty="0"/>
                  <a:t/>
                </a:r>
                <a:br>
                  <a:rPr lang="en-US" altLang="zh-CN" dirty="0"/>
                </a:br>
                <a:endParaRPr lang="zh-CN" altLang="en-US" dirty="0"/>
              </a:p>
            </p:txBody>
          </p:sp>
        </mc:Choice>
        <mc:Fallback>
          <p:sp>
            <p:nvSpPr>
              <p:cNvPr id="3" name="矩形 2"/>
              <p:cNvSpPr>
                <a:spLocks noRot="1" noChangeAspect="1" noMove="1" noResize="1" noEditPoints="1" noAdjustHandles="1" noChangeArrowheads="1" noChangeShapeType="1" noTextEdit="1"/>
              </p:cNvSpPr>
              <p:nvPr/>
            </p:nvSpPr>
            <p:spPr>
              <a:xfrm>
                <a:off x="701570" y="996575"/>
                <a:ext cx="2340260" cy="788614"/>
              </a:xfrm>
              <a:prstGeom prst="rect">
                <a:avLst/>
              </a:prstGeom>
              <a:blipFill>
                <a:blip r:embed="rId2"/>
                <a:stretch>
                  <a:fillRect l="-78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矩形 8"/>
              <p:cNvSpPr/>
              <p:nvPr/>
            </p:nvSpPr>
            <p:spPr>
              <a:xfrm>
                <a:off x="611560" y="1896675"/>
                <a:ext cx="7290810" cy="1815882"/>
              </a:xfrm>
              <a:prstGeom prst="rect">
                <a:avLst/>
              </a:prstGeom>
            </p:spPr>
            <p:txBody>
              <a:bodyPr wrap="square">
                <a:spAutoFit/>
              </a:bodyPr>
              <a:lstStyle/>
              <a:p>
                <a:pPr marL="285750" indent="-285750">
                  <a:buFont typeface="Arial" panose="020B0604020202020204" pitchFamily="34" charset="0"/>
                  <a:buChar char="•"/>
                </a:pPr>
                <a:r>
                  <a:rPr lang="en-US" altLang="zh-CN" sz="1400" dirty="0" smtClean="0">
                    <a:solidFill>
                      <a:schemeClr val="tx1">
                        <a:lumMod val="50000"/>
                        <a:lumOff val="50000"/>
                      </a:schemeClr>
                    </a:solidFill>
                  </a:rPr>
                  <a:t>Computing </a:t>
                </a:r>
                <a:r>
                  <a:rPr lang="en-US" altLang="zh-CN" sz="1400" dirty="0">
                    <a:solidFill>
                      <a:schemeClr val="tx1">
                        <a:lumMod val="50000"/>
                        <a:lumOff val="50000"/>
                      </a:schemeClr>
                    </a:solidFill>
                  </a:rPr>
                  <a:t>the exponential </a:t>
                </a:r>
                <a14:m>
                  <m:oMath xmlns:m="http://schemas.openxmlformats.org/officeDocument/2006/math">
                    <m:sSup>
                      <m:sSupPr>
                        <m:ctrlPr>
                          <a:rPr lang="en-US" altLang="zh-CN" sz="1400" dirty="0" smtClean="0">
                            <a:solidFill>
                              <a:schemeClr val="tx1">
                                <a:lumMod val="50000"/>
                                <a:lumOff val="50000"/>
                              </a:schemeClr>
                            </a:solidFill>
                            <a:latin typeface="Cambria Math" panose="02040503050406030204" pitchFamily="18" charset="0"/>
                          </a:rPr>
                        </m:ctrlPr>
                      </m:sSupPr>
                      <m:e>
                        <m:r>
                          <a:rPr lang="en-US" altLang="zh-CN" sz="1400" i="1" dirty="0" err="1">
                            <a:solidFill>
                              <a:schemeClr val="tx1">
                                <a:lumMod val="50000"/>
                                <a:lumOff val="50000"/>
                              </a:schemeClr>
                            </a:solidFill>
                            <a:latin typeface="Cambria Math" panose="02040503050406030204" pitchFamily="18" charset="0"/>
                          </a:rPr>
                          <m:t>𝑒</m:t>
                        </m:r>
                      </m:e>
                      <m:sup>
                        <m:sSub>
                          <m:sSubPr>
                            <m:ctrlPr>
                              <a:rPr lang="en-US" altLang="zh-CN" sz="1400" i="1" dirty="0" err="1">
                                <a:solidFill>
                                  <a:schemeClr val="tx1">
                                    <a:lumMod val="50000"/>
                                    <a:lumOff val="50000"/>
                                  </a:schemeClr>
                                </a:solidFill>
                                <a:latin typeface="Cambria Math" panose="02040503050406030204" pitchFamily="18" charset="0"/>
                              </a:rPr>
                            </m:ctrlPr>
                          </m:sSubPr>
                          <m:e>
                            <m:r>
                              <a:rPr lang="en-US" altLang="zh-CN" sz="1400" i="1" dirty="0" err="1">
                                <a:solidFill>
                                  <a:schemeClr val="tx1">
                                    <a:lumMod val="50000"/>
                                    <a:lumOff val="50000"/>
                                  </a:schemeClr>
                                </a:solidFill>
                                <a:latin typeface="Cambria Math" panose="02040503050406030204" pitchFamily="18" charset="0"/>
                              </a:rPr>
                              <m:t>𝑎</m:t>
                            </m:r>
                          </m:e>
                          <m:sub>
                            <m:r>
                              <a:rPr lang="en-US" altLang="zh-CN" sz="1400" i="1" dirty="0" err="1">
                                <a:solidFill>
                                  <a:schemeClr val="tx1">
                                    <a:lumMod val="50000"/>
                                    <a:lumOff val="50000"/>
                                  </a:schemeClr>
                                </a:solidFill>
                                <a:latin typeface="Cambria Math" panose="02040503050406030204" pitchFamily="18" charset="0"/>
                              </a:rPr>
                              <m:t>𝑖</m:t>
                            </m:r>
                          </m:sub>
                        </m:sSub>
                      </m:sup>
                    </m:sSup>
                  </m:oMath>
                </a14:m>
                <a:r>
                  <a:rPr lang="en-US" altLang="zh-CN" sz="1400" dirty="0">
                    <a:solidFill>
                      <a:schemeClr val="tx1">
                        <a:lumMod val="50000"/>
                        <a:lumOff val="50000"/>
                      </a:schemeClr>
                    </a:solidFill>
                  </a:rPr>
                  <a:t> for each element (</a:t>
                </a:r>
                <a14:m>
                  <m:oMath xmlns:m="http://schemas.openxmlformats.org/officeDocument/2006/math">
                    <m:sSub>
                      <m:sSubPr>
                        <m:ctrlPr>
                          <a:rPr lang="en-US" altLang="zh-CN" sz="1400" dirty="0" smtClean="0">
                            <a:solidFill>
                              <a:schemeClr val="tx1">
                                <a:lumMod val="50000"/>
                                <a:lumOff val="50000"/>
                              </a:schemeClr>
                            </a:solidFill>
                            <a:latin typeface="Cambria Math" panose="02040503050406030204" pitchFamily="18" charset="0"/>
                          </a:rPr>
                        </m:ctrlPr>
                      </m:sSubPr>
                      <m:e>
                        <m:r>
                          <a:rPr lang="en-US" altLang="zh-CN" sz="1400" i="1" dirty="0" err="1">
                            <a:solidFill>
                              <a:schemeClr val="tx1">
                                <a:lumMod val="50000"/>
                                <a:lumOff val="50000"/>
                              </a:schemeClr>
                            </a:solidFill>
                            <a:latin typeface="Cambria Math" panose="02040503050406030204" pitchFamily="18" charset="0"/>
                          </a:rPr>
                          <m:t>𝑎</m:t>
                        </m:r>
                      </m:e>
                      <m:sub>
                        <m:acc>
                          <m:accPr>
                            <m:chr m:val="̇"/>
                            <m:ctrlPr>
                              <a:rPr lang="en-US" altLang="zh-CN" sz="1400" i="1" dirty="0" err="1">
                                <a:solidFill>
                                  <a:schemeClr val="tx1">
                                    <a:lumMod val="50000"/>
                                    <a:lumOff val="50000"/>
                                  </a:schemeClr>
                                </a:solidFill>
                                <a:latin typeface="Cambria Math" panose="02040503050406030204" pitchFamily="18" charset="0"/>
                              </a:rPr>
                            </m:ctrlPr>
                          </m:accPr>
                          <m:e>
                            <m:r>
                              <a:rPr lang="en-US" altLang="zh-CN" sz="1400" i="1" dirty="0" err="1">
                                <a:solidFill>
                                  <a:schemeClr val="tx1">
                                    <a:lumMod val="50000"/>
                                    <a:lumOff val="50000"/>
                                  </a:schemeClr>
                                </a:solidFill>
                                <a:latin typeface="Cambria Math" panose="02040503050406030204" pitchFamily="18" charset="0"/>
                              </a:rPr>
                              <m:t>𝑖</m:t>
                            </m:r>
                          </m:e>
                        </m:acc>
                      </m:sub>
                    </m:sSub>
                  </m:oMath>
                </a14:m>
                <a:r>
                  <a:rPr lang="en-US" altLang="zh-CN" sz="1400" dirty="0" smtClean="0">
                    <a:solidFill>
                      <a:schemeClr val="tx1">
                        <a:lumMod val="50000"/>
                        <a:lumOff val="50000"/>
                      </a:schemeClr>
                    </a:solidFill>
                  </a:rPr>
                  <a:t>, i = 1</a:t>
                </a:r>
                <a:r>
                  <a:rPr lang="en-US" altLang="zh-CN" sz="1400" dirty="0">
                    <a:solidFill>
                      <a:schemeClr val="tx1">
                        <a:lumMod val="50000"/>
                        <a:lumOff val="50000"/>
                      </a:schemeClr>
                    </a:solidFill>
                  </a:rPr>
                  <a:t>,...,n) in the input vector </a:t>
                </a:r>
                <a14:m>
                  <m:oMath xmlns:m="http://schemas.openxmlformats.org/officeDocument/2006/math">
                    <m:r>
                      <a:rPr lang="en-US" altLang="zh-CN" sz="1400" b="1" i="1" dirty="0">
                        <a:solidFill>
                          <a:schemeClr val="tx1">
                            <a:lumMod val="50000"/>
                            <a:lumOff val="50000"/>
                          </a:schemeClr>
                        </a:solidFill>
                        <a:latin typeface="Cambria Math" panose="02040503050406030204" pitchFamily="18" charset="0"/>
                      </a:rPr>
                      <m:t>𝒂</m:t>
                    </m:r>
                  </m:oMath>
                </a14:m>
                <a:r>
                  <a:rPr lang="en-US" altLang="zh-CN" sz="1400" dirty="0" smtClean="0">
                    <a:solidFill>
                      <a:schemeClr val="tx1">
                        <a:lumMod val="50000"/>
                        <a:lumOff val="50000"/>
                      </a:schemeClr>
                    </a:solidFill>
                  </a:rPr>
                  <a:t>.</a:t>
                </a:r>
              </a:p>
              <a:p>
                <a:pPr lvl="1"/>
                <a:r>
                  <a:rPr lang="en-US" altLang="zh-CN" sz="1400" dirty="0">
                    <a:solidFill>
                      <a:schemeClr val="tx1">
                        <a:lumMod val="50000"/>
                        <a:lumOff val="50000"/>
                      </a:schemeClr>
                    </a:solidFill>
                  </a:rPr>
                  <a:t>-&gt; </a:t>
                </a:r>
                <a:r>
                  <a:rPr lang="en-US" altLang="zh-CN" sz="1400" b="1" dirty="0" smtClean="0">
                    <a:solidFill>
                      <a:schemeClr val="tx1">
                        <a:lumMod val="50000"/>
                        <a:lumOff val="50000"/>
                      </a:schemeClr>
                    </a:solidFill>
                  </a:rPr>
                  <a:t>Vector-Exponential </a:t>
                </a:r>
                <a:r>
                  <a:rPr lang="en-US" altLang="zh-CN" sz="1400" b="1" dirty="0">
                    <a:solidFill>
                      <a:schemeClr val="tx1">
                        <a:lumMod val="50000"/>
                        <a:lumOff val="50000"/>
                      </a:schemeClr>
                    </a:solidFill>
                  </a:rPr>
                  <a:t>(VEXP) </a:t>
                </a:r>
                <a:r>
                  <a:rPr lang="en-US" altLang="zh-CN" sz="1400" dirty="0" smtClean="0">
                    <a:solidFill>
                      <a:schemeClr val="tx1">
                        <a:lumMod val="50000"/>
                        <a:lumOff val="50000"/>
                      </a:schemeClr>
                    </a:solidFill>
                  </a:rPr>
                  <a:t>instruction: </a:t>
                </a:r>
                <a:r>
                  <a:rPr lang="en-US" altLang="zh-CN" sz="1400" dirty="0">
                    <a:solidFill>
                      <a:schemeClr val="tx1">
                        <a:lumMod val="50000"/>
                        <a:lumOff val="50000"/>
                      </a:schemeClr>
                    </a:solidFill>
                  </a:rPr>
                  <a:t>for elementwise exponential of a </a:t>
                </a:r>
                <a:r>
                  <a:rPr lang="en-US" altLang="zh-CN" sz="1400" dirty="0" smtClean="0">
                    <a:solidFill>
                      <a:schemeClr val="tx1">
                        <a:lumMod val="50000"/>
                        <a:lumOff val="50000"/>
                      </a:schemeClr>
                    </a:solidFill>
                  </a:rPr>
                  <a:t>vector</a:t>
                </a:r>
              </a:p>
              <a:p>
                <a:pPr lvl="1"/>
                <a:endParaRPr lang="en-US" altLang="zh-CN" sz="1400" dirty="0" smtClean="0">
                  <a:solidFill>
                    <a:schemeClr val="tx1">
                      <a:lumMod val="50000"/>
                      <a:lumOff val="50000"/>
                    </a:schemeClr>
                  </a:solidFill>
                </a:endParaRPr>
              </a:p>
              <a:p>
                <a:pPr marL="285750" indent="-285750">
                  <a:buFont typeface="Arial" panose="020B0604020202020204" pitchFamily="34" charset="0"/>
                  <a:buChar char="•"/>
                </a:pPr>
                <a:r>
                  <a:rPr lang="en-US" altLang="zh-CN" sz="1400" dirty="0">
                    <a:solidFill>
                      <a:schemeClr val="tx1">
                        <a:lumMod val="50000"/>
                        <a:lumOff val="50000"/>
                      </a:schemeClr>
                    </a:solidFill>
                  </a:rPr>
                  <a:t>Adding the constant 1 to each element of the </a:t>
                </a:r>
                <a:r>
                  <a:rPr lang="en-US" altLang="zh-CN" sz="1400" dirty="0" smtClean="0">
                    <a:solidFill>
                      <a:schemeClr val="tx1">
                        <a:lumMod val="50000"/>
                        <a:lumOff val="50000"/>
                      </a:schemeClr>
                    </a:solidFill>
                  </a:rPr>
                  <a:t>vector (</a:t>
                </a:r>
                <a14:m>
                  <m:oMath xmlns:m="http://schemas.openxmlformats.org/officeDocument/2006/math">
                    <m:sSup>
                      <m:sSupPr>
                        <m:ctrlPr>
                          <a:rPr lang="en-US" altLang="zh-CN" sz="1400" i="1" dirty="0">
                            <a:solidFill>
                              <a:schemeClr val="tx1">
                                <a:lumMod val="50000"/>
                                <a:lumOff val="50000"/>
                              </a:schemeClr>
                            </a:solidFill>
                            <a:latin typeface="Cambria Math" panose="02040503050406030204" pitchFamily="18" charset="0"/>
                          </a:rPr>
                        </m:ctrlPr>
                      </m:sSupPr>
                      <m:e>
                        <m:r>
                          <a:rPr lang="en-US" altLang="zh-CN" sz="1400" i="1" dirty="0" err="1">
                            <a:solidFill>
                              <a:schemeClr val="tx1">
                                <a:lumMod val="50000"/>
                                <a:lumOff val="50000"/>
                              </a:schemeClr>
                            </a:solidFill>
                            <a:latin typeface="Cambria Math" panose="02040503050406030204" pitchFamily="18" charset="0"/>
                          </a:rPr>
                          <m:t>𝑒</m:t>
                        </m:r>
                      </m:e>
                      <m:sup>
                        <m:sSub>
                          <m:sSubPr>
                            <m:ctrlPr>
                              <a:rPr lang="en-US" altLang="zh-CN" sz="1400" i="1" dirty="0" err="1">
                                <a:solidFill>
                                  <a:schemeClr val="tx1">
                                    <a:lumMod val="50000"/>
                                    <a:lumOff val="50000"/>
                                  </a:schemeClr>
                                </a:solidFill>
                                <a:latin typeface="Cambria Math" panose="02040503050406030204" pitchFamily="18" charset="0"/>
                              </a:rPr>
                            </m:ctrlPr>
                          </m:sSubPr>
                          <m:e>
                            <m:r>
                              <a:rPr lang="en-US" altLang="zh-CN" sz="1400" i="1" dirty="0" err="1">
                                <a:solidFill>
                                  <a:schemeClr val="tx1">
                                    <a:lumMod val="50000"/>
                                    <a:lumOff val="50000"/>
                                  </a:schemeClr>
                                </a:solidFill>
                                <a:latin typeface="Cambria Math" panose="02040503050406030204" pitchFamily="18" charset="0"/>
                              </a:rPr>
                              <m:t>𝑎</m:t>
                            </m:r>
                          </m:e>
                          <m:sub>
                            <m:r>
                              <a:rPr lang="en-US" altLang="zh-CN" sz="1400" i="1" dirty="0" err="1">
                                <a:solidFill>
                                  <a:schemeClr val="tx1">
                                    <a:lumMod val="50000"/>
                                    <a:lumOff val="50000"/>
                                  </a:schemeClr>
                                </a:solidFill>
                                <a:latin typeface="Cambria Math" panose="02040503050406030204" pitchFamily="18" charset="0"/>
                              </a:rPr>
                              <m:t>𝑖</m:t>
                            </m:r>
                          </m:sub>
                        </m:sSub>
                      </m:sup>
                    </m:sSup>
                  </m:oMath>
                </a14:m>
                <a:r>
                  <a:rPr lang="en-US" altLang="zh-CN" sz="1400" dirty="0">
                    <a:solidFill>
                      <a:schemeClr val="tx1">
                        <a:lumMod val="50000"/>
                        <a:lumOff val="50000"/>
                      </a:schemeClr>
                    </a:solidFill>
                  </a:rPr>
                  <a:t>,...,</a:t>
                </a:r>
                <a:r>
                  <a:rPr lang="en-US" altLang="zh-CN" sz="1400" dirty="0">
                    <a:solidFill>
                      <a:schemeClr val="tx1">
                        <a:lumMod val="50000"/>
                        <a:lumOff val="50000"/>
                      </a:schemeClr>
                    </a:solidFill>
                  </a:rPr>
                  <a:t> </a:t>
                </a:r>
                <a14:m>
                  <m:oMath xmlns:m="http://schemas.openxmlformats.org/officeDocument/2006/math">
                    <m:sSup>
                      <m:sSupPr>
                        <m:ctrlPr>
                          <a:rPr lang="en-US" altLang="zh-CN" sz="1400" i="1" dirty="0">
                            <a:solidFill>
                              <a:schemeClr val="tx1">
                                <a:lumMod val="50000"/>
                                <a:lumOff val="50000"/>
                              </a:schemeClr>
                            </a:solidFill>
                            <a:latin typeface="Cambria Math" panose="02040503050406030204" pitchFamily="18" charset="0"/>
                          </a:rPr>
                        </m:ctrlPr>
                      </m:sSupPr>
                      <m:e>
                        <m:r>
                          <a:rPr lang="en-US" altLang="zh-CN" sz="1400" i="1" dirty="0" err="1">
                            <a:solidFill>
                              <a:schemeClr val="tx1">
                                <a:lumMod val="50000"/>
                                <a:lumOff val="50000"/>
                              </a:schemeClr>
                            </a:solidFill>
                            <a:latin typeface="Cambria Math" panose="02040503050406030204" pitchFamily="18" charset="0"/>
                          </a:rPr>
                          <m:t>𝑒</m:t>
                        </m:r>
                      </m:e>
                      <m:sup>
                        <m:sSub>
                          <m:sSubPr>
                            <m:ctrlPr>
                              <a:rPr lang="en-US" altLang="zh-CN" sz="1400" i="1" dirty="0" err="1">
                                <a:solidFill>
                                  <a:schemeClr val="tx1">
                                    <a:lumMod val="50000"/>
                                    <a:lumOff val="50000"/>
                                  </a:schemeClr>
                                </a:solidFill>
                                <a:latin typeface="Cambria Math" panose="02040503050406030204" pitchFamily="18" charset="0"/>
                              </a:rPr>
                            </m:ctrlPr>
                          </m:sSubPr>
                          <m:e>
                            <m:r>
                              <a:rPr lang="en-US" altLang="zh-CN" sz="1400" i="1" dirty="0" err="1">
                                <a:solidFill>
                                  <a:schemeClr val="tx1">
                                    <a:lumMod val="50000"/>
                                    <a:lumOff val="50000"/>
                                  </a:schemeClr>
                                </a:solidFill>
                                <a:latin typeface="Cambria Math" panose="02040503050406030204" pitchFamily="18" charset="0"/>
                              </a:rPr>
                              <m:t>𝑎</m:t>
                            </m:r>
                          </m:e>
                          <m:sub>
                            <m:r>
                              <a:rPr lang="en-US" altLang="zh-CN" sz="1400" b="0" i="1" dirty="0" smtClean="0">
                                <a:solidFill>
                                  <a:schemeClr val="tx1">
                                    <a:lumMod val="50000"/>
                                    <a:lumOff val="50000"/>
                                  </a:schemeClr>
                                </a:solidFill>
                                <a:latin typeface="Cambria Math" panose="02040503050406030204" pitchFamily="18" charset="0"/>
                              </a:rPr>
                              <m:t>𝑛</m:t>
                            </m:r>
                          </m:sub>
                        </m:sSub>
                      </m:sup>
                    </m:sSup>
                  </m:oMath>
                </a14:m>
                <a:r>
                  <a:rPr lang="en-US" altLang="zh-CN" sz="1400" dirty="0" smtClean="0">
                    <a:solidFill>
                      <a:schemeClr val="tx1">
                        <a:lumMod val="50000"/>
                        <a:lumOff val="50000"/>
                      </a:schemeClr>
                    </a:solidFill>
                  </a:rPr>
                  <a:t>).</a:t>
                </a:r>
              </a:p>
              <a:p>
                <a:pPr lvl="1"/>
                <a:r>
                  <a:rPr lang="en-US" altLang="zh-CN" sz="1400" dirty="0" smtClean="0">
                    <a:solidFill>
                      <a:schemeClr val="tx1">
                        <a:lumMod val="50000"/>
                        <a:lumOff val="50000"/>
                      </a:schemeClr>
                    </a:solidFill>
                  </a:rPr>
                  <a:t>-&gt; </a:t>
                </a:r>
                <a:r>
                  <a:rPr lang="en-US" altLang="zh-CN" sz="1400" b="1" dirty="0" smtClean="0">
                    <a:solidFill>
                      <a:schemeClr val="tx1">
                        <a:lumMod val="50000"/>
                        <a:lumOff val="50000"/>
                      </a:schemeClr>
                    </a:solidFill>
                  </a:rPr>
                  <a:t>Vector-Add-Scalar (VAS</a:t>
                </a:r>
                <a:r>
                  <a:rPr lang="en-US" altLang="zh-CN" sz="1400" b="1" dirty="0">
                    <a:solidFill>
                      <a:schemeClr val="tx1">
                        <a:lumMod val="50000"/>
                        <a:lumOff val="50000"/>
                      </a:schemeClr>
                    </a:solidFill>
                  </a:rPr>
                  <a:t>) </a:t>
                </a:r>
                <a:r>
                  <a:rPr lang="en-US" altLang="zh-CN" sz="1400" dirty="0" smtClean="0">
                    <a:solidFill>
                      <a:schemeClr val="tx1">
                        <a:lumMod val="50000"/>
                        <a:lumOff val="50000"/>
                      </a:schemeClr>
                    </a:solidFill>
                  </a:rPr>
                  <a:t>instruction</a:t>
                </a:r>
              </a:p>
              <a:p>
                <a:pPr lvl="1"/>
                <a:endParaRPr lang="en-US" altLang="zh-CN" sz="1400" dirty="0" smtClean="0">
                  <a:solidFill>
                    <a:schemeClr val="tx1">
                      <a:lumMod val="50000"/>
                      <a:lumOff val="50000"/>
                    </a:schemeClr>
                  </a:solidFill>
                </a:endParaRPr>
              </a:p>
              <a:p>
                <a:pPr marL="285750" indent="-285750">
                  <a:buFont typeface="Arial" panose="020B0604020202020204" pitchFamily="34" charset="0"/>
                  <a:buChar char="•"/>
                </a:pPr>
                <a:r>
                  <a:rPr lang="en-US" altLang="zh-CN" sz="1400" dirty="0">
                    <a:solidFill>
                      <a:schemeClr val="tx1">
                        <a:lumMod val="50000"/>
                        <a:lumOff val="50000"/>
                      </a:schemeClr>
                    </a:solidFill>
                  </a:rPr>
                  <a:t>Dividing </a:t>
                </a:r>
                <a14:m>
                  <m:oMath xmlns:m="http://schemas.openxmlformats.org/officeDocument/2006/math">
                    <m:sSup>
                      <m:sSupPr>
                        <m:ctrlPr>
                          <a:rPr lang="en-US" altLang="zh-CN" sz="1400" i="1" dirty="0">
                            <a:solidFill>
                              <a:schemeClr val="tx1">
                                <a:lumMod val="50000"/>
                                <a:lumOff val="50000"/>
                              </a:schemeClr>
                            </a:solidFill>
                            <a:latin typeface="Cambria Math" panose="02040503050406030204" pitchFamily="18" charset="0"/>
                          </a:rPr>
                        </m:ctrlPr>
                      </m:sSupPr>
                      <m:e>
                        <m:r>
                          <a:rPr lang="en-US" altLang="zh-CN" sz="1400" i="1" dirty="0" err="1">
                            <a:solidFill>
                              <a:schemeClr val="tx1">
                                <a:lumMod val="50000"/>
                                <a:lumOff val="50000"/>
                              </a:schemeClr>
                            </a:solidFill>
                            <a:latin typeface="Cambria Math" panose="02040503050406030204" pitchFamily="18" charset="0"/>
                          </a:rPr>
                          <m:t>𝑒</m:t>
                        </m:r>
                      </m:e>
                      <m:sup>
                        <m:sSub>
                          <m:sSubPr>
                            <m:ctrlPr>
                              <a:rPr lang="en-US" altLang="zh-CN" sz="1400" i="1" dirty="0" err="1">
                                <a:solidFill>
                                  <a:schemeClr val="tx1">
                                    <a:lumMod val="50000"/>
                                    <a:lumOff val="50000"/>
                                  </a:schemeClr>
                                </a:solidFill>
                                <a:latin typeface="Cambria Math" panose="02040503050406030204" pitchFamily="18" charset="0"/>
                              </a:rPr>
                            </m:ctrlPr>
                          </m:sSubPr>
                          <m:e>
                            <m:r>
                              <a:rPr lang="en-US" altLang="zh-CN" sz="1400" i="1" dirty="0" err="1">
                                <a:solidFill>
                                  <a:schemeClr val="tx1">
                                    <a:lumMod val="50000"/>
                                    <a:lumOff val="50000"/>
                                  </a:schemeClr>
                                </a:solidFill>
                                <a:latin typeface="Cambria Math" panose="02040503050406030204" pitchFamily="18" charset="0"/>
                              </a:rPr>
                              <m:t>𝑎</m:t>
                            </m:r>
                          </m:e>
                          <m:sub>
                            <m:r>
                              <a:rPr lang="en-US" altLang="zh-CN" sz="1400" i="1" dirty="0" err="1">
                                <a:solidFill>
                                  <a:schemeClr val="tx1">
                                    <a:lumMod val="50000"/>
                                    <a:lumOff val="50000"/>
                                  </a:schemeClr>
                                </a:solidFill>
                                <a:latin typeface="Cambria Math" panose="02040503050406030204" pitchFamily="18" charset="0"/>
                              </a:rPr>
                              <m:t>𝑖</m:t>
                            </m:r>
                          </m:sub>
                        </m:sSub>
                      </m:sup>
                    </m:sSup>
                  </m:oMath>
                </a14:m>
                <a:r>
                  <a:rPr lang="en-US" altLang="zh-CN" sz="1400" dirty="0">
                    <a:solidFill>
                      <a:schemeClr val="tx1">
                        <a:lumMod val="50000"/>
                        <a:lumOff val="50000"/>
                      </a:schemeClr>
                    </a:solidFill>
                  </a:rPr>
                  <a:t> by </a:t>
                </a:r>
                <a14:m>
                  <m:oMath xmlns:m="http://schemas.openxmlformats.org/officeDocument/2006/math">
                    <m:sSup>
                      <m:sSupPr>
                        <m:ctrlPr>
                          <a:rPr lang="en-US" altLang="zh-CN" sz="1400" i="1" dirty="0">
                            <a:solidFill>
                              <a:schemeClr val="tx1">
                                <a:lumMod val="50000"/>
                                <a:lumOff val="50000"/>
                              </a:schemeClr>
                            </a:solidFill>
                            <a:latin typeface="Cambria Math" panose="02040503050406030204" pitchFamily="18" charset="0"/>
                          </a:rPr>
                        </m:ctrlPr>
                      </m:sSupPr>
                      <m:e>
                        <m:r>
                          <a:rPr lang="en-US" altLang="zh-CN" sz="1400" b="0" i="1" dirty="0" smtClean="0">
                            <a:solidFill>
                              <a:schemeClr val="tx1">
                                <a:lumMod val="50000"/>
                                <a:lumOff val="50000"/>
                              </a:schemeClr>
                            </a:solidFill>
                            <a:latin typeface="Cambria Math" panose="02040503050406030204" pitchFamily="18" charset="0"/>
                          </a:rPr>
                          <m:t>1+</m:t>
                        </m:r>
                        <m:r>
                          <a:rPr lang="en-US" altLang="zh-CN" sz="1400" i="1" dirty="0" err="1">
                            <a:solidFill>
                              <a:schemeClr val="tx1">
                                <a:lumMod val="50000"/>
                                <a:lumOff val="50000"/>
                              </a:schemeClr>
                            </a:solidFill>
                            <a:latin typeface="Cambria Math" panose="02040503050406030204" pitchFamily="18" charset="0"/>
                          </a:rPr>
                          <m:t>𝑒</m:t>
                        </m:r>
                      </m:e>
                      <m:sup>
                        <m:sSub>
                          <m:sSubPr>
                            <m:ctrlPr>
                              <a:rPr lang="en-US" altLang="zh-CN" sz="1400" i="1" dirty="0" err="1">
                                <a:solidFill>
                                  <a:schemeClr val="tx1">
                                    <a:lumMod val="50000"/>
                                    <a:lumOff val="50000"/>
                                  </a:schemeClr>
                                </a:solidFill>
                                <a:latin typeface="Cambria Math" panose="02040503050406030204" pitchFamily="18" charset="0"/>
                              </a:rPr>
                            </m:ctrlPr>
                          </m:sSubPr>
                          <m:e>
                            <m:r>
                              <a:rPr lang="en-US" altLang="zh-CN" sz="1400" i="1" dirty="0" err="1">
                                <a:solidFill>
                                  <a:schemeClr val="tx1">
                                    <a:lumMod val="50000"/>
                                    <a:lumOff val="50000"/>
                                  </a:schemeClr>
                                </a:solidFill>
                                <a:latin typeface="Cambria Math" panose="02040503050406030204" pitchFamily="18" charset="0"/>
                              </a:rPr>
                              <m:t>𝑎</m:t>
                            </m:r>
                          </m:e>
                          <m:sub>
                            <m:r>
                              <a:rPr lang="en-US" altLang="zh-CN" sz="1400" i="1" dirty="0" err="1">
                                <a:solidFill>
                                  <a:schemeClr val="tx1">
                                    <a:lumMod val="50000"/>
                                    <a:lumOff val="50000"/>
                                  </a:schemeClr>
                                </a:solidFill>
                                <a:latin typeface="Cambria Math" panose="02040503050406030204" pitchFamily="18" charset="0"/>
                              </a:rPr>
                              <m:t>𝑖</m:t>
                            </m:r>
                          </m:sub>
                        </m:sSub>
                      </m:sup>
                    </m:sSup>
                  </m:oMath>
                </a14:m>
                <a:r>
                  <a:rPr lang="en-US" altLang="zh-CN" sz="1400" dirty="0">
                    <a:solidFill>
                      <a:schemeClr val="tx1">
                        <a:lumMod val="50000"/>
                        <a:lumOff val="50000"/>
                      </a:schemeClr>
                    </a:solidFill>
                  </a:rPr>
                  <a:t> for each vector index </a:t>
                </a:r>
                <a:r>
                  <a:rPr lang="en-US" altLang="zh-CN" sz="1400" dirty="0" err="1">
                    <a:solidFill>
                      <a:schemeClr val="tx1">
                        <a:lumMod val="50000"/>
                        <a:lumOff val="50000"/>
                      </a:schemeClr>
                    </a:solidFill>
                  </a:rPr>
                  <a:t>i</a:t>
                </a:r>
                <a:r>
                  <a:rPr lang="en-US" altLang="zh-CN" sz="1400" dirty="0">
                    <a:solidFill>
                      <a:schemeClr val="tx1">
                        <a:lumMod val="50000"/>
                        <a:lumOff val="50000"/>
                      </a:schemeClr>
                    </a:solidFill>
                  </a:rPr>
                  <a:t> = 1,...,n.</a:t>
                </a:r>
              </a:p>
              <a:p>
                <a:pPr lvl="1"/>
                <a:r>
                  <a:rPr lang="en-US" altLang="zh-CN" sz="1400" dirty="0" smtClean="0">
                    <a:solidFill>
                      <a:schemeClr val="tx1">
                        <a:lumMod val="50000"/>
                        <a:lumOff val="50000"/>
                      </a:schemeClr>
                    </a:solidFill>
                  </a:rPr>
                  <a:t>-&gt; </a:t>
                </a:r>
                <a:r>
                  <a:rPr lang="en-US" altLang="zh-CN" sz="1400" b="1" dirty="0" smtClean="0">
                    <a:solidFill>
                      <a:schemeClr val="tx1">
                        <a:lumMod val="50000"/>
                        <a:lumOff val="50000"/>
                      </a:schemeClr>
                    </a:solidFill>
                  </a:rPr>
                  <a:t>Vector-</a:t>
                </a:r>
                <a:r>
                  <a:rPr lang="en-US" altLang="zh-CN" sz="1400" b="1" dirty="0" err="1" smtClean="0">
                    <a:solidFill>
                      <a:schemeClr val="tx1">
                        <a:lumMod val="50000"/>
                        <a:lumOff val="50000"/>
                      </a:schemeClr>
                    </a:solidFill>
                  </a:rPr>
                  <a:t>Div</a:t>
                </a:r>
                <a:r>
                  <a:rPr lang="en-US" altLang="zh-CN" sz="1400" b="1" dirty="0" smtClean="0">
                    <a:solidFill>
                      <a:schemeClr val="tx1">
                        <a:lumMod val="50000"/>
                        <a:lumOff val="50000"/>
                      </a:schemeClr>
                    </a:solidFill>
                  </a:rPr>
                  <a:t>-Vector </a:t>
                </a:r>
                <a:r>
                  <a:rPr lang="en-US" altLang="zh-CN" sz="1400" b="1" dirty="0">
                    <a:solidFill>
                      <a:schemeClr val="tx1">
                        <a:lumMod val="50000"/>
                        <a:lumOff val="50000"/>
                      </a:schemeClr>
                    </a:solidFill>
                  </a:rPr>
                  <a:t>(VDV) </a:t>
                </a:r>
                <a:r>
                  <a:rPr lang="en-US" altLang="zh-CN" sz="1400" dirty="0" smtClean="0">
                    <a:solidFill>
                      <a:schemeClr val="tx1">
                        <a:lumMod val="50000"/>
                        <a:lumOff val="50000"/>
                      </a:schemeClr>
                    </a:solidFill>
                  </a:rPr>
                  <a:t>instruction: </a:t>
                </a:r>
                <a:r>
                  <a:rPr lang="en-US" altLang="zh-CN" sz="1400" dirty="0">
                    <a:solidFill>
                      <a:schemeClr val="tx1">
                        <a:lumMod val="50000"/>
                        <a:lumOff val="50000"/>
                      </a:schemeClr>
                    </a:solidFill>
                  </a:rPr>
                  <a:t>for element-wise division between </a:t>
                </a:r>
                <a:r>
                  <a:rPr lang="en-US" altLang="zh-CN" sz="1400" dirty="0" smtClean="0">
                    <a:solidFill>
                      <a:schemeClr val="tx1">
                        <a:lumMod val="50000"/>
                        <a:lumOff val="50000"/>
                      </a:schemeClr>
                    </a:solidFill>
                  </a:rPr>
                  <a:t>vectors</a:t>
                </a:r>
              </a:p>
            </p:txBody>
          </p:sp>
        </mc:Choice>
        <mc:Fallback>
          <p:sp>
            <p:nvSpPr>
              <p:cNvPr id="9" name="矩形 8"/>
              <p:cNvSpPr>
                <a:spLocks noRot="1" noChangeAspect="1" noMove="1" noResize="1" noEditPoints="1" noAdjustHandles="1" noChangeArrowheads="1" noChangeShapeType="1" noTextEdit="1"/>
              </p:cNvSpPr>
              <p:nvPr/>
            </p:nvSpPr>
            <p:spPr>
              <a:xfrm>
                <a:off x="611560" y="1896675"/>
                <a:ext cx="7290810" cy="1815882"/>
              </a:xfrm>
              <a:prstGeom prst="rect">
                <a:avLst/>
              </a:prstGeom>
              <a:blipFill>
                <a:blip r:embed="rId3"/>
                <a:stretch>
                  <a:fillRect l="-84" t="-671" b="-26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01740987"/>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p:nvPr/>
        </p:nvSpPr>
        <p:spPr>
          <a:xfrm>
            <a:off x="476520" y="96475"/>
            <a:ext cx="3870455" cy="400110"/>
          </a:xfrm>
          <a:prstGeom prst="rect">
            <a:avLst/>
          </a:prstGeom>
          <a:noFill/>
        </p:spPr>
        <p:txBody>
          <a:bodyPr wrap="square" rtlCol="0">
            <a:spAutoFit/>
          </a:bodyPr>
          <a:lstStyle/>
          <a:p>
            <a:r>
              <a:rPr lang="en-US" altLang="zh-CN" sz="2000" dirty="0" smtClean="0">
                <a:solidFill>
                  <a:schemeClr val="tx1">
                    <a:lumMod val="85000"/>
                    <a:lumOff val="15000"/>
                  </a:schemeClr>
                </a:solidFill>
                <a:latin typeface="Impact" pitchFamily="34" charset="0"/>
                <a:ea typeface="+mj-ea"/>
              </a:rPr>
              <a:t>INSTRUCTION SET</a:t>
            </a:r>
            <a:endParaRPr lang="zh-CN" altLang="en-US" sz="2000" dirty="0">
              <a:solidFill>
                <a:schemeClr val="tx1">
                  <a:lumMod val="85000"/>
                  <a:lumOff val="15000"/>
                </a:schemeClr>
              </a:solidFill>
              <a:latin typeface="Impact" pitchFamily="34" charset="0"/>
              <a:ea typeface="+mj-ea"/>
            </a:endParaRPr>
          </a:p>
        </p:txBody>
      </p:sp>
      <p:sp>
        <p:nvSpPr>
          <p:cNvPr id="6" name="矩形 5"/>
          <p:cNvSpPr/>
          <p:nvPr/>
        </p:nvSpPr>
        <p:spPr>
          <a:xfrm>
            <a:off x="476520" y="430384"/>
            <a:ext cx="3870455" cy="246221"/>
          </a:xfrm>
          <a:prstGeom prst="rect">
            <a:avLst/>
          </a:prstGeom>
        </p:spPr>
        <p:txBody>
          <a:bodyPr wrap="square">
            <a:spAutoFit/>
          </a:bodyPr>
          <a:lstStyle/>
          <a:p>
            <a:r>
              <a:rPr lang="en-US" altLang="zh-CN" sz="1000" dirty="0" smtClean="0">
                <a:solidFill>
                  <a:schemeClr val="tx1">
                    <a:lumMod val="50000"/>
                    <a:lumOff val="50000"/>
                  </a:schemeClr>
                </a:solidFill>
              </a:rPr>
              <a:t>Vector Instructions</a:t>
            </a:r>
            <a:endParaRPr lang="zh-CN" altLang="en-US" sz="1000" dirty="0">
              <a:solidFill>
                <a:schemeClr val="tx1">
                  <a:lumMod val="50000"/>
                  <a:lumOff val="50000"/>
                </a:schemeClr>
              </a:solidFill>
            </a:endParaRPr>
          </a:p>
        </p:txBody>
      </p:sp>
      <p:sp>
        <p:nvSpPr>
          <p:cNvPr id="9" name="矩形 8"/>
          <p:cNvSpPr/>
          <p:nvPr/>
        </p:nvSpPr>
        <p:spPr>
          <a:xfrm>
            <a:off x="836585" y="2951532"/>
            <a:ext cx="7290810" cy="1384995"/>
          </a:xfrm>
          <a:prstGeom prst="rect">
            <a:avLst/>
          </a:prstGeom>
        </p:spPr>
        <p:txBody>
          <a:bodyPr wrap="square">
            <a:spAutoFit/>
          </a:bodyPr>
          <a:lstStyle/>
          <a:p>
            <a:pPr marL="285750" indent="-285750">
              <a:buFont typeface="Arial" panose="020B0604020202020204" pitchFamily="34" charset="0"/>
              <a:buChar char="•"/>
            </a:pPr>
            <a:r>
              <a:rPr lang="en-US" altLang="zh-CN" sz="1400" b="1" dirty="0" smtClean="0">
                <a:solidFill>
                  <a:schemeClr val="tx1">
                    <a:lumMod val="50000"/>
                    <a:lumOff val="50000"/>
                  </a:schemeClr>
                </a:solidFill>
              </a:rPr>
              <a:t>Vector-</a:t>
            </a:r>
            <a:r>
              <a:rPr lang="en-US" altLang="zh-CN" sz="1400" b="1" dirty="0" err="1" smtClean="0">
                <a:solidFill>
                  <a:schemeClr val="tx1">
                    <a:lumMod val="50000"/>
                    <a:lumOff val="50000"/>
                  </a:schemeClr>
                </a:solidFill>
              </a:rPr>
              <a:t>Mult</a:t>
            </a:r>
            <a:r>
              <a:rPr lang="en-US" altLang="zh-CN" sz="1400" b="1" dirty="0" smtClean="0">
                <a:solidFill>
                  <a:schemeClr val="tx1">
                    <a:lumMod val="50000"/>
                    <a:lumOff val="50000"/>
                  </a:schemeClr>
                </a:solidFill>
              </a:rPr>
              <a:t>-Vector </a:t>
            </a:r>
            <a:r>
              <a:rPr lang="en-US" altLang="zh-CN" sz="1400" b="1" dirty="0">
                <a:solidFill>
                  <a:schemeClr val="tx1">
                    <a:lumMod val="50000"/>
                    <a:lumOff val="50000"/>
                  </a:schemeClr>
                </a:solidFill>
              </a:rPr>
              <a:t>(VMV)</a:t>
            </a:r>
            <a:r>
              <a:rPr lang="en-US" altLang="zh-CN" sz="1400" dirty="0">
                <a:solidFill>
                  <a:schemeClr val="tx1">
                    <a:lumMod val="50000"/>
                    <a:lumOff val="50000"/>
                  </a:schemeClr>
                </a:solidFill>
              </a:rPr>
              <a:t>, </a:t>
            </a:r>
            <a:r>
              <a:rPr lang="en-US" altLang="zh-CN" sz="1400" b="1" dirty="0">
                <a:solidFill>
                  <a:schemeClr val="tx1">
                    <a:lumMod val="50000"/>
                    <a:lumOff val="50000"/>
                  </a:schemeClr>
                </a:solidFill>
              </a:rPr>
              <a:t>Vector-Sub-Vector (VSV)</a:t>
            </a:r>
            <a:r>
              <a:rPr lang="en-US" altLang="zh-CN" sz="1400" dirty="0">
                <a:solidFill>
                  <a:schemeClr val="tx1">
                    <a:lumMod val="50000"/>
                    <a:lumOff val="50000"/>
                  </a:schemeClr>
                </a:solidFill>
              </a:rPr>
              <a:t>, </a:t>
            </a:r>
            <a:r>
              <a:rPr lang="en-US" altLang="zh-CN" sz="1400" b="1" dirty="0" smtClean="0">
                <a:solidFill>
                  <a:schemeClr val="tx1">
                    <a:lumMod val="50000"/>
                    <a:lumOff val="50000"/>
                  </a:schemeClr>
                </a:solidFill>
              </a:rPr>
              <a:t>Vector-Logarithm (VLOG)</a:t>
            </a:r>
          </a:p>
          <a:p>
            <a:pPr marL="285750" indent="-285750">
              <a:buFont typeface="Arial" panose="020B0604020202020204" pitchFamily="34" charset="0"/>
              <a:buChar char="•"/>
            </a:pPr>
            <a:endParaRPr lang="en-US" altLang="zh-CN" sz="1400" b="1" dirty="0">
              <a:solidFill>
                <a:schemeClr val="tx1">
                  <a:lumMod val="50000"/>
                  <a:lumOff val="50000"/>
                </a:schemeClr>
              </a:solidFill>
            </a:endParaRPr>
          </a:p>
          <a:p>
            <a:pPr marL="285750" indent="-285750">
              <a:buFont typeface="Arial" panose="020B0604020202020204" pitchFamily="34" charset="0"/>
              <a:buChar char="•"/>
            </a:pPr>
            <a:r>
              <a:rPr lang="en-US" altLang="zh-CN" sz="1400" dirty="0" smtClean="0">
                <a:solidFill>
                  <a:schemeClr val="tx1">
                    <a:lumMod val="50000"/>
                    <a:lumOff val="50000"/>
                  </a:schemeClr>
                </a:solidFill>
              </a:rPr>
              <a:t>Use CORDIC technique to calculate transcendental functions (e.g. logarithmic, trigonometric and anti-trigonometric functions) using addition, subtract, shift and table-lookup operations.</a:t>
            </a:r>
          </a:p>
          <a:p>
            <a:pPr marL="285750" indent="-285750">
              <a:buFont typeface="Arial" panose="020B0604020202020204" pitchFamily="34" charset="0"/>
              <a:buChar char="•"/>
            </a:pPr>
            <a:endParaRPr lang="en-US" altLang="zh-CN" sz="1400" dirty="0">
              <a:solidFill>
                <a:schemeClr val="tx1">
                  <a:lumMod val="50000"/>
                  <a:lumOff val="50000"/>
                </a:schemeClr>
              </a:solidFill>
            </a:endParaRPr>
          </a:p>
        </p:txBody>
      </p:sp>
      <p:pic>
        <p:nvPicPr>
          <p:cNvPr id="8" name="Picture 2" descr="https://leonardoaraujosantos.gitbooks.io/artificial-inteligence/content/more_images/ActivationFunctions.PNG"/>
          <p:cNvPicPr>
            <a:picLocks noChangeAspect="1" noChangeArrowheads="1"/>
          </p:cNvPicPr>
          <p:nvPr/>
        </p:nvPicPr>
        <p:blipFill rotWithShape="1">
          <a:blip r:embed="rId2">
            <a:extLst>
              <a:ext uri="{28A0092B-C50C-407E-A947-70E740481C1C}">
                <a14:useLocalDpi xmlns:a14="http://schemas.microsoft.com/office/drawing/2010/main" val="0"/>
              </a:ext>
            </a:extLst>
          </a:blip>
          <a:srcRect l="4115" r="2744"/>
          <a:stretch/>
        </p:blipFill>
        <p:spPr bwMode="auto">
          <a:xfrm>
            <a:off x="1241630" y="756915"/>
            <a:ext cx="6602484" cy="1939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678572"/>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p:nvPr/>
        </p:nvSpPr>
        <p:spPr>
          <a:xfrm>
            <a:off x="476520" y="96475"/>
            <a:ext cx="3870455" cy="400110"/>
          </a:xfrm>
          <a:prstGeom prst="rect">
            <a:avLst/>
          </a:prstGeom>
          <a:noFill/>
        </p:spPr>
        <p:txBody>
          <a:bodyPr wrap="square" rtlCol="0">
            <a:spAutoFit/>
          </a:bodyPr>
          <a:lstStyle/>
          <a:p>
            <a:r>
              <a:rPr lang="en-US" altLang="zh-CN" sz="2000" dirty="0" smtClean="0">
                <a:solidFill>
                  <a:schemeClr val="tx1">
                    <a:lumMod val="85000"/>
                    <a:lumOff val="15000"/>
                  </a:schemeClr>
                </a:solidFill>
                <a:latin typeface="Impact" pitchFamily="34" charset="0"/>
                <a:ea typeface="+mj-ea"/>
              </a:rPr>
              <a:t>INSTRUCTION SET</a:t>
            </a:r>
            <a:endParaRPr lang="zh-CN" altLang="en-US" sz="2000" dirty="0">
              <a:solidFill>
                <a:schemeClr val="tx1">
                  <a:lumMod val="85000"/>
                  <a:lumOff val="15000"/>
                </a:schemeClr>
              </a:solidFill>
              <a:latin typeface="Impact" pitchFamily="34" charset="0"/>
              <a:ea typeface="+mj-ea"/>
            </a:endParaRPr>
          </a:p>
        </p:txBody>
      </p:sp>
      <p:sp>
        <p:nvSpPr>
          <p:cNvPr id="6" name="矩形 5"/>
          <p:cNvSpPr/>
          <p:nvPr/>
        </p:nvSpPr>
        <p:spPr>
          <a:xfrm>
            <a:off x="476520" y="430384"/>
            <a:ext cx="3870455" cy="246221"/>
          </a:xfrm>
          <a:prstGeom prst="rect">
            <a:avLst/>
          </a:prstGeom>
        </p:spPr>
        <p:txBody>
          <a:bodyPr wrap="square">
            <a:spAutoFit/>
          </a:bodyPr>
          <a:lstStyle/>
          <a:p>
            <a:r>
              <a:rPr lang="en-US" altLang="zh-CN" sz="1000" dirty="0" smtClean="0">
                <a:solidFill>
                  <a:schemeClr val="tx1">
                    <a:lumMod val="50000"/>
                    <a:lumOff val="50000"/>
                  </a:schemeClr>
                </a:solidFill>
              </a:rPr>
              <a:t>Vector Instructions</a:t>
            </a:r>
            <a:endParaRPr lang="zh-CN" altLang="en-US" sz="1000" dirty="0">
              <a:solidFill>
                <a:schemeClr val="tx1">
                  <a:lumMod val="50000"/>
                  <a:lumOff val="50000"/>
                </a:schemeClr>
              </a:solidFill>
            </a:endParaRPr>
          </a:p>
        </p:txBody>
      </p:sp>
      <p:sp>
        <p:nvSpPr>
          <p:cNvPr id="9" name="矩形 8"/>
          <p:cNvSpPr/>
          <p:nvPr/>
        </p:nvSpPr>
        <p:spPr>
          <a:xfrm>
            <a:off x="836585" y="2951532"/>
            <a:ext cx="7290810" cy="1169551"/>
          </a:xfrm>
          <a:prstGeom prst="rect">
            <a:avLst/>
          </a:prstGeom>
        </p:spPr>
        <p:txBody>
          <a:bodyPr wrap="square">
            <a:spAutoFit/>
          </a:bodyPr>
          <a:lstStyle/>
          <a:p>
            <a:pPr marL="285750" indent="-285750">
              <a:buFont typeface="Arial" panose="020B0604020202020204" pitchFamily="34" charset="0"/>
              <a:buChar char="•"/>
            </a:pPr>
            <a:r>
              <a:rPr lang="en-US" altLang="zh-CN" sz="1400" b="1" dirty="0" smtClean="0">
                <a:solidFill>
                  <a:schemeClr val="tx1">
                    <a:lumMod val="50000"/>
                    <a:lumOff val="50000"/>
                  </a:schemeClr>
                </a:solidFill>
              </a:rPr>
              <a:t>Random-Vector (RV)</a:t>
            </a:r>
            <a:r>
              <a:rPr lang="en-US" altLang="zh-CN" sz="1400" dirty="0" smtClean="0">
                <a:solidFill>
                  <a:schemeClr val="tx1">
                    <a:lumMod val="50000"/>
                    <a:lumOff val="50000"/>
                  </a:schemeClr>
                </a:solidFill>
              </a:rPr>
              <a:t>:</a:t>
            </a:r>
            <a:r>
              <a:rPr lang="en-US" altLang="zh-CN" sz="1400" b="1" dirty="0" smtClean="0">
                <a:solidFill>
                  <a:schemeClr val="tx1">
                    <a:lumMod val="50000"/>
                    <a:lumOff val="50000"/>
                  </a:schemeClr>
                </a:solidFill>
              </a:rPr>
              <a:t> </a:t>
            </a:r>
            <a:r>
              <a:rPr lang="en-US" altLang="zh-CN" sz="1400" dirty="0" smtClean="0">
                <a:solidFill>
                  <a:schemeClr val="tx1">
                    <a:lumMod val="50000"/>
                    <a:lumOff val="50000"/>
                  </a:schemeClr>
                </a:solidFill>
              </a:rPr>
              <a:t>generates </a:t>
            </a:r>
            <a:r>
              <a:rPr lang="en-US" altLang="zh-CN" sz="1400" dirty="0">
                <a:solidFill>
                  <a:schemeClr val="tx1">
                    <a:lumMod val="50000"/>
                    <a:lumOff val="50000"/>
                  </a:schemeClr>
                </a:solidFill>
              </a:rPr>
              <a:t>a vector </a:t>
            </a:r>
            <a:r>
              <a:rPr lang="en-US" altLang="zh-CN" sz="1400" dirty="0" smtClean="0">
                <a:solidFill>
                  <a:schemeClr val="tx1">
                    <a:lumMod val="50000"/>
                    <a:lumOff val="50000"/>
                  </a:schemeClr>
                </a:solidFill>
              </a:rPr>
              <a:t>of random </a:t>
            </a:r>
            <a:r>
              <a:rPr lang="en-US" altLang="zh-CN" sz="1400" dirty="0">
                <a:solidFill>
                  <a:schemeClr val="tx1">
                    <a:lumMod val="50000"/>
                    <a:lumOff val="50000"/>
                  </a:schemeClr>
                </a:solidFill>
              </a:rPr>
              <a:t>numbers obeying the uniform distribution at </a:t>
            </a:r>
            <a:r>
              <a:rPr lang="en-US" altLang="zh-CN" sz="1400" dirty="0" smtClean="0">
                <a:solidFill>
                  <a:schemeClr val="tx1">
                    <a:lumMod val="50000"/>
                    <a:lumOff val="50000"/>
                  </a:schemeClr>
                </a:solidFill>
              </a:rPr>
              <a:t>the interval </a:t>
            </a:r>
            <a:r>
              <a:rPr lang="en-US" altLang="zh-CN" sz="1400" dirty="0">
                <a:solidFill>
                  <a:schemeClr val="tx1">
                    <a:lumMod val="50000"/>
                    <a:lumOff val="50000"/>
                  </a:schemeClr>
                </a:solidFill>
              </a:rPr>
              <a:t>[0,1]. </a:t>
            </a:r>
            <a:endParaRPr lang="en-US" altLang="zh-CN" sz="1400" dirty="0" smtClean="0">
              <a:solidFill>
                <a:schemeClr val="tx1">
                  <a:lumMod val="50000"/>
                  <a:lumOff val="50000"/>
                </a:schemeClr>
              </a:solidFill>
            </a:endParaRPr>
          </a:p>
          <a:p>
            <a:pPr marL="285750" indent="-285750">
              <a:buFont typeface="Arial" panose="020B0604020202020204" pitchFamily="34" charset="0"/>
              <a:buChar char="•"/>
            </a:pPr>
            <a:endParaRPr lang="en-US" altLang="zh-CN" sz="1400" dirty="0" smtClean="0">
              <a:solidFill>
                <a:schemeClr val="tx1">
                  <a:lumMod val="50000"/>
                  <a:lumOff val="50000"/>
                </a:schemeClr>
              </a:solidFill>
            </a:endParaRPr>
          </a:p>
          <a:p>
            <a:pPr marL="285750" indent="-285750">
              <a:buFont typeface="Arial" panose="020B0604020202020204" pitchFamily="34" charset="0"/>
              <a:buChar char="•"/>
            </a:pPr>
            <a:r>
              <a:rPr lang="en-US" altLang="zh-CN" sz="1400" dirty="0" smtClean="0">
                <a:solidFill>
                  <a:schemeClr val="tx1">
                    <a:lumMod val="50000"/>
                    <a:lumOff val="50000"/>
                  </a:schemeClr>
                </a:solidFill>
              </a:rPr>
              <a:t>Given </a:t>
            </a:r>
            <a:r>
              <a:rPr lang="en-US" altLang="zh-CN" sz="1400" dirty="0">
                <a:solidFill>
                  <a:schemeClr val="tx1">
                    <a:lumMod val="50000"/>
                    <a:lumOff val="50000"/>
                  </a:schemeClr>
                </a:solidFill>
              </a:rPr>
              <a:t>uniform random vectors, we can </a:t>
            </a:r>
            <a:r>
              <a:rPr lang="en-US" altLang="zh-CN" sz="1400" dirty="0" smtClean="0">
                <a:solidFill>
                  <a:schemeClr val="tx1">
                    <a:lumMod val="50000"/>
                    <a:lumOff val="50000"/>
                  </a:schemeClr>
                </a:solidFill>
              </a:rPr>
              <a:t>further generate </a:t>
            </a:r>
            <a:r>
              <a:rPr lang="en-US" altLang="zh-CN" sz="1400" dirty="0">
                <a:solidFill>
                  <a:schemeClr val="tx1">
                    <a:lumMod val="50000"/>
                    <a:lumOff val="50000"/>
                  </a:schemeClr>
                </a:solidFill>
              </a:rPr>
              <a:t>random vectors obeying other distributions (e.g</a:t>
            </a:r>
            <a:r>
              <a:rPr lang="en-US" altLang="zh-CN" sz="1400" dirty="0" smtClean="0">
                <a:solidFill>
                  <a:schemeClr val="tx1">
                    <a:lumMod val="50000"/>
                    <a:lumOff val="50000"/>
                  </a:schemeClr>
                </a:solidFill>
              </a:rPr>
              <a:t>., Gaussian </a:t>
            </a:r>
            <a:r>
              <a:rPr lang="en-US" altLang="zh-CN" sz="1400" dirty="0">
                <a:solidFill>
                  <a:schemeClr val="tx1">
                    <a:lumMod val="50000"/>
                    <a:lumOff val="50000"/>
                  </a:schemeClr>
                </a:solidFill>
              </a:rPr>
              <a:t>distribution) using the Ziggurat </a:t>
            </a:r>
            <a:r>
              <a:rPr lang="en-US" altLang="zh-CN" sz="1400" dirty="0" smtClean="0">
                <a:solidFill>
                  <a:schemeClr val="tx1">
                    <a:lumMod val="50000"/>
                    <a:lumOff val="50000"/>
                  </a:schemeClr>
                </a:solidFill>
              </a:rPr>
              <a:t>algorithm.</a:t>
            </a:r>
            <a:endParaRPr lang="en-US" altLang="zh-CN" sz="1400" dirty="0">
              <a:solidFill>
                <a:schemeClr val="tx1">
                  <a:lumMod val="50000"/>
                  <a:lumOff val="50000"/>
                </a:schemeClr>
              </a:solidFill>
            </a:endParaRPr>
          </a:p>
        </p:txBody>
      </p:sp>
      <p:pic>
        <p:nvPicPr>
          <p:cNvPr id="3" name="图片 2"/>
          <p:cNvPicPr>
            <a:picLocks noChangeAspect="1"/>
          </p:cNvPicPr>
          <p:nvPr/>
        </p:nvPicPr>
        <p:blipFill>
          <a:blip r:embed="rId2"/>
          <a:stretch>
            <a:fillRect/>
          </a:stretch>
        </p:blipFill>
        <p:spPr>
          <a:xfrm>
            <a:off x="2546775" y="771550"/>
            <a:ext cx="3590000" cy="2101296"/>
          </a:xfrm>
          <a:prstGeom prst="rect">
            <a:avLst/>
          </a:prstGeom>
        </p:spPr>
      </p:pic>
    </p:spTree>
    <p:extLst>
      <p:ext uri="{BB962C8B-B14F-4D97-AF65-F5344CB8AC3E}">
        <p14:creationId xmlns:p14="http://schemas.microsoft.com/office/powerpoint/2010/main" val="2514115707"/>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p:nvPr/>
        </p:nvSpPr>
        <p:spPr>
          <a:xfrm>
            <a:off x="476520" y="96475"/>
            <a:ext cx="3870455" cy="400110"/>
          </a:xfrm>
          <a:prstGeom prst="rect">
            <a:avLst/>
          </a:prstGeom>
          <a:noFill/>
        </p:spPr>
        <p:txBody>
          <a:bodyPr wrap="square" rtlCol="0">
            <a:spAutoFit/>
          </a:bodyPr>
          <a:lstStyle/>
          <a:p>
            <a:r>
              <a:rPr lang="en-US" altLang="zh-CN" sz="2000" dirty="0" smtClean="0">
                <a:solidFill>
                  <a:schemeClr val="tx1">
                    <a:lumMod val="85000"/>
                    <a:lumOff val="15000"/>
                  </a:schemeClr>
                </a:solidFill>
                <a:latin typeface="Impact" pitchFamily="34" charset="0"/>
                <a:ea typeface="+mj-ea"/>
              </a:rPr>
              <a:t>INSTRUCTION SET</a:t>
            </a:r>
            <a:endParaRPr lang="zh-CN" altLang="en-US" sz="2000" dirty="0">
              <a:solidFill>
                <a:schemeClr val="tx1">
                  <a:lumMod val="85000"/>
                  <a:lumOff val="15000"/>
                </a:schemeClr>
              </a:solidFill>
              <a:latin typeface="Impact" pitchFamily="34" charset="0"/>
              <a:ea typeface="+mj-ea"/>
            </a:endParaRPr>
          </a:p>
        </p:txBody>
      </p:sp>
      <p:sp>
        <p:nvSpPr>
          <p:cNvPr id="6" name="矩形 5"/>
          <p:cNvSpPr/>
          <p:nvPr/>
        </p:nvSpPr>
        <p:spPr>
          <a:xfrm>
            <a:off x="476520" y="430384"/>
            <a:ext cx="3870455" cy="246221"/>
          </a:xfrm>
          <a:prstGeom prst="rect">
            <a:avLst/>
          </a:prstGeom>
        </p:spPr>
        <p:txBody>
          <a:bodyPr wrap="square">
            <a:spAutoFit/>
          </a:bodyPr>
          <a:lstStyle/>
          <a:p>
            <a:r>
              <a:rPr lang="en-US" altLang="zh-CN" sz="1000" dirty="0" smtClean="0">
                <a:solidFill>
                  <a:schemeClr val="tx1">
                    <a:lumMod val="50000"/>
                    <a:lumOff val="50000"/>
                  </a:schemeClr>
                </a:solidFill>
              </a:rPr>
              <a:t>Logical Instructions</a:t>
            </a:r>
            <a:endParaRPr lang="zh-CN" altLang="en-US" sz="1000" dirty="0">
              <a:solidFill>
                <a:schemeClr val="tx1">
                  <a:lumMod val="50000"/>
                  <a:lumOff val="50000"/>
                </a:schemeClr>
              </a:solidFill>
            </a:endParaRPr>
          </a:p>
        </p:txBody>
      </p:sp>
      <p:sp>
        <p:nvSpPr>
          <p:cNvPr id="9" name="矩形 8"/>
          <p:cNvSpPr/>
          <p:nvPr/>
        </p:nvSpPr>
        <p:spPr>
          <a:xfrm>
            <a:off x="251520" y="1086585"/>
            <a:ext cx="4905545" cy="1384995"/>
          </a:xfrm>
          <a:prstGeom prst="rect">
            <a:avLst/>
          </a:prstGeom>
        </p:spPr>
        <p:txBody>
          <a:bodyPr wrap="square">
            <a:spAutoFit/>
          </a:bodyPr>
          <a:lstStyle/>
          <a:p>
            <a:pPr marL="285750" indent="-285750">
              <a:buFont typeface="Arial" panose="020B0604020202020204" pitchFamily="34" charset="0"/>
              <a:buChar char="•"/>
            </a:pPr>
            <a:r>
              <a:rPr lang="en-US" altLang="zh-CN" sz="1400" b="1" dirty="0">
                <a:solidFill>
                  <a:schemeClr val="tx1">
                    <a:lumMod val="50000"/>
                    <a:lumOff val="50000"/>
                  </a:schemeClr>
                </a:solidFill>
              </a:rPr>
              <a:t>Vector-Greater-Than-Merge (VGTM</a:t>
            </a:r>
            <a:r>
              <a:rPr lang="en-US" altLang="zh-CN" sz="1400" b="1" dirty="0" smtClean="0">
                <a:solidFill>
                  <a:schemeClr val="tx1">
                    <a:lumMod val="50000"/>
                    <a:lumOff val="50000"/>
                  </a:schemeClr>
                </a:solidFill>
              </a:rPr>
              <a:t>)</a:t>
            </a:r>
          </a:p>
          <a:p>
            <a:pPr marL="742950" lvl="1" indent="-285750">
              <a:buFont typeface="Arial" panose="020B0604020202020204" pitchFamily="34" charset="0"/>
              <a:buChar char="•"/>
            </a:pPr>
            <a:r>
              <a:rPr lang="en-US" altLang="zh-CN" sz="1400" dirty="0" err="1" smtClean="0">
                <a:solidFill>
                  <a:schemeClr val="tx1">
                    <a:lumMod val="50000"/>
                    <a:lumOff val="50000"/>
                  </a:schemeClr>
                </a:solidFill>
              </a:rPr>
              <a:t>Vout</a:t>
            </a:r>
            <a:r>
              <a:rPr lang="en-US" altLang="zh-CN" sz="1400" dirty="0" smtClean="0">
                <a:solidFill>
                  <a:schemeClr val="tx1">
                    <a:lumMod val="50000"/>
                    <a:lumOff val="50000"/>
                  </a:schemeClr>
                </a:solidFill>
              </a:rPr>
              <a:t>[</a:t>
            </a:r>
            <a:r>
              <a:rPr lang="en-US" altLang="zh-CN" sz="1400" dirty="0" err="1" smtClean="0">
                <a:solidFill>
                  <a:schemeClr val="tx1">
                    <a:lumMod val="50000"/>
                    <a:lumOff val="50000"/>
                  </a:schemeClr>
                </a:solidFill>
              </a:rPr>
              <a:t>i</a:t>
            </a:r>
            <a:r>
              <a:rPr lang="en-US" altLang="zh-CN" sz="1400" dirty="0">
                <a:solidFill>
                  <a:schemeClr val="tx1">
                    <a:lumMod val="50000"/>
                    <a:lumOff val="50000"/>
                  </a:schemeClr>
                </a:solidFill>
              </a:rPr>
              <a:t>] = (Vin0[</a:t>
            </a:r>
            <a:r>
              <a:rPr lang="en-US" altLang="zh-CN" sz="1400" dirty="0" err="1">
                <a:solidFill>
                  <a:schemeClr val="tx1">
                    <a:lumMod val="50000"/>
                    <a:lumOff val="50000"/>
                  </a:schemeClr>
                </a:solidFill>
              </a:rPr>
              <a:t>i</a:t>
            </a:r>
            <a:r>
              <a:rPr lang="en-US" altLang="zh-CN" sz="1400" dirty="0">
                <a:solidFill>
                  <a:schemeClr val="tx1">
                    <a:lumMod val="50000"/>
                    <a:lumOff val="50000"/>
                  </a:schemeClr>
                </a:solidFill>
              </a:rPr>
              <a:t>] &gt; Vin1[</a:t>
            </a:r>
            <a:r>
              <a:rPr lang="en-US" altLang="zh-CN" sz="1400" dirty="0" err="1">
                <a:solidFill>
                  <a:schemeClr val="tx1">
                    <a:lumMod val="50000"/>
                    <a:lumOff val="50000"/>
                  </a:schemeClr>
                </a:solidFill>
              </a:rPr>
              <a:t>i</a:t>
            </a:r>
            <a:r>
              <a:rPr lang="en-US" altLang="zh-CN" sz="1400" dirty="0">
                <a:solidFill>
                  <a:schemeClr val="tx1">
                    <a:lumMod val="50000"/>
                    <a:lumOff val="50000"/>
                  </a:schemeClr>
                </a:solidFill>
              </a:rPr>
              <a:t>])?Vin0[</a:t>
            </a:r>
            <a:r>
              <a:rPr lang="en-US" altLang="zh-CN" sz="1400" dirty="0" err="1">
                <a:solidFill>
                  <a:schemeClr val="tx1">
                    <a:lumMod val="50000"/>
                    <a:lumOff val="50000"/>
                  </a:schemeClr>
                </a:solidFill>
              </a:rPr>
              <a:t>i</a:t>
            </a:r>
            <a:r>
              <a:rPr lang="en-US" altLang="zh-CN" sz="1400" dirty="0">
                <a:solidFill>
                  <a:schemeClr val="tx1">
                    <a:lumMod val="50000"/>
                    <a:lumOff val="50000"/>
                  </a:schemeClr>
                </a:solidFill>
              </a:rPr>
              <a:t>] : Vin1[</a:t>
            </a:r>
            <a:r>
              <a:rPr lang="en-US" altLang="zh-CN" sz="1400" dirty="0" err="1">
                <a:solidFill>
                  <a:schemeClr val="tx1">
                    <a:lumMod val="50000"/>
                    <a:lumOff val="50000"/>
                  </a:schemeClr>
                </a:solidFill>
              </a:rPr>
              <a:t>i</a:t>
            </a:r>
            <a:r>
              <a:rPr lang="en-US" altLang="zh-CN" sz="1400" dirty="0" smtClean="0">
                <a:solidFill>
                  <a:schemeClr val="tx1">
                    <a:lumMod val="50000"/>
                    <a:lumOff val="50000"/>
                  </a:schemeClr>
                </a:solidFill>
              </a:rPr>
              <a:t>]</a:t>
            </a:r>
          </a:p>
          <a:p>
            <a:pPr marL="285750" indent="-285750">
              <a:buFont typeface="Arial" panose="020B0604020202020204" pitchFamily="34" charset="0"/>
              <a:buChar char="•"/>
            </a:pPr>
            <a:endParaRPr lang="en-US" altLang="zh-CN" sz="1400" dirty="0" smtClean="0">
              <a:solidFill>
                <a:schemeClr val="tx1">
                  <a:lumMod val="50000"/>
                  <a:lumOff val="50000"/>
                </a:schemeClr>
              </a:solidFill>
            </a:endParaRPr>
          </a:p>
          <a:p>
            <a:pPr marL="285750" indent="-285750">
              <a:buFont typeface="Arial" panose="020B0604020202020204" pitchFamily="34" charset="0"/>
              <a:buChar char="•"/>
            </a:pPr>
            <a:r>
              <a:rPr lang="en-US" altLang="zh-CN" sz="1400" b="1" dirty="0" smtClean="0">
                <a:solidFill>
                  <a:schemeClr val="tx1">
                    <a:lumMod val="50000"/>
                    <a:lumOff val="50000"/>
                  </a:schemeClr>
                </a:solidFill>
              </a:rPr>
              <a:t>Vector-Greater-than (VGT)</a:t>
            </a:r>
            <a:endParaRPr lang="en-US" altLang="zh-CN" sz="1400" dirty="0">
              <a:solidFill>
                <a:schemeClr val="tx1">
                  <a:lumMod val="50000"/>
                  <a:lumOff val="50000"/>
                </a:schemeClr>
              </a:solidFill>
            </a:endParaRPr>
          </a:p>
          <a:p>
            <a:pPr marL="285750" indent="-285750">
              <a:buFont typeface="Arial" panose="020B0604020202020204" pitchFamily="34" charset="0"/>
              <a:buChar char="•"/>
            </a:pPr>
            <a:r>
              <a:rPr lang="en-US" altLang="zh-CN" sz="1400" b="1" dirty="0" smtClean="0">
                <a:solidFill>
                  <a:schemeClr val="tx1">
                    <a:lumMod val="50000"/>
                    <a:lumOff val="50000"/>
                  </a:schemeClr>
                </a:solidFill>
              </a:rPr>
              <a:t>Vector-Equal </a:t>
            </a:r>
            <a:r>
              <a:rPr lang="en-US" altLang="zh-CN" sz="1400" b="1" dirty="0">
                <a:solidFill>
                  <a:schemeClr val="tx1">
                    <a:lumMod val="50000"/>
                    <a:lumOff val="50000"/>
                  </a:schemeClr>
                </a:solidFill>
              </a:rPr>
              <a:t>instruction (</a:t>
            </a:r>
            <a:r>
              <a:rPr lang="en-US" altLang="zh-CN" sz="1400" b="1" dirty="0" smtClean="0">
                <a:solidFill>
                  <a:schemeClr val="tx1">
                    <a:lumMod val="50000"/>
                    <a:lumOff val="50000"/>
                  </a:schemeClr>
                </a:solidFill>
              </a:rPr>
              <a:t>VE)</a:t>
            </a:r>
          </a:p>
          <a:p>
            <a:pPr marL="285750" indent="-285750">
              <a:buFont typeface="Arial" panose="020B0604020202020204" pitchFamily="34" charset="0"/>
              <a:buChar char="•"/>
            </a:pPr>
            <a:r>
              <a:rPr lang="en-US" altLang="zh-CN" sz="1400" b="1" dirty="0" smtClean="0">
                <a:solidFill>
                  <a:schemeClr val="tx1">
                    <a:lumMod val="50000"/>
                    <a:lumOff val="50000"/>
                  </a:schemeClr>
                </a:solidFill>
              </a:rPr>
              <a:t>Vector </a:t>
            </a:r>
            <a:r>
              <a:rPr lang="en-US" altLang="zh-CN" sz="1400" b="1" dirty="0">
                <a:solidFill>
                  <a:schemeClr val="tx1">
                    <a:lumMod val="50000"/>
                    <a:lumOff val="50000"/>
                  </a:schemeClr>
                </a:solidFill>
              </a:rPr>
              <a:t>AND/OR/NOT </a:t>
            </a:r>
            <a:r>
              <a:rPr lang="en-US" altLang="zh-CN" sz="1400" b="1" dirty="0" smtClean="0">
                <a:solidFill>
                  <a:schemeClr val="tx1">
                    <a:lumMod val="50000"/>
                    <a:lumOff val="50000"/>
                  </a:schemeClr>
                </a:solidFill>
              </a:rPr>
              <a:t>instructions(VAND/VOR/VNOT)</a:t>
            </a:r>
          </a:p>
        </p:txBody>
      </p:sp>
      <p:pic>
        <p:nvPicPr>
          <p:cNvPr id="3" name="图片 2"/>
          <p:cNvPicPr>
            <a:picLocks noChangeAspect="1"/>
          </p:cNvPicPr>
          <p:nvPr/>
        </p:nvPicPr>
        <p:blipFill>
          <a:blip r:embed="rId2"/>
          <a:stretch>
            <a:fillRect/>
          </a:stretch>
        </p:blipFill>
        <p:spPr>
          <a:xfrm>
            <a:off x="5157065" y="501520"/>
            <a:ext cx="3681352" cy="3911676"/>
          </a:xfrm>
          <a:prstGeom prst="rect">
            <a:avLst/>
          </a:prstGeom>
        </p:spPr>
      </p:pic>
      <p:pic>
        <p:nvPicPr>
          <p:cNvPr id="4" name="图片 3"/>
          <p:cNvPicPr>
            <a:picLocks noChangeAspect="1"/>
          </p:cNvPicPr>
          <p:nvPr/>
        </p:nvPicPr>
        <p:blipFill>
          <a:blip r:embed="rId3"/>
          <a:stretch>
            <a:fillRect/>
          </a:stretch>
        </p:blipFill>
        <p:spPr>
          <a:xfrm>
            <a:off x="296525" y="3426845"/>
            <a:ext cx="4972086" cy="714380"/>
          </a:xfrm>
          <a:prstGeom prst="rect">
            <a:avLst/>
          </a:prstGeom>
        </p:spPr>
      </p:pic>
    </p:spTree>
    <p:extLst>
      <p:ext uri="{BB962C8B-B14F-4D97-AF65-F5344CB8AC3E}">
        <p14:creationId xmlns:p14="http://schemas.microsoft.com/office/powerpoint/2010/main" val="1774538285"/>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BF3420"/>
        </a:solidFill>
        <a:effectLst/>
      </p:bgPr>
    </p:bg>
    <p:spTree>
      <p:nvGrpSpPr>
        <p:cNvPr id="1" name=""/>
        <p:cNvGrpSpPr/>
        <p:nvPr/>
      </p:nvGrpSpPr>
      <p:grpSpPr>
        <a:xfrm>
          <a:off x="0" y="0"/>
          <a:ext cx="0" cy="0"/>
          <a:chOff x="0" y="0"/>
          <a:chExt cx="0" cy="0"/>
        </a:xfrm>
      </p:grpSpPr>
      <p:sp>
        <p:nvSpPr>
          <p:cNvPr id="6" name="矩形 5"/>
          <p:cNvSpPr/>
          <p:nvPr/>
        </p:nvSpPr>
        <p:spPr>
          <a:xfrm>
            <a:off x="1" y="2166704"/>
            <a:ext cx="9144000" cy="45005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26495" y="-1433695"/>
            <a:ext cx="3515706" cy="8094524"/>
          </a:xfrm>
          <a:prstGeom prst="rect">
            <a:avLst/>
          </a:prstGeom>
          <a:noFill/>
          <a:effectLst>
            <a:outerShdw blurRad="165100" dist="76200" dir="1200000" algn="tl" rotWithShape="0">
              <a:prstClr val="black">
                <a:alpha val="10000"/>
              </a:prstClr>
            </a:outerShdw>
          </a:effectLst>
        </p:spPr>
        <p:txBody>
          <a:bodyPr wrap="none" rtlCol="0">
            <a:spAutoFit/>
          </a:bodyPr>
          <a:lstStyle/>
          <a:p>
            <a:r>
              <a:rPr lang="en-US" altLang="zh-CN" sz="52000" smtClean="0">
                <a:solidFill>
                  <a:schemeClr val="bg1"/>
                </a:solidFill>
                <a:latin typeface="+mj-lt"/>
              </a:rPr>
              <a:t>4</a:t>
            </a:r>
            <a:endParaRPr lang="zh-CN" altLang="en-US" sz="52000">
              <a:solidFill>
                <a:schemeClr val="bg1"/>
              </a:solidFill>
              <a:latin typeface="+mj-lt"/>
            </a:endParaRPr>
          </a:p>
        </p:txBody>
      </p:sp>
      <p:sp>
        <p:nvSpPr>
          <p:cNvPr id="5" name="矩形 4"/>
          <p:cNvSpPr/>
          <p:nvPr/>
        </p:nvSpPr>
        <p:spPr>
          <a:xfrm>
            <a:off x="3579089" y="2155090"/>
            <a:ext cx="5178376" cy="461665"/>
          </a:xfrm>
          <a:prstGeom prst="rect">
            <a:avLst/>
          </a:prstGeom>
        </p:spPr>
        <p:txBody>
          <a:bodyPr wrap="square">
            <a:spAutoFit/>
          </a:bodyPr>
          <a:lstStyle/>
          <a:p>
            <a:pPr algn="r"/>
            <a:r>
              <a:rPr lang="en-US" altLang="zh-CN" sz="2400" dirty="0" smtClean="0">
                <a:solidFill>
                  <a:schemeClr val="bg1"/>
                </a:solidFill>
              </a:rPr>
              <a:t>PROTOTYPE ACCELERATOR</a:t>
            </a:r>
            <a:endParaRPr lang="zh-CN" altLang="en-US" sz="2400" dirty="0">
              <a:solidFill>
                <a:schemeClr val="bg1"/>
              </a:solidFill>
            </a:endParaRPr>
          </a:p>
        </p:txBody>
      </p:sp>
      <p:sp>
        <p:nvSpPr>
          <p:cNvPr id="3" name="矩形 2"/>
          <p:cNvSpPr/>
          <p:nvPr/>
        </p:nvSpPr>
        <p:spPr>
          <a:xfrm>
            <a:off x="6007610" y="1397264"/>
            <a:ext cx="2749855" cy="769441"/>
          </a:xfrm>
          <a:prstGeom prst="rect">
            <a:avLst/>
          </a:prstGeom>
        </p:spPr>
        <p:txBody>
          <a:bodyPr wrap="none">
            <a:spAutoFit/>
          </a:bodyPr>
          <a:lstStyle/>
          <a:p>
            <a:pPr lvl="0" algn="r"/>
            <a:r>
              <a:rPr lang="en-US" altLang="zh-CN" sz="4400">
                <a:solidFill>
                  <a:schemeClr val="bg1"/>
                </a:solidFill>
                <a:latin typeface="Impact"/>
              </a:rPr>
              <a:t>PART </a:t>
            </a:r>
            <a:r>
              <a:rPr lang="en-US" altLang="zh-CN" sz="4400" smtClean="0">
                <a:solidFill>
                  <a:schemeClr val="bg1"/>
                </a:solidFill>
                <a:latin typeface="Impact"/>
              </a:rPr>
              <a:t>THREE</a:t>
            </a:r>
            <a:endParaRPr lang="zh-CN" altLang="en-US" sz="4400">
              <a:solidFill>
                <a:schemeClr val="bg1"/>
              </a:solidFill>
              <a:latin typeface="Impact"/>
            </a:endParaRPr>
          </a:p>
        </p:txBody>
      </p:sp>
      <p:sp>
        <p:nvSpPr>
          <p:cNvPr id="25" name="矩形 24"/>
          <p:cNvSpPr/>
          <p:nvPr/>
        </p:nvSpPr>
        <p:spPr>
          <a:xfrm>
            <a:off x="3536885" y="2691666"/>
            <a:ext cx="5220580" cy="346249"/>
          </a:xfrm>
          <a:prstGeom prst="rect">
            <a:avLst/>
          </a:prstGeom>
        </p:spPr>
        <p:txBody>
          <a:bodyPr wrap="square">
            <a:spAutoFit/>
          </a:bodyPr>
          <a:lstStyle/>
          <a:p>
            <a:pPr algn="r">
              <a:lnSpc>
                <a:spcPct val="150000"/>
              </a:lnSpc>
            </a:pPr>
            <a:r>
              <a:rPr lang="it-IT" altLang="zh-CN" sz="1100" dirty="0" smtClean="0">
                <a:solidFill>
                  <a:schemeClr val="bg1"/>
                </a:solidFill>
                <a:latin typeface="+mn-ea"/>
              </a:rPr>
              <a:t>Present </a:t>
            </a:r>
            <a:r>
              <a:rPr lang="it-IT" altLang="zh-CN" sz="1100" dirty="0">
                <a:solidFill>
                  <a:schemeClr val="bg1"/>
                </a:solidFill>
                <a:latin typeface="+mn-ea"/>
              </a:rPr>
              <a:t>a prototype accelerator </a:t>
            </a:r>
            <a:r>
              <a:rPr lang="it-IT" altLang="zh-CN" sz="1100" dirty="0" smtClean="0">
                <a:solidFill>
                  <a:schemeClr val="bg1"/>
                </a:solidFill>
                <a:latin typeface="+mn-ea"/>
              </a:rPr>
              <a:t>of Cambricon</a:t>
            </a:r>
            <a:endParaRPr lang="zh-CN" altLang="en-US" sz="1100" dirty="0">
              <a:solidFill>
                <a:schemeClr val="bg1"/>
              </a:solidFill>
              <a:latin typeface="+mn-ea"/>
            </a:endParaRPr>
          </a:p>
        </p:txBody>
      </p:sp>
    </p:spTree>
    <p:extLst>
      <p:ext uri="{BB962C8B-B14F-4D97-AF65-F5344CB8AC3E}">
        <p14:creationId xmlns:p14="http://schemas.microsoft.com/office/powerpoint/2010/main" val="2681729627"/>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6520" y="96475"/>
            <a:ext cx="3870455" cy="400110"/>
          </a:xfrm>
          <a:prstGeom prst="rect">
            <a:avLst/>
          </a:prstGeom>
          <a:noFill/>
        </p:spPr>
        <p:txBody>
          <a:bodyPr wrap="square" rtlCol="0">
            <a:spAutoFit/>
          </a:bodyPr>
          <a:lstStyle/>
          <a:p>
            <a:r>
              <a:rPr lang="en-US" altLang="zh-CN" sz="2000" dirty="0" smtClean="0">
                <a:solidFill>
                  <a:schemeClr val="tx1">
                    <a:lumMod val="85000"/>
                    <a:lumOff val="15000"/>
                  </a:schemeClr>
                </a:solidFill>
                <a:latin typeface="Impact" pitchFamily="34" charset="0"/>
                <a:ea typeface="+mj-ea"/>
              </a:rPr>
              <a:t>PROTOTYPE ACCELERATOR</a:t>
            </a:r>
            <a:endParaRPr lang="zh-CN" altLang="en-US" sz="2000" dirty="0">
              <a:solidFill>
                <a:schemeClr val="tx1">
                  <a:lumMod val="85000"/>
                  <a:lumOff val="15000"/>
                </a:schemeClr>
              </a:solidFill>
              <a:latin typeface="Impact" pitchFamily="34" charset="0"/>
              <a:ea typeface="+mj-ea"/>
            </a:endParaRPr>
          </a:p>
        </p:txBody>
      </p:sp>
      <p:sp>
        <p:nvSpPr>
          <p:cNvPr id="12" name="矩形 11"/>
          <p:cNvSpPr/>
          <p:nvPr/>
        </p:nvSpPr>
        <p:spPr>
          <a:xfrm>
            <a:off x="476520" y="430384"/>
            <a:ext cx="3870455" cy="246221"/>
          </a:xfrm>
          <a:prstGeom prst="rect">
            <a:avLst/>
          </a:prstGeom>
        </p:spPr>
        <p:txBody>
          <a:bodyPr wrap="square">
            <a:spAutoFit/>
          </a:bodyPr>
          <a:lstStyle/>
          <a:p>
            <a:r>
              <a:rPr lang="en-US" altLang="zh-CN" sz="1000" dirty="0" smtClean="0">
                <a:solidFill>
                  <a:schemeClr val="tx1">
                    <a:lumMod val="50000"/>
                    <a:lumOff val="50000"/>
                  </a:schemeClr>
                </a:solidFill>
              </a:rPr>
              <a:t>Architecture</a:t>
            </a:r>
            <a:endParaRPr lang="zh-CN" altLang="en-US" sz="1000" dirty="0">
              <a:solidFill>
                <a:schemeClr val="tx1">
                  <a:lumMod val="50000"/>
                  <a:lumOff val="50000"/>
                </a:schemeClr>
              </a:solidFill>
            </a:endParaRPr>
          </a:p>
        </p:txBody>
      </p:sp>
      <p:pic>
        <p:nvPicPr>
          <p:cNvPr id="3" name="图片 2"/>
          <p:cNvPicPr>
            <a:picLocks noChangeAspect="1"/>
          </p:cNvPicPr>
          <p:nvPr/>
        </p:nvPicPr>
        <p:blipFill>
          <a:blip r:embed="rId3"/>
          <a:stretch>
            <a:fillRect/>
          </a:stretch>
        </p:blipFill>
        <p:spPr>
          <a:xfrm>
            <a:off x="1106615" y="906565"/>
            <a:ext cx="6829475" cy="3124223"/>
          </a:xfrm>
          <a:prstGeom prst="rect">
            <a:avLst/>
          </a:prstGeom>
        </p:spPr>
      </p:pic>
      <p:sp>
        <p:nvSpPr>
          <p:cNvPr id="4" name="矩形 3"/>
          <p:cNvSpPr/>
          <p:nvPr/>
        </p:nvSpPr>
        <p:spPr>
          <a:xfrm>
            <a:off x="566555" y="4281940"/>
            <a:ext cx="8100900" cy="523220"/>
          </a:xfrm>
          <a:prstGeom prst="rect">
            <a:avLst/>
          </a:prstGeom>
        </p:spPr>
        <p:txBody>
          <a:bodyPr wrap="square">
            <a:spAutoFit/>
          </a:bodyPr>
          <a:lstStyle/>
          <a:p>
            <a:r>
              <a:rPr lang="en-US" altLang="zh-CN" sz="1400" b="1" dirty="0">
                <a:solidFill>
                  <a:srgbClr val="BF3420"/>
                </a:solidFill>
              </a:rPr>
              <a:t>7 pipeline stages</a:t>
            </a:r>
            <a:r>
              <a:rPr lang="en-US" altLang="zh-CN" sz="1400" dirty="0" smtClean="0">
                <a:solidFill>
                  <a:schemeClr val="tx1">
                    <a:lumMod val="50000"/>
                    <a:lumOff val="50000"/>
                  </a:schemeClr>
                </a:solidFill>
              </a:rPr>
              <a:t>: </a:t>
            </a:r>
            <a:r>
              <a:rPr lang="en-US" altLang="zh-CN" sz="1400" i="1" dirty="0" smtClean="0">
                <a:solidFill>
                  <a:schemeClr val="tx1">
                    <a:lumMod val="50000"/>
                    <a:lumOff val="50000"/>
                  </a:schemeClr>
                </a:solidFill>
              </a:rPr>
              <a:t>fetching</a:t>
            </a:r>
            <a:r>
              <a:rPr lang="en-US" altLang="zh-CN" sz="1400" i="1" dirty="0">
                <a:solidFill>
                  <a:schemeClr val="tx1">
                    <a:lumMod val="50000"/>
                    <a:lumOff val="50000"/>
                  </a:schemeClr>
                </a:solidFill>
              </a:rPr>
              <a:t>, decoding, issuing, register reading, </a:t>
            </a:r>
            <a:r>
              <a:rPr lang="en-US" altLang="zh-CN" sz="1400" i="1" dirty="0" smtClean="0">
                <a:solidFill>
                  <a:schemeClr val="tx1">
                    <a:lumMod val="50000"/>
                    <a:lumOff val="50000"/>
                  </a:schemeClr>
                </a:solidFill>
              </a:rPr>
              <a:t>execution, writing </a:t>
            </a:r>
            <a:r>
              <a:rPr lang="en-US" altLang="zh-CN" sz="1400" i="1" dirty="0">
                <a:solidFill>
                  <a:schemeClr val="tx1">
                    <a:lumMod val="50000"/>
                    <a:lumOff val="50000"/>
                  </a:schemeClr>
                </a:solidFill>
              </a:rPr>
              <a:t>back, </a:t>
            </a:r>
            <a:r>
              <a:rPr lang="en-US" altLang="zh-CN" sz="1400" i="1" dirty="0" smtClean="0">
                <a:solidFill>
                  <a:schemeClr val="tx1">
                    <a:lumMod val="50000"/>
                    <a:lumOff val="50000"/>
                  </a:schemeClr>
                </a:solidFill>
              </a:rPr>
              <a:t>committing </a:t>
            </a:r>
            <a:r>
              <a:rPr lang="en-US" altLang="zh-CN" sz="1400" dirty="0">
                <a:solidFill>
                  <a:schemeClr val="tx1">
                    <a:lumMod val="50000"/>
                    <a:lumOff val="50000"/>
                  </a:schemeClr>
                </a:solidFill>
              </a:rPr>
              <a:t/>
            </a:r>
            <a:br>
              <a:rPr lang="en-US" altLang="zh-CN" sz="1400" dirty="0">
                <a:solidFill>
                  <a:schemeClr val="tx1">
                    <a:lumMod val="50000"/>
                    <a:lumOff val="50000"/>
                  </a:schemeClr>
                </a:solidFill>
              </a:rPr>
            </a:br>
            <a:endParaRPr lang="zh-CN" altLang="en-US" sz="1400" dirty="0">
              <a:solidFill>
                <a:schemeClr val="tx1">
                  <a:lumMod val="50000"/>
                  <a:lumOff val="50000"/>
                </a:schemeClr>
              </a:solidFill>
            </a:endParaRPr>
          </a:p>
        </p:txBody>
      </p:sp>
    </p:spTree>
    <p:extLst>
      <p:ext uri="{BB962C8B-B14F-4D97-AF65-F5344CB8AC3E}">
        <p14:creationId xmlns:p14="http://schemas.microsoft.com/office/powerpoint/2010/main" val="1206762169"/>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2443344" y="2301720"/>
            <a:ext cx="4256964" cy="69124"/>
            <a:chOff x="566555" y="877035"/>
            <a:chExt cx="2340260" cy="164545"/>
          </a:xfrm>
        </p:grpSpPr>
        <p:sp>
          <p:nvSpPr>
            <p:cNvPr id="20" name="矩形 19"/>
            <p:cNvSpPr/>
            <p:nvPr/>
          </p:nvSpPr>
          <p:spPr>
            <a:xfrm>
              <a:off x="566555" y="877035"/>
              <a:ext cx="585065" cy="164545"/>
            </a:xfrm>
            <a:prstGeom prst="rect">
              <a:avLst/>
            </a:pr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151620" y="877035"/>
              <a:ext cx="585065" cy="164545"/>
            </a:xfrm>
            <a:prstGeom prst="rect">
              <a:avLst/>
            </a:prstGeom>
            <a:solidFill>
              <a:srgbClr val="95B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736685" y="877035"/>
              <a:ext cx="585065" cy="164545"/>
            </a:xfrm>
            <a:prstGeom prst="rect">
              <a:avLst/>
            </a:prstGeom>
            <a:solidFill>
              <a:srgbClr val="FD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321750" y="877035"/>
              <a:ext cx="585065" cy="164545"/>
            </a:xfrm>
            <a:prstGeom prst="rect">
              <a:avLst/>
            </a:prstGeom>
            <a:solidFill>
              <a:srgbClr val="BF3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TextBox 27"/>
          <p:cNvSpPr txBox="1"/>
          <p:nvPr/>
        </p:nvSpPr>
        <p:spPr>
          <a:xfrm>
            <a:off x="1623999" y="1755256"/>
            <a:ext cx="5895655" cy="523220"/>
          </a:xfrm>
          <a:prstGeom prst="rect">
            <a:avLst/>
          </a:prstGeom>
          <a:noFill/>
          <a:effectLst/>
        </p:spPr>
        <p:txBody>
          <a:bodyPr wrap="square" rtlCol="0">
            <a:spAutoFit/>
          </a:bodyPr>
          <a:lstStyle/>
          <a:p>
            <a:pPr algn="ctr"/>
            <a:r>
              <a:rPr lang="en-US" altLang="zh-CN" sz="2800" dirty="0" smtClean="0">
                <a:solidFill>
                  <a:srgbClr val="1A7BAE"/>
                </a:solidFill>
              </a:rPr>
              <a:t>THANKS</a:t>
            </a:r>
            <a:r>
              <a:rPr lang="en-US" altLang="zh-CN" sz="2800" dirty="0" smtClean="0">
                <a:solidFill>
                  <a:srgbClr val="BF3420"/>
                </a:solidFill>
              </a:rPr>
              <a:t> </a:t>
            </a:r>
            <a:r>
              <a:rPr lang="en-US" altLang="zh-CN" sz="2800" dirty="0" smtClean="0">
                <a:solidFill>
                  <a:srgbClr val="95BC49"/>
                </a:solidFill>
              </a:rPr>
              <a:t>FOR</a:t>
            </a:r>
            <a:r>
              <a:rPr lang="zh-CN" altLang="en-US" sz="2800" dirty="0" smtClean="0">
                <a:solidFill>
                  <a:srgbClr val="1A7BAE"/>
                </a:solidFill>
              </a:rPr>
              <a:t> </a:t>
            </a:r>
            <a:r>
              <a:rPr lang="en-US" altLang="zh-CN" sz="2800" dirty="0" smtClean="0">
                <a:solidFill>
                  <a:srgbClr val="FDA907"/>
                </a:solidFill>
              </a:rPr>
              <a:t>YOUR</a:t>
            </a:r>
            <a:r>
              <a:rPr lang="en-US" altLang="zh-CN" sz="2800" dirty="0" smtClean="0">
                <a:solidFill>
                  <a:srgbClr val="1A7BAE"/>
                </a:solidFill>
              </a:rPr>
              <a:t> </a:t>
            </a:r>
            <a:r>
              <a:rPr lang="en-US" altLang="zh-CN" sz="2800" dirty="0" smtClean="0">
                <a:solidFill>
                  <a:srgbClr val="BF3420"/>
                </a:solidFill>
              </a:rPr>
              <a:t>WATCHING</a:t>
            </a:r>
          </a:p>
        </p:txBody>
      </p:sp>
      <p:sp>
        <p:nvSpPr>
          <p:cNvPr id="29" name="矩形 28"/>
          <p:cNvSpPr/>
          <p:nvPr/>
        </p:nvSpPr>
        <p:spPr>
          <a:xfrm>
            <a:off x="2029043" y="2406325"/>
            <a:ext cx="5085566" cy="294632"/>
          </a:xfrm>
          <a:prstGeom prst="rect">
            <a:avLst/>
          </a:prstGeom>
        </p:spPr>
        <p:txBody>
          <a:bodyPr wrap="square">
            <a:spAutoFit/>
          </a:bodyPr>
          <a:lstStyle/>
          <a:p>
            <a:pPr algn="ctr">
              <a:lnSpc>
                <a:spcPct val="150000"/>
              </a:lnSpc>
            </a:pPr>
            <a:r>
              <a:rPr lang="en-US" altLang="zh-CN" sz="1000" dirty="0" smtClean="0">
                <a:solidFill>
                  <a:schemeClr val="tx1">
                    <a:lumMod val="50000"/>
                    <a:lumOff val="50000"/>
                  </a:schemeClr>
                </a:solidFill>
              </a:rPr>
              <a:t>weiq618@mail.ustc.edu.cn</a:t>
            </a:r>
            <a:endParaRPr lang="en-US" altLang="zh-CN" sz="1000" dirty="0" smtClean="0">
              <a:solidFill>
                <a:schemeClr val="tx1">
                  <a:lumMod val="50000"/>
                  <a:lumOff val="50000"/>
                </a:schemeClr>
              </a:solidFill>
            </a:endParaRPr>
          </a:p>
        </p:txBody>
      </p:sp>
    </p:spTree>
    <p:extLst>
      <p:ext uri="{BB962C8B-B14F-4D97-AF65-F5344CB8AC3E}">
        <p14:creationId xmlns:p14="http://schemas.microsoft.com/office/powerpoint/2010/main" val="3046022437"/>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A7BAE"/>
        </a:solidFill>
        <a:effectLst/>
      </p:bgPr>
    </p:bg>
    <p:spTree>
      <p:nvGrpSpPr>
        <p:cNvPr id="1" name=""/>
        <p:cNvGrpSpPr/>
        <p:nvPr/>
      </p:nvGrpSpPr>
      <p:grpSpPr>
        <a:xfrm>
          <a:off x="0" y="0"/>
          <a:ext cx="0" cy="0"/>
          <a:chOff x="0" y="0"/>
          <a:chExt cx="0" cy="0"/>
        </a:xfrm>
      </p:grpSpPr>
      <p:sp>
        <p:nvSpPr>
          <p:cNvPr id="6" name="矩形 5"/>
          <p:cNvSpPr/>
          <p:nvPr/>
        </p:nvSpPr>
        <p:spPr>
          <a:xfrm>
            <a:off x="1" y="2166704"/>
            <a:ext cx="9144000" cy="450051"/>
          </a:xfrm>
          <a:prstGeom prst="rect">
            <a:avLst/>
          </a:prstGeom>
          <a:solidFill>
            <a:srgbClr val="1D8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26495" y="-1433695"/>
            <a:ext cx="2723823" cy="8094524"/>
          </a:xfrm>
          <a:prstGeom prst="rect">
            <a:avLst/>
          </a:prstGeom>
          <a:noFill/>
          <a:effectLst>
            <a:outerShdw blurRad="165100" dist="76200" dir="1200000" algn="tl" rotWithShape="0">
              <a:prstClr val="black">
                <a:alpha val="10000"/>
              </a:prstClr>
            </a:outerShdw>
          </a:effectLst>
        </p:spPr>
        <p:txBody>
          <a:bodyPr wrap="none" rtlCol="0">
            <a:spAutoFit/>
          </a:bodyPr>
          <a:lstStyle/>
          <a:p>
            <a:r>
              <a:rPr lang="en-US" altLang="zh-CN" sz="52000">
                <a:solidFill>
                  <a:schemeClr val="bg1"/>
                </a:solidFill>
                <a:latin typeface="+mj-lt"/>
              </a:rPr>
              <a:t>1</a:t>
            </a:r>
            <a:endParaRPr lang="zh-CN" altLang="en-US" sz="52000">
              <a:solidFill>
                <a:schemeClr val="bg1"/>
              </a:solidFill>
              <a:latin typeface="+mj-lt"/>
            </a:endParaRPr>
          </a:p>
        </p:txBody>
      </p:sp>
      <p:sp>
        <p:nvSpPr>
          <p:cNvPr id="5" name="矩形 4"/>
          <p:cNvSpPr/>
          <p:nvPr/>
        </p:nvSpPr>
        <p:spPr>
          <a:xfrm>
            <a:off x="3579089" y="2155090"/>
            <a:ext cx="5178376" cy="461665"/>
          </a:xfrm>
          <a:prstGeom prst="rect">
            <a:avLst/>
          </a:prstGeom>
        </p:spPr>
        <p:txBody>
          <a:bodyPr wrap="square">
            <a:spAutoFit/>
          </a:bodyPr>
          <a:lstStyle/>
          <a:p>
            <a:pPr algn="r"/>
            <a:r>
              <a:rPr lang="en-US" altLang="zh-CN" sz="2400" dirty="0" smtClean="0">
                <a:solidFill>
                  <a:schemeClr val="bg1"/>
                </a:solidFill>
              </a:rPr>
              <a:t>BACKGROUND</a:t>
            </a:r>
            <a:endParaRPr lang="zh-CN" altLang="en-US" sz="2400" dirty="0">
              <a:solidFill>
                <a:schemeClr val="bg1"/>
              </a:solidFill>
            </a:endParaRPr>
          </a:p>
        </p:txBody>
      </p:sp>
      <p:sp>
        <p:nvSpPr>
          <p:cNvPr id="3" name="矩形 2"/>
          <p:cNvSpPr/>
          <p:nvPr/>
        </p:nvSpPr>
        <p:spPr>
          <a:xfrm>
            <a:off x="6504541" y="1397264"/>
            <a:ext cx="2252924" cy="769441"/>
          </a:xfrm>
          <a:prstGeom prst="rect">
            <a:avLst/>
          </a:prstGeom>
        </p:spPr>
        <p:txBody>
          <a:bodyPr wrap="none">
            <a:spAutoFit/>
          </a:bodyPr>
          <a:lstStyle/>
          <a:p>
            <a:pPr lvl="0" algn="r"/>
            <a:r>
              <a:rPr lang="en-US" altLang="zh-CN" sz="4400">
                <a:solidFill>
                  <a:schemeClr val="bg1"/>
                </a:solidFill>
                <a:latin typeface="Impact"/>
              </a:rPr>
              <a:t>PART ONE</a:t>
            </a:r>
            <a:endParaRPr lang="zh-CN" altLang="en-US" sz="4400">
              <a:solidFill>
                <a:schemeClr val="bg1"/>
              </a:solidFill>
              <a:latin typeface="Impact"/>
            </a:endParaRPr>
          </a:p>
        </p:txBody>
      </p:sp>
      <p:sp>
        <p:nvSpPr>
          <p:cNvPr id="25" name="矩形 24"/>
          <p:cNvSpPr/>
          <p:nvPr/>
        </p:nvSpPr>
        <p:spPr>
          <a:xfrm>
            <a:off x="3536885" y="2691666"/>
            <a:ext cx="5220580" cy="570284"/>
          </a:xfrm>
          <a:prstGeom prst="rect">
            <a:avLst/>
          </a:prstGeom>
        </p:spPr>
        <p:txBody>
          <a:bodyPr wrap="square">
            <a:spAutoFit/>
          </a:bodyPr>
          <a:lstStyle/>
          <a:p>
            <a:pPr algn="r">
              <a:lnSpc>
                <a:spcPct val="150000"/>
              </a:lnSpc>
            </a:pPr>
            <a:r>
              <a:rPr lang="en-US" altLang="zh-CN" sz="1100" dirty="0" smtClean="0">
                <a:solidFill>
                  <a:schemeClr val="bg1"/>
                </a:solidFill>
                <a:latin typeface="+mn-ea"/>
              </a:rPr>
              <a:t>Application and prevailing </a:t>
            </a:r>
            <a:r>
              <a:rPr lang="en-US" altLang="zh-CN" sz="1100" dirty="0">
                <a:solidFill>
                  <a:schemeClr val="bg1"/>
                </a:solidFill>
                <a:latin typeface="+mn-ea"/>
              </a:rPr>
              <a:t>of Neural Networks and </a:t>
            </a:r>
            <a:endParaRPr lang="en-US" altLang="zh-CN" sz="1100" dirty="0" smtClean="0">
              <a:solidFill>
                <a:schemeClr val="bg1"/>
              </a:solidFill>
              <a:latin typeface="+mn-ea"/>
            </a:endParaRPr>
          </a:p>
          <a:p>
            <a:pPr algn="r">
              <a:lnSpc>
                <a:spcPct val="150000"/>
              </a:lnSpc>
            </a:pPr>
            <a:r>
              <a:rPr lang="en-US" altLang="zh-CN" sz="1100" dirty="0" err="1" smtClean="0">
                <a:solidFill>
                  <a:schemeClr val="bg1"/>
                </a:solidFill>
                <a:latin typeface="+mn-ea"/>
              </a:rPr>
              <a:t>exsiting</a:t>
            </a:r>
            <a:r>
              <a:rPr lang="en-US" altLang="zh-CN" sz="1100" dirty="0" smtClean="0">
                <a:solidFill>
                  <a:schemeClr val="bg1"/>
                </a:solidFill>
                <a:latin typeface="+mn-ea"/>
              </a:rPr>
              <a:t> </a:t>
            </a:r>
            <a:r>
              <a:rPr lang="en-US" altLang="zh-CN" sz="1100" dirty="0">
                <a:solidFill>
                  <a:schemeClr val="bg1"/>
                </a:solidFill>
                <a:latin typeface="+mn-ea"/>
              </a:rPr>
              <a:t>hardware accelerators for NN techniques.</a:t>
            </a:r>
            <a:endParaRPr lang="zh-CN" altLang="en-US" sz="1100" dirty="0">
              <a:solidFill>
                <a:schemeClr val="bg1"/>
              </a:solidFill>
              <a:latin typeface="+mn-ea"/>
            </a:endParaRPr>
          </a:p>
        </p:txBody>
      </p:sp>
    </p:spTree>
    <p:extLst>
      <p:ext uri="{BB962C8B-B14F-4D97-AF65-F5344CB8AC3E}">
        <p14:creationId xmlns:p14="http://schemas.microsoft.com/office/powerpoint/2010/main" val="1178352161"/>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2443344" y="1092989"/>
            <a:ext cx="4256964" cy="69124"/>
            <a:chOff x="566555" y="877035"/>
            <a:chExt cx="2340260" cy="164545"/>
          </a:xfrm>
        </p:grpSpPr>
        <p:sp>
          <p:nvSpPr>
            <p:cNvPr id="20" name="矩形 19"/>
            <p:cNvSpPr/>
            <p:nvPr/>
          </p:nvSpPr>
          <p:spPr>
            <a:xfrm>
              <a:off x="566555" y="877035"/>
              <a:ext cx="585065" cy="164545"/>
            </a:xfrm>
            <a:prstGeom prst="rect">
              <a:avLst/>
            </a:pr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151620" y="877035"/>
              <a:ext cx="585065" cy="164545"/>
            </a:xfrm>
            <a:prstGeom prst="rect">
              <a:avLst/>
            </a:prstGeom>
            <a:solidFill>
              <a:srgbClr val="95B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736685" y="877035"/>
              <a:ext cx="585065" cy="164545"/>
            </a:xfrm>
            <a:prstGeom prst="rect">
              <a:avLst/>
            </a:prstGeom>
            <a:solidFill>
              <a:srgbClr val="FD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321750" y="877035"/>
              <a:ext cx="585065" cy="164545"/>
            </a:xfrm>
            <a:prstGeom prst="rect">
              <a:avLst/>
            </a:prstGeom>
            <a:solidFill>
              <a:srgbClr val="BF3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TextBox 27"/>
          <p:cNvSpPr txBox="1"/>
          <p:nvPr/>
        </p:nvSpPr>
        <p:spPr>
          <a:xfrm>
            <a:off x="1623999" y="546525"/>
            <a:ext cx="5895655" cy="523220"/>
          </a:xfrm>
          <a:prstGeom prst="rect">
            <a:avLst/>
          </a:prstGeom>
          <a:noFill/>
          <a:effectLst/>
        </p:spPr>
        <p:txBody>
          <a:bodyPr wrap="square" rtlCol="0">
            <a:spAutoFit/>
          </a:bodyPr>
          <a:lstStyle/>
          <a:p>
            <a:pPr algn="ctr"/>
            <a:r>
              <a:rPr lang="en-US" altLang="zh-CN" sz="2800" dirty="0" smtClean="0">
                <a:solidFill>
                  <a:srgbClr val="1A7BAE"/>
                </a:solidFill>
              </a:rPr>
              <a:t>Re</a:t>
            </a:r>
            <a:r>
              <a:rPr lang="en-US" altLang="zh-CN" sz="2800" dirty="0" smtClean="0">
                <a:solidFill>
                  <a:srgbClr val="95BC49"/>
                </a:solidFill>
              </a:rPr>
              <a:t>fer</a:t>
            </a:r>
            <a:r>
              <a:rPr lang="en-US" altLang="zh-CN" sz="2800" dirty="0" smtClean="0">
                <a:solidFill>
                  <a:srgbClr val="FDA907"/>
                </a:solidFill>
              </a:rPr>
              <a:t>en</a:t>
            </a:r>
            <a:r>
              <a:rPr lang="en-US" altLang="zh-CN" sz="2800" dirty="0" smtClean="0">
                <a:solidFill>
                  <a:srgbClr val="BF3420"/>
                </a:solidFill>
              </a:rPr>
              <a:t>ces</a:t>
            </a:r>
            <a:endParaRPr lang="en-US" altLang="zh-CN" sz="2800" dirty="0" smtClean="0">
              <a:solidFill>
                <a:srgbClr val="BF3420"/>
              </a:solidFill>
            </a:endParaRPr>
          </a:p>
        </p:txBody>
      </p:sp>
      <p:sp>
        <p:nvSpPr>
          <p:cNvPr id="3" name="矩形 2"/>
          <p:cNvSpPr/>
          <p:nvPr/>
        </p:nvSpPr>
        <p:spPr>
          <a:xfrm>
            <a:off x="881590" y="1675857"/>
            <a:ext cx="7425825" cy="2516073"/>
          </a:xfrm>
          <a:prstGeom prst="rect">
            <a:avLst/>
          </a:prstGeom>
        </p:spPr>
        <p:txBody>
          <a:bodyPr wrap="square">
            <a:spAutoFit/>
          </a:bodyPr>
          <a:lstStyle/>
          <a:p>
            <a:r>
              <a:rPr lang="en-US" altLang="zh-CN" sz="1050" dirty="0" smtClean="0"/>
              <a:t>* Liu</a:t>
            </a:r>
            <a:r>
              <a:rPr lang="en-US" altLang="zh-CN" sz="1050" dirty="0"/>
              <a:t>, </a:t>
            </a:r>
            <a:r>
              <a:rPr lang="en-US" altLang="zh-CN" sz="1050" dirty="0" err="1"/>
              <a:t>Shaoli</a:t>
            </a:r>
            <a:r>
              <a:rPr lang="en-US" altLang="zh-CN" sz="1050" dirty="0"/>
              <a:t>, et al. "Cambricon: An instruction set architecture for neural networks." ACM SIGARCH Computer Architecture News. Vol. 44. No. 3. IEEE Press, 2016</a:t>
            </a:r>
            <a:r>
              <a:rPr lang="en-US" altLang="zh-CN" sz="1050" dirty="0" smtClean="0"/>
              <a:t>.</a:t>
            </a:r>
          </a:p>
          <a:p>
            <a:r>
              <a:rPr lang="en-US" altLang="zh-CN" sz="1050" dirty="0" smtClean="0"/>
              <a:t>* Hennessy</a:t>
            </a:r>
            <a:r>
              <a:rPr lang="en-US" altLang="zh-CN" sz="1050" dirty="0"/>
              <a:t>, J.L., Patterson, D.A. Computer </a:t>
            </a:r>
            <a:r>
              <a:rPr lang="en-US" altLang="zh-CN" sz="1050" dirty="0" err="1"/>
              <a:t>Architechture</a:t>
            </a:r>
            <a:r>
              <a:rPr lang="en-US" altLang="zh-CN" sz="1050" dirty="0"/>
              <a:t>: A Quantitative Approach, Fifth Edition. </a:t>
            </a:r>
          </a:p>
          <a:p>
            <a:r>
              <a:rPr lang="en-US" altLang="zh-CN" sz="1050" dirty="0" smtClean="0"/>
              <a:t>* Rosenblatt</a:t>
            </a:r>
            <a:r>
              <a:rPr lang="en-US" altLang="zh-CN" sz="1050" dirty="0"/>
              <a:t>, Frank. x. Principles of </a:t>
            </a:r>
            <a:r>
              <a:rPr lang="en-US" altLang="zh-CN" sz="1050" dirty="0" err="1"/>
              <a:t>Neurodynamics</a:t>
            </a:r>
            <a:r>
              <a:rPr lang="en-US" altLang="zh-CN" sz="1050" dirty="0"/>
              <a:t>: </a:t>
            </a:r>
            <a:r>
              <a:rPr lang="en-US" altLang="zh-CN" sz="1050" dirty="0" err="1"/>
              <a:t>Perceptrons</a:t>
            </a:r>
            <a:r>
              <a:rPr lang="en-US" altLang="zh-CN" sz="1050" dirty="0"/>
              <a:t> and the Theory of Brain Mechanisms. Spartan Books, Washington DC, 1961</a:t>
            </a:r>
          </a:p>
          <a:p>
            <a:r>
              <a:rPr lang="en-US" altLang="zh-CN" sz="1050" dirty="0" smtClean="0"/>
              <a:t>* </a:t>
            </a:r>
            <a:r>
              <a:rPr lang="en-US" altLang="zh-CN" sz="1050" dirty="0" err="1" smtClean="0"/>
              <a:t>Rumelhart</a:t>
            </a:r>
            <a:r>
              <a:rPr lang="en-US" altLang="zh-CN" sz="1050" dirty="0"/>
              <a:t>, David E., Geoffrey E. Hinton, and R. J. Williams. "Learning Internal Representations by Error Propagation". David E. </a:t>
            </a:r>
            <a:r>
              <a:rPr lang="en-US" altLang="zh-CN" sz="1050" dirty="0" err="1"/>
              <a:t>Rumelhart</a:t>
            </a:r>
            <a:r>
              <a:rPr lang="en-US" altLang="zh-CN" sz="1050" dirty="0"/>
              <a:t>, James L. McClelland, and the PDP research group. (editors), Parallel distributed processing: Explorations in the microstructure of cognition, Volume 1: Foundation. MIT Press, 1986.</a:t>
            </a:r>
          </a:p>
          <a:p>
            <a:r>
              <a:rPr lang="en-US" altLang="zh-CN" sz="1050" dirty="0" smtClean="0"/>
              <a:t>* </a:t>
            </a:r>
            <a:r>
              <a:rPr lang="en-US" altLang="zh-CN" sz="1050" dirty="0" err="1" smtClean="0"/>
              <a:t>Cybenko</a:t>
            </a:r>
            <a:r>
              <a:rPr lang="en-US" altLang="zh-CN" sz="1050" dirty="0"/>
              <a:t>, G. 1989. Approximation by </a:t>
            </a:r>
            <a:r>
              <a:rPr lang="en-US" altLang="zh-CN" sz="1050" dirty="0" err="1"/>
              <a:t>superpositions</a:t>
            </a:r>
            <a:r>
              <a:rPr lang="en-US" altLang="zh-CN" sz="1050" dirty="0"/>
              <a:t> of a sigmoidal function Mathematics of Control, Signals, and Systems, 2(4), 303–314.</a:t>
            </a:r>
          </a:p>
          <a:p>
            <a:r>
              <a:rPr lang="en-US" altLang="zh-CN" sz="1050" dirty="0" smtClean="0"/>
              <a:t>* Deep </a:t>
            </a:r>
            <a:r>
              <a:rPr lang="en-US" altLang="zh-CN" sz="1050" dirty="0"/>
              <a:t>Learning; Ian </a:t>
            </a:r>
            <a:r>
              <a:rPr lang="en-US" altLang="zh-CN" sz="1050" dirty="0" err="1"/>
              <a:t>Goodfellow</a:t>
            </a:r>
            <a:r>
              <a:rPr lang="en-US" altLang="zh-CN" sz="1050" dirty="0"/>
              <a:t>, </a:t>
            </a:r>
            <a:r>
              <a:rPr lang="en-US" altLang="zh-CN" sz="1050" dirty="0" err="1"/>
              <a:t>Yoshua</a:t>
            </a:r>
            <a:r>
              <a:rPr lang="en-US" altLang="zh-CN" sz="1050" dirty="0"/>
              <a:t> </a:t>
            </a:r>
            <a:r>
              <a:rPr lang="en-US" altLang="zh-CN" sz="1050" dirty="0" err="1"/>
              <a:t>Bengio</a:t>
            </a:r>
            <a:r>
              <a:rPr lang="en-US" altLang="zh-CN" sz="1050" dirty="0"/>
              <a:t>, </a:t>
            </a:r>
            <a:r>
              <a:rPr lang="en-US" altLang="zh-CN" sz="1050" dirty="0" err="1"/>
              <a:t>Aaaron</a:t>
            </a:r>
            <a:r>
              <a:rPr lang="en-US" altLang="zh-CN" sz="1050" dirty="0"/>
              <a:t> </a:t>
            </a:r>
            <a:r>
              <a:rPr lang="en-US" altLang="zh-CN" sz="1050" dirty="0" err="1"/>
              <a:t>Courville</a:t>
            </a:r>
            <a:r>
              <a:rPr lang="en-US" altLang="zh-CN" sz="1050" dirty="0"/>
              <a:t>; MIT Press; 2016, p 196.</a:t>
            </a:r>
          </a:p>
          <a:p>
            <a:r>
              <a:rPr lang="en-US" altLang="zh-CN" sz="1050" dirty="0" smtClean="0"/>
              <a:t>* V</a:t>
            </a:r>
            <a:r>
              <a:rPr lang="en-US" altLang="zh-CN" sz="1050" dirty="0"/>
              <a:t>. </a:t>
            </a:r>
            <a:r>
              <a:rPr lang="en-US" altLang="zh-CN" sz="1050" dirty="0" err="1"/>
              <a:t>Kantabutra</a:t>
            </a:r>
            <a:r>
              <a:rPr lang="en-US" altLang="zh-CN" sz="1050" dirty="0"/>
              <a:t>. On hardware for computing exponential and trigonometric functions. Computers, IEEE Transactions on, 1996.</a:t>
            </a:r>
          </a:p>
          <a:p>
            <a:r>
              <a:rPr lang="en-US" altLang="zh-CN" sz="1050" dirty="0" smtClean="0"/>
              <a:t>* G </a:t>
            </a:r>
            <a:r>
              <a:rPr lang="en-US" altLang="zh-CN" sz="1050" dirty="0" err="1"/>
              <a:t>Marsaglia</a:t>
            </a:r>
            <a:r>
              <a:rPr lang="en-US" altLang="zh-CN" sz="1050" dirty="0"/>
              <a:t> and W </a:t>
            </a:r>
            <a:r>
              <a:rPr lang="en-US" altLang="zh-CN" sz="1050" dirty="0" err="1"/>
              <a:t>W</a:t>
            </a:r>
            <a:r>
              <a:rPr lang="en-US" altLang="zh-CN" sz="1050" dirty="0"/>
              <a:t>. Tsang. The ziggurat method for </a:t>
            </a:r>
            <a:r>
              <a:rPr lang="en-US" altLang="zh-CN" sz="1050" dirty="0" smtClean="0"/>
              <a:t>generating random </a:t>
            </a:r>
            <a:r>
              <a:rPr lang="en-US" altLang="zh-CN" sz="1050" dirty="0"/>
              <a:t>variables. Journal of statistical software, 2000</a:t>
            </a:r>
            <a:r>
              <a:rPr lang="en-US" altLang="zh-CN" sz="1050" dirty="0" smtClean="0"/>
              <a:t>.</a:t>
            </a:r>
          </a:p>
          <a:p>
            <a:r>
              <a:rPr lang="en-US" altLang="zh-CN" sz="1050" dirty="0" smtClean="0"/>
              <a:t>* Srivastava </a:t>
            </a:r>
            <a:r>
              <a:rPr lang="en-US" altLang="zh-CN" sz="1050" dirty="0"/>
              <a:t>N, Hinton G, </a:t>
            </a:r>
            <a:r>
              <a:rPr lang="en-US" altLang="zh-CN" sz="1050" dirty="0" err="1"/>
              <a:t>Krizhevsky</a:t>
            </a:r>
            <a:r>
              <a:rPr lang="en-US" altLang="zh-CN" sz="1050" dirty="0"/>
              <a:t> A, et al. Dropout: A simple way to prevent neural networks from overfitting[J]. The Journal of Machine Learning Research, 2014, 15(1): 1929-1958.</a:t>
            </a:r>
            <a:endParaRPr lang="zh-CN" altLang="en-US" sz="1050" dirty="0"/>
          </a:p>
        </p:txBody>
      </p:sp>
    </p:spTree>
    <p:extLst>
      <p:ext uri="{BB962C8B-B14F-4D97-AF65-F5344CB8AC3E}">
        <p14:creationId xmlns:p14="http://schemas.microsoft.com/office/powerpoint/2010/main" val="414582198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6520" y="96475"/>
            <a:ext cx="3870455" cy="400110"/>
          </a:xfrm>
          <a:prstGeom prst="rect">
            <a:avLst/>
          </a:prstGeom>
          <a:noFill/>
        </p:spPr>
        <p:txBody>
          <a:bodyPr wrap="square" rtlCol="0">
            <a:spAutoFit/>
          </a:bodyPr>
          <a:lstStyle/>
          <a:p>
            <a:r>
              <a:rPr lang="en-US" altLang="zh-CN" sz="2000" dirty="0" smtClean="0">
                <a:solidFill>
                  <a:schemeClr val="tx1">
                    <a:lumMod val="85000"/>
                    <a:lumOff val="15000"/>
                  </a:schemeClr>
                </a:solidFill>
                <a:latin typeface="Impact" pitchFamily="34" charset="0"/>
                <a:ea typeface="+mj-ea"/>
              </a:rPr>
              <a:t>BACKGROUND</a:t>
            </a:r>
            <a:endParaRPr lang="zh-CN" altLang="en-US" sz="2000" dirty="0">
              <a:solidFill>
                <a:schemeClr val="tx1">
                  <a:lumMod val="85000"/>
                  <a:lumOff val="15000"/>
                </a:schemeClr>
              </a:solidFill>
              <a:latin typeface="Impact" pitchFamily="34" charset="0"/>
              <a:ea typeface="+mj-ea"/>
            </a:endParaRPr>
          </a:p>
        </p:txBody>
      </p:sp>
      <p:sp>
        <p:nvSpPr>
          <p:cNvPr id="10" name="矩形 9"/>
          <p:cNvSpPr/>
          <p:nvPr/>
        </p:nvSpPr>
        <p:spPr>
          <a:xfrm>
            <a:off x="5382090" y="1221600"/>
            <a:ext cx="3060340" cy="2885405"/>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100" dirty="0" smtClean="0">
                <a:solidFill>
                  <a:schemeClr val="tx1">
                    <a:lumMod val="65000"/>
                    <a:lumOff val="35000"/>
                  </a:schemeClr>
                </a:solidFill>
                <a:latin typeface="+mn-ea"/>
              </a:rPr>
              <a:t>Artificial </a:t>
            </a:r>
            <a:r>
              <a:rPr lang="en-US" altLang="zh-CN" sz="1100" dirty="0">
                <a:solidFill>
                  <a:schemeClr val="tx1">
                    <a:lumMod val="65000"/>
                    <a:lumOff val="35000"/>
                  </a:schemeClr>
                </a:solidFill>
                <a:latin typeface="+mn-ea"/>
              </a:rPr>
              <a:t>neural networks (ANNs</a:t>
            </a:r>
            <a:r>
              <a:rPr lang="en-US" altLang="zh-CN" sz="1100" dirty="0" smtClean="0">
                <a:solidFill>
                  <a:schemeClr val="tx1">
                    <a:lumMod val="65000"/>
                    <a:lumOff val="35000"/>
                  </a:schemeClr>
                </a:solidFill>
                <a:latin typeface="+mn-ea"/>
              </a:rPr>
              <a:t>) are </a:t>
            </a:r>
            <a:r>
              <a:rPr lang="en-US" altLang="zh-CN" sz="1100" dirty="0">
                <a:solidFill>
                  <a:schemeClr val="tx1">
                    <a:lumMod val="65000"/>
                    <a:lumOff val="35000"/>
                  </a:schemeClr>
                </a:solidFill>
                <a:latin typeface="+mn-ea"/>
              </a:rPr>
              <a:t>computing systems vaguely inspired by the biological neural networks that constitute animal brains</a:t>
            </a:r>
            <a:r>
              <a:rPr lang="en-US" altLang="zh-CN" sz="1100" dirty="0" smtClean="0">
                <a:solidFill>
                  <a:schemeClr val="tx1">
                    <a:lumMod val="65000"/>
                    <a:lumOff val="35000"/>
                  </a:schemeClr>
                </a:solidFill>
                <a:latin typeface="+mn-ea"/>
              </a:rPr>
              <a:t>. </a:t>
            </a:r>
          </a:p>
          <a:p>
            <a:pPr marL="171450" indent="-171450">
              <a:lnSpc>
                <a:spcPct val="150000"/>
              </a:lnSpc>
              <a:buFont typeface="Arial" panose="020B0604020202020204" pitchFamily="34" charset="0"/>
              <a:buChar char="•"/>
            </a:pPr>
            <a:endParaRPr lang="en-US" altLang="zh-CN" sz="1100" dirty="0" smtClean="0">
              <a:solidFill>
                <a:schemeClr val="tx1">
                  <a:lumMod val="65000"/>
                  <a:lumOff val="35000"/>
                </a:schemeClr>
              </a:solidFill>
              <a:latin typeface="+mn-ea"/>
            </a:endParaRPr>
          </a:p>
          <a:p>
            <a:pPr marL="171450" indent="-171450">
              <a:lnSpc>
                <a:spcPct val="150000"/>
              </a:lnSpc>
              <a:buFont typeface="Arial" panose="020B0604020202020204" pitchFamily="34" charset="0"/>
              <a:buChar char="•"/>
            </a:pPr>
            <a:r>
              <a:rPr lang="en-US" altLang="zh-CN" sz="1100" dirty="0" smtClean="0">
                <a:solidFill>
                  <a:schemeClr val="tx1">
                    <a:lumMod val="65000"/>
                    <a:lumOff val="35000"/>
                  </a:schemeClr>
                </a:solidFill>
                <a:latin typeface="+mn-ea"/>
              </a:rPr>
              <a:t>Such </a:t>
            </a:r>
            <a:r>
              <a:rPr lang="en-US" altLang="zh-CN" sz="1100" dirty="0">
                <a:solidFill>
                  <a:schemeClr val="tx1">
                    <a:lumMod val="65000"/>
                    <a:lumOff val="35000"/>
                  </a:schemeClr>
                </a:solidFill>
                <a:latin typeface="+mn-ea"/>
              </a:rPr>
              <a:t>systems "learn" to perform tasks by considering examples, generally without being programmed with any task-specific rules. </a:t>
            </a:r>
            <a:endParaRPr lang="en-US" altLang="zh-CN" sz="1100" dirty="0" smtClean="0">
              <a:solidFill>
                <a:schemeClr val="tx1">
                  <a:lumMod val="65000"/>
                  <a:lumOff val="35000"/>
                </a:schemeClr>
              </a:solidFill>
              <a:latin typeface="+mn-ea"/>
            </a:endParaRPr>
          </a:p>
          <a:p>
            <a:pPr>
              <a:lnSpc>
                <a:spcPct val="150000"/>
              </a:lnSpc>
            </a:pPr>
            <a:endParaRPr lang="en-US" altLang="zh-CN" sz="1100" dirty="0">
              <a:solidFill>
                <a:schemeClr val="tx1">
                  <a:lumMod val="65000"/>
                  <a:lumOff val="35000"/>
                </a:schemeClr>
              </a:solidFill>
              <a:latin typeface="+mn-ea"/>
            </a:endParaRPr>
          </a:p>
          <a:p>
            <a:pPr>
              <a:lnSpc>
                <a:spcPct val="150000"/>
              </a:lnSpc>
            </a:pPr>
            <a:endParaRPr lang="zh-CN" altLang="en-US" sz="1100" dirty="0">
              <a:solidFill>
                <a:schemeClr val="tx1">
                  <a:lumMod val="65000"/>
                  <a:lumOff val="35000"/>
                </a:schemeClr>
              </a:solidFill>
              <a:latin typeface="+mn-ea"/>
            </a:endParaRPr>
          </a:p>
        </p:txBody>
      </p:sp>
      <p:pic>
        <p:nvPicPr>
          <p:cNvPr id="15" name="Picture 2" descr="âneural networksâçå¾çæç´¢ç»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509" y="1141040"/>
            <a:ext cx="4781541" cy="3050890"/>
          </a:xfrm>
          <a:prstGeom prst="rect">
            <a:avLst/>
          </a:prstGeom>
          <a:noFill/>
          <a:extLst>
            <a:ext uri="{909E8E84-426E-40DD-AFC4-6F175D3DCCD1}">
              <a14:hiddenFill xmlns:a14="http://schemas.microsoft.com/office/drawing/2010/main">
                <a:solidFill>
                  <a:srgbClr val="FFFFFF"/>
                </a:solidFill>
              </a14:hiddenFill>
            </a:ext>
          </a:extLst>
        </p:spPr>
      </p:pic>
      <p:sp>
        <p:nvSpPr>
          <p:cNvPr id="16" name="矩形 15"/>
          <p:cNvSpPr/>
          <p:nvPr/>
        </p:nvSpPr>
        <p:spPr>
          <a:xfrm>
            <a:off x="476520" y="430384"/>
            <a:ext cx="3870455" cy="246221"/>
          </a:xfrm>
          <a:prstGeom prst="rect">
            <a:avLst/>
          </a:prstGeom>
        </p:spPr>
        <p:txBody>
          <a:bodyPr wrap="square">
            <a:spAutoFit/>
          </a:bodyPr>
          <a:lstStyle/>
          <a:p>
            <a:r>
              <a:rPr lang="en-US" altLang="zh-CN" sz="1000" dirty="0" smtClean="0">
                <a:solidFill>
                  <a:schemeClr val="tx1">
                    <a:lumMod val="50000"/>
                    <a:lumOff val="50000"/>
                  </a:schemeClr>
                </a:solidFill>
              </a:rPr>
              <a:t>Artificial Neural Network</a:t>
            </a:r>
            <a:endParaRPr lang="zh-CN" altLang="en-US" sz="1000" dirty="0">
              <a:solidFill>
                <a:schemeClr val="tx1">
                  <a:lumMod val="50000"/>
                  <a:lumOff val="50000"/>
                </a:schemeClr>
              </a:solidFill>
            </a:endParaRPr>
          </a:p>
        </p:txBody>
      </p:sp>
    </p:spTree>
    <p:extLst>
      <p:ext uri="{BB962C8B-B14F-4D97-AF65-F5344CB8AC3E}">
        <p14:creationId xmlns:p14="http://schemas.microsoft.com/office/powerpoint/2010/main" val="358005730"/>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6520" y="96475"/>
            <a:ext cx="3870455" cy="400110"/>
          </a:xfrm>
          <a:prstGeom prst="rect">
            <a:avLst/>
          </a:prstGeom>
          <a:noFill/>
        </p:spPr>
        <p:txBody>
          <a:bodyPr wrap="square" rtlCol="0">
            <a:spAutoFit/>
          </a:bodyPr>
          <a:lstStyle/>
          <a:p>
            <a:r>
              <a:rPr lang="en-US" altLang="zh-CN" sz="2000" dirty="0" smtClean="0">
                <a:solidFill>
                  <a:schemeClr val="tx1">
                    <a:lumMod val="85000"/>
                    <a:lumOff val="15000"/>
                  </a:schemeClr>
                </a:solidFill>
                <a:latin typeface="Impact" pitchFamily="34" charset="0"/>
                <a:ea typeface="+mj-ea"/>
              </a:rPr>
              <a:t>BACKGROUND</a:t>
            </a:r>
            <a:endParaRPr lang="zh-CN" altLang="en-US" sz="2000" dirty="0">
              <a:solidFill>
                <a:schemeClr val="tx1">
                  <a:lumMod val="85000"/>
                  <a:lumOff val="15000"/>
                </a:schemeClr>
              </a:solidFill>
              <a:latin typeface="Impact" pitchFamily="34" charset="0"/>
              <a:ea typeface="+mj-ea"/>
            </a:endParaRPr>
          </a:p>
        </p:txBody>
      </p:sp>
      <p:sp>
        <p:nvSpPr>
          <p:cNvPr id="12" name="矩形 11"/>
          <p:cNvSpPr/>
          <p:nvPr/>
        </p:nvSpPr>
        <p:spPr>
          <a:xfrm>
            <a:off x="476520" y="430384"/>
            <a:ext cx="3870455" cy="246221"/>
          </a:xfrm>
          <a:prstGeom prst="rect">
            <a:avLst/>
          </a:prstGeom>
        </p:spPr>
        <p:txBody>
          <a:bodyPr wrap="square">
            <a:spAutoFit/>
          </a:bodyPr>
          <a:lstStyle/>
          <a:p>
            <a:r>
              <a:rPr lang="en-US" altLang="zh-CN" sz="1000" dirty="0" smtClean="0">
                <a:solidFill>
                  <a:schemeClr val="tx1">
                    <a:lumMod val="50000"/>
                    <a:lumOff val="50000"/>
                  </a:schemeClr>
                </a:solidFill>
              </a:rPr>
              <a:t>Existing NN accelerators</a:t>
            </a:r>
            <a:endParaRPr lang="zh-CN" altLang="en-US" sz="1000" dirty="0">
              <a:solidFill>
                <a:schemeClr val="tx1">
                  <a:lumMod val="50000"/>
                  <a:lumOff val="50000"/>
                </a:schemeClr>
              </a:solidFill>
            </a:endParaRPr>
          </a:p>
        </p:txBody>
      </p:sp>
      <p:pic>
        <p:nvPicPr>
          <p:cNvPr id="5126" name="Picture 6" descr="âtpu tensorâçå¾çæç´¢ç»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7005" y="1337100"/>
            <a:ext cx="4113714" cy="231477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âibm truenorthâçå¾çæç´¢ç»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3661" y="1340927"/>
            <a:ext cx="3193264" cy="2220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8435757"/>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6" name="矩形 5"/>
          <p:cNvSpPr/>
          <p:nvPr/>
        </p:nvSpPr>
        <p:spPr>
          <a:xfrm>
            <a:off x="1" y="2166704"/>
            <a:ext cx="9144000" cy="45005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26495" y="-1433695"/>
            <a:ext cx="3531736" cy="8094524"/>
          </a:xfrm>
          <a:prstGeom prst="rect">
            <a:avLst/>
          </a:prstGeom>
          <a:noFill/>
          <a:effectLst>
            <a:outerShdw blurRad="165100" dist="76200" dir="1200000" algn="tl" rotWithShape="0">
              <a:prstClr val="black">
                <a:alpha val="10000"/>
              </a:prstClr>
            </a:outerShdw>
          </a:effectLst>
        </p:spPr>
        <p:txBody>
          <a:bodyPr wrap="none" rtlCol="0">
            <a:spAutoFit/>
          </a:bodyPr>
          <a:lstStyle/>
          <a:p>
            <a:r>
              <a:rPr lang="en-US" altLang="zh-CN" sz="52000" smtClean="0">
                <a:solidFill>
                  <a:schemeClr val="bg1"/>
                </a:solidFill>
                <a:latin typeface="+mj-lt"/>
              </a:rPr>
              <a:t>2</a:t>
            </a:r>
            <a:endParaRPr lang="zh-CN" altLang="en-US" sz="52000">
              <a:solidFill>
                <a:schemeClr val="bg1"/>
              </a:solidFill>
              <a:latin typeface="+mj-lt"/>
            </a:endParaRPr>
          </a:p>
        </p:txBody>
      </p:sp>
      <p:sp>
        <p:nvSpPr>
          <p:cNvPr id="5" name="矩形 4"/>
          <p:cNvSpPr/>
          <p:nvPr/>
        </p:nvSpPr>
        <p:spPr>
          <a:xfrm>
            <a:off x="3579089" y="2155090"/>
            <a:ext cx="5178376" cy="461665"/>
          </a:xfrm>
          <a:prstGeom prst="rect">
            <a:avLst/>
          </a:prstGeom>
        </p:spPr>
        <p:txBody>
          <a:bodyPr wrap="square">
            <a:spAutoFit/>
          </a:bodyPr>
          <a:lstStyle/>
          <a:p>
            <a:pPr algn="r"/>
            <a:r>
              <a:rPr lang="en-US" altLang="zh-CN" sz="2400" dirty="0" smtClean="0">
                <a:solidFill>
                  <a:schemeClr val="bg1"/>
                </a:solidFill>
              </a:rPr>
              <a:t>OVERVIEW</a:t>
            </a:r>
            <a:endParaRPr lang="zh-CN" altLang="en-US" sz="2400" dirty="0">
              <a:solidFill>
                <a:schemeClr val="bg1"/>
              </a:solidFill>
            </a:endParaRPr>
          </a:p>
        </p:txBody>
      </p:sp>
      <p:sp>
        <p:nvSpPr>
          <p:cNvPr id="3" name="矩形 2"/>
          <p:cNvSpPr/>
          <p:nvPr/>
        </p:nvSpPr>
        <p:spPr>
          <a:xfrm>
            <a:off x="6312629" y="1397264"/>
            <a:ext cx="2444836" cy="769441"/>
          </a:xfrm>
          <a:prstGeom prst="rect">
            <a:avLst/>
          </a:prstGeom>
        </p:spPr>
        <p:txBody>
          <a:bodyPr wrap="none">
            <a:spAutoFit/>
          </a:bodyPr>
          <a:lstStyle/>
          <a:p>
            <a:pPr lvl="0" algn="r"/>
            <a:r>
              <a:rPr lang="en-US" altLang="zh-CN" sz="4400">
                <a:solidFill>
                  <a:schemeClr val="bg1"/>
                </a:solidFill>
                <a:latin typeface="Impact"/>
              </a:rPr>
              <a:t>PART </a:t>
            </a:r>
            <a:r>
              <a:rPr lang="en-US" altLang="zh-CN" sz="4400" smtClean="0">
                <a:solidFill>
                  <a:schemeClr val="bg1"/>
                </a:solidFill>
                <a:latin typeface="Impact"/>
              </a:rPr>
              <a:t>TWO</a:t>
            </a:r>
            <a:endParaRPr lang="zh-CN" altLang="en-US" sz="4400">
              <a:solidFill>
                <a:schemeClr val="bg1"/>
              </a:solidFill>
              <a:latin typeface="Impact"/>
            </a:endParaRPr>
          </a:p>
        </p:txBody>
      </p:sp>
      <p:sp>
        <p:nvSpPr>
          <p:cNvPr id="25" name="矩形 24"/>
          <p:cNvSpPr/>
          <p:nvPr/>
        </p:nvSpPr>
        <p:spPr>
          <a:xfrm>
            <a:off x="3536885" y="2691666"/>
            <a:ext cx="5220580" cy="570284"/>
          </a:xfrm>
          <a:prstGeom prst="rect">
            <a:avLst/>
          </a:prstGeom>
        </p:spPr>
        <p:txBody>
          <a:bodyPr wrap="square">
            <a:spAutoFit/>
          </a:bodyPr>
          <a:lstStyle/>
          <a:p>
            <a:pPr algn="r">
              <a:lnSpc>
                <a:spcPct val="150000"/>
              </a:lnSpc>
            </a:pPr>
            <a:r>
              <a:rPr lang="en-US" altLang="zh-CN" sz="1100" dirty="0">
                <a:solidFill>
                  <a:schemeClr val="bg1"/>
                </a:solidFill>
                <a:latin typeface="+mn-ea"/>
              </a:rPr>
              <a:t>Cambricon is a novel domain-specific </a:t>
            </a:r>
            <a:r>
              <a:rPr lang="en-US" altLang="zh-CN" sz="1100" dirty="0" smtClean="0">
                <a:solidFill>
                  <a:schemeClr val="bg1"/>
                </a:solidFill>
                <a:latin typeface="+mn-ea"/>
              </a:rPr>
              <a:t>ISA for NN accelerators, based </a:t>
            </a:r>
            <a:r>
              <a:rPr lang="en-US" altLang="zh-CN" sz="1100" dirty="0">
                <a:solidFill>
                  <a:schemeClr val="bg1"/>
                </a:solidFill>
                <a:latin typeface="+mn-ea"/>
              </a:rPr>
              <a:t>on a comprehensive analysis of existing NN techniques.</a:t>
            </a:r>
            <a:endParaRPr lang="zh-CN" altLang="en-US" sz="1100" dirty="0">
              <a:solidFill>
                <a:schemeClr val="bg1"/>
              </a:solidFill>
              <a:latin typeface="+mn-ea"/>
            </a:endParaRPr>
          </a:p>
        </p:txBody>
      </p:sp>
    </p:spTree>
    <p:extLst>
      <p:ext uri="{BB962C8B-B14F-4D97-AF65-F5344CB8AC3E}">
        <p14:creationId xmlns:p14="http://schemas.microsoft.com/office/powerpoint/2010/main" val="1966888761"/>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6520" y="96475"/>
            <a:ext cx="3870455" cy="400110"/>
          </a:xfrm>
          <a:prstGeom prst="rect">
            <a:avLst/>
          </a:prstGeom>
          <a:noFill/>
        </p:spPr>
        <p:txBody>
          <a:bodyPr wrap="square" rtlCol="0">
            <a:spAutoFit/>
          </a:bodyPr>
          <a:lstStyle/>
          <a:p>
            <a:r>
              <a:rPr lang="en-US" altLang="zh-CN" sz="2000" dirty="0" smtClean="0">
                <a:solidFill>
                  <a:schemeClr val="tx1">
                    <a:lumMod val="85000"/>
                    <a:lumOff val="15000"/>
                  </a:schemeClr>
                </a:solidFill>
                <a:latin typeface="Impact" pitchFamily="34" charset="0"/>
                <a:ea typeface="+mj-ea"/>
              </a:rPr>
              <a:t>OVERVIEW OF CAMRICON</a:t>
            </a:r>
            <a:endParaRPr lang="zh-CN" altLang="en-US" sz="2000" dirty="0">
              <a:solidFill>
                <a:schemeClr val="tx1">
                  <a:lumMod val="85000"/>
                  <a:lumOff val="15000"/>
                </a:schemeClr>
              </a:solidFill>
              <a:latin typeface="Impact" pitchFamily="34" charset="0"/>
              <a:ea typeface="+mj-ea"/>
            </a:endParaRPr>
          </a:p>
        </p:txBody>
      </p:sp>
      <p:sp>
        <p:nvSpPr>
          <p:cNvPr id="12" name="矩形 11"/>
          <p:cNvSpPr/>
          <p:nvPr/>
        </p:nvSpPr>
        <p:spPr>
          <a:xfrm>
            <a:off x="476520" y="430384"/>
            <a:ext cx="3870455" cy="246221"/>
          </a:xfrm>
          <a:prstGeom prst="rect">
            <a:avLst/>
          </a:prstGeom>
        </p:spPr>
        <p:txBody>
          <a:bodyPr wrap="square">
            <a:spAutoFit/>
          </a:bodyPr>
          <a:lstStyle/>
          <a:p>
            <a:r>
              <a:rPr lang="en-US" altLang="zh-CN" sz="1000" dirty="0" smtClean="0">
                <a:solidFill>
                  <a:schemeClr val="tx1">
                    <a:lumMod val="50000"/>
                    <a:lumOff val="50000"/>
                  </a:schemeClr>
                </a:solidFill>
              </a:rPr>
              <a:t>Design guidelines</a:t>
            </a:r>
            <a:endParaRPr lang="zh-CN" altLang="en-US" sz="1000" dirty="0">
              <a:solidFill>
                <a:schemeClr val="tx1">
                  <a:lumMod val="50000"/>
                  <a:lumOff val="50000"/>
                </a:schemeClr>
              </a:solidFill>
            </a:endParaRPr>
          </a:p>
        </p:txBody>
      </p:sp>
      <p:sp>
        <p:nvSpPr>
          <p:cNvPr id="63" name="矩形 62"/>
          <p:cNvSpPr/>
          <p:nvPr/>
        </p:nvSpPr>
        <p:spPr>
          <a:xfrm>
            <a:off x="431541" y="1035773"/>
            <a:ext cx="1938024" cy="307777"/>
          </a:xfrm>
          <a:prstGeom prst="rect">
            <a:avLst/>
          </a:prstGeom>
        </p:spPr>
        <p:txBody>
          <a:bodyPr wrap="square">
            <a:spAutoFit/>
          </a:bodyPr>
          <a:lstStyle/>
          <a:p>
            <a:r>
              <a:rPr lang="en-US" altLang="zh-CN" sz="1400" b="1" dirty="0" smtClean="0">
                <a:solidFill>
                  <a:srgbClr val="C9DCC9"/>
                </a:solidFill>
              </a:rPr>
              <a:t>01. RISC ISA</a:t>
            </a:r>
            <a:endParaRPr lang="en-US" altLang="zh-CN" sz="1400" b="1" dirty="0" smtClean="0">
              <a:solidFill>
                <a:srgbClr val="C9DCC9"/>
              </a:solidFill>
              <a:latin typeface="+mj-ea"/>
              <a:ea typeface="+mj-ea"/>
            </a:endParaRPr>
          </a:p>
        </p:txBody>
      </p:sp>
      <p:sp>
        <p:nvSpPr>
          <p:cNvPr id="64" name="TextBox 63"/>
          <p:cNvSpPr txBox="1"/>
          <p:nvPr/>
        </p:nvSpPr>
        <p:spPr>
          <a:xfrm>
            <a:off x="431540" y="1358066"/>
            <a:ext cx="2388075" cy="538609"/>
          </a:xfrm>
          <a:prstGeom prst="rect">
            <a:avLst/>
          </a:prstGeom>
          <a:noFill/>
        </p:spPr>
        <p:txBody>
          <a:bodyPr wrap="square" rtlCol="0">
            <a:spAutoFit/>
          </a:bodyPr>
          <a:lstStyle/>
          <a:p>
            <a:pPr marL="171450" indent="-171450">
              <a:spcBef>
                <a:spcPts val="600"/>
              </a:spcBef>
              <a:buFont typeface="Arial" panose="020B0604020202020204" pitchFamily="34" charset="0"/>
              <a:buChar char="•"/>
            </a:pPr>
            <a:r>
              <a:rPr lang="en-US" altLang="zh-CN" sz="1200" dirty="0" smtClean="0">
                <a:solidFill>
                  <a:schemeClr val="tx1">
                    <a:lumMod val="50000"/>
                    <a:lumOff val="50000"/>
                  </a:schemeClr>
                </a:solidFill>
              </a:rPr>
              <a:t>Load-Store architecture</a:t>
            </a:r>
          </a:p>
          <a:p>
            <a:pPr marL="171450" indent="-171450">
              <a:spcBef>
                <a:spcPts val="600"/>
              </a:spcBef>
              <a:buFont typeface="Arial" panose="020B0604020202020204" pitchFamily="34" charset="0"/>
              <a:buChar char="•"/>
            </a:pPr>
            <a:r>
              <a:rPr lang="en-US" altLang="zh-CN" sz="1200" dirty="0" smtClean="0">
                <a:solidFill>
                  <a:schemeClr val="tx1">
                    <a:lumMod val="50000"/>
                    <a:lumOff val="50000"/>
                  </a:schemeClr>
                </a:solidFill>
              </a:rPr>
              <a:t>Simple </a:t>
            </a:r>
            <a:r>
              <a:rPr lang="en-US" altLang="zh-CN" sz="1200" dirty="0">
                <a:solidFill>
                  <a:schemeClr val="tx1">
                    <a:lumMod val="50000"/>
                    <a:lumOff val="50000"/>
                  </a:schemeClr>
                </a:solidFill>
              </a:rPr>
              <a:t>and </a:t>
            </a:r>
            <a:r>
              <a:rPr lang="en-US" altLang="zh-CN" sz="1200" dirty="0" smtClean="0">
                <a:solidFill>
                  <a:schemeClr val="tx1">
                    <a:lumMod val="50000"/>
                    <a:lumOff val="50000"/>
                  </a:schemeClr>
                </a:solidFill>
              </a:rPr>
              <a:t>short instructions </a:t>
            </a:r>
            <a:endParaRPr lang="zh-CN" altLang="en-US" sz="1200" dirty="0">
              <a:solidFill>
                <a:schemeClr val="tx1">
                  <a:lumMod val="50000"/>
                  <a:lumOff val="50000"/>
                </a:schemeClr>
              </a:solidFill>
            </a:endParaRPr>
          </a:p>
        </p:txBody>
      </p:sp>
      <p:sp>
        <p:nvSpPr>
          <p:cNvPr id="67" name="矩形 66"/>
          <p:cNvSpPr/>
          <p:nvPr/>
        </p:nvSpPr>
        <p:spPr>
          <a:xfrm>
            <a:off x="6165685" y="971383"/>
            <a:ext cx="2438187" cy="307777"/>
          </a:xfrm>
          <a:prstGeom prst="rect">
            <a:avLst/>
          </a:prstGeom>
        </p:spPr>
        <p:txBody>
          <a:bodyPr wrap="square">
            <a:spAutoFit/>
          </a:bodyPr>
          <a:lstStyle/>
          <a:p>
            <a:r>
              <a:rPr lang="en-US" altLang="zh-CN" sz="1400" b="1" dirty="0" smtClean="0">
                <a:solidFill>
                  <a:srgbClr val="92D050"/>
                </a:solidFill>
              </a:rPr>
              <a:t>02. Data-Level Parallelism</a:t>
            </a:r>
            <a:endParaRPr lang="en-US" altLang="zh-CN" sz="1400" b="1" dirty="0" smtClean="0">
              <a:solidFill>
                <a:srgbClr val="92D050"/>
              </a:solidFill>
              <a:latin typeface="+mj-ea"/>
              <a:ea typeface="+mj-ea"/>
            </a:endParaRPr>
          </a:p>
        </p:txBody>
      </p:sp>
      <p:sp>
        <p:nvSpPr>
          <p:cNvPr id="68" name="TextBox 67"/>
          <p:cNvSpPr txBox="1"/>
          <p:nvPr/>
        </p:nvSpPr>
        <p:spPr>
          <a:xfrm>
            <a:off x="6165685" y="1279160"/>
            <a:ext cx="2861810" cy="1052596"/>
          </a:xfrm>
          <a:prstGeom prst="rect">
            <a:avLst/>
          </a:prstGeom>
          <a:noFill/>
        </p:spPr>
        <p:txBody>
          <a:bodyPr wrap="square" rtlCol="0">
            <a:spAutoFit/>
          </a:bodyPr>
          <a:lstStyle/>
          <a:p>
            <a:pPr>
              <a:lnSpc>
                <a:spcPct val="130000"/>
              </a:lnSpc>
              <a:spcBef>
                <a:spcPts val="600"/>
              </a:spcBef>
            </a:pPr>
            <a:r>
              <a:rPr lang="en-US" altLang="zh-CN" sz="1200" dirty="0" smtClean="0">
                <a:solidFill>
                  <a:schemeClr val="tx1">
                    <a:lumMod val="50000"/>
                    <a:lumOff val="50000"/>
                  </a:schemeClr>
                </a:solidFill>
              </a:rPr>
              <a:t>DLP </a:t>
            </a:r>
            <a:r>
              <a:rPr lang="en-US" altLang="zh-CN" sz="1200" dirty="0">
                <a:solidFill>
                  <a:schemeClr val="tx1">
                    <a:lumMod val="50000"/>
                    <a:lumOff val="50000"/>
                  </a:schemeClr>
                </a:solidFill>
              </a:rPr>
              <a:t>enabled by vector/matrix </a:t>
            </a:r>
            <a:r>
              <a:rPr lang="en-US" altLang="zh-CN" sz="1200" dirty="0" smtClean="0">
                <a:solidFill>
                  <a:schemeClr val="tx1">
                    <a:lumMod val="50000"/>
                    <a:lumOff val="50000"/>
                  </a:schemeClr>
                </a:solidFill>
              </a:rPr>
              <a:t>instructions </a:t>
            </a:r>
            <a:r>
              <a:rPr lang="en-US" altLang="zh-CN" sz="1200" dirty="0">
                <a:solidFill>
                  <a:schemeClr val="tx1">
                    <a:lumMod val="50000"/>
                    <a:lumOff val="50000"/>
                  </a:schemeClr>
                </a:solidFill>
              </a:rPr>
              <a:t>can </a:t>
            </a:r>
            <a:r>
              <a:rPr lang="en-US" altLang="zh-CN" sz="1200" dirty="0" smtClean="0">
                <a:solidFill>
                  <a:schemeClr val="tx1">
                    <a:lumMod val="50000"/>
                    <a:lumOff val="50000"/>
                  </a:schemeClr>
                </a:solidFill>
              </a:rPr>
              <a:t>be more </a:t>
            </a:r>
            <a:r>
              <a:rPr lang="en-US" altLang="zh-CN" sz="1200" dirty="0">
                <a:solidFill>
                  <a:schemeClr val="tx1">
                    <a:lumMod val="50000"/>
                    <a:lumOff val="50000"/>
                  </a:schemeClr>
                </a:solidFill>
              </a:rPr>
              <a:t>efficient than </a:t>
            </a:r>
            <a:r>
              <a:rPr lang="en-US" altLang="zh-CN" sz="1200" dirty="0" smtClean="0">
                <a:solidFill>
                  <a:schemeClr val="tx1">
                    <a:lumMod val="50000"/>
                    <a:lumOff val="50000"/>
                  </a:schemeClr>
                </a:solidFill>
              </a:rPr>
              <a:t>ILP of traditional scalar instructions</a:t>
            </a:r>
            <a:r>
              <a:rPr lang="en-US" altLang="zh-CN" sz="1200" dirty="0">
                <a:solidFill>
                  <a:schemeClr val="tx1">
                    <a:lumMod val="50000"/>
                    <a:lumOff val="50000"/>
                  </a:schemeClr>
                </a:solidFill>
              </a:rPr>
              <a:t>, </a:t>
            </a:r>
            <a:r>
              <a:rPr lang="en-US" altLang="zh-CN" sz="1200" dirty="0" smtClean="0">
                <a:solidFill>
                  <a:schemeClr val="tx1">
                    <a:lumMod val="50000"/>
                    <a:lumOff val="50000"/>
                  </a:schemeClr>
                </a:solidFill>
              </a:rPr>
              <a:t>and corresponds </a:t>
            </a:r>
            <a:r>
              <a:rPr lang="en-US" altLang="zh-CN" sz="1200" dirty="0">
                <a:solidFill>
                  <a:schemeClr val="tx1">
                    <a:lumMod val="50000"/>
                    <a:lumOff val="50000"/>
                  </a:schemeClr>
                </a:solidFill>
              </a:rPr>
              <a:t>to </a:t>
            </a:r>
            <a:r>
              <a:rPr lang="en-US" altLang="zh-CN" sz="1200" dirty="0" smtClean="0">
                <a:solidFill>
                  <a:schemeClr val="tx1">
                    <a:lumMod val="50000"/>
                    <a:lumOff val="50000"/>
                  </a:schemeClr>
                </a:solidFill>
              </a:rPr>
              <a:t>higher code </a:t>
            </a:r>
            <a:r>
              <a:rPr lang="en-US" altLang="zh-CN" sz="1200" dirty="0">
                <a:solidFill>
                  <a:schemeClr val="tx1">
                    <a:lumMod val="50000"/>
                    <a:lumOff val="50000"/>
                  </a:schemeClr>
                </a:solidFill>
              </a:rPr>
              <a:t>density</a:t>
            </a:r>
            <a:endParaRPr lang="zh-CN" altLang="en-US" sz="1200" dirty="0">
              <a:solidFill>
                <a:schemeClr val="tx1">
                  <a:lumMod val="50000"/>
                  <a:lumOff val="50000"/>
                </a:schemeClr>
              </a:solidFill>
            </a:endParaRPr>
          </a:p>
        </p:txBody>
      </p:sp>
      <p:sp>
        <p:nvSpPr>
          <p:cNvPr id="71" name="矩形 70"/>
          <p:cNvSpPr/>
          <p:nvPr/>
        </p:nvSpPr>
        <p:spPr>
          <a:xfrm>
            <a:off x="6210690" y="2736032"/>
            <a:ext cx="2745305" cy="523220"/>
          </a:xfrm>
          <a:prstGeom prst="rect">
            <a:avLst/>
          </a:prstGeom>
        </p:spPr>
        <p:txBody>
          <a:bodyPr wrap="square">
            <a:spAutoFit/>
          </a:bodyPr>
          <a:lstStyle/>
          <a:p>
            <a:r>
              <a:rPr lang="en-US" altLang="zh-CN" sz="1400" b="1" dirty="0" smtClean="0">
                <a:solidFill>
                  <a:srgbClr val="00B050"/>
                </a:solidFill>
              </a:rPr>
              <a:t>04. Using On-Chip Scratchpad Memory</a:t>
            </a:r>
            <a:endParaRPr lang="en-US" altLang="zh-CN" sz="1400" b="1" dirty="0" smtClean="0">
              <a:solidFill>
                <a:srgbClr val="00B050"/>
              </a:solidFill>
              <a:latin typeface="+mj-ea"/>
              <a:ea typeface="+mj-ea"/>
            </a:endParaRPr>
          </a:p>
        </p:txBody>
      </p:sp>
      <p:sp>
        <p:nvSpPr>
          <p:cNvPr id="72" name="TextBox 71"/>
          <p:cNvSpPr txBox="1"/>
          <p:nvPr/>
        </p:nvSpPr>
        <p:spPr>
          <a:xfrm>
            <a:off x="6210690" y="3229344"/>
            <a:ext cx="2681790" cy="1052596"/>
          </a:xfrm>
          <a:prstGeom prst="rect">
            <a:avLst/>
          </a:prstGeom>
          <a:noFill/>
        </p:spPr>
        <p:txBody>
          <a:bodyPr wrap="square" rtlCol="0">
            <a:spAutoFit/>
          </a:bodyPr>
          <a:lstStyle/>
          <a:p>
            <a:pPr>
              <a:lnSpc>
                <a:spcPct val="130000"/>
              </a:lnSpc>
              <a:spcBef>
                <a:spcPts val="600"/>
              </a:spcBef>
            </a:pPr>
            <a:r>
              <a:rPr lang="en-US" altLang="zh-CN" sz="1200" dirty="0">
                <a:solidFill>
                  <a:schemeClr val="tx1">
                    <a:lumMod val="50000"/>
                    <a:lumOff val="50000"/>
                  </a:schemeClr>
                </a:solidFill>
              </a:rPr>
              <a:t>NN techniques often require intensive, contiguous, </a:t>
            </a:r>
            <a:r>
              <a:rPr lang="en-US" altLang="zh-CN" sz="1200" dirty="0" smtClean="0">
                <a:solidFill>
                  <a:schemeClr val="tx1">
                    <a:lumMod val="50000"/>
                    <a:lumOff val="50000"/>
                  </a:schemeClr>
                </a:solidFill>
              </a:rPr>
              <a:t>and variable-length </a:t>
            </a:r>
            <a:r>
              <a:rPr lang="en-US" altLang="zh-CN" sz="1200" dirty="0">
                <a:solidFill>
                  <a:schemeClr val="tx1">
                    <a:lumMod val="50000"/>
                    <a:lumOff val="50000"/>
                  </a:schemeClr>
                </a:solidFill>
              </a:rPr>
              <a:t>accesses to vector/matrix data</a:t>
            </a:r>
            <a:endParaRPr lang="zh-CN" altLang="en-US" sz="1200" dirty="0">
              <a:solidFill>
                <a:schemeClr val="tx1">
                  <a:lumMod val="50000"/>
                  <a:lumOff val="50000"/>
                </a:schemeClr>
              </a:solidFill>
            </a:endParaRPr>
          </a:p>
        </p:txBody>
      </p:sp>
      <p:sp>
        <p:nvSpPr>
          <p:cNvPr id="99" name="矩形 98"/>
          <p:cNvSpPr/>
          <p:nvPr/>
        </p:nvSpPr>
        <p:spPr>
          <a:xfrm>
            <a:off x="386535" y="2166705"/>
            <a:ext cx="2925661" cy="523220"/>
          </a:xfrm>
          <a:prstGeom prst="rect">
            <a:avLst/>
          </a:prstGeom>
        </p:spPr>
        <p:txBody>
          <a:bodyPr wrap="square">
            <a:spAutoFit/>
          </a:bodyPr>
          <a:lstStyle/>
          <a:p>
            <a:r>
              <a:rPr lang="en-US" altLang="zh-CN" sz="1400" b="1" dirty="0" smtClean="0">
                <a:solidFill>
                  <a:schemeClr val="accent3">
                    <a:lumMod val="75000"/>
                  </a:schemeClr>
                </a:solidFill>
              </a:rPr>
              <a:t>03. Customized Vector/Matrix Instructions</a:t>
            </a:r>
            <a:endParaRPr lang="en-US" altLang="zh-CN" sz="1400" b="1" dirty="0" smtClean="0">
              <a:solidFill>
                <a:schemeClr val="accent3">
                  <a:lumMod val="75000"/>
                </a:schemeClr>
              </a:solidFill>
              <a:latin typeface="+mj-ea"/>
              <a:ea typeface="+mj-ea"/>
            </a:endParaRPr>
          </a:p>
        </p:txBody>
      </p:sp>
      <p:sp>
        <p:nvSpPr>
          <p:cNvPr id="100" name="TextBox 69"/>
          <p:cNvSpPr txBox="1"/>
          <p:nvPr/>
        </p:nvSpPr>
        <p:spPr>
          <a:xfrm>
            <a:off x="270030" y="2706765"/>
            <a:ext cx="3041830" cy="1849737"/>
          </a:xfrm>
          <a:prstGeom prst="rect">
            <a:avLst/>
          </a:prstGeom>
          <a:noFill/>
        </p:spPr>
        <p:txBody>
          <a:bodyPr wrap="square" rtlCol="0">
            <a:spAutoFit/>
          </a:bodyPr>
          <a:lstStyle/>
          <a:p>
            <a:pPr marL="171450" indent="-171450">
              <a:lnSpc>
                <a:spcPct val="130000"/>
              </a:lnSpc>
              <a:spcBef>
                <a:spcPts val="600"/>
              </a:spcBef>
              <a:buFont typeface="Arial" panose="020B0604020202020204" pitchFamily="34" charset="0"/>
              <a:buChar char="•"/>
            </a:pPr>
            <a:r>
              <a:rPr lang="en-US" altLang="zh-CN" sz="1200" dirty="0" smtClean="0">
                <a:solidFill>
                  <a:schemeClr val="tx1">
                    <a:lumMod val="50000"/>
                    <a:lumOff val="50000"/>
                  </a:schemeClr>
                </a:solidFill>
              </a:rPr>
              <a:t>For </a:t>
            </a:r>
            <a:r>
              <a:rPr lang="en-US" altLang="zh-CN" sz="1200" dirty="0">
                <a:solidFill>
                  <a:schemeClr val="tx1">
                    <a:lumMod val="50000"/>
                    <a:lumOff val="50000"/>
                  </a:schemeClr>
                </a:solidFill>
              </a:rPr>
              <a:t>NN techniques, fundamental </a:t>
            </a:r>
            <a:r>
              <a:rPr lang="en-US" altLang="zh-CN" sz="1200" dirty="0" smtClean="0">
                <a:solidFill>
                  <a:schemeClr val="tx1">
                    <a:lumMod val="50000"/>
                    <a:lumOff val="50000"/>
                  </a:schemeClr>
                </a:solidFill>
              </a:rPr>
              <a:t>operations defined </a:t>
            </a:r>
            <a:r>
              <a:rPr lang="en-US" altLang="zh-CN" sz="1200" dirty="0">
                <a:solidFill>
                  <a:schemeClr val="tx1">
                    <a:lumMod val="50000"/>
                    <a:lumOff val="50000"/>
                  </a:schemeClr>
                </a:solidFill>
              </a:rPr>
              <a:t>in </a:t>
            </a:r>
            <a:r>
              <a:rPr lang="en-US" altLang="zh-CN" sz="1200" dirty="0" smtClean="0">
                <a:solidFill>
                  <a:schemeClr val="tx1">
                    <a:lumMod val="50000"/>
                    <a:lumOff val="50000"/>
                  </a:schemeClr>
                </a:solidFill>
              </a:rPr>
              <a:t>existing algebra </a:t>
            </a:r>
            <a:r>
              <a:rPr lang="en-US" altLang="zh-CN" sz="1200" dirty="0">
                <a:solidFill>
                  <a:schemeClr val="tx1">
                    <a:lumMod val="50000"/>
                    <a:lumOff val="50000"/>
                  </a:schemeClr>
                </a:solidFill>
              </a:rPr>
              <a:t>libraries are not </a:t>
            </a:r>
            <a:r>
              <a:rPr lang="en-US" altLang="zh-CN" sz="1200" dirty="0" smtClean="0">
                <a:solidFill>
                  <a:schemeClr val="tx1">
                    <a:lumMod val="50000"/>
                    <a:lumOff val="50000"/>
                  </a:schemeClr>
                </a:solidFill>
              </a:rPr>
              <a:t>necessarily effective and efficient choices.</a:t>
            </a:r>
          </a:p>
          <a:p>
            <a:pPr marL="171450" indent="-171450">
              <a:lnSpc>
                <a:spcPct val="130000"/>
              </a:lnSpc>
              <a:spcBef>
                <a:spcPts val="600"/>
              </a:spcBef>
              <a:buFont typeface="Arial" panose="020B0604020202020204" pitchFamily="34" charset="0"/>
              <a:buChar char="•"/>
            </a:pPr>
            <a:r>
              <a:rPr lang="en-US" altLang="zh-CN" sz="1200" dirty="0" smtClean="0">
                <a:solidFill>
                  <a:schemeClr val="tx1">
                    <a:lumMod val="50000"/>
                    <a:lumOff val="50000"/>
                  </a:schemeClr>
                </a:solidFill>
              </a:rPr>
              <a:t>Many </a:t>
            </a:r>
            <a:r>
              <a:rPr lang="en-US" altLang="zh-CN" sz="1200" dirty="0">
                <a:solidFill>
                  <a:schemeClr val="tx1">
                    <a:lumMod val="50000"/>
                    <a:lumOff val="50000"/>
                  </a:schemeClr>
                </a:solidFill>
              </a:rPr>
              <a:t>common operations </a:t>
            </a:r>
            <a:r>
              <a:rPr lang="en-US" altLang="zh-CN" sz="1200" dirty="0" smtClean="0">
                <a:solidFill>
                  <a:schemeClr val="tx1">
                    <a:lumMod val="50000"/>
                    <a:lumOff val="50000"/>
                  </a:schemeClr>
                </a:solidFill>
              </a:rPr>
              <a:t>of NN </a:t>
            </a:r>
            <a:r>
              <a:rPr lang="en-US" altLang="zh-CN" sz="1200" dirty="0">
                <a:solidFill>
                  <a:schemeClr val="tx1">
                    <a:lumMod val="50000"/>
                    <a:lumOff val="50000"/>
                  </a:schemeClr>
                </a:solidFill>
              </a:rPr>
              <a:t>techniques that are not covered by traditional </a:t>
            </a:r>
            <a:r>
              <a:rPr lang="en-US" altLang="zh-CN" sz="1200" dirty="0" smtClean="0">
                <a:solidFill>
                  <a:schemeClr val="tx1">
                    <a:lumMod val="50000"/>
                    <a:lumOff val="50000"/>
                  </a:schemeClr>
                </a:solidFill>
              </a:rPr>
              <a:t>linear algebra </a:t>
            </a:r>
            <a:r>
              <a:rPr lang="en-US" altLang="zh-CN" sz="1200" dirty="0">
                <a:solidFill>
                  <a:schemeClr val="tx1">
                    <a:lumMod val="50000"/>
                    <a:lumOff val="50000"/>
                  </a:schemeClr>
                </a:solidFill>
              </a:rPr>
              <a:t>libraries</a:t>
            </a:r>
            <a:endParaRPr lang="zh-CN" altLang="en-US" sz="1200" dirty="0">
              <a:solidFill>
                <a:schemeClr val="tx1">
                  <a:lumMod val="50000"/>
                  <a:lumOff val="50000"/>
                </a:schemeClr>
              </a:solidFill>
            </a:endParaRPr>
          </a:p>
        </p:txBody>
      </p:sp>
      <p:sp>
        <p:nvSpPr>
          <p:cNvPr id="102" name="弧形 101"/>
          <p:cNvSpPr/>
          <p:nvPr/>
        </p:nvSpPr>
        <p:spPr>
          <a:xfrm>
            <a:off x="3268097" y="1245543"/>
            <a:ext cx="2484276" cy="2484276"/>
          </a:xfrm>
          <a:prstGeom prst="arc">
            <a:avLst>
              <a:gd name="adj1" fmla="val 10802728"/>
              <a:gd name="adj2" fmla="val 16203320"/>
            </a:avLst>
          </a:prstGeom>
          <a:noFill/>
          <a:ln w="57150" cap="rnd">
            <a:solidFill>
              <a:srgbClr val="95BC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BF3420"/>
              </a:solidFill>
            </a:endParaRPr>
          </a:p>
        </p:txBody>
      </p:sp>
      <p:cxnSp>
        <p:nvCxnSpPr>
          <p:cNvPr id="103" name="直接连接符 102"/>
          <p:cNvCxnSpPr/>
          <p:nvPr/>
        </p:nvCxnSpPr>
        <p:spPr>
          <a:xfrm>
            <a:off x="4006310" y="2121700"/>
            <a:ext cx="100811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4006310" y="2841780"/>
            <a:ext cx="100811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5" name="矩形 104"/>
          <p:cNvSpPr/>
          <p:nvPr/>
        </p:nvSpPr>
        <p:spPr>
          <a:xfrm>
            <a:off x="3838733" y="2088889"/>
            <a:ext cx="1398139" cy="707886"/>
          </a:xfrm>
          <a:prstGeom prst="rect">
            <a:avLst/>
          </a:prstGeom>
        </p:spPr>
        <p:txBody>
          <a:bodyPr wrap="none">
            <a:spAutoFit/>
          </a:bodyPr>
          <a:lstStyle/>
          <a:p>
            <a:pPr algn="ctr"/>
            <a:r>
              <a:rPr lang="en-US" altLang="zh-CN" sz="2000" dirty="0" smtClean="0">
                <a:solidFill>
                  <a:srgbClr val="00B050"/>
                </a:solidFill>
              </a:rPr>
              <a:t>De</a:t>
            </a:r>
            <a:r>
              <a:rPr lang="en-US" altLang="zh-CN" sz="2000" dirty="0" smtClean="0">
                <a:solidFill>
                  <a:srgbClr val="95BC49"/>
                </a:solidFill>
              </a:rPr>
              <a:t>sign</a:t>
            </a:r>
          </a:p>
          <a:p>
            <a:pPr algn="ctr"/>
            <a:r>
              <a:rPr lang="en-US" altLang="zh-CN" sz="2000" dirty="0" smtClean="0">
                <a:solidFill>
                  <a:srgbClr val="95BC49"/>
                </a:solidFill>
              </a:rPr>
              <a:t>Guide</a:t>
            </a:r>
            <a:r>
              <a:rPr lang="en-US" altLang="zh-CN" sz="2000" dirty="0" smtClean="0">
                <a:solidFill>
                  <a:srgbClr val="00B050"/>
                </a:solidFill>
              </a:rPr>
              <a:t>lines</a:t>
            </a:r>
            <a:endParaRPr lang="zh-CN" altLang="en-US" sz="2000" dirty="0">
              <a:solidFill>
                <a:srgbClr val="00B050"/>
              </a:solidFill>
            </a:endParaRPr>
          </a:p>
        </p:txBody>
      </p:sp>
      <p:sp>
        <p:nvSpPr>
          <p:cNvPr id="106" name="弧形 105"/>
          <p:cNvSpPr/>
          <p:nvPr/>
        </p:nvSpPr>
        <p:spPr>
          <a:xfrm rot="16200000">
            <a:off x="3268097" y="1245544"/>
            <a:ext cx="2484276" cy="2484276"/>
          </a:xfrm>
          <a:prstGeom prst="arc">
            <a:avLst>
              <a:gd name="adj1" fmla="val 10802728"/>
              <a:gd name="adj2" fmla="val 16203320"/>
            </a:avLst>
          </a:prstGeom>
          <a:noFill/>
          <a:ln w="57150" cap="rnd">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BF3420"/>
              </a:solidFill>
            </a:endParaRPr>
          </a:p>
        </p:txBody>
      </p:sp>
      <p:sp>
        <p:nvSpPr>
          <p:cNvPr id="107" name="弧形 106"/>
          <p:cNvSpPr/>
          <p:nvPr/>
        </p:nvSpPr>
        <p:spPr>
          <a:xfrm rot="10800000">
            <a:off x="3268098" y="1245543"/>
            <a:ext cx="2484276" cy="2484276"/>
          </a:xfrm>
          <a:prstGeom prst="arc">
            <a:avLst>
              <a:gd name="adj1" fmla="val 10802728"/>
              <a:gd name="adj2" fmla="val 16203320"/>
            </a:avLst>
          </a:prstGeom>
          <a:noFill/>
          <a:ln w="57150" cap="rnd">
            <a:solidFill>
              <a:srgbClr val="95BC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BF3420"/>
              </a:solidFill>
            </a:endParaRPr>
          </a:p>
        </p:txBody>
      </p:sp>
      <p:sp>
        <p:nvSpPr>
          <p:cNvPr id="108" name="弧形 107"/>
          <p:cNvSpPr/>
          <p:nvPr/>
        </p:nvSpPr>
        <p:spPr>
          <a:xfrm rot="5400000">
            <a:off x="3268097" y="1245543"/>
            <a:ext cx="2484276" cy="2484276"/>
          </a:xfrm>
          <a:prstGeom prst="arc">
            <a:avLst>
              <a:gd name="adj1" fmla="val 10802728"/>
              <a:gd name="adj2" fmla="val 16203320"/>
            </a:avLst>
          </a:prstGeom>
          <a:noFill/>
          <a:ln w="57150" cap="rnd">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BF3420"/>
              </a:solidFill>
            </a:endParaRPr>
          </a:p>
        </p:txBody>
      </p:sp>
    </p:spTree>
    <p:extLst>
      <p:ext uri="{BB962C8B-B14F-4D97-AF65-F5344CB8AC3E}">
        <p14:creationId xmlns:p14="http://schemas.microsoft.com/office/powerpoint/2010/main" val="2148713044"/>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6520" y="96475"/>
            <a:ext cx="3870455" cy="400110"/>
          </a:xfrm>
          <a:prstGeom prst="rect">
            <a:avLst/>
          </a:prstGeom>
          <a:noFill/>
        </p:spPr>
        <p:txBody>
          <a:bodyPr wrap="square" rtlCol="0">
            <a:spAutoFit/>
          </a:bodyPr>
          <a:lstStyle/>
          <a:p>
            <a:r>
              <a:rPr lang="en-US" altLang="zh-CN" sz="2000" dirty="0" smtClean="0">
                <a:solidFill>
                  <a:schemeClr val="tx1">
                    <a:lumMod val="85000"/>
                    <a:lumOff val="15000"/>
                  </a:schemeClr>
                </a:solidFill>
                <a:latin typeface="Impact" pitchFamily="34" charset="0"/>
                <a:ea typeface="+mj-ea"/>
              </a:rPr>
              <a:t>OVERVIEW OF CAMRICON</a:t>
            </a:r>
            <a:endParaRPr lang="zh-CN" altLang="en-US" sz="2000" dirty="0">
              <a:solidFill>
                <a:schemeClr val="tx1">
                  <a:lumMod val="85000"/>
                  <a:lumOff val="15000"/>
                </a:schemeClr>
              </a:solidFill>
              <a:latin typeface="Impact" pitchFamily="34" charset="0"/>
              <a:ea typeface="+mj-ea"/>
            </a:endParaRPr>
          </a:p>
        </p:txBody>
      </p:sp>
      <p:sp>
        <p:nvSpPr>
          <p:cNvPr id="12" name="矩形 11"/>
          <p:cNvSpPr/>
          <p:nvPr/>
        </p:nvSpPr>
        <p:spPr>
          <a:xfrm>
            <a:off x="476520" y="430384"/>
            <a:ext cx="3870455" cy="246221"/>
          </a:xfrm>
          <a:prstGeom prst="rect">
            <a:avLst/>
          </a:prstGeom>
        </p:spPr>
        <p:txBody>
          <a:bodyPr wrap="square">
            <a:spAutoFit/>
          </a:bodyPr>
          <a:lstStyle/>
          <a:p>
            <a:r>
              <a:rPr lang="en-US" altLang="zh-CN" sz="1000" dirty="0" smtClean="0">
                <a:solidFill>
                  <a:schemeClr val="tx1">
                    <a:lumMod val="50000"/>
                    <a:lumOff val="50000"/>
                  </a:schemeClr>
                </a:solidFill>
              </a:rPr>
              <a:t>Performance</a:t>
            </a:r>
            <a:endParaRPr lang="zh-CN" altLang="en-US" sz="1000" dirty="0">
              <a:solidFill>
                <a:schemeClr val="tx1">
                  <a:lumMod val="50000"/>
                  <a:lumOff val="50000"/>
                </a:schemeClr>
              </a:solidFill>
            </a:endParaRPr>
          </a:p>
        </p:txBody>
      </p:sp>
      <p:sp>
        <p:nvSpPr>
          <p:cNvPr id="100" name="TextBox 69"/>
          <p:cNvSpPr txBox="1"/>
          <p:nvPr/>
        </p:nvSpPr>
        <p:spPr>
          <a:xfrm>
            <a:off x="656565" y="816555"/>
            <a:ext cx="7020780" cy="624466"/>
          </a:xfrm>
          <a:prstGeom prst="rect">
            <a:avLst/>
          </a:prstGeom>
          <a:noFill/>
        </p:spPr>
        <p:txBody>
          <a:bodyPr wrap="square" rtlCol="0">
            <a:spAutoFit/>
          </a:bodyPr>
          <a:lstStyle/>
          <a:p>
            <a:pPr marL="171450" indent="-171450">
              <a:lnSpc>
                <a:spcPct val="130000"/>
              </a:lnSpc>
              <a:spcBef>
                <a:spcPts val="600"/>
              </a:spcBef>
              <a:buFont typeface="Arial" panose="020B0604020202020204" pitchFamily="34" charset="0"/>
              <a:buChar char="•"/>
            </a:pPr>
            <a:r>
              <a:rPr lang="en-US" altLang="zh-CN" sz="1200" dirty="0" smtClean="0">
                <a:solidFill>
                  <a:schemeClr val="tx1">
                    <a:lumMod val="50000"/>
                    <a:lumOff val="50000"/>
                  </a:schemeClr>
                </a:solidFill>
              </a:rPr>
              <a:t>10 distinct NN </a:t>
            </a:r>
            <a:r>
              <a:rPr lang="en-US" altLang="zh-CN" sz="1200" dirty="0">
                <a:solidFill>
                  <a:schemeClr val="tx1">
                    <a:lumMod val="50000"/>
                    <a:lumOff val="50000"/>
                  </a:schemeClr>
                </a:solidFill>
              </a:rPr>
              <a:t>techniques </a:t>
            </a:r>
            <a:r>
              <a:rPr lang="en-US" altLang="zh-CN" sz="1200" dirty="0" smtClean="0">
                <a:solidFill>
                  <a:schemeClr val="tx1">
                    <a:lumMod val="50000"/>
                    <a:lumOff val="50000"/>
                  </a:schemeClr>
                </a:solidFill>
              </a:rPr>
              <a:t>benchmarks:</a:t>
            </a:r>
            <a:endParaRPr lang="en-US" altLang="zh-CN" sz="1200" dirty="0">
              <a:solidFill>
                <a:schemeClr val="tx1">
                  <a:lumMod val="50000"/>
                  <a:lumOff val="50000"/>
                </a:schemeClr>
              </a:solidFill>
            </a:endParaRPr>
          </a:p>
          <a:p>
            <a:pPr marL="628650" lvl="1" indent="-171450">
              <a:lnSpc>
                <a:spcPct val="130000"/>
              </a:lnSpc>
              <a:spcBef>
                <a:spcPts val="600"/>
              </a:spcBef>
              <a:buFont typeface="Arial" panose="020B0604020202020204" pitchFamily="34" charset="0"/>
              <a:buChar char="•"/>
            </a:pPr>
            <a:endParaRPr lang="en-US" altLang="zh-CN" sz="1200" dirty="0" smtClean="0">
              <a:solidFill>
                <a:schemeClr val="tx1">
                  <a:lumMod val="50000"/>
                  <a:lumOff val="50000"/>
                </a:schemeClr>
              </a:solidFill>
            </a:endParaRPr>
          </a:p>
        </p:txBody>
      </p:sp>
      <p:pic>
        <p:nvPicPr>
          <p:cNvPr id="2" name="图片 1"/>
          <p:cNvPicPr>
            <a:picLocks noChangeAspect="1"/>
          </p:cNvPicPr>
          <p:nvPr/>
        </p:nvPicPr>
        <p:blipFill>
          <a:blip r:embed="rId2"/>
          <a:stretch>
            <a:fillRect/>
          </a:stretch>
        </p:blipFill>
        <p:spPr>
          <a:xfrm>
            <a:off x="1426327" y="1221600"/>
            <a:ext cx="6161008" cy="3285388"/>
          </a:xfrm>
          <a:prstGeom prst="rect">
            <a:avLst/>
          </a:prstGeom>
        </p:spPr>
      </p:pic>
    </p:spTree>
    <p:extLst>
      <p:ext uri="{BB962C8B-B14F-4D97-AF65-F5344CB8AC3E}">
        <p14:creationId xmlns:p14="http://schemas.microsoft.com/office/powerpoint/2010/main" val="3880638414"/>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6520" y="96475"/>
            <a:ext cx="3870455" cy="400110"/>
          </a:xfrm>
          <a:prstGeom prst="rect">
            <a:avLst/>
          </a:prstGeom>
          <a:noFill/>
        </p:spPr>
        <p:txBody>
          <a:bodyPr wrap="square" rtlCol="0">
            <a:spAutoFit/>
          </a:bodyPr>
          <a:lstStyle/>
          <a:p>
            <a:r>
              <a:rPr lang="en-US" altLang="zh-CN" sz="2000" dirty="0" smtClean="0">
                <a:solidFill>
                  <a:schemeClr val="tx1">
                    <a:lumMod val="85000"/>
                    <a:lumOff val="15000"/>
                  </a:schemeClr>
                </a:solidFill>
                <a:latin typeface="Impact" pitchFamily="34" charset="0"/>
                <a:ea typeface="+mj-ea"/>
              </a:rPr>
              <a:t>OVERVIEW OF CAMRICON</a:t>
            </a:r>
            <a:endParaRPr lang="zh-CN" altLang="en-US" sz="2000" dirty="0">
              <a:solidFill>
                <a:schemeClr val="tx1">
                  <a:lumMod val="85000"/>
                  <a:lumOff val="15000"/>
                </a:schemeClr>
              </a:solidFill>
              <a:latin typeface="Impact" pitchFamily="34" charset="0"/>
              <a:ea typeface="+mj-ea"/>
            </a:endParaRPr>
          </a:p>
        </p:txBody>
      </p:sp>
      <p:sp>
        <p:nvSpPr>
          <p:cNvPr id="12" name="矩形 11"/>
          <p:cNvSpPr/>
          <p:nvPr/>
        </p:nvSpPr>
        <p:spPr>
          <a:xfrm>
            <a:off x="476520" y="430384"/>
            <a:ext cx="3870455" cy="246221"/>
          </a:xfrm>
          <a:prstGeom prst="rect">
            <a:avLst/>
          </a:prstGeom>
        </p:spPr>
        <p:txBody>
          <a:bodyPr wrap="square">
            <a:spAutoFit/>
          </a:bodyPr>
          <a:lstStyle/>
          <a:p>
            <a:r>
              <a:rPr lang="en-US" altLang="zh-CN" sz="1000" dirty="0" smtClean="0">
                <a:solidFill>
                  <a:schemeClr val="tx1">
                    <a:lumMod val="50000"/>
                    <a:lumOff val="50000"/>
                  </a:schemeClr>
                </a:solidFill>
              </a:rPr>
              <a:t>Performance</a:t>
            </a:r>
            <a:endParaRPr lang="zh-CN" altLang="en-US" sz="1000" dirty="0">
              <a:solidFill>
                <a:schemeClr val="tx1">
                  <a:lumMod val="50000"/>
                  <a:lumOff val="50000"/>
                </a:schemeClr>
              </a:solidFill>
            </a:endParaRPr>
          </a:p>
        </p:txBody>
      </p:sp>
      <p:sp>
        <p:nvSpPr>
          <p:cNvPr id="100" name="TextBox 69"/>
          <p:cNvSpPr txBox="1"/>
          <p:nvPr/>
        </p:nvSpPr>
        <p:spPr>
          <a:xfrm>
            <a:off x="656565" y="816555"/>
            <a:ext cx="7020780" cy="307456"/>
          </a:xfrm>
          <a:prstGeom prst="rect">
            <a:avLst/>
          </a:prstGeom>
          <a:noFill/>
        </p:spPr>
        <p:txBody>
          <a:bodyPr wrap="square" rtlCol="0">
            <a:spAutoFit/>
          </a:bodyPr>
          <a:lstStyle/>
          <a:p>
            <a:pPr marL="171450" indent="-171450">
              <a:lnSpc>
                <a:spcPct val="130000"/>
              </a:lnSpc>
              <a:spcBef>
                <a:spcPts val="600"/>
              </a:spcBef>
              <a:buFont typeface="Arial" panose="020B0604020202020204" pitchFamily="34" charset="0"/>
              <a:buChar char="•"/>
            </a:pPr>
            <a:r>
              <a:rPr lang="en-US" altLang="zh-CN" sz="1200" dirty="0">
                <a:solidFill>
                  <a:schemeClr val="tx1">
                    <a:lumMod val="50000"/>
                    <a:lumOff val="50000"/>
                  </a:schemeClr>
                </a:solidFill>
              </a:rPr>
              <a:t>The reduction of code length against GPU, x86-CPU, and MIPS-CPU</a:t>
            </a:r>
            <a:endParaRPr lang="en-US" altLang="zh-CN" sz="1200" dirty="0" smtClean="0">
              <a:solidFill>
                <a:schemeClr val="tx1">
                  <a:lumMod val="50000"/>
                  <a:lumOff val="50000"/>
                </a:schemeClr>
              </a:solidFill>
            </a:endParaRPr>
          </a:p>
        </p:txBody>
      </p:sp>
      <p:pic>
        <p:nvPicPr>
          <p:cNvPr id="3" name="图片 2"/>
          <p:cNvPicPr>
            <a:picLocks noChangeAspect="1"/>
          </p:cNvPicPr>
          <p:nvPr/>
        </p:nvPicPr>
        <p:blipFill>
          <a:blip r:embed="rId2"/>
          <a:stretch>
            <a:fillRect/>
          </a:stretch>
        </p:blipFill>
        <p:spPr>
          <a:xfrm>
            <a:off x="501531" y="1323879"/>
            <a:ext cx="7985904" cy="3273096"/>
          </a:xfrm>
          <a:prstGeom prst="rect">
            <a:avLst/>
          </a:prstGeom>
        </p:spPr>
      </p:pic>
    </p:spTree>
    <p:extLst>
      <p:ext uri="{BB962C8B-B14F-4D97-AF65-F5344CB8AC3E}">
        <p14:creationId xmlns:p14="http://schemas.microsoft.com/office/powerpoint/2010/main" val="2118901164"/>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4856</TotalTime>
  <Words>1527</Words>
  <Application>Microsoft Office PowerPoint</Application>
  <PresentationFormat>全屏显示(16:9)</PresentationFormat>
  <Paragraphs>181</Paragraphs>
  <Slides>30</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等线</vt:lpstr>
      <vt:lpstr>等线 Light</vt:lpstr>
      <vt:lpstr>宋体</vt:lpstr>
      <vt:lpstr>Arial</vt:lpstr>
      <vt:lpstr>Calibri</vt:lpstr>
      <vt:lpstr>Cambria Math</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Qing Wei</dc:creator>
  <cp:lastModifiedBy>Qing Wei</cp:lastModifiedBy>
  <cp:revision>622</cp:revision>
  <dcterms:modified xsi:type="dcterms:W3CDTF">2018-06-12T09:48:01Z</dcterms:modified>
</cp:coreProperties>
</file>