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9" r:id="rId28"/>
    <p:sldId id="285" r:id="rId29"/>
    <p:sldId id="283" r:id="rId30"/>
    <p:sldId id="287" r:id="rId31"/>
    <p:sldId id="282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F90CF1-41DF-874A-816F-6D793D26886E}">
          <p14:sldIdLst>
            <p14:sldId id="256"/>
            <p14:sldId id="257"/>
            <p14:sldId id="258"/>
            <p14:sldId id="259"/>
            <p14:sldId id="260"/>
            <p14:sldId id="291"/>
            <p14:sldId id="261"/>
            <p14:sldId id="262"/>
            <p14:sldId id="263"/>
            <p14:sldId id="264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9"/>
            <p14:sldId id="285"/>
            <p14:sldId id="283"/>
            <p14:sldId id="287"/>
            <p14:sldId id="282"/>
            <p14:sldId id="288"/>
            <p14:sldId id="290"/>
          </p14:sldIdLst>
        </p14:section>
        <p14:section name="Untitled Section" id="{642462DA-D3BD-AA41-98FD-141124D39E9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5A82-59F7-4645-87C2-22E2D63AA357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E8C54-9941-DB4F-98C6-54EA7832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State, Vector Time and Dynamic Race Detection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Yongzhou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Time(Definition)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ach </a:t>
            </a:r>
            <a:r>
              <a:rPr lang="en-US" sz="3200" dirty="0"/>
              <a:t>process </a:t>
            </a:r>
            <a:r>
              <a:rPr lang="en-US" sz="3200" dirty="0" smtClean="0"/>
              <a:t>Pi </a:t>
            </a:r>
            <a:r>
              <a:rPr lang="en-US" sz="3200" dirty="0"/>
              <a:t>with a clock </a:t>
            </a:r>
            <a:r>
              <a:rPr lang="en-US" sz="3200" dirty="0" smtClean="0"/>
              <a:t>Ci </a:t>
            </a:r>
            <a:r>
              <a:rPr lang="en-US" sz="3200" dirty="0"/>
              <a:t>consisting of a vector of length n, where n </a:t>
            </a:r>
            <a:r>
              <a:rPr lang="en-US" sz="3200" dirty="0" smtClean="0"/>
              <a:t>is the </a:t>
            </a:r>
            <a:r>
              <a:rPr lang="en-US" sz="3200" dirty="0"/>
              <a:t>total number of processes. With each event the local clock “ticks”. Process </a:t>
            </a:r>
            <a:r>
              <a:rPr lang="en-US" sz="3200" dirty="0" smtClean="0"/>
              <a:t>Pi </a:t>
            </a:r>
            <a:r>
              <a:rPr lang="en-US" sz="3200" dirty="0"/>
              <a:t>ticks </a:t>
            </a:r>
            <a:r>
              <a:rPr lang="en-US" sz="3200" dirty="0" smtClean="0"/>
              <a:t>by incrementing </a:t>
            </a:r>
            <a:r>
              <a:rPr lang="en-US" sz="3200" dirty="0"/>
              <a:t>its own component of its clock</a:t>
            </a:r>
            <a:r>
              <a:rPr lang="en-US" sz="3200" dirty="0" smtClean="0"/>
              <a:t>: Ci[</a:t>
            </a:r>
            <a:r>
              <a:rPr lang="en-US" sz="3200" dirty="0" err="1" smtClean="0"/>
              <a:t>i</a:t>
            </a:r>
            <a:r>
              <a:rPr lang="en-US" sz="3200" dirty="0"/>
              <a:t>] =</a:t>
            </a:r>
            <a:r>
              <a:rPr lang="en-US" sz="3200" dirty="0" smtClean="0"/>
              <a:t>Ci[</a:t>
            </a:r>
            <a:r>
              <a:rPr lang="en-US" sz="3200" dirty="0" err="1" smtClean="0"/>
              <a:t>i</a:t>
            </a:r>
            <a:r>
              <a:rPr lang="en-US" sz="3200" dirty="0"/>
              <a:t>] + 1</a:t>
            </a:r>
          </a:p>
        </p:txBody>
      </p:sp>
    </p:spTree>
    <p:extLst>
      <p:ext uri="{BB962C8B-B14F-4D97-AF65-F5344CB8AC3E}">
        <p14:creationId xmlns:p14="http://schemas.microsoft.com/office/powerpoint/2010/main" val="2116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State(Definition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380647" cy="34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State(Definition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905001"/>
            <a:ext cx="7653268" cy="3794342"/>
          </a:xfrm>
        </p:spPr>
      </p:pic>
    </p:spTree>
    <p:extLst>
      <p:ext uri="{BB962C8B-B14F-4D97-AF65-F5344CB8AC3E}">
        <p14:creationId xmlns:p14="http://schemas.microsoft.com/office/powerpoint/2010/main" val="4389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Propagation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2767"/>
            <a:ext cx="5711831" cy="4375802"/>
          </a:xfrm>
        </p:spPr>
      </p:pic>
    </p:spTree>
    <p:extLst>
      <p:ext uri="{BB962C8B-B14F-4D97-AF65-F5344CB8AC3E}">
        <p14:creationId xmlns:p14="http://schemas.microsoft.com/office/powerpoint/2010/main" val="13353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DJIT+Algorithm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Djit</a:t>
            </a:r>
            <a:r>
              <a:rPr lang="en-US" sz="2800" dirty="0"/>
              <a:t> + relies on a formal framework called vector time frames, which is based on </a:t>
            </a:r>
            <a:r>
              <a:rPr lang="en-US" sz="2800" dirty="0" err="1"/>
              <a:t>Mattern’s</a:t>
            </a:r>
            <a:r>
              <a:rPr lang="en-US" sz="2800" dirty="0"/>
              <a:t> virtual </a:t>
            </a:r>
            <a:r>
              <a:rPr lang="en-US" sz="2800" dirty="0" smtClean="0"/>
              <a:t>time </a:t>
            </a:r>
            <a:r>
              <a:rPr lang="en-US" sz="2800" dirty="0"/>
              <a:t>vector </a:t>
            </a:r>
            <a:r>
              <a:rPr lang="en-US" sz="2800" dirty="0" smtClean="0"/>
              <a:t>time-stamps.</a:t>
            </a:r>
          </a:p>
          <a:p>
            <a:r>
              <a:rPr lang="en-US" sz="2800" dirty="0"/>
              <a:t>The general idea of the algorithm is to log every shared access and to check whether it “happens-before” prior accesses to same location.</a:t>
            </a:r>
          </a:p>
        </p:txBody>
      </p:sp>
    </p:spTree>
    <p:extLst>
      <p:ext uri="{BB962C8B-B14F-4D97-AF65-F5344CB8AC3E}">
        <p14:creationId xmlns:p14="http://schemas.microsoft.com/office/powerpoint/2010/main" val="21333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Happen-before relation</a:t>
            </a:r>
          </a:p>
          <a:p>
            <a:pPr lvl="1"/>
            <a:r>
              <a:rPr lang="en-US" sz="2600" dirty="0"/>
              <a:t>Program order: e and e' are events in same process and e precedes </a:t>
            </a:r>
            <a:r>
              <a:rPr lang="en-US" sz="2600" dirty="0" smtClean="0"/>
              <a:t>e’</a:t>
            </a:r>
          </a:p>
          <a:p>
            <a:pPr lvl="1"/>
            <a:r>
              <a:rPr lang="en-US" sz="2600" dirty="0" smtClean="0"/>
              <a:t>Send/</a:t>
            </a:r>
            <a:r>
              <a:rPr lang="en-US" sz="2600" dirty="0" err="1" smtClean="0"/>
              <a:t>Recv</a:t>
            </a:r>
            <a:r>
              <a:rPr lang="en-US" sz="2600" dirty="0"/>
              <a:t>: e send message and e' </a:t>
            </a:r>
            <a:r>
              <a:rPr lang="en-US" sz="2600" dirty="0" smtClean="0"/>
              <a:t>receive</a:t>
            </a:r>
          </a:p>
          <a:p>
            <a:pPr lvl="1"/>
            <a:r>
              <a:rPr lang="en-US" sz="2600" dirty="0" smtClean="0"/>
              <a:t>Locking</a:t>
            </a:r>
            <a:r>
              <a:rPr lang="en-US" sz="2600" dirty="0"/>
              <a:t>: The two operations acquire or release the same lock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Fork-join</a:t>
            </a:r>
            <a:r>
              <a:rPr lang="en-US" sz="2600" dirty="0"/>
              <a:t>: One operation is fork(t, u) or join(t, u) and the other operation is by thread u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Transitive: exist e'' such that e &lt; e'' and e'' &lt; e’</a:t>
            </a:r>
          </a:p>
        </p:txBody>
      </p:sp>
    </p:spTree>
    <p:extLst>
      <p:ext uri="{BB962C8B-B14F-4D97-AF65-F5344CB8AC3E}">
        <p14:creationId xmlns:p14="http://schemas.microsoft.com/office/powerpoint/2010/main" val="16009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CONCURRENT</a:t>
            </a:r>
            <a:r>
              <a:rPr lang="en-US" sz="2600" dirty="0" smtClean="0"/>
              <a:t>: Two </a:t>
            </a:r>
            <a:r>
              <a:rPr lang="en-US" sz="2600" dirty="0"/>
              <a:t>events A and B are synchronized if either A &lt; B or B &lt; A. If A and B are not synchronized, A and B are concurrent events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DATA </a:t>
            </a:r>
            <a:r>
              <a:rPr lang="en-US" sz="2600" dirty="0"/>
              <a:t>RACE</a:t>
            </a:r>
            <a:r>
              <a:rPr lang="en-US" sz="2600" dirty="0" smtClean="0"/>
              <a:t>: If </a:t>
            </a:r>
            <a:r>
              <a:rPr lang="en-US" sz="2600" dirty="0"/>
              <a:t>two concurrent operations both access (read or write) the same variable, and at least one of the operations is a write. We say there exists an apparent data race.</a:t>
            </a:r>
          </a:p>
        </p:txBody>
      </p:sp>
    </p:spTree>
    <p:extLst>
      <p:ext uri="{BB962C8B-B14F-4D97-AF65-F5344CB8AC3E}">
        <p14:creationId xmlns:p14="http://schemas.microsoft.com/office/powerpoint/2010/main" val="5029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Protocol: initialization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0" y="1904999"/>
            <a:ext cx="5168729" cy="39947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7999" y="1905000"/>
            <a:ext cx="5026613" cy="3777622"/>
          </a:xfrm>
        </p:spPr>
        <p:txBody>
          <a:bodyPr>
            <a:noAutofit/>
          </a:bodyPr>
          <a:lstStyle/>
          <a:p>
            <a:r>
              <a:rPr lang="en-US" sz="2400" dirty="0"/>
              <a:t>Each initializing thread t ﬁlls its vector of time frames with </a:t>
            </a:r>
            <a:r>
              <a:rPr lang="en-US" sz="2400" dirty="0" smtClean="0"/>
              <a:t>ones.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access history of each shared location v is ﬁlled with zeros (since no thread </a:t>
            </a:r>
            <a:r>
              <a:rPr lang="en-US" sz="2400" dirty="0" smtClean="0"/>
              <a:t>has accessed </a:t>
            </a:r>
            <a:r>
              <a:rPr lang="en-US" sz="2400" dirty="0"/>
              <a:t>it yet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vector of each synchronization object S is ﬁlled with </a:t>
            </a:r>
            <a:r>
              <a:rPr lang="en-US" sz="2400" dirty="0" smtClean="0"/>
              <a:t>zero.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21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Protocol: Release Lock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0" y="1904999"/>
            <a:ext cx="5168729" cy="39947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7999" y="1905000"/>
            <a:ext cx="5026613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issuing thread t starts a new time frame. Therefore, it increments the entry corresponding </a:t>
            </a:r>
            <a:r>
              <a:rPr lang="en-US" sz="2400" dirty="0"/>
              <a:t>to t in t’s </a:t>
            </a:r>
            <a:r>
              <a:rPr lang="en-US" sz="2400" dirty="0" smtClean="0"/>
              <a:t>vector—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entry in S’s vector is updated to hold the maximum between the current value </a:t>
            </a:r>
            <a:r>
              <a:rPr lang="en-US" sz="2400" dirty="0" smtClean="0"/>
              <a:t>and that </a:t>
            </a:r>
            <a:r>
              <a:rPr lang="en-US" sz="2400" dirty="0"/>
              <a:t>of t’s vector— </a:t>
            </a:r>
          </a:p>
        </p:txBody>
      </p:sp>
      <p:pic>
        <p:nvPicPr>
          <p:cNvPr id="1026" name="Picture 2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17" y="5444779"/>
            <a:ext cx="3284595" cy="3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ation.p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17" y="3462338"/>
            <a:ext cx="2148600" cy="3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Protocol: Acquire Lock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0" y="1904999"/>
            <a:ext cx="5168729" cy="39947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7999" y="1905000"/>
            <a:ext cx="5026613" cy="4495800"/>
          </a:xfrm>
        </p:spPr>
        <p:txBody>
          <a:bodyPr>
            <a:noAutofit/>
          </a:bodyPr>
          <a:lstStyle/>
          <a:p>
            <a:r>
              <a:rPr lang="en-US" sz="2400" dirty="0"/>
              <a:t>The issuing thread t updates each entry in its vector to hold the maximum between its current value and that of S’s vector</a:t>
            </a:r>
          </a:p>
        </p:txBody>
      </p:sp>
      <p:pic>
        <p:nvPicPr>
          <p:cNvPr id="2052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04" y="4096012"/>
            <a:ext cx="4028874" cy="37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an asynchronous distributed system, as no process has a consistent and immediate view of the all the process states. The following traditional control tasks of operating system are difficult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mutual exclusion</a:t>
            </a:r>
          </a:p>
          <a:p>
            <a:r>
              <a:rPr lang="en-US" sz="2800" dirty="0"/>
              <a:t>deadlock detection</a:t>
            </a:r>
          </a:p>
          <a:p>
            <a:r>
              <a:rPr lang="en-US" sz="2800" dirty="0"/>
              <a:t>concurrency control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4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Protocol: Read/Write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0" y="1904999"/>
            <a:ext cx="5168729" cy="39947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7999" y="1905000"/>
            <a:ext cx="5026613" cy="4495800"/>
          </a:xfrm>
        </p:spPr>
        <p:txBody>
          <a:bodyPr>
            <a:noAutofit/>
          </a:bodyPr>
          <a:lstStyle/>
          <a:p>
            <a:r>
              <a:rPr lang="en-US" sz="2400" dirty="0"/>
              <a:t>The issuing thread t updates the relevant entry in the history of </a:t>
            </a:r>
            <a:r>
              <a:rPr lang="en-US" sz="2400" dirty="0" smtClean="0"/>
              <a:t>variable v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access is a read, it </a:t>
            </a:r>
            <a:r>
              <a:rPr lang="en-US" sz="2400" dirty="0" smtClean="0"/>
              <a:t>performs</a:t>
            </a:r>
          </a:p>
          <a:p>
            <a:endParaRPr lang="en-US" sz="2400" dirty="0" smtClean="0"/>
          </a:p>
          <a:p>
            <a:r>
              <a:rPr lang="en-US" sz="2400" dirty="0" smtClean="0"/>
              <a:t>If the access is a write, it performs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077" name="Picture 5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76" y="4027640"/>
            <a:ext cx="1844714" cy="3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quation.p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76" y="5509936"/>
            <a:ext cx="1844715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Protocol: Race Detection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0" y="1904999"/>
            <a:ext cx="5168729" cy="399475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7999" y="1654478"/>
            <a:ext cx="5026613" cy="5203521"/>
          </a:xfrm>
        </p:spPr>
        <p:txBody>
          <a:bodyPr>
            <a:noAutofit/>
          </a:bodyPr>
          <a:lstStyle/>
          <a:p>
            <a:r>
              <a:rPr lang="en-US" sz="2400" dirty="0"/>
              <a:t>If the access is a read, thread t checks whether there exists another thread u which also wrote to v, such that </a:t>
            </a:r>
          </a:p>
          <a:p>
            <a:endParaRPr lang="en-US" sz="2400" dirty="0" smtClean="0"/>
          </a:p>
          <a:p>
            <a:r>
              <a:rPr lang="en-US" sz="2400" dirty="0" smtClean="0"/>
              <a:t>If the access is a write, thread t checks whether a thread u read/wrote to v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the above inequalities hold, there is a race </a:t>
            </a:r>
            <a:endParaRPr lang="en-US" sz="2400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7" y="3372393"/>
            <a:ext cx="1743596" cy="3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7" y="5027753"/>
            <a:ext cx="1612366" cy="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7" y="5417697"/>
            <a:ext cx="1662730" cy="34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FastTrack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Motivates</a:t>
            </a:r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limitation of VC-based race detectors such as DJIT + is their performance. If a target program has n threads, then each vector clock requires O(n) storage space and each vector clock operation (copying, comparing, joining, </a:t>
            </a:r>
            <a:r>
              <a:rPr lang="en-US" sz="2800" dirty="0" err="1"/>
              <a:t>etc</a:t>
            </a:r>
            <a:r>
              <a:rPr lang="en-US" sz="2800" dirty="0"/>
              <a:t>) requires O(n) time.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4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FastTrack </a:t>
            </a:r>
            <a:r>
              <a:rPr lang="en-US" dirty="0" smtClean="0"/>
              <a:t>Algorithm(</a:t>
            </a:r>
            <a:r>
              <a:rPr lang="en-US" dirty="0"/>
              <a:t>Fix </a:t>
            </a:r>
            <a:r>
              <a:rPr lang="en-US" dirty="0" smtClean="0"/>
              <a:t>notations)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i="1" dirty="0" smtClean="0"/>
                  <a:t>partially-ordered </a:t>
                </a:r>
                <a:r>
                  <a:rPr lang="en-US" sz="2800" i="1" dirty="0"/>
                  <a:t>operator</a:t>
                </a:r>
                <a:endParaRPr lang="en-US" sz="2800" dirty="0"/>
              </a:p>
              <a:p>
                <a:r>
                  <a:rPr lang="en-US" sz="2800" i="1" dirty="0"/>
                  <a:t>join operator</a:t>
                </a:r>
                <a:r>
                  <a:rPr lang="en-US" sz="2800" dirty="0"/>
                  <a:t>:</a:t>
                </a:r>
              </a:p>
              <a:p>
                <a:r>
                  <a:rPr lang="en-US" sz="2800" i="1" dirty="0" err="1"/>
                  <a:t>init</a:t>
                </a:r>
                <a:r>
                  <a:rPr lang="en-US" sz="2800" i="1" dirty="0"/>
                  <a:t> operator:</a:t>
                </a:r>
                <a:endParaRPr lang="en-US" sz="2800" dirty="0"/>
              </a:p>
              <a:p>
                <a:r>
                  <a:rPr lang="en-US" sz="2800" i="1" dirty="0"/>
                  <a:t>increment operator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 smtClean="0"/>
                  <a:t>Here,            means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77" y="2304790"/>
            <a:ext cx="3181590" cy="2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quation.p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29" y="2834014"/>
            <a:ext cx="3895594" cy="2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quation.pd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29" y="3397041"/>
            <a:ext cx="1246755" cy="2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quation.pd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47" y="3970023"/>
            <a:ext cx="4697260" cy="27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quation.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38" y="4482032"/>
            <a:ext cx="868356" cy="26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Principle: Write-Write Race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In DJIT+ algorithm, we have to confirm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⊑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⊑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to </a:t>
                </a:r>
                <a:r>
                  <a:rPr lang="en-US" sz="2800" dirty="0"/>
                  <a:t>make sure that written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won’t lead to data race. </a:t>
                </a:r>
                <a:endParaRPr lang="en-US" sz="2800" dirty="0" smtClean="0"/>
              </a:p>
              <a:p>
                <a:r>
                  <a:rPr lang="en-US" sz="2800" dirty="0" smtClean="0"/>
                  <a:t>However</a:t>
                </a:r>
                <a:r>
                  <a:rPr lang="en-US" sz="2800" dirty="0"/>
                  <a:t>, It is not necessary to record the entire vector clock  from the first write to . </a:t>
                </a:r>
                <a:r>
                  <a:rPr lang="en-US" sz="2800" dirty="0" smtClean="0"/>
                  <a:t>If no </a:t>
                </a:r>
                <a:r>
                  <a:rPr lang="en-US" sz="2800" dirty="0"/>
                  <a:t>races have been detected on </a:t>
                </a:r>
                <a:r>
                  <a:rPr lang="en-US" sz="2800" dirty="0" smtClean="0"/>
                  <a:t>so </a:t>
                </a:r>
                <a:r>
                  <a:rPr lang="en-US" sz="2800" dirty="0"/>
                  <a:t>far, then all writes to </a:t>
                </a:r>
                <a:r>
                  <a:rPr lang="en-US" sz="2800" dirty="0" smtClean="0"/>
                  <a:t>are </a:t>
                </a:r>
                <a:r>
                  <a:rPr lang="en-US" sz="2800" dirty="0"/>
                  <a:t>totally ordered by the happens-before </a:t>
                </a:r>
                <a:r>
                  <a:rPr lang="en-US" sz="2800" dirty="0" smtClean="0"/>
                  <a:t>relation</a:t>
                </a:r>
              </a:p>
              <a:p>
                <a:r>
                  <a:rPr lang="en-US" sz="2800" dirty="0" smtClean="0"/>
                  <a:t>Therefore, we only need to record the clock and thread ID of the last write.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r="-6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Principle: </a:t>
            </a:r>
            <a:r>
              <a:rPr lang="en-US" dirty="0" smtClean="0"/>
              <a:t>Write-Read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the same, and we </a:t>
            </a:r>
            <a:r>
              <a:rPr lang="en-US" sz="2800" dirty="0"/>
              <a:t>only need to record the clock and thread ID of the last write.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5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Principle: </a:t>
            </a:r>
            <a:r>
              <a:rPr lang="en-US" dirty="0" smtClean="0"/>
              <a:t>Read-Write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Unlike write operations, which are totally ordered </a:t>
            </a:r>
            <a:r>
              <a:rPr lang="en-US" sz="2800" dirty="0" smtClean="0"/>
              <a:t>(if no race detected so far), </a:t>
            </a:r>
            <a:r>
              <a:rPr lang="en-US" sz="2800" dirty="0"/>
              <a:t>reads are not totally ordered even in race-free programs. </a:t>
            </a:r>
            <a:endParaRPr lang="en-US" sz="2800" dirty="0" smtClean="0"/>
          </a:p>
          <a:p>
            <a:r>
              <a:rPr lang="en-US" sz="2800" dirty="0" smtClean="0"/>
              <a:t>Thus</a:t>
            </a:r>
            <a:r>
              <a:rPr lang="en-US" sz="2800" dirty="0"/>
              <a:t>, a write to a variable x could potentially conﬂict with the last read of x performed by any other thread, not just the last read in the entire trace seen so far. </a:t>
            </a:r>
            <a:endParaRPr lang="en-US" sz="2800" dirty="0" smtClean="0"/>
          </a:p>
          <a:p>
            <a:r>
              <a:rPr lang="en-US" sz="2800" dirty="0" smtClean="0"/>
              <a:t>Hence</a:t>
            </a:r>
            <a:r>
              <a:rPr lang="en-US" sz="2800" dirty="0"/>
              <a:t>, we need to record an entire vector clock  for variable x.</a:t>
            </a:r>
          </a:p>
        </p:txBody>
      </p:sp>
    </p:spTree>
    <p:extLst>
      <p:ext uri="{BB962C8B-B14F-4D97-AF65-F5344CB8AC3E}">
        <p14:creationId xmlns:p14="http://schemas.microsoft.com/office/powerpoint/2010/main" val="2207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311036" y="1315232"/>
            <a:ext cx="12526" cy="502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44006" y="1315232"/>
            <a:ext cx="12526" cy="502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514" y="21169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513" y="44363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Read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31580" y="320875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4318" y="2301566"/>
            <a:ext cx="82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4318" y="4620969"/>
            <a:ext cx="82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144006" y="3393418"/>
            <a:ext cx="82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68823" y="772533"/>
                <a:ext cx="2309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Thread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=(1,0)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823" y="772533"/>
                <a:ext cx="230947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89267" y="772533"/>
                <a:ext cx="2309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Thread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267" y="772533"/>
                <a:ext cx="23094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81" t="-10000" r="-2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70246" y="2116900"/>
                <a:ext cx="1267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=1@0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46" y="2116900"/>
                <a:ext cx="126714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63577" y="4436303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1@0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7" y="4436303"/>
                <a:ext cx="70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883036" y="3208752"/>
                <a:ext cx="230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0</m:t>
                    </m:r>
                    <m:r>
                      <a:rPr lang="en-US" i="1">
                        <a:latin typeface="Cambria Math" charset="0"/>
                      </a:rPr>
                      <m:t>@</m:t>
                    </m:r>
                    <m:r>
                      <a:rPr lang="en-US" b="0" i="1" smtClean="0">
                        <a:latin typeface="Cambria Math" charset="0"/>
                      </a:rPr>
                      <m:t>1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036" y="3208752"/>
                <a:ext cx="23089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11" t="-91803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3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Principle: </a:t>
            </a:r>
            <a:r>
              <a:rPr lang="en-US" dirty="0" smtClean="0"/>
              <a:t>Read-Write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7610"/>
            <a:ext cx="8915400" cy="4868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However, there are usually two kind of </a:t>
            </a:r>
            <a:r>
              <a:rPr lang="en-US" sz="2800" i="1" dirty="0"/>
              <a:t>ordered read</a:t>
            </a:r>
            <a:r>
              <a:rPr lang="en-US" sz="2800" dirty="0"/>
              <a:t> in practice:</a:t>
            </a:r>
          </a:p>
          <a:p>
            <a:r>
              <a:rPr lang="en-US" sz="2800" i="1" dirty="0"/>
              <a:t>Thread-local data: </a:t>
            </a:r>
            <a:r>
              <a:rPr lang="en-US" sz="2800" dirty="0"/>
              <a:t>only one thread accesses a variable, and hence these accesses are totally ordered by program-order.</a:t>
            </a:r>
          </a:p>
          <a:p>
            <a:r>
              <a:rPr lang="en-US" sz="2800" i="1" dirty="0"/>
              <a:t>Lock-protected data: </a:t>
            </a:r>
            <a:r>
              <a:rPr lang="en-US" sz="2800" dirty="0"/>
              <a:t>a protecting lock is held on each access to a variable, and hence all access are totally ordered, either by program order or synchronization order.</a:t>
            </a:r>
          </a:p>
        </p:txBody>
      </p:sp>
    </p:spTree>
    <p:extLst>
      <p:ext uri="{BB962C8B-B14F-4D97-AF65-F5344CB8AC3E}">
        <p14:creationId xmlns:p14="http://schemas.microsoft.com/office/powerpoint/2010/main" val="16206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notation: epoch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We define a pair of clock c and a thread t as an epoch, denoted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𝑐</m:t>
                    </m:r>
                    <m:r>
                      <a:rPr lang="en-US" sz="2800" b="0" i="1" smtClean="0">
                        <a:latin typeface="Cambria Math" charset="0"/>
                      </a:rPr>
                      <m:t>@</m:t>
                    </m:r>
                    <m:r>
                      <a:rPr lang="en-US" sz="2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An </a:t>
                </a:r>
                <a:r>
                  <a:rPr lang="en-US" sz="2800" dirty="0"/>
                  <a:t>epoch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𝑐</m:t>
                    </m:r>
                    <m:r>
                      <a:rPr lang="en-US" sz="2800" i="1">
                        <a:latin typeface="Cambria Math" charset="0"/>
                      </a:rPr>
                      <m:t>@</m:t>
                    </m:r>
                    <m:r>
                      <a:rPr lang="en-US" sz="28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800" dirty="0"/>
                  <a:t> happen before a vector clock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charset="0"/>
                      </a:rPr>
                      <m:t>@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𝑡</m:t>
                    </m:r>
                    <m:r>
                      <a:rPr lang="en-US" sz="2800" b="0" i="1" dirty="0" smtClean="0">
                        <a:latin typeface="Cambria Math" charset="0"/>
                      </a:rPr>
                      <m:t> ≼</m:t>
                    </m:r>
                    <m:r>
                      <a:rPr lang="en-US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sz="2800" dirty="0" smtClean="0"/>
                  <a:t>) </a:t>
                </a:r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𝑐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 r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What’s more, there are more new problems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distributed agreement</a:t>
            </a:r>
          </a:p>
          <a:p>
            <a:r>
              <a:rPr lang="en-US" sz="2800" dirty="0"/>
              <a:t>distributed termination </a:t>
            </a:r>
            <a:r>
              <a:rPr lang="en-US" sz="2800" dirty="0" smtClean="0"/>
              <a:t>detection</a:t>
            </a:r>
            <a:endParaRPr lang="en-US" sz="2800" dirty="0"/>
          </a:p>
          <a:p>
            <a:r>
              <a:rPr lang="en-US" sz="2800" dirty="0"/>
              <a:t>election problem.</a:t>
            </a:r>
          </a:p>
        </p:txBody>
      </p:sp>
    </p:spTree>
    <p:extLst>
      <p:ext uri="{BB962C8B-B14F-4D97-AF65-F5344CB8AC3E}">
        <p14:creationId xmlns:p14="http://schemas.microsoft.com/office/powerpoint/2010/main" val="11158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Principle: </a:t>
            </a:r>
            <a:r>
              <a:rPr lang="en-US" dirty="0" smtClean="0"/>
              <a:t>Read-Write Race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57610"/>
                <a:ext cx="8915400" cy="4868449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For unordered(shared) read, we record the entire vector clock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For ordered(exclusive) read, we record the latest read epoch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57610"/>
                <a:ext cx="8915400" cy="4868449"/>
              </a:xfrm>
              <a:blipFill rotWithShape="0">
                <a:blip r:embed="rId2"/>
                <a:stretch>
                  <a:fillRect l="-1300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6164" cy="6858000"/>
          </a:xfrm>
        </p:spPr>
      </p:pic>
      <p:sp>
        <p:nvSpPr>
          <p:cNvPr id="9" name="TextBox 8"/>
          <p:cNvSpPr txBox="1"/>
          <p:nvPr/>
        </p:nvSpPr>
        <p:spPr>
          <a:xfrm>
            <a:off x="7052154" y="676406"/>
            <a:ext cx="47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in the same epoch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2154" y="1743206"/>
                <a:ext cx="47348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is a vector clock now, whatever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4" y="1743206"/>
                <a:ext cx="473483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05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52154" y="3298521"/>
                <a:ext cx="4734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Ordered read(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4" y="3298521"/>
                <a:ext cx="47348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5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52154" y="4484504"/>
                <a:ext cx="47348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Unordered read(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≻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is an epoch.</a:t>
                </a:r>
              </a:p>
              <a:p>
                <a:r>
                  <a:rPr lang="en-US" sz="2400" dirty="0" smtClean="0"/>
                  <a:t>When t read, we don’t know whether u is reading or not.</a:t>
                </a:r>
              </a:p>
              <a:p>
                <a:r>
                  <a:rPr lang="en-US" sz="2400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to Vector Clock, record both read.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4" y="4484504"/>
                <a:ext cx="4734838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2059" t="-2116" r="-12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3839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5171" y="851769"/>
            <a:ext cx="358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in same epoch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05171" y="2269298"/>
                <a:ext cx="35866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is an epoch, which means x was read in order before.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71" y="2269298"/>
                <a:ext cx="358662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5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05171" y="4400811"/>
                <a:ext cx="35866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is an vector clock, 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/>
                  <a:t> to epoch after this write operation.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71" y="4400811"/>
                <a:ext cx="358662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547" t="-4061" r="-424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0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234"/>
            <a:ext cx="5747573" cy="44518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17" y="2099233"/>
            <a:ext cx="5760183" cy="445187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Detection in multithreaded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race condition occurs when a program’s execution contains two accesses to the same memory location that are not ordered by the happens-before relation, where at least one of the accesses is a write.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5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Race Detector: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Perform a compile-time analysis of the program’s source code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i="1" dirty="0"/>
              <a:t>Advantage</a:t>
            </a:r>
            <a:r>
              <a:rPr lang="en-US" sz="2800" dirty="0"/>
              <a:t>: Globally, and be able to warn about any data race that might occur in an execution of the program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Disadvantage</a:t>
            </a:r>
            <a:r>
              <a:rPr lang="en-US" sz="2800" dirty="0"/>
              <a:t>: Conservative, and always result in excessive false alarms.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6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Race Detector: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Detect </a:t>
            </a:r>
            <a:r>
              <a:rPr lang="en-US" sz="2800" dirty="0"/>
              <a:t>whether a particular execution of the program actually exhibited data races.</a:t>
            </a:r>
          </a:p>
          <a:p>
            <a:r>
              <a:rPr lang="en-US" sz="2800" dirty="0" smtClean="0"/>
              <a:t>Advantage: detect </a:t>
            </a:r>
            <a:r>
              <a:rPr lang="en-US" sz="2800" dirty="0"/>
              <a:t>only those apparent data races that actually occurred during real executions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Disadvantage: only </a:t>
            </a:r>
            <a:r>
              <a:rPr lang="en-US" sz="2800" dirty="0"/>
              <a:t>one speciﬁc execution path of the program each time.</a:t>
            </a:r>
          </a:p>
        </p:txBody>
      </p:sp>
    </p:spTree>
    <p:extLst>
      <p:ext uri="{BB962C8B-B14F-4D97-AF65-F5344CB8AC3E}">
        <p14:creationId xmlns:p14="http://schemas.microsoft.com/office/powerpoint/2010/main" val="6377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diagram and </a:t>
            </a:r>
            <a:r>
              <a:rPr lang="en-US" dirty="0" err="1" smtClean="0"/>
              <a:t>Poset</a:t>
            </a:r>
            <a:r>
              <a:rPr lang="en-US" dirty="0" smtClean="0"/>
              <a:t>-diagram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22" y="2443619"/>
            <a:ext cx="6314308" cy="25667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30" y="1905000"/>
            <a:ext cx="4082282" cy="39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1114"/>
            <a:ext cx="5905500" cy="238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Time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249885"/>
            <a:ext cx="5204758" cy="2276175"/>
          </a:xfrm>
        </p:spPr>
      </p:pic>
    </p:spTree>
    <p:extLst>
      <p:ext uri="{BB962C8B-B14F-4D97-AF65-F5344CB8AC3E}">
        <p14:creationId xmlns:p14="http://schemas.microsoft.com/office/powerpoint/2010/main" val="1647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Time(Motivates)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Friedemann</a:t>
            </a:r>
            <a:r>
              <a:rPr lang="en-US" sz="3200" dirty="0"/>
              <a:t> come up with the notion “Vector Time”. He argue that a linearly </a:t>
            </a:r>
            <a:r>
              <a:rPr lang="en-US" sz="3200" dirty="0" smtClean="0"/>
              <a:t>ordered structure </a:t>
            </a:r>
            <a:r>
              <a:rPr lang="en-US" sz="3200" dirty="0"/>
              <a:t>of time is not always adequate for distributed systems and that a partially </a:t>
            </a:r>
            <a:r>
              <a:rPr lang="en-US" sz="3200" dirty="0" smtClean="0"/>
              <a:t>ordered system </a:t>
            </a:r>
            <a:r>
              <a:rPr lang="en-US" sz="3200" dirty="0"/>
              <a:t>of vectors forming a lattice(格) structure is a natural representation of time in </a:t>
            </a:r>
            <a:r>
              <a:rPr lang="en-US" sz="3200" dirty="0" smtClean="0"/>
              <a:t>a distributed </a:t>
            </a:r>
            <a:r>
              <a:rPr lang="en-US" sz="3200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2048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850</TotalTime>
  <Words>1313</Words>
  <Application>Microsoft Macintosh PowerPoint</Application>
  <PresentationFormat>Widescreen</PresentationFormat>
  <Paragraphs>114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Century Gothic</vt:lpstr>
      <vt:lpstr>Wingdings 3</vt:lpstr>
      <vt:lpstr>Arial</vt:lpstr>
      <vt:lpstr>Wisp</vt:lpstr>
      <vt:lpstr>Global State, Vector Time and Dynamic Race Detection </vt:lpstr>
      <vt:lpstr>Global State:</vt:lpstr>
      <vt:lpstr>Global State:</vt:lpstr>
      <vt:lpstr>Race Detection in multithreaded program:</vt:lpstr>
      <vt:lpstr>Static Race Detector:</vt:lpstr>
      <vt:lpstr>Dynamic Race Detector:</vt:lpstr>
      <vt:lpstr>Time diagram and Poset-diagram</vt:lpstr>
      <vt:lpstr>Equivalence of Time diagram</vt:lpstr>
      <vt:lpstr>Vector Time(Motivates)</vt:lpstr>
      <vt:lpstr>Vector Time(Definition)</vt:lpstr>
      <vt:lpstr>Global State(Definition)</vt:lpstr>
      <vt:lpstr>Global State(Definition)</vt:lpstr>
      <vt:lpstr>Time Propagation</vt:lpstr>
      <vt:lpstr>DJIT+Algorithm</vt:lpstr>
      <vt:lpstr>Preliminary</vt:lpstr>
      <vt:lpstr>Preliminary</vt:lpstr>
      <vt:lpstr>Protocol: initialization</vt:lpstr>
      <vt:lpstr>Protocol: Release Lock</vt:lpstr>
      <vt:lpstr>Protocol: Acquire Lock</vt:lpstr>
      <vt:lpstr>Protocol: Read/Write</vt:lpstr>
      <vt:lpstr>Protocol: Race Detection</vt:lpstr>
      <vt:lpstr>FastTrack Algorithm</vt:lpstr>
      <vt:lpstr>FastTrack Algorithm(Fix notations)</vt:lpstr>
      <vt:lpstr>Principle: Write-Write Race</vt:lpstr>
      <vt:lpstr>Principle: Write-Read Race</vt:lpstr>
      <vt:lpstr>Principle: Read-Write Race</vt:lpstr>
      <vt:lpstr>PowerPoint Presentation</vt:lpstr>
      <vt:lpstr>Principle: Read-Write Race</vt:lpstr>
      <vt:lpstr>New notation: epoch</vt:lpstr>
      <vt:lpstr>Principle: Read-Write Race</vt:lpstr>
      <vt:lpstr>PowerPoint Presentation</vt:lpstr>
      <vt:lpstr>PowerPoint Presentation</vt:lpstr>
      <vt:lpstr>Comparison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泳舟 陈</dc:creator>
  <cp:lastModifiedBy>泳舟 陈</cp:lastModifiedBy>
  <cp:revision>37</cp:revision>
  <dcterms:created xsi:type="dcterms:W3CDTF">2018-06-12T02:30:50Z</dcterms:created>
  <dcterms:modified xsi:type="dcterms:W3CDTF">2018-06-18T07:53:08Z</dcterms:modified>
</cp:coreProperties>
</file>