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70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1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73529" autoAdjust="0"/>
  </p:normalViewPr>
  <p:slideViewPr>
    <p:cSldViewPr snapToGrid="0">
      <p:cViewPr varScale="1">
        <p:scale>
          <a:sx n="57" d="100"/>
          <a:sy n="57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13AB1-5857-4867-805A-2219706C74D1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EB427-5C35-4C4C-A221-BE347B6E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parameter server architecture, a job comprises two disjoint sets of processes: stateless worker processes that perform the bulk of the computation when training a model, and stateful parameter server processes that maintain the current version of the model parameters.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5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TensorFlow, we model all data as tensors (n-dimensional arrays) with the elements having one of a small number of primitive types, such as int32, float32, or string etc.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lowest level, all TensorFlow tensors are dense. Two alternatives for representing sparse data: either encode the data into variable-length string elements of a dense tensor, or use a tuple of dense tensors.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operation takes m tensors as input and produces n tensors as output. An operation has a named “type” (such as Const,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MatMul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Assign).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operation can contain mutable state that is read and/or written each time it executes. A Variable operation owns a mutable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Buffer. Variable has no inputs, and produces a reference handle. The simplest queue is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FIFOQueue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owns an internal queue of tensors, and allows concurrent access in first-in-first-out order.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 will block if its given queue is full, and Dequeue will block if its given queue is empty.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1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Adding mutable state and coordination via queues makes it possible to specify</a:t>
            </a:r>
          </a:p>
          <a:p>
            <a:r>
              <a:rPr lang="en-US" altLang="zh-CN" dirty="0"/>
              <a:t>a wide variety of model architectures in user-level code, which enables advanced users to experiment without modifying the internals of the TensorFlow runtime.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TensorFlow runtime places operations on devices, subject to implicit or explicit constraints in the graph.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5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iterations can overlap, and TensorFlow can also partition conditional branches and loop bodies across multiple devices and processes.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3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performs breadth-first search to identify all of the backwards paths from the target operation and sums the partial gradients that each path contributes.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extended the algorithm to differentiate conditional and iterative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subcomputations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(§3.4) by adding nodes to the graph that record the control flow decisions in the forward pass, and replaying those decisions in reverse during the backward pass.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1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 graph enables users to change how parameters are read and written when training a model, and we implement three alternatives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EB427-5C35-4C4C-A221-BE347B6E04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8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5F2FF-3603-424A-A742-E0CC32A21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50F4B6-F1C0-4402-A5C5-50A66AB1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ED658-447D-41F0-B9FF-A6CEEF96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DAE23-4BEC-40CF-BF96-B1FF392C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00D27-A4DC-4099-A453-BD72250C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47FCD-A6DB-4910-90B1-A351ED4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A5040D-67AA-4B1F-AA2E-E14864CE3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6294B-7A9A-4498-88B3-BBA1A233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51994-D670-4AA4-9886-30EE5B9C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F5ABB-3B0E-49A2-B354-21BAFDE2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1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0AC1FE-ADFA-44CC-B2CD-2C90D0B2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F2FF1-D60A-4936-BAB7-3B3966B84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ACE52-D544-4618-998C-5C9B2C2C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F6E41-EB4B-4DF9-8108-2D8E0E4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017FA-C77A-43FD-9D10-26411CE1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9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B833A-66D3-4B0B-9E06-9CCD959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A957E-FE52-485D-9FAD-C6B1D738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59DBC-17B1-4A25-89C0-3FE6AFF6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E591A-5EAC-4239-B0AD-522B297C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B733A-48E2-4B47-B1D0-568B4C07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3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0F803-8CDD-4D6B-B62F-97646E63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262826-D9C5-48EE-9DD3-1A59BC21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BAC10-876D-4297-B332-8D2FCF09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EF56-3FA9-49B8-A7F9-7428B91F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3E43F-0816-403B-85CC-9E6BDF66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2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BCE6-0436-4237-A326-ABB607A6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E82B2-D4AF-4219-9336-199E84E92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FF72E-158E-4A38-913A-71996608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5AD365-7F96-4E3D-900F-564E05FF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58ADA-29ED-4E6B-AFA6-0E942137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24420-B205-4179-9ABA-D648C59A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6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1F659-388E-47DE-8AD0-31340E62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A46C2-B783-47C3-832A-492F6152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1C92A-5F6F-4575-B99C-294D14A9D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8BC229-DF71-4431-810F-6357BA685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08359B-36A1-43D1-8931-4E3CE4BC6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F8FBF-94F6-46BE-8EE2-C855A925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7A3753-B168-4101-ABDB-FF037AB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E7910D-0C43-4158-B2B2-0A689A20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3924-9070-4291-8108-AD75D56C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60E64E-CCF9-49CC-837A-52705197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D09B2-3471-4547-9807-F1D9482E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BA6B49-DDC2-4FA3-9159-886A91BC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4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C2DD11-77C5-4C45-88FD-0C4FBB31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F3ACA1-DC99-48F7-AA79-0D9B61A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23553-A169-4D96-98BF-3378CCB1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47ADA-1414-4A09-811C-ABDBD05C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DF41B-E10A-459F-9622-DFEE46E3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5F188-08B6-4967-87A2-B03E84AA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A3310-8174-4C02-B5A5-22C83715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151B3-A375-4178-8218-C31F56E8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72C58-AA85-46B8-9E4F-26019791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2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9E067-EC78-4052-9531-2B0F9DE1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385D3E-B840-4A97-815B-750F88E8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CFF2F-6A8C-4B47-AA4B-51F1174E2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AD48F-9525-477A-8E85-60B79FA8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9F1EA-DABF-41C0-BAF6-633335C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BF638D-6FA3-4FBC-BE76-BA9A709A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BB7CD-65EA-4BB4-9742-E0F463BD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B715D-0B79-46F3-9A2D-AD86169F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2CD98-EAA6-4CE4-8B28-93D54716C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27C3-AE62-41CA-9A04-F4AD9F2E08A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A53AD-922F-4557-BABA-23F5B7F20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34271-F3D3-4BC7-8778-46E8B9FEE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D0A37-93F6-47D3-919E-9514FEAA39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2F269-6D91-4098-9FFB-D1226AE99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E05446-E9B0-4287-91A8-ED82DC635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tensorflow</a:t>
            </a:r>
            <a:r>
              <a:rPr lang="zh-CN" altLang="en-US" dirty="0"/>
              <a:t>编程框架的相关调研</a:t>
            </a:r>
          </a:p>
        </p:txBody>
      </p:sp>
    </p:spTree>
    <p:extLst>
      <p:ext uri="{BB962C8B-B14F-4D97-AF65-F5344CB8AC3E}">
        <p14:creationId xmlns:p14="http://schemas.microsoft.com/office/powerpoint/2010/main" val="281162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31C9-4D2D-4EE6-965D-A6586B0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execution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EBD30-ACD6-421A-9883-8809D4D7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Makes communication between </a:t>
            </a:r>
            <a:r>
              <a:rPr lang="en-US" altLang="zh-CN" dirty="0" err="1"/>
              <a:t>subcomputations</a:t>
            </a:r>
            <a:r>
              <a:rPr lang="en-US" altLang="zh-CN" dirty="0"/>
              <a:t> explicit to simplifies distributed execution.</a:t>
            </a:r>
          </a:p>
          <a:p>
            <a:r>
              <a:rPr lang="en-US" altLang="zh-CN" dirty="0"/>
              <a:t>Each </a:t>
            </a:r>
            <a:r>
              <a:rPr lang="en-US" altLang="zh-CN" b="1" dirty="0"/>
              <a:t>operation</a:t>
            </a:r>
            <a:r>
              <a:rPr lang="en-US" altLang="zh-CN" dirty="0"/>
              <a:t> resides on a particular </a:t>
            </a:r>
            <a:r>
              <a:rPr lang="en-US" altLang="zh-CN" b="1" dirty="0"/>
              <a:t>device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A device is responsible for executing a </a:t>
            </a:r>
            <a:r>
              <a:rPr lang="en-US" altLang="zh-CN" b="1" dirty="0"/>
              <a:t>kernel</a:t>
            </a:r>
            <a:r>
              <a:rPr lang="en-US" altLang="zh-CN" dirty="0"/>
              <a:t> for each operation assigned to it.</a:t>
            </a:r>
          </a:p>
          <a:p>
            <a:r>
              <a:rPr lang="en-US" altLang="zh-CN" dirty="0"/>
              <a:t>TensorFlow allows multiple kernels to be registered for a single operation.</a:t>
            </a:r>
          </a:p>
          <a:p>
            <a:endParaRPr lang="en-US" altLang="zh-CN" dirty="0"/>
          </a:p>
          <a:p>
            <a:r>
              <a:rPr lang="en-US" altLang="zh-CN" dirty="0"/>
              <a:t>Placement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46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D667-DD27-4B65-B129-EB83833D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control 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92767-1F60-44CD-B3F6-E23284F7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 supports advanced machine learning algorithms that contain conditional and </a:t>
            </a:r>
            <a:r>
              <a:rPr lang="en-US" altLang="zh-CN" b="1" dirty="0"/>
              <a:t>iterative</a:t>
            </a:r>
            <a:r>
              <a:rPr lang="en-US" altLang="zh-CN" dirty="0"/>
              <a:t> </a:t>
            </a:r>
            <a:r>
              <a:rPr lang="en-US" altLang="zh-CN" b="1" dirty="0"/>
              <a:t>control</a:t>
            </a:r>
            <a:r>
              <a:rPr lang="en-US" altLang="zh-CN" dirty="0"/>
              <a:t> </a:t>
            </a:r>
            <a:r>
              <a:rPr lang="en-US" altLang="zh-CN" b="1" dirty="0"/>
              <a:t>flow</a:t>
            </a:r>
            <a:r>
              <a:rPr lang="en-US" altLang="zh-CN" dirty="0"/>
              <a:t>.(RNN, LSTM)</a:t>
            </a:r>
          </a:p>
          <a:p>
            <a:r>
              <a:rPr lang="en-US" altLang="zh-CN" dirty="0"/>
              <a:t>Add </a:t>
            </a:r>
            <a:r>
              <a:rPr lang="en-US" altLang="zh-CN" b="1" dirty="0"/>
              <a:t>conditional</a:t>
            </a:r>
            <a:r>
              <a:rPr lang="en-US" altLang="zh-CN" dirty="0"/>
              <a:t> (if statement) and </a:t>
            </a:r>
            <a:r>
              <a:rPr lang="en-US" altLang="zh-CN" b="1" dirty="0"/>
              <a:t>iterative</a:t>
            </a:r>
            <a:r>
              <a:rPr lang="en-US" altLang="zh-CN" dirty="0"/>
              <a:t> (while loop) programming constructs in the dataflow graph itself, and thus able to build higher-order constructs.</a:t>
            </a:r>
          </a:p>
          <a:p>
            <a:r>
              <a:rPr lang="en-US" altLang="zh-CN" dirty="0"/>
              <a:t>Borrow the </a:t>
            </a:r>
            <a:r>
              <a:rPr lang="en-US" altLang="zh-CN" b="1" dirty="0"/>
              <a:t>Switch</a:t>
            </a:r>
            <a:r>
              <a:rPr lang="en-US" altLang="zh-CN" dirty="0"/>
              <a:t> and </a:t>
            </a:r>
            <a:r>
              <a:rPr lang="en-US" altLang="zh-CN" b="1" dirty="0"/>
              <a:t>Merge</a:t>
            </a:r>
            <a:r>
              <a:rPr lang="en-US" altLang="zh-CN" dirty="0"/>
              <a:t> primitives from classic dynamic dataflow architectures.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98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B159F-4CEC-41AB-8357-8B89D1D0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Extensibility case studies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67447-23B5-4F13-87AE-7A12FE269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23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F59CE-D5A0-43A3-B3FD-6BDB37A7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Differentiation and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6C962-34A6-4647-BAD4-333F0963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learning algorithms train a set of parameters using some variant of SGD(</a:t>
            </a:r>
            <a:r>
              <a:rPr lang="en-US" altLang="zh-CN" b="1" dirty="0"/>
              <a:t>Stochastic gradient descent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TensorFlow includes a user-level library that </a:t>
            </a:r>
            <a:r>
              <a:rPr lang="en-US" altLang="zh-CN" b="1" dirty="0"/>
              <a:t>differentiates a symbolic expression</a:t>
            </a:r>
            <a:r>
              <a:rPr lang="en-US" altLang="zh-CN" dirty="0"/>
              <a:t> for a loss function and </a:t>
            </a:r>
            <a:r>
              <a:rPr lang="en-US" altLang="zh-CN" u="sng" dirty="0"/>
              <a:t>produces a new symbolic expression representing the gradients(</a:t>
            </a:r>
            <a:r>
              <a:rPr lang="en-US" altLang="zh-CN" dirty="0"/>
              <a:t>differentiation algorithm</a:t>
            </a:r>
            <a:r>
              <a:rPr lang="en-US" altLang="zh-CN" u="sng" dirty="0"/>
              <a:t>)</a:t>
            </a:r>
          </a:p>
          <a:p>
            <a:endParaRPr lang="en-US" altLang="zh-CN" u="sng" dirty="0"/>
          </a:p>
          <a:p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422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F14E-195D-45E8-852E-13D1C9A9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optimization schemes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2DD11-AE38-473E-81EB-0437B35D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Difficult to express as a single write operation.</a:t>
            </a:r>
          </a:p>
          <a:p>
            <a:endParaRPr lang="en-US" altLang="zh-CN" dirty="0"/>
          </a:p>
          <a:p>
            <a:r>
              <a:rPr lang="en-US" altLang="zh-CN" dirty="0"/>
              <a:t>E.g. Momentum, </a:t>
            </a:r>
            <a:r>
              <a:rPr lang="en-US" altLang="zh-CN" dirty="0" err="1"/>
              <a:t>AdaGrad</a:t>
            </a:r>
            <a:r>
              <a:rPr lang="en-US" altLang="zh-CN" dirty="0"/>
              <a:t>, </a:t>
            </a:r>
            <a:r>
              <a:rPr lang="en-US" altLang="zh-CN" dirty="0" err="1"/>
              <a:t>AdaDelta</a:t>
            </a:r>
            <a:r>
              <a:rPr lang="en-US" altLang="zh-CN" dirty="0"/>
              <a:t>, </a:t>
            </a:r>
            <a:r>
              <a:rPr lang="en-US" altLang="zh-CN" dirty="0" err="1"/>
              <a:t>RMSProp</a:t>
            </a:r>
            <a:r>
              <a:rPr lang="en-US" altLang="zh-CN" dirty="0"/>
              <a:t>, Adam, and L-BFGS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59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CCCD6-620D-4A3D-BF78-A7A9F8A7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very large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040ED-CC9A-42DA-AF85-BE1FA935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 to use a distributed representation,</a:t>
            </a:r>
            <a:r>
              <a:rPr lang="zh-CN" altLang="en-US" dirty="0"/>
              <a:t> </a:t>
            </a:r>
            <a:r>
              <a:rPr lang="en-US" altLang="zh-CN" dirty="0"/>
              <a:t>which embeds a training example as a pattern of activity across several neurons, and which can be learned by backpropagation.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43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D4A06-0D0E-497E-BE9A-A53AFC41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 tolerance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F7E88-280A-4580-B574-54930CF7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user-level checkpointing for fault tolerance(Save, Restore)</a:t>
            </a:r>
          </a:p>
          <a:p>
            <a:r>
              <a:rPr lang="en-US" altLang="zh-CN" dirty="0"/>
              <a:t>During training, a typical client runs all of the Save operations periodically to produce a new checkpoint; when the client starts up, it attempts to Restore the latest checkpoint.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7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92C88-58CA-4040-8534-984E6152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Synchronous replica coordination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E0253-6A98-4EAC-9DF7-F157D373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SGD is robust to asynchrony.</a:t>
            </a:r>
          </a:p>
          <a:p>
            <a:r>
              <a:rPr lang="en-US" altLang="zh-CN" dirty="0"/>
              <a:t>Train deep neural networks using asynchronous parameter updates comes at the cost of </a:t>
            </a:r>
            <a:r>
              <a:rPr lang="en-US" altLang="zh-CN" b="1" dirty="0"/>
              <a:t>using stale parameter values </a:t>
            </a:r>
            <a:r>
              <a:rPr lang="en-US" altLang="zh-CN" dirty="0"/>
              <a:t>in training steps.</a:t>
            </a:r>
          </a:p>
          <a:p>
            <a:r>
              <a:rPr lang="en-US" altLang="zh-CN" dirty="0"/>
              <a:t>Since GPUs enable training with thousands of machines, synchronous training may be faster (in terms of time to quality) than asynchronous training on the same platform.</a:t>
            </a:r>
          </a:p>
          <a:p>
            <a:r>
              <a:rPr lang="en-US" altLang="zh-CN" dirty="0"/>
              <a:t>TensorFlow originally designed for asynchronous training but have begun experimenting with synchronous methods.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06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A6C4E6-3DA1-4089-A15F-BD6F87DE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10" y="1825625"/>
            <a:ext cx="4847290" cy="4134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80DE87-6A95-4922-8249-A1E96C0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6B73-304D-443C-A798-24D3BB8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3" cy="4351338"/>
          </a:xfrm>
        </p:spPr>
        <p:txBody>
          <a:bodyPr/>
          <a:lstStyle/>
          <a:p>
            <a:r>
              <a:rPr lang="en-US" altLang="zh-CN" dirty="0"/>
              <a:t>The TensorFlow runtime is a cross-platform library.</a:t>
            </a:r>
          </a:p>
          <a:p>
            <a:r>
              <a:rPr lang="pt-BR" altLang="zh-CN" dirty="0"/>
              <a:t>a C API separates userlevel </a:t>
            </a:r>
            <a:r>
              <a:rPr lang="en-US" altLang="zh-CN" dirty="0"/>
              <a:t>code in different languages from the core runtime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3F7055B-EAF7-4209-8302-D9CCD1038731}"/>
              </a:ext>
            </a:extLst>
          </p:cNvPr>
          <p:cNvSpPr/>
          <p:nvPr/>
        </p:nvSpPr>
        <p:spPr>
          <a:xfrm>
            <a:off x="6248400" y="2895600"/>
            <a:ext cx="829733" cy="220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2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A6C4E6-3DA1-4089-A15F-BD6F87DE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10" y="1825625"/>
            <a:ext cx="4847290" cy="4134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80DE87-6A95-4922-8249-A1E96C0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6B73-304D-443C-A798-24D3BB8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3" cy="4351338"/>
          </a:xfrm>
        </p:spPr>
        <p:txBody>
          <a:bodyPr/>
          <a:lstStyle/>
          <a:p>
            <a:r>
              <a:rPr lang="en-US" altLang="zh-CN" dirty="0"/>
              <a:t>The core TensorFlow library is implemented in C++ for portability and performance.</a:t>
            </a:r>
          </a:p>
          <a:p>
            <a:r>
              <a:rPr lang="en-US" altLang="zh-CN" dirty="0"/>
              <a:t>It can run on almost all the usual operating systems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639C702-FE65-4800-AF21-B8F816D8D2E2}"/>
              </a:ext>
            </a:extLst>
          </p:cNvPr>
          <p:cNvSpPr/>
          <p:nvPr/>
        </p:nvSpPr>
        <p:spPr>
          <a:xfrm>
            <a:off x="5926667" y="4165600"/>
            <a:ext cx="1134533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C0A25-A05D-4C02-BA6D-C5FE5BC3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Introducting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AD498-334B-4F4B-B775-E99EBF5B1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recent years, machine learning has driven advances in many different fields. </a:t>
            </a:r>
          </a:p>
          <a:p>
            <a:r>
              <a:rPr lang="en-US" altLang="zh-CN" dirty="0"/>
              <a:t>Sophisticated machine learning models.</a:t>
            </a:r>
          </a:p>
          <a:p>
            <a:r>
              <a:rPr lang="en-US" altLang="zh-CN" dirty="0"/>
              <a:t>The availability of large datasets for tackling problems in these fields.</a:t>
            </a:r>
          </a:p>
          <a:p>
            <a:r>
              <a:rPr lang="en-US" altLang="zh-CN" dirty="0"/>
              <a:t>Development of software platforms that enable the easy use of large amounts of computational resources for training such models on these large datasets.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1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A6C4E6-3DA1-4089-A15F-BD6F87DE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10" y="1825625"/>
            <a:ext cx="4847290" cy="4134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80DE87-6A95-4922-8249-A1E96C0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6B73-304D-443C-A798-24D3BB8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3" cy="4351338"/>
          </a:xfrm>
        </p:spPr>
        <p:txBody>
          <a:bodyPr/>
          <a:lstStyle/>
          <a:p>
            <a:r>
              <a:rPr lang="en-US" altLang="zh-CN" b="1" dirty="0"/>
              <a:t>Distributed master </a:t>
            </a:r>
            <a:r>
              <a:rPr lang="en-US" altLang="zh-CN" dirty="0"/>
              <a:t>translates user requests into execution across a set of tasks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C606CF4-C861-4D3B-8F50-8C1DFD239F0B}"/>
              </a:ext>
            </a:extLst>
          </p:cNvPr>
          <p:cNvSpPr/>
          <p:nvPr/>
        </p:nvSpPr>
        <p:spPr>
          <a:xfrm>
            <a:off x="5875867" y="3429000"/>
            <a:ext cx="1286933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1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A6C4E6-3DA1-4089-A15F-BD6F87DE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10" y="1825625"/>
            <a:ext cx="4847290" cy="4134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80DE87-6A95-4922-8249-A1E96C0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6B73-304D-443C-A798-24D3BB8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3" cy="4351338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dataflow executor </a:t>
            </a:r>
            <a:r>
              <a:rPr lang="en-US" altLang="zh-CN" dirty="0"/>
              <a:t>in each task handles requests from the master, and schedules the execution of the kernels that comprise a local subgraph.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591AF1F-D7A5-4473-BC11-7E37643E5EBC}"/>
              </a:ext>
            </a:extLst>
          </p:cNvPr>
          <p:cNvSpPr/>
          <p:nvPr/>
        </p:nvSpPr>
        <p:spPr>
          <a:xfrm>
            <a:off x="6671733" y="3429000"/>
            <a:ext cx="2421467" cy="21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9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A6C4E6-3DA1-4089-A15F-BD6F87DE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10" y="1825625"/>
            <a:ext cx="4847290" cy="4134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80DE87-6A95-4922-8249-A1E96C0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6B73-304D-443C-A798-24D3BB8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3" cy="4351338"/>
          </a:xfrm>
        </p:spPr>
        <p:txBody>
          <a:bodyPr/>
          <a:lstStyle/>
          <a:p>
            <a:r>
              <a:rPr lang="en-US" altLang="zh-CN" dirty="0"/>
              <a:t>The runtime contains over 200 standard operations, including mathematical, array manipulation, control flow, and state management operations.</a:t>
            </a:r>
          </a:p>
          <a:p>
            <a:r>
              <a:rPr lang="en-US" altLang="zh-CN" dirty="0"/>
              <a:t>Many of the operation kernels are implemented using Eigen::Tensor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5461D96-04C0-493F-9870-72A900EEC709}"/>
              </a:ext>
            </a:extLst>
          </p:cNvPr>
          <p:cNvSpPr/>
          <p:nvPr/>
        </p:nvSpPr>
        <p:spPr>
          <a:xfrm>
            <a:off x="6790267" y="3996267"/>
            <a:ext cx="372533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A6C4E6-3DA1-4089-A15F-BD6F87DE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10" y="1825625"/>
            <a:ext cx="4847290" cy="41349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80DE87-6A95-4922-8249-A1E96C01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6B73-304D-443C-A798-24D3BB8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733" cy="4351338"/>
          </a:xfrm>
        </p:spPr>
        <p:txBody>
          <a:bodyPr/>
          <a:lstStyle/>
          <a:p>
            <a:r>
              <a:rPr lang="en-US" altLang="zh-CN" dirty="0"/>
              <a:t>Specialize Send and </a:t>
            </a:r>
            <a:r>
              <a:rPr lang="en-US" altLang="zh-CN" dirty="0" err="1"/>
              <a:t>Recv</a:t>
            </a:r>
            <a:r>
              <a:rPr lang="en-US" altLang="zh-CN" dirty="0"/>
              <a:t> operations for each pair of source and destination device types.</a:t>
            </a:r>
          </a:p>
          <a:p>
            <a:r>
              <a:rPr lang="en-US" altLang="zh-CN" dirty="0"/>
              <a:t>use the </a:t>
            </a:r>
            <a:r>
              <a:rPr lang="en-US" altLang="zh-CN" i="1" dirty="0" err="1"/>
              <a:t>cudaMemcpyAsync</a:t>
            </a:r>
            <a:r>
              <a:rPr lang="en-US" altLang="zh-CN" i="1" dirty="0"/>
              <a:t>() </a:t>
            </a:r>
            <a:r>
              <a:rPr lang="en-US" altLang="zh-CN" dirty="0"/>
              <a:t>API to overlap computation and data transfer between local CPU and GPU devices.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0666009-F8B5-48AE-A8C4-2C2C993C1A06}"/>
              </a:ext>
            </a:extLst>
          </p:cNvPr>
          <p:cNvSpPr/>
          <p:nvPr/>
        </p:nvSpPr>
        <p:spPr>
          <a:xfrm>
            <a:off x="6366933" y="4690533"/>
            <a:ext cx="829734" cy="4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2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122AD-9B85-4513-AF70-1C7EA67E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77B6E-3D97-45E5-9B1B-72B15C1A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Single-machine frameworks</a:t>
            </a:r>
          </a:p>
          <a:p>
            <a:r>
              <a:rPr lang="en-US" altLang="zh-CN" dirty="0"/>
              <a:t>Batch dataflow systems</a:t>
            </a:r>
          </a:p>
          <a:p>
            <a:r>
              <a:rPr lang="en-US" altLang="zh-CN" dirty="0"/>
              <a:t>Parameter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327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4C870-3C86-4F19-8AFD-2B634D35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AD51F-0F5E-4EC0-9A5F-845320CF7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7D52-A779-4430-8A21-F0D3EE7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B21A-AD09-47A7-93FA-4F5572CE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 is a machine learning system that operates at large scale and in heterogeneous environments.</a:t>
            </a:r>
          </a:p>
          <a:p>
            <a:r>
              <a:rPr lang="en-US" altLang="zh-CN" dirty="0"/>
              <a:t> Developed by Google Brain Team.</a:t>
            </a:r>
          </a:p>
          <a:p>
            <a:r>
              <a:rPr lang="en-US" altLang="zh-CN" dirty="0"/>
              <a:t>TensorFlow is an open-source software library.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2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C33A0-191A-4AF2-B82D-4AE3CE87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system: </a:t>
            </a:r>
            <a:r>
              <a:rPr lang="en-US" altLang="zh-CN" dirty="0" err="1"/>
              <a:t>DistBelief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C8506-1038-4A53-B539-EF3BDB06E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DistBelief</a:t>
            </a:r>
            <a:r>
              <a:rPr lang="en-US" altLang="zh-CN" dirty="0"/>
              <a:t> is the first-generation system and </a:t>
            </a:r>
            <a:r>
              <a:rPr lang="en-US" altLang="zh-CN" dirty="0" err="1"/>
              <a:t>Tensorflow</a:t>
            </a:r>
            <a:r>
              <a:rPr lang="en-US" altLang="zh-CN" dirty="0"/>
              <a:t> is developed based on it.</a:t>
            </a:r>
          </a:p>
          <a:p>
            <a:r>
              <a:rPr lang="en-US" altLang="zh-CN" dirty="0" err="1"/>
              <a:t>DistBelief</a:t>
            </a:r>
            <a:r>
              <a:rPr lang="en-US" altLang="zh-CN" dirty="0"/>
              <a:t> uses the parameter server architecture which both simplifying and generalizing it to enable researchers to explore a wider variety of ideas with relative ease.</a:t>
            </a:r>
          </a:p>
          <a:p>
            <a:r>
              <a:rPr lang="en-US" altLang="zh-CN" dirty="0" err="1"/>
              <a:t>Disadvatages</a:t>
            </a:r>
            <a:r>
              <a:rPr lang="en-US" altLang="zh-CN" dirty="0"/>
              <a:t>: Lack of flexibility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Defining new layers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Refining the training algorithms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Defining new training algorithms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28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D6E2B-39DB-42DA-8A76-984396C2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F972C-C7D6-4E08-96A1-CC8939ED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Dataflow graphs of primitive operators</a:t>
            </a:r>
          </a:p>
          <a:p>
            <a:r>
              <a:rPr lang="en-US" altLang="zh-CN" dirty="0"/>
              <a:t>Deferred execution</a:t>
            </a:r>
          </a:p>
          <a:p>
            <a:r>
              <a:rPr lang="en-US" altLang="zh-CN" dirty="0"/>
              <a:t>Common abstraction for heterogeneous accelerators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6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E685B-8C4A-4BF5-9173-75E9B46A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4D1DF-E20F-46CD-9B16-CE8A19E5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0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3446-F393-45AE-8317-5E877322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36F20-DB5F-465C-A2EE-93EDA8A0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 uses a single dataflow graph to represent all computation and state in a machine learning algorithm.</a:t>
            </a:r>
          </a:p>
          <a:p>
            <a:r>
              <a:rPr lang="en-US" altLang="zh-CN" dirty="0"/>
              <a:t>Feature:</a:t>
            </a:r>
          </a:p>
          <a:p>
            <a:r>
              <a:rPr lang="en-US" altLang="zh-CN" dirty="0"/>
              <a:t>The model supports multiple </a:t>
            </a:r>
            <a:r>
              <a:rPr lang="en-US" altLang="zh-CN" b="1" dirty="0"/>
              <a:t>concurrent executions on overlapping</a:t>
            </a:r>
            <a:r>
              <a:rPr lang="en-US" altLang="zh-CN" dirty="0"/>
              <a:t> </a:t>
            </a:r>
            <a:r>
              <a:rPr lang="en-US" altLang="zh-CN" b="1" dirty="0"/>
              <a:t>subgraphs</a:t>
            </a:r>
            <a:r>
              <a:rPr lang="en-US" altLang="zh-CN" dirty="0"/>
              <a:t> of the overall graph.</a:t>
            </a:r>
          </a:p>
          <a:p>
            <a:r>
              <a:rPr lang="en-US" altLang="zh-CN" dirty="0"/>
              <a:t>Individual vertices may have </a:t>
            </a:r>
            <a:r>
              <a:rPr lang="en-US" altLang="zh-CN" b="1" dirty="0"/>
              <a:t>mutable state </a:t>
            </a:r>
            <a:r>
              <a:rPr lang="en-US" altLang="zh-CN" dirty="0"/>
              <a:t>that can be shared between different executions of the graph</a:t>
            </a:r>
          </a:p>
        </p:txBody>
      </p:sp>
    </p:spTree>
    <p:extLst>
      <p:ext uri="{BB962C8B-B14F-4D97-AF65-F5344CB8AC3E}">
        <p14:creationId xmlns:p14="http://schemas.microsoft.com/office/powerpoint/2010/main" val="11712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CA08-BCFF-428C-BFDF-AA996608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Dataflow graph 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5BB13-DAE0-4A03-897B-AFDBF2AA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Tensors</a:t>
            </a:r>
          </a:p>
          <a:p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Stateful operations: variables</a:t>
            </a:r>
          </a:p>
          <a:p>
            <a:pPr lvl="1"/>
            <a:r>
              <a:rPr lang="en-US" altLang="zh-CN" dirty="0"/>
              <a:t>Stateful operations: queues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86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B156D-F03A-4024-B86B-DBF6ADB5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and concurrent execution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6F86A-4FDC-4706-A632-03B39BE8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client selects zero or more edges to feed input tensors into the dataflow, and one or more edges to fetch output tensors from the dataflow; the runtime then prunes the graph to contain the necessary set of operations.</a:t>
            </a:r>
          </a:p>
          <a:p>
            <a:r>
              <a:rPr lang="en-US" altLang="zh-CN" dirty="0"/>
              <a:t>Partial and concurrent execution is responsible for much of TensorFlow’s flexibility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90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1206</Words>
  <Application>Microsoft Office PowerPoint</Application>
  <PresentationFormat>宽屏</PresentationFormat>
  <Paragraphs>114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Tensorflow</vt:lpstr>
      <vt:lpstr>Introducting</vt:lpstr>
      <vt:lpstr>Abstract</vt:lpstr>
      <vt:lpstr>Previous system: DistBelief</vt:lpstr>
      <vt:lpstr>Design principles</vt:lpstr>
      <vt:lpstr>Execution model</vt:lpstr>
      <vt:lpstr>Execution model</vt:lpstr>
      <vt:lpstr>Dataflow graph elements</vt:lpstr>
      <vt:lpstr>Partial and concurrent execution</vt:lpstr>
      <vt:lpstr>Distributed execution</vt:lpstr>
      <vt:lpstr>Dynamic control flow</vt:lpstr>
      <vt:lpstr>Extensibility case studies</vt:lpstr>
      <vt:lpstr>Differentiation and optimization</vt:lpstr>
      <vt:lpstr>Advanced optimization schemes</vt:lpstr>
      <vt:lpstr>Training very large models</vt:lpstr>
      <vt:lpstr>Fault tolerance</vt:lpstr>
      <vt:lpstr>Synchronous replica coordination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Related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wang printfall</dc:creator>
  <cp:lastModifiedBy>wang printfall</cp:lastModifiedBy>
  <cp:revision>18</cp:revision>
  <dcterms:created xsi:type="dcterms:W3CDTF">2018-06-12T12:25:09Z</dcterms:created>
  <dcterms:modified xsi:type="dcterms:W3CDTF">2018-06-12T14:50:54Z</dcterms:modified>
</cp:coreProperties>
</file>