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1"/>
  </p:notesMasterIdLst>
  <p:handoutMasterIdLst>
    <p:handoutMasterId r:id="rId62"/>
  </p:handoutMasterIdLst>
  <p:sldIdLst>
    <p:sldId id="256" r:id="rId2"/>
    <p:sldId id="257" r:id="rId3"/>
    <p:sldId id="286" r:id="rId4"/>
    <p:sldId id="264" r:id="rId5"/>
    <p:sldId id="270" r:id="rId6"/>
    <p:sldId id="271" r:id="rId7"/>
    <p:sldId id="258" r:id="rId8"/>
    <p:sldId id="265" r:id="rId9"/>
    <p:sldId id="272" r:id="rId10"/>
    <p:sldId id="273" r:id="rId11"/>
    <p:sldId id="274" r:id="rId12"/>
    <p:sldId id="275" r:id="rId13"/>
    <p:sldId id="259" r:id="rId14"/>
    <p:sldId id="266" r:id="rId15"/>
    <p:sldId id="313" r:id="rId16"/>
    <p:sldId id="260" r:id="rId17"/>
    <p:sldId id="280" r:id="rId18"/>
    <p:sldId id="281" r:id="rId19"/>
    <p:sldId id="282" r:id="rId20"/>
    <p:sldId id="283" r:id="rId21"/>
    <p:sldId id="284" r:id="rId22"/>
    <p:sldId id="285" r:id="rId23"/>
    <p:sldId id="287" r:id="rId24"/>
    <p:sldId id="289" r:id="rId25"/>
    <p:sldId id="267" r:id="rId26"/>
    <p:sldId id="290" r:id="rId27"/>
    <p:sldId id="292" r:id="rId28"/>
    <p:sldId id="291" r:id="rId29"/>
    <p:sldId id="276" r:id="rId30"/>
    <p:sldId id="293" r:id="rId31"/>
    <p:sldId id="294" r:id="rId32"/>
    <p:sldId id="295" r:id="rId33"/>
    <p:sldId id="277" r:id="rId34"/>
    <p:sldId id="297" r:id="rId35"/>
    <p:sldId id="298" r:id="rId36"/>
    <p:sldId id="302" r:id="rId37"/>
    <p:sldId id="303" r:id="rId38"/>
    <p:sldId id="304" r:id="rId39"/>
    <p:sldId id="305" r:id="rId40"/>
    <p:sldId id="306" r:id="rId41"/>
    <p:sldId id="307" r:id="rId42"/>
    <p:sldId id="301" r:id="rId43"/>
    <p:sldId id="308" r:id="rId44"/>
    <p:sldId id="299" r:id="rId45"/>
    <p:sldId id="309" r:id="rId46"/>
    <p:sldId id="310" r:id="rId47"/>
    <p:sldId id="312" r:id="rId48"/>
    <p:sldId id="261" r:id="rId49"/>
    <p:sldId id="278" r:id="rId50"/>
    <p:sldId id="268" r:id="rId51"/>
    <p:sldId id="262" r:id="rId52"/>
    <p:sldId id="269" r:id="rId53"/>
    <p:sldId id="315" r:id="rId54"/>
    <p:sldId id="316" r:id="rId55"/>
    <p:sldId id="317" r:id="rId56"/>
    <p:sldId id="318" r:id="rId57"/>
    <p:sldId id="319" r:id="rId58"/>
    <p:sldId id="320" r:id="rId59"/>
    <p:sldId id="314"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2" autoAdjust="0"/>
    <p:restoredTop sz="94660"/>
  </p:normalViewPr>
  <p:slideViewPr>
    <p:cSldViewPr snapToGrid="0">
      <p:cViewPr varScale="1">
        <p:scale>
          <a:sx n="82" d="100"/>
          <a:sy n="82" d="100"/>
        </p:scale>
        <p:origin x="67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t>6/15/2018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6/15/2018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6/15/2018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6/15/2018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6/15/2018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6/15/2018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6/15/2018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6/15/2018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6/15/2018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6/15/2018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6/15/2018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6/15/2018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6/15/2018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6/15/2018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TVM:An Automated </a:t>
            </a:r>
            <a:br>
              <a:rPr lang="en-US" dirty="0"/>
            </a:br>
            <a:r>
              <a:rPr lang="en-US" dirty="0"/>
              <a:t>End-to-End Optimizing Compiler for Deep Learning</a:t>
            </a:r>
          </a:p>
        </p:txBody>
      </p:sp>
      <p:sp>
        <p:nvSpPr>
          <p:cNvPr id="3" name="Subtitle 2"/>
          <p:cNvSpPr>
            <a:spLocks noGrp="1"/>
          </p:cNvSpPr>
          <p:nvPr>
            <p:ph type="subTitle" idx="1"/>
          </p:nvPr>
        </p:nvSpPr>
        <p:spPr/>
        <p:txBody>
          <a:bodyPr/>
          <a:lstStyle/>
          <a:p>
            <a:r>
              <a:rPr lang="en-US" dirty="0" err="1"/>
              <a:t>Tianqi</a:t>
            </a:r>
            <a:r>
              <a:rPr lang="en-US" dirty="0"/>
              <a:t> Chen, et al. </a:t>
            </a:r>
          </a:p>
          <a:p>
            <a:endParaRPr lang="en-US" dirty="0"/>
          </a:p>
          <a:p>
            <a:r>
              <a:rPr lang="zh-CN" altLang="en-US" dirty="0">
                <a:solidFill>
                  <a:schemeClr val="tx1"/>
                </a:solidFill>
                <a:uFillTx/>
                <a:ea typeface="微软雅黑" panose="020B0503020204020204" charset="-122"/>
              </a:rPr>
              <a:t>报告人：宁卓睿，袁牧</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latin typeface="微软雅黑" panose="020B0503020204020204" charset="-122"/>
                <a:ea typeface="微软雅黑" panose="020B0503020204020204" charset="-122"/>
              </a:rPr>
              <a:t>方法概述</a:t>
            </a:r>
            <a:br>
              <a:rPr lang="zh-CN" altLang="en-US"/>
            </a:br>
            <a:r>
              <a:rPr lang="en-US" altLang="zh-CN" sz="3600"/>
              <a:t>overview</a:t>
            </a:r>
          </a:p>
        </p:txBody>
      </p:sp>
      <p:pic>
        <p:nvPicPr>
          <p:cNvPr id="4" name="Content Placeholder 3" descr="stack_tvmlang"/>
          <p:cNvPicPr>
            <a:picLocks noGrp="1" noChangeAspect="1"/>
          </p:cNvPicPr>
          <p:nvPr>
            <p:ph idx="1"/>
          </p:nvPr>
        </p:nvPicPr>
        <p:blipFill>
          <a:blip r:embed="rId2"/>
          <a:srcRect t="49421" r="42323"/>
          <a:stretch>
            <a:fillRect/>
          </a:stretch>
        </p:blipFill>
        <p:spPr>
          <a:xfrm>
            <a:off x="838200" y="2121535"/>
            <a:ext cx="7788910" cy="3782695"/>
          </a:xfrm>
          <a:prstGeom prst="rect">
            <a:avLst/>
          </a:prstGeom>
        </p:spPr>
      </p:pic>
      <p:sp>
        <p:nvSpPr>
          <p:cNvPr id="5" name="Rounded Rectangle 4"/>
          <p:cNvSpPr/>
          <p:nvPr/>
        </p:nvSpPr>
        <p:spPr>
          <a:xfrm>
            <a:off x="8799830" y="2686685"/>
            <a:ext cx="2818130" cy="1184910"/>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a:solidFill>
                  <a:schemeClr val="tx1"/>
                </a:solidFill>
                <a:latin typeface="微软雅黑" panose="020B0503020204020204" charset="-122"/>
                <a:ea typeface="微软雅黑" panose="020B0503020204020204" charset="-122"/>
                <a:sym typeface="+mn-ea"/>
              </a:rPr>
              <a:t>4. </a:t>
            </a:r>
            <a:r>
              <a:rPr lang="zh-CN" altLang="en-US">
                <a:solidFill>
                  <a:schemeClr val="tx1"/>
                </a:solidFill>
                <a:latin typeface="微软雅黑" panose="020B0503020204020204" charset="-122"/>
                <a:ea typeface="微软雅黑" panose="020B0503020204020204" charset="-122"/>
                <a:sym typeface="+mn-ea"/>
              </a:rPr>
              <a:t>使用基于现有工作及设计的基元优化调度</a:t>
            </a:r>
          </a:p>
        </p:txBody>
      </p:sp>
      <p:sp>
        <p:nvSpPr>
          <p:cNvPr id="3" name="Rounded Rectangle 2"/>
          <p:cNvSpPr/>
          <p:nvPr/>
        </p:nvSpPr>
        <p:spPr>
          <a:xfrm>
            <a:off x="8799830" y="4435475"/>
            <a:ext cx="2818130" cy="1184910"/>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a:solidFill>
                  <a:schemeClr val="tx1"/>
                </a:solidFill>
                <a:latin typeface="微软雅黑" panose="020B0503020204020204" charset="-122"/>
                <a:ea typeface="微软雅黑" panose="020B0503020204020204" charset="-122"/>
                <a:sym typeface="+mn-ea"/>
              </a:rPr>
              <a:t>5. </a:t>
            </a:r>
            <a:r>
              <a:rPr lang="zh-CN" altLang="en-US">
                <a:solidFill>
                  <a:schemeClr val="tx1"/>
                </a:solidFill>
                <a:latin typeface="微软雅黑" panose="020B0503020204020204" charset="-122"/>
                <a:ea typeface="微软雅黑" panose="020B0503020204020204" charset="-122"/>
                <a:sym typeface="+mn-ea"/>
              </a:rPr>
              <a:t>对后端硬件生成</a:t>
            </a:r>
          </a:p>
          <a:p>
            <a:pPr algn="ctr"/>
            <a:r>
              <a:rPr lang="zh-CN" altLang="en-US">
                <a:solidFill>
                  <a:schemeClr val="tx1"/>
                </a:solidFill>
                <a:latin typeface="微软雅黑" panose="020B0503020204020204" charset="-122"/>
                <a:ea typeface="微软雅黑" panose="020B0503020204020204" charset="-122"/>
                <a:sym typeface="+mn-ea"/>
              </a:rPr>
              <a:t>对应代码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3"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latin typeface="微软雅黑" panose="020B0503020204020204" charset="-122"/>
                <a:ea typeface="微软雅黑" panose="020B0503020204020204" charset="-122"/>
              </a:rPr>
              <a:t>方法概述</a:t>
            </a:r>
            <a:br>
              <a:rPr lang="zh-CN" altLang="en-US"/>
            </a:br>
            <a:r>
              <a:rPr lang="en-US" altLang="zh-CN" sz="3600"/>
              <a:t>overview</a:t>
            </a:r>
          </a:p>
        </p:txBody>
      </p:sp>
      <p:sp>
        <p:nvSpPr>
          <p:cNvPr id="5" name="Content Placeholder 4"/>
          <p:cNvSpPr>
            <a:spLocks noGrp="1"/>
          </p:cNvSpPr>
          <p:nvPr>
            <p:ph sz="half" idx="1"/>
          </p:nvPr>
        </p:nvSpPr>
        <p:spPr/>
        <p:txBody>
          <a:bodyPr/>
          <a:lstStyle/>
          <a:p>
            <a:r>
              <a:rPr lang="zh-CN" altLang="en-US">
                <a:latin typeface="微软雅黑 Light" panose="020B0502040204020203" charset="-122"/>
                <a:ea typeface="微软雅黑 Light" panose="020B0502040204020203" charset="-122"/>
              </a:rPr>
              <a:t>用例</a:t>
            </a:r>
          </a:p>
          <a:p>
            <a:endParaRPr lang="zh-CN" altLang="en-US">
              <a:latin typeface="微软雅黑 Light" panose="020B0502040204020203" charset="-122"/>
              <a:ea typeface="微软雅黑 Light" panose="020B0502040204020203" charset="-122"/>
            </a:endParaRPr>
          </a:p>
          <a:p>
            <a:endParaRPr lang="zh-CN" altLang="en-US">
              <a:latin typeface="微软雅黑 Light" panose="020B0502040204020203" charset="-122"/>
              <a:ea typeface="微软雅黑 Light" panose="020B0502040204020203" charset="-122"/>
            </a:endParaRPr>
          </a:p>
          <a:p>
            <a:endParaRPr lang="zh-CN" altLang="en-US">
              <a:latin typeface="微软雅黑 Light" panose="020B0502040204020203" charset="-122"/>
              <a:ea typeface="微软雅黑 Light" panose="020B0502040204020203" charset="-122"/>
            </a:endParaRPr>
          </a:p>
          <a:p>
            <a:endParaRPr lang="zh-CN" altLang="en-US">
              <a:latin typeface="微软雅黑 Light" panose="020B0502040204020203" charset="-122"/>
              <a:ea typeface="微软雅黑 Light" panose="020B0502040204020203" charset="-122"/>
            </a:endParaRPr>
          </a:p>
        </p:txBody>
      </p:sp>
      <p:pic>
        <p:nvPicPr>
          <p:cNvPr id="6" name="Content Placeholder 5"/>
          <p:cNvPicPr>
            <a:picLocks noGrp="1" noChangeAspect="1"/>
          </p:cNvPicPr>
          <p:nvPr>
            <p:ph sz="half" idx="2"/>
          </p:nvPr>
        </p:nvPicPr>
        <p:blipFill>
          <a:blip r:embed="rId2"/>
          <a:stretch>
            <a:fillRect/>
          </a:stretch>
        </p:blipFill>
        <p:spPr>
          <a:xfrm>
            <a:off x="1035050" y="2346325"/>
            <a:ext cx="6203315" cy="1307465"/>
          </a:xfrm>
          <a:prstGeom prst="rect">
            <a:avLst/>
          </a:prstGeom>
        </p:spPr>
      </p:pic>
      <p:grpSp>
        <p:nvGrpSpPr>
          <p:cNvPr id="14" name="Group 13"/>
          <p:cNvGrpSpPr/>
          <p:nvPr/>
        </p:nvGrpSpPr>
        <p:grpSpPr>
          <a:xfrm>
            <a:off x="3594100" y="1541145"/>
            <a:ext cx="6976745" cy="1301115"/>
            <a:chOff x="5660" y="2427"/>
            <a:chExt cx="10987" cy="2049"/>
          </a:xfrm>
        </p:grpSpPr>
        <p:sp>
          <p:nvSpPr>
            <p:cNvPr id="8" name="Rounded Rectangle 7"/>
            <p:cNvSpPr/>
            <p:nvPr/>
          </p:nvSpPr>
          <p:spPr>
            <a:xfrm>
              <a:off x="12209" y="2427"/>
              <a:ext cx="4438" cy="1866"/>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a:solidFill>
                    <a:schemeClr val="tx1"/>
                  </a:solidFill>
                  <a:latin typeface="微软雅黑" panose="020B0503020204020204" charset="-122"/>
                  <a:ea typeface="微软雅黑" panose="020B0503020204020204" charset="-122"/>
                  <a:sym typeface="+mn-ea"/>
                </a:rPr>
                <a:t>1. </a:t>
              </a:r>
              <a:r>
                <a:rPr lang="zh-CN" altLang="en-US">
                  <a:solidFill>
                    <a:schemeClr val="tx1"/>
                  </a:solidFill>
                  <a:latin typeface="微软雅黑" panose="020B0503020204020204" charset="-122"/>
                  <a:ea typeface="微软雅黑" panose="020B0503020204020204" charset="-122"/>
                  <a:sym typeface="+mn-ea"/>
                </a:rPr>
                <a:t>从前端读取模型，</a:t>
              </a:r>
            </a:p>
            <a:p>
              <a:pPr algn="ctr"/>
              <a:r>
                <a:rPr lang="zh-CN" altLang="en-US">
                  <a:solidFill>
                    <a:schemeClr val="tx1"/>
                  </a:solidFill>
                  <a:latin typeface="微软雅黑" panose="020B0503020204020204" charset="-122"/>
                  <a:ea typeface="微软雅黑" panose="020B0503020204020204" charset="-122"/>
                  <a:sym typeface="+mn-ea"/>
                </a:rPr>
                <a:t>得到计算图及参数</a:t>
              </a:r>
            </a:p>
          </p:txBody>
        </p:sp>
        <p:cxnSp>
          <p:nvCxnSpPr>
            <p:cNvPr id="11" name="Straight Arrow Connector 10"/>
            <p:cNvCxnSpPr>
              <a:stCxn id="8" idx="1"/>
            </p:cNvCxnSpPr>
            <p:nvPr/>
          </p:nvCxnSpPr>
          <p:spPr>
            <a:xfrm flipH="1">
              <a:off x="5660" y="3360"/>
              <a:ext cx="6549" cy="1116"/>
            </a:xfrm>
            <a:prstGeom prst="straightConnector1">
              <a:avLst/>
            </a:prstGeom>
            <a:ln>
              <a:tailEnd type="arrow" w="med" len="med"/>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3570605" y="2836545"/>
            <a:ext cx="7000240" cy="1184910"/>
            <a:chOff x="5623" y="4467"/>
            <a:chExt cx="11024" cy="1866"/>
          </a:xfrm>
        </p:grpSpPr>
        <p:sp>
          <p:nvSpPr>
            <p:cNvPr id="9" name="Rounded Rectangle 8"/>
            <p:cNvSpPr/>
            <p:nvPr/>
          </p:nvSpPr>
          <p:spPr>
            <a:xfrm>
              <a:off x="12209" y="4467"/>
              <a:ext cx="4438" cy="1866"/>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a:solidFill>
                    <a:schemeClr val="tx1"/>
                  </a:solidFill>
                  <a:latin typeface="微软雅黑" panose="020B0503020204020204" charset="-122"/>
                  <a:ea typeface="微软雅黑" panose="020B0503020204020204" charset="-122"/>
                  <a:sym typeface="+mn-ea"/>
                </a:rPr>
                <a:t>2. </a:t>
              </a:r>
              <a:r>
                <a:rPr lang="zh-CN" altLang="en-US">
                  <a:solidFill>
                    <a:schemeClr val="tx1"/>
                  </a:solidFill>
                  <a:latin typeface="微软雅黑" panose="020B0503020204020204" charset="-122"/>
                  <a:ea typeface="微软雅黑" panose="020B0503020204020204" charset="-122"/>
                  <a:sym typeface="+mn-ea"/>
                </a:rPr>
                <a:t>设定目标后端硬件</a:t>
              </a:r>
            </a:p>
            <a:p>
              <a:pPr algn="ctr"/>
              <a:r>
                <a:rPr lang="zh-CN" altLang="en-US">
                  <a:solidFill>
                    <a:schemeClr val="tx1"/>
                  </a:solidFill>
                  <a:latin typeface="微软雅黑" panose="020B0503020204020204" charset="-122"/>
                  <a:ea typeface="微软雅黑" panose="020B0503020204020204" charset="-122"/>
                  <a:sym typeface="+mn-ea"/>
                </a:rPr>
                <a:t>这里为</a:t>
              </a:r>
              <a:r>
                <a:rPr lang="en-US" altLang="zh-CN">
                  <a:solidFill>
                    <a:schemeClr val="tx1"/>
                  </a:solidFill>
                  <a:latin typeface="微软雅黑" panose="020B0503020204020204" charset="-122"/>
                  <a:ea typeface="微软雅黑" panose="020B0503020204020204" charset="-122"/>
                  <a:sym typeface="+mn-ea"/>
                </a:rPr>
                <a:t>cuda</a:t>
              </a:r>
            </a:p>
          </p:txBody>
        </p:sp>
        <p:cxnSp>
          <p:nvCxnSpPr>
            <p:cNvPr id="12" name="Straight Arrow Connector 11"/>
            <p:cNvCxnSpPr>
              <a:stCxn id="9" idx="1"/>
            </p:cNvCxnSpPr>
            <p:nvPr/>
          </p:nvCxnSpPr>
          <p:spPr>
            <a:xfrm flipH="1" flipV="1">
              <a:off x="5623" y="5001"/>
              <a:ext cx="6586" cy="3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3594100" y="3532505"/>
            <a:ext cx="6976745" cy="1793240"/>
            <a:chOff x="5660" y="5563"/>
            <a:chExt cx="10987" cy="2824"/>
          </a:xfrm>
        </p:grpSpPr>
        <p:sp>
          <p:nvSpPr>
            <p:cNvPr id="10" name="Rounded Rectangle 9"/>
            <p:cNvSpPr/>
            <p:nvPr/>
          </p:nvSpPr>
          <p:spPr>
            <a:xfrm>
              <a:off x="12209" y="6521"/>
              <a:ext cx="4438" cy="1866"/>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a:solidFill>
                    <a:schemeClr val="tx1"/>
                  </a:solidFill>
                  <a:latin typeface="微软雅黑" panose="020B0503020204020204" charset="-122"/>
                  <a:ea typeface="微软雅黑" panose="020B0503020204020204" charset="-122"/>
                  <a:sym typeface="+mn-ea"/>
                </a:rPr>
                <a:t>3. </a:t>
              </a:r>
              <a:r>
                <a:rPr lang="zh-CN" altLang="en-US">
                  <a:solidFill>
                    <a:schemeClr val="tx1"/>
                  </a:solidFill>
                  <a:latin typeface="微软雅黑" panose="020B0503020204020204" charset="-122"/>
                  <a:ea typeface="微软雅黑" panose="020B0503020204020204" charset="-122"/>
                  <a:sym typeface="+mn-ea"/>
                </a:rPr>
                <a:t>编译生成优化后的</a:t>
              </a:r>
            </a:p>
            <a:p>
              <a:pPr algn="ctr"/>
              <a:r>
                <a:rPr lang="zh-CN" altLang="en-US">
                  <a:solidFill>
                    <a:schemeClr val="tx1"/>
                  </a:solidFill>
                  <a:latin typeface="微软雅黑" panose="020B0503020204020204" charset="-122"/>
                  <a:ea typeface="微软雅黑" panose="020B0503020204020204" charset="-122"/>
                  <a:sym typeface="+mn-ea"/>
                </a:rPr>
                <a:t>计算图、操作符库、</a:t>
              </a:r>
            </a:p>
            <a:p>
              <a:pPr algn="ctr"/>
              <a:r>
                <a:rPr lang="zh-CN" altLang="en-US">
                  <a:solidFill>
                    <a:schemeClr val="tx1"/>
                  </a:solidFill>
                  <a:latin typeface="微软雅黑" panose="020B0503020204020204" charset="-122"/>
                  <a:ea typeface="微软雅黑" panose="020B0503020204020204" charset="-122"/>
                  <a:sym typeface="+mn-ea"/>
                </a:rPr>
                <a:t>模型参数</a:t>
              </a:r>
            </a:p>
          </p:txBody>
        </p:sp>
        <p:cxnSp>
          <p:nvCxnSpPr>
            <p:cNvPr id="13" name="Straight Arrow Connector 12"/>
            <p:cNvCxnSpPr>
              <a:stCxn id="10" idx="1"/>
            </p:cNvCxnSpPr>
            <p:nvPr/>
          </p:nvCxnSpPr>
          <p:spPr>
            <a:xfrm flipH="1" flipV="1">
              <a:off x="5660" y="5563"/>
              <a:ext cx="6549" cy="18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linds(horizontal)">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116965" y="2406650"/>
            <a:ext cx="5280025" cy="1389380"/>
          </a:xfrm>
          <a:prstGeom prst="rect">
            <a:avLst/>
          </a:prstGeom>
        </p:spPr>
      </p:pic>
      <p:sp>
        <p:nvSpPr>
          <p:cNvPr id="2" name="Title 1"/>
          <p:cNvSpPr>
            <a:spLocks noGrp="1"/>
          </p:cNvSpPr>
          <p:nvPr>
            <p:ph type="title"/>
          </p:nvPr>
        </p:nvSpPr>
        <p:spPr/>
        <p:txBody>
          <a:bodyPr/>
          <a:lstStyle/>
          <a:p>
            <a:r>
              <a:rPr lang="zh-CN" altLang="en-US">
                <a:latin typeface="微软雅黑" panose="020B0503020204020204" charset="-122"/>
                <a:ea typeface="微软雅黑" panose="020B0503020204020204" charset="-122"/>
              </a:rPr>
              <a:t>方法概述</a:t>
            </a:r>
            <a:br>
              <a:rPr lang="zh-CN" altLang="en-US"/>
            </a:br>
            <a:r>
              <a:rPr lang="en-US" altLang="zh-CN" sz="3600"/>
              <a:t>overview</a:t>
            </a:r>
          </a:p>
        </p:txBody>
      </p:sp>
      <p:sp>
        <p:nvSpPr>
          <p:cNvPr id="5" name="Content Placeholder 4"/>
          <p:cNvSpPr>
            <a:spLocks noGrp="1"/>
          </p:cNvSpPr>
          <p:nvPr>
            <p:ph sz="half" idx="1"/>
          </p:nvPr>
        </p:nvSpPr>
        <p:spPr/>
        <p:txBody>
          <a:bodyPr/>
          <a:lstStyle/>
          <a:p>
            <a:r>
              <a:rPr lang="zh-CN" altLang="en-US">
                <a:latin typeface="微软雅黑 Light" panose="020B0502040204020203" charset="-122"/>
                <a:ea typeface="微软雅黑 Light" panose="020B0502040204020203" charset="-122"/>
              </a:rPr>
              <a:t>用例</a:t>
            </a:r>
          </a:p>
          <a:p>
            <a:endParaRPr lang="zh-CN" altLang="en-US">
              <a:latin typeface="微软雅黑 Light" panose="020B0502040204020203" charset="-122"/>
              <a:ea typeface="微软雅黑 Light" panose="020B0502040204020203" charset="-122"/>
            </a:endParaRPr>
          </a:p>
          <a:p>
            <a:endParaRPr lang="zh-CN" altLang="en-US">
              <a:latin typeface="微软雅黑 Light" panose="020B0502040204020203" charset="-122"/>
              <a:ea typeface="微软雅黑 Light" panose="020B0502040204020203" charset="-122"/>
            </a:endParaRPr>
          </a:p>
          <a:p>
            <a:endParaRPr lang="zh-CN" altLang="en-US">
              <a:latin typeface="微软雅黑 Light" panose="020B0502040204020203" charset="-122"/>
              <a:ea typeface="微软雅黑 Light" panose="020B0502040204020203" charset="-122"/>
            </a:endParaRPr>
          </a:p>
          <a:p>
            <a:endParaRPr lang="zh-CN" altLang="en-US">
              <a:latin typeface="微软雅黑 Light" panose="020B0502040204020203" charset="-122"/>
              <a:ea typeface="微软雅黑 Light" panose="020B0502040204020203" charset="-122"/>
            </a:endParaRPr>
          </a:p>
        </p:txBody>
      </p:sp>
      <p:grpSp>
        <p:nvGrpSpPr>
          <p:cNvPr id="16" name="Group 15"/>
          <p:cNvGrpSpPr/>
          <p:nvPr/>
        </p:nvGrpSpPr>
        <p:grpSpPr>
          <a:xfrm>
            <a:off x="3881120" y="2836545"/>
            <a:ext cx="6689725" cy="1184910"/>
            <a:chOff x="6112" y="4467"/>
            <a:chExt cx="10535" cy="1866"/>
          </a:xfrm>
        </p:grpSpPr>
        <p:sp>
          <p:nvSpPr>
            <p:cNvPr id="9" name="Rounded Rectangle 8"/>
            <p:cNvSpPr/>
            <p:nvPr/>
          </p:nvSpPr>
          <p:spPr>
            <a:xfrm>
              <a:off x="12209" y="4467"/>
              <a:ext cx="4438" cy="1866"/>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a:solidFill>
                    <a:schemeClr val="tx1"/>
                  </a:solidFill>
                  <a:latin typeface="微软雅黑" panose="020B0503020204020204" charset="-122"/>
                  <a:ea typeface="微软雅黑" panose="020B0503020204020204" charset="-122"/>
                  <a:sym typeface="+mn-ea"/>
                </a:rPr>
                <a:t>2. </a:t>
              </a:r>
              <a:r>
                <a:rPr lang="zh-CN" altLang="en-US">
                  <a:solidFill>
                    <a:schemeClr val="tx1"/>
                  </a:solidFill>
                  <a:latin typeface="微软雅黑" panose="020B0503020204020204" charset="-122"/>
                  <a:ea typeface="微软雅黑" panose="020B0503020204020204" charset="-122"/>
                  <a:sym typeface="+mn-ea"/>
                </a:rPr>
                <a:t>将数据输入模块</a:t>
              </a:r>
            </a:p>
          </p:txBody>
        </p:sp>
        <p:cxnSp>
          <p:nvCxnSpPr>
            <p:cNvPr id="12" name="Straight Arrow Connector 11"/>
            <p:cNvCxnSpPr>
              <a:stCxn id="9" idx="1"/>
            </p:cNvCxnSpPr>
            <p:nvPr/>
          </p:nvCxnSpPr>
          <p:spPr>
            <a:xfrm flipH="1" flipV="1">
              <a:off x="6112" y="5001"/>
              <a:ext cx="6097" cy="3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3961765" y="3578225"/>
            <a:ext cx="6609080" cy="1747520"/>
            <a:chOff x="6239" y="5635"/>
            <a:chExt cx="10408" cy="2752"/>
          </a:xfrm>
        </p:grpSpPr>
        <p:sp>
          <p:nvSpPr>
            <p:cNvPr id="10" name="Rounded Rectangle 9"/>
            <p:cNvSpPr/>
            <p:nvPr/>
          </p:nvSpPr>
          <p:spPr>
            <a:xfrm>
              <a:off x="12209" y="6521"/>
              <a:ext cx="4438" cy="1866"/>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a:solidFill>
                    <a:schemeClr val="tx1"/>
                  </a:solidFill>
                  <a:latin typeface="微软雅黑" panose="020B0503020204020204" charset="-122"/>
                  <a:ea typeface="微软雅黑" panose="020B0503020204020204" charset="-122"/>
                  <a:sym typeface="+mn-ea"/>
                </a:rPr>
                <a:t>3. </a:t>
              </a:r>
              <a:r>
                <a:rPr lang="zh-CN" altLang="en-US">
                  <a:solidFill>
                    <a:schemeClr val="tx1"/>
                  </a:solidFill>
                  <a:latin typeface="微软雅黑" panose="020B0503020204020204" charset="-122"/>
                  <a:ea typeface="微软雅黑" panose="020B0503020204020204" charset="-122"/>
                  <a:sym typeface="+mn-ea"/>
                </a:rPr>
                <a:t>运行模型得到输出</a:t>
              </a:r>
            </a:p>
          </p:txBody>
        </p:sp>
        <p:cxnSp>
          <p:nvCxnSpPr>
            <p:cNvPr id="13" name="Straight Arrow Connector 12"/>
            <p:cNvCxnSpPr>
              <a:stCxn id="10" idx="1"/>
            </p:cNvCxnSpPr>
            <p:nvPr/>
          </p:nvCxnSpPr>
          <p:spPr>
            <a:xfrm flipH="1" flipV="1">
              <a:off x="6239" y="5635"/>
              <a:ext cx="5970" cy="18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3754755" y="1541145"/>
            <a:ext cx="6816090" cy="1416050"/>
            <a:chOff x="5913" y="2427"/>
            <a:chExt cx="10734" cy="2230"/>
          </a:xfrm>
        </p:grpSpPr>
        <p:sp>
          <p:nvSpPr>
            <p:cNvPr id="8" name="Rounded Rectangle 7"/>
            <p:cNvSpPr/>
            <p:nvPr/>
          </p:nvSpPr>
          <p:spPr>
            <a:xfrm>
              <a:off x="12209" y="2427"/>
              <a:ext cx="4438" cy="1866"/>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a:solidFill>
                    <a:schemeClr val="tx1"/>
                  </a:solidFill>
                  <a:latin typeface="微软雅黑" panose="020B0503020204020204" charset="-122"/>
                  <a:ea typeface="微软雅黑" panose="020B0503020204020204" charset="-122"/>
                  <a:sym typeface="+mn-ea"/>
                </a:rPr>
                <a:t>1. </a:t>
              </a:r>
              <a:r>
                <a:rPr lang="zh-CN" altLang="en-US">
                  <a:solidFill>
                    <a:schemeClr val="tx1"/>
                  </a:solidFill>
                  <a:latin typeface="微软雅黑" panose="020B0503020204020204" charset="-122"/>
                  <a:ea typeface="微软雅黑" panose="020B0503020204020204" charset="-122"/>
                  <a:sym typeface="+mn-ea"/>
                </a:rPr>
                <a:t>创建运行时模块并</a:t>
              </a:r>
            </a:p>
            <a:p>
              <a:pPr algn="ctr"/>
              <a:r>
                <a:rPr lang="zh-CN" altLang="en-US">
                  <a:solidFill>
                    <a:schemeClr val="tx1"/>
                  </a:solidFill>
                  <a:latin typeface="微软雅黑" panose="020B0503020204020204" charset="-122"/>
                  <a:ea typeface="微软雅黑" panose="020B0503020204020204" charset="-122"/>
                  <a:sym typeface="+mn-ea"/>
                </a:rPr>
                <a:t>设置参数</a:t>
              </a:r>
            </a:p>
          </p:txBody>
        </p:sp>
        <p:cxnSp>
          <p:nvCxnSpPr>
            <p:cNvPr id="11" name="Straight Arrow Connector 10"/>
            <p:cNvCxnSpPr>
              <a:stCxn id="8" idx="1"/>
            </p:cNvCxnSpPr>
            <p:nvPr/>
          </p:nvCxnSpPr>
          <p:spPr>
            <a:xfrm flipH="1">
              <a:off x="8884" y="3360"/>
              <a:ext cx="3325" cy="971"/>
            </a:xfrm>
            <a:prstGeom prst="straightConnector1">
              <a:avLst/>
            </a:prstGeom>
            <a:ln>
              <a:tailEnd type="arrow"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5913" y="3371"/>
              <a:ext cx="6286" cy="12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pic>
        <p:nvPicPr>
          <p:cNvPr id="14" name="Content Placeholder 3" descr="stack_tvmlang"/>
          <p:cNvPicPr>
            <a:picLocks noGrp="1" noChangeAspect="1"/>
          </p:cNvPicPr>
          <p:nvPr>
            <p:ph sz="half" idx="2"/>
          </p:nvPr>
        </p:nvPicPr>
        <p:blipFill>
          <a:blip r:embed="rId3"/>
          <a:srcRect l="57500" t="24059"/>
          <a:stretch>
            <a:fillRect/>
          </a:stretch>
        </p:blipFill>
        <p:spPr>
          <a:xfrm>
            <a:off x="2809240" y="1162050"/>
            <a:ext cx="4845050" cy="47929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linds(horizontal)">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linds(horizontal)">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a:latin typeface="微软雅黑" panose="020B0503020204020204" charset="-122"/>
                <a:ea typeface="微软雅黑" panose="020B0503020204020204" charset="-122"/>
              </a:rPr>
              <a:t>报告内容</a:t>
            </a:r>
            <a:br>
              <a:rPr lang="zh-CN" altLang="en-US">
                <a:latin typeface="微软雅黑" panose="020B0503020204020204" charset="-122"/>
                <a:ea typeface="微软雅黑" panose="020B0503020204020204" charset="-122"/>
              </a:rPr>
            </a:br>
            <a:r>
              <a:rPr lang="en-US" altLang="zh-CN" sz="3600">
                <a:latin typeface="微软雅黑" panose="020B0503020204020204" charset="-122"/>
                <a:ea typeface="微软雅黑" panose="020B0503020204020204" charset="-122"/>
              </a:rPr>
              <a:t>content</a:t>
            </a:r>
          </a:p>
        </p:txBody>
      </p:sp>
      <p:sp>
        <p:nvSpPr>
          <p:cNvPr id="3" name="Content Placeholder 2"/>
          <p:cNvSpPr>
            <a:spLocks noGrp="1"/>
          </p:cNvSpPr>
          <p:nvPr>
            <p:ph idx="1"/>
          </p:nvPr>
        </p:nvSpPr>
        <p:spPr/>
        <p:txBody>
          <a:bodyPr/>
          <a:lstStyle/>
          <a:p>
            <a:r>
              <a:rPr lang="zh-CN" altLang="en-US" dirty="0">
                <a:latin typeface="微软雅黑 Light" panose="020B0502040204020203" charset="-122"/>
                <a:ea typeface="微软雅黑 Light" panose="020B0502040204020203" charset="-122"/>
              </a:rPr>
              <a:t>问题背景</a:t>
            </a:r>
          </a:p>
          <a:p>
            <a:r>
              <a:rPr lang="zh-CN" altLang="en-US" dirty="0">
                <a:latin typeface="微软雅黑 Light" panose="020B0502040204020203" charset="-122"/>
                <a:ea typeface="微软雅黑 Light" panose="020B0502040204020203" charset="-122"/>
              </a:rPr>
              <a:t>方法概述</a:t>
            </a:r>
          </a:p>
          <a:p>
            <a:r>
              <a:rPr lang="zh-CN" altLang="en-US" sz="3600" b="1" dirty="0">
                <a:latin typeface="微软雅黑 Light" panose="020B0502040204020203" charset="-122"/>
                <a:ea typeface="微软雅黑 Light" panose="020B0502040204020203" charset="-122"/>
              </a:rPr>
              <a:t>计算图优化</a:t>
            </a:r>
          </a:p>
          <a:p>
            <a:r>
              <a:rPr lang="zh-CN" altLang="en-US" dirty="0">
                <a:latin typeface="微软雅黑 Light" panose="020B0502040204020203" charset="-122"/>
                <a:ea typeface="微软雅黑 Light" panose="020B0502040204020203" charset="-122"/>
              </a:rPr>
              <a:t>操作符优化</a:t>
            </a:r>
            <a:endParaRPr lang="en-US" altLang="zh-CN" dirty="0">
              <a:latin typeface="微软雅黑 Light" panose="020B0502040204020203" charset="-122"/>
              <a:ea typeface="微软雅黑 Light" panose="020B0502040204020203" charset="-122"/>
            </a:endParaRPr>
          </a:p>
          <a:p>
            <a:r>
              <a:rPr lang="zh-CN" altLang="en-US" dirty="0">
                <a:latin typeface="微软雅黑 Light" panose="020B0502040204020203" charset="-122"/>
                <a:ea typeface="微软雅黑 Light" panose="020B0502040204020203" charset="-122"/>
              </a:rPr>
              <a:t>硬件测试</a:t>
            </a:r>
          </a:p>
          <a:p>
            <a:r>
              <a:rPr lang="zh-CN" altLang="en-US" dirty="0">
                <a:latin typeface="微软雅黑 Light" panose="020B0502040204020203" charset="-122"/>
                <a:ea typeface="微软雅黑 Light" panose="020B0502040204020203" charset="-122"/>
              </a:rPr>
              <a:t>实验结果</a:t>
            </a:r>
          </a:p>
          <a:p>
            <a:r>
              <a:rPr lang="zh-CN" altLang="en-US" dirty="0">
                <a:latin typeface="微软雅黑 Light" panose="020B0502040204020203" charset="-122"/>
                <a:ea typeface="微软雅黑 Light" panose="020B0502040204020203" charset="-122"/>
              </a:rPr>
              <a:t>总结与思考</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panose="020B0503020204020204" charset="-122"/>
                <a:ea typeface="微软雅黑" panose="020B0503020204020204" charset="-122"/>
              </a:rPr>
              <a:t>计算图优化</a:t>
            </a:r>
            <a:br>
              <a:rPr lang="zh-CN" altLang="en-US" dirty="0"/>
            </a:br>
            <a:r>
              <a:rPr lang="en-US" altLang="zh-CN" sz="2800" dirty="0"/>
              <a:t>computation graph optimization</a:t>
            </a:r>
          </a:p>
        </p:txBody>
      </p:sp>
      <p:sp>
        <p:nvSpPr>
          <p:cNvPr id="3" name="Content Placeholder 2"/>
          <p:cNvSpPr>
            <a:spLocks noGrp="1"/>
          </p:cNvSpPr>
          <p:nvPr>
            <p:ph idx="1"/>
          </p:nvPr>
        </p:nvSpPr>
        <p:spPr/>
        <p:txBody>
          <a:bodyPr/>
          <a:lstStyle/>
          <a:p>
            <a:r>
              <a:rPr lang="zh-CN" altLang="en-US" dirty="0">
                <a:latin typeface="微软雅黑 Light" panose="020B0502040204020203" pitchFamily="34" charset="-122"/>
                <a:ea typeface="微软雅黑 Light" panose="020B0502040204020203" pitchFamily="34" charset="-122"/>
              </a:rPr>
              <a:t>举例：下图是一个二层卷积神经网络的计算图</a:t>
            </a:r>
          </a:p>
        </p:txBody>
      </p:sp>
      <p:pic>
        <p:nvPicPr>
          <p:cNvPr id="4" name="图片 3">
            <a:extLst>
              <a:ext uri="{FF2B5EF4-FFF2-40B4-BE49-F238E27FC236}">
                <a16:creationId xmlns:a16="http://schemas.microsoft.com/office/drawing/2014/main" id="{3EE870A1-920D-4912-991B-8D80AD9B6C2E}"/>
              </a:ext>
            </a:extLst>
          </p:cNvPr>
          <p:cNvPicPr/>
          <p:nvPr/>
        </p:nvPicPr>
        <p:blipFill>
          <a:blip r:embed="rId2"/>
          <a:stretch>
            <a:fillRect/>
          </a:stretch>
        </p:blipFill>
        <p:spPr>
          <a:xfrm>
            <a:off x="2484936" y="2378827"/>
            <a:ext cx="7222128" cy="379813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zh-CN" altLang="en-US" dirty="0">
                <a:latin typeface="微软雅黑" panose="020B0503020204020204" charset="-122"/>
                <a:ea typeface="微软雅黑" panose="020B0503020204020204" charset="-122"/>
              </a:rPr>
              <a:t>计算图优化</a:t>
            </a:r>
            <a:br>
              <a:rPr lang="zh-CN" altLang="en-US" dirty="0"/>
            </a:br>
            <a:r>
              <a:rPr lang="en-US" altLang="zh-CN" sz="2800" dirty="0"/>
              <a:t>computation graph optimization</a:t>
            </a:r>
          </a:p>
        </p:txBody>
      </p:sp>
      <p:sp>
        <p:nvSpPr>
          <p:cNvPr id="3" name="Content Placeholder 2"/>
          <p:cNvSpPr>
            <a:spLocks noGrp="1"/>
          </p:cNvSpPr>
          <p:nvPr>
            <p:ph idx="1"/>
          </p:nvPr>
        </p:nvSpPr>
        <p:spPr/>
        <p:txBody>
          <a:bodyPr/>
          <a:lstStyle/>
          <a:p>
            <a:pPr marL="0" indent="0">
              <a:buNone/>
            </a:pPr>
            <a:r>
              <a:rPr lang="zh-CN" altLang="en-US" dirty="0">
                <a:latin typeface="微软雅黑 Light" panose="020B0502040204020203" pitchFamily="34" charset="-122"/>
                <a:ea typeface="微软雅黑 Light" panose="020B0502040204020203" pitchFamily="34" charset="-122"/>
              </a:rPr>
              <a:t>方法</a:t>
            </a:r>
            <a:endParaRPr lang="en-US" dirty="0">
              <a:latin typeface="微软雅黑 Light" panose="020B0502040204020203" pitchFamily="34" charset="-122"/>
              <a:ea typeface="微软雅黑 Light" panose="020B0502040204020203" pitchFamily="34" charset="-122"/>
            </a:endParaRPr>
          </a:p>
          <a:p>
            <a:r>
              <a:rPr lang="en-US" dirty="0">
                <a:latin typeface="微软雅黑 Light" panose="020B0502040204020203" pitchFamily="34" charset="-122"/>
                <a:ea typeface="微软雅黑 Light" panose="020B0502040204020203" pitchFamily="34" charset="-122"/>
              </a:rPr>
              <a:t>Operator Fusion</a:t>
            </a:r>
            <a:r>
              <a:rPr lang="zh-CN" altLang="en-US" dirty="0">
                <a:latin typeface="微软雅黑 Light" panose="020B0502040204020203" pitchFamily="34" charset="-122"/>
                <a:ea typeface="微软雅黑 Light" panose="020B0502040204020203" pitchFamily="34" charset="-122"/>
              </a:rPr>
              <a:t>：将多个小的操作进行融合</a:t>
            </a:r>
          </a:p>
          <a:p>
            <a:r>
              <a:rPr lang="en-US" altLang="zh-CN" dirty="0">
                <a:latin typeface="微软雅黑 Light" panose="020B0502040204020203" pitchFamily="34" charset="-122"/>
                <a:ea typeface="微软雅黑 Light" panose="020B0502040204020203" pitchFamily="34" charset="-122"/>
              </a:rPr>
              <a:t>Constant-folding</a:t>
            </a:r>
            <a:r>
              <a:rPr lang="zh-CN" altLang="en-US" dirty="0">
                <a:latin typeface="微软雅黑 Light" panose="020B0502040204020203" pitchFamily="34" charset="-122"/>
                <a:ea typeface="微软雅黑 Light" panose="020B0502040204020203" pitchFamily="34" charset="-122"/>
              </a:rPr>
              <a:t>：将可以静态确定的计算预先完成</a:t>
            </a:r>
          </a:p>
          <a:p>
            <a:r>
              <a:rPr lang="en-US" altLang="zh-CN" dirty="0">
                <a:latin typeface="微软雅黑 Light" panose="020B0502040204020203" pitchFamily="34" charset="-122"/>
                <a:ea typeface="微软雅黑 Light" panose="020B0502040204020203" pitchFamily="34" charset="-122"/>
              </a:rPr>
              <a:t>Static memory planning pass</a:t>
            </a:r>
            <a:r>
              <a:rPr lang="zh-CN" altLang="en-US" dirty="0">
                <a:latin typeface="微软雅黑 Light" panose="020B0502040204020203" pitchFamily="34" charset="-122"/>
                <a:ea typeface="微软雅黑 Light" panose="020B0502040204020203" pitchFamily="34" charset="-122"/>
              </a:rPr>
              <a:t>：预先为中间</a:t>
            </a:r>
            <a:r>
              <a:rPr lang="en-US" altLang="zh-CN" dirty="0">
                <a:latin typeface="微软雅黑 Light" panose="020B0502040204020203" pitchFamily="34" charset="-122"/>
                <a:ea typeface="微软雅黑 Light" panose="020B0502040204020203" pitchFamily="34" charset="-122"/>
              </a:rPr>
              <a:t>tensor</a:t>
            </a:r>
            <a:r>
              <a:rPr lang="zh-CN" altLang="en-US" dirty="0">
                <a:latin typeface="微软雅黑 Light" panose="020B0502040204020203" pitchFamily="34" charset="-122"/>
                <a:ea typeface="微软雅黑 Light" panose="020B0502040204020203" pitchFamily="34" charset="-122"/>
              </a:rPr>
              <a:t>分配内存</a:t>
            </a:r>
          </a:p>
          <a:p>
            <a:r>
              <a:rPr lang="en-US" dirty="0">
                <a:latin typeface="微软雅黑 Light" panose="020B0502040204020203" pitchFamily="34" charset="-122"/>
                <a:ea typeface="微软雅黑 Light" panose="020B0502040204020203" pitchFamily="34" charset="-122"/>
              </a:rPr>
              <a:t>Data Layout Transformation</a:t>
            </a:r>
            <a:r>
              <a:rPr lang="zh-CN" altLang="en-US" dirty="0">
                <a:latin typeface="微软雅黑 Light" panose="020B0502040204020203" pitchFamily="34" charset="-122"/>
                <a:ea typeface="微软雅黑 Light" panose="020B0502040204020203" pitchFamily="34" charset="-122"/>
              </a:rPr>
              <a:t>：将数据布局优化为后端友好的形式</a:t>
            </a:r>
          </a:p>
        </p:txBody>
      </p:sp>
    </p:spTree>
    <p:extLst>
      <p:ext uri="{BB962C8B-B14F-4D97-AF65-F5344CB8AC3E}">
        <p14:creationId xmlns:p14="http://schemas.microsoft.com/office/powerpoint/2010/main" val="3597968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a:latin typeface="微软雅黑" panose="020B0503020204020204" charset="-122"/>
                <a:ea typeface="微软雅黑" panose="020B0503020204020204" charset="-122"/>
              </a:rPr>
              <a:t>报告内容</a:t>
            </a:r>
            <a:br>
              <a:rPr lang="zh-CN" altLang="en-US">
                <a:latin typeface="微软雅黑" panose="020B0503020204020204" charset="-122"/>
                <a:ea typeface="微软雅黑" panose="020B0503020204020204" charset="-122"/>
              </a:rPr>
            </a:br>
            <a:r>
              <a:rPr lang="en-US" altLang="zh-CN" sz="3600">
                <a:latin typeface="微软雅黑" panose="020B0503020204020204" charset="-122"/>
                <a:ea typeface="微软雅黑" panose="020B0503020204020204" charset="-122"/>
              </a:rPr>
              <a:t>content</a:t>
            </a:r>
          </a:p>
        </p:txBody>
      </p:sp>
      <p:sp>
        <p:nvSpPr>
          <p:cNvPr id="3" name="Content Placeholder 2"/>
          <p:cNvSpPr>
            <a:spLocks noGrp="1"/>
          </p:cNvSpPr>
          <p:nvPr>
            <p:ph idx="1"/>
          </p:nvPr>
        </p:nvSpPr>
        <p:spPr/>
        <p:txBody>
          <a:bodyPr/>
          <a:lstStyle/>
          <a:p>
            <a:r>
              <a:rPr lang="zh-CN" altLang="en-US" b="1" dirty="0">
                <a:latin typeface="微软雅黑 Light" panose="020B0502040204020203" charset="-122"/>
                <a:ea typeface="微软雅黑 Light" panose="020B0502040204020203" charset="-122"/>
              </a:rPr>
              <a:t>问题背景</a:t>
            </a:r>
          </a:p>
          <a:p>
            <a:r>
              <a:rPr lang="zh-CN" altLang="en-US" dirty="0">
                <a:latin typeface="微软雅黑 Light" panose="020B0502040204020203" charset="-122"/>
                <a:ea typeface="微软雅黑 Light" panose="020B0502040204020203" charset="-122"/>
              </a:rPr>
              <a:t>方法概述</a:t>
            </a:r>
          </a:p>
          <a:p>
            <a:r>
              <a:rPr lang="zh-CN" altLang="en-US" dirty="0">
                <a:latin typeface="微软雅黑 Light" panose="020B0502040204020203" charset="-122"/>
                <a:ea typeface="微软雅黑 Light" panose="020B0502040204020203" charset="-122"/>
              </a:rPr>
              <a:t>计算图优化</a:t>
            </a:r>
          </a:p>
          <a:p>
            <a:r>
              <a:rPr lang="zh-CN" altLang="en-US" sz="3600" b="1" dirty="0">
                <a:latin typeface="微软雅黑 Light" panose="020B0502040204020203" charset="-122"/>
                <a:ea typeface="微软雅黑 Light" panose="020B0502040204020203" charset="-122"/>
              </a:rPr>
              <a:t>操作符优化</a:t>
            </a:r>
          </a:p>
          <a:p>
            <a:r>
              <a:rPr lang="zh-CN" altLang="en-US" dirty="0">
                <a:latin typeface="微软雅黑 Light" panose="020B0502040204020203" charset="-122"/>
                <a:ea typeface="微软雅黑 Light" panose="020B0502040204020203" charset="-122"/>
              </a:rPr>
              <a:t>硬件测试</a:t>
            </a:r>
            <a:endParaRPr lang="en-US" altLang="zh-CN" dirty="0">
              <a:latin typeface="微软雅黑 Light" panose="020B0502040204020203" charset="-122"/>
              <a:ea typeface="微软雅黑 Light" panose="020B0502040204020203" charset="-122"/>
            </a:endParaRPr>
          </a:p>
          <a:p>
            <a:r>
              <a:rPr lang="zh-CN" altLang="en-US" dirty="0">
                <a:latin typeface="微软雅黑 Light" panose="020B0502040204020203" charset="-122"/>
                <a:ea typeface="微软雅黑 Light" panose="020B0502040204020203" charset="-122"/>
              </a:rPr>
              <a:t>实验结果</a:t>
            </a:r>
          </a:p>
          <a:p>
            <a:r>
              <a:rPr lang="zh-CN" altLang="en-US" dirty="0">
                <a:latin typeface="微软雅黑 Light" panose="020B0502040204020203" charset="-122"/>
                <a:ea typeface="微软雅黑 Light" panose="020B0502040204020203" charset="-122"/>
              </a:rPr>
              <a:t>总结与思考</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panose="020B0503020204020204" charset="-122"/>
                <a:ea typeface="微软雅黑" panose="020B0503020204020204" charset="-122"/>
              </a:rPr>
              <a:t>操作符优化</a:t>
            </a:r>
            <a:br>
              <a:rPr lang="zh-CN" altLang="en-US" dirty="0"/>
            </a:br>
            <a:r>
              <a:rPr lang="en-US" altLang="zh-CN" sz="2800" dirty="0"/>
              <a:t>operator optimization</a:t>
            </a:r>
          </a:p>
        </p:txBody>
      </p:sp>
      <p:sp>
        <p:nvSpPr>
          <p:cNvPr id="3" name="Content Placeholder 2"/>
          <p:cNvSpPr>
            <a:spLocks noGrp="1"/>
          </p:cNvSpPr>
          <p:nvPr>
            <p:ph sz="half" idx="1"/>
          </p:nvPr>
        </p:nvSpPr>
        <p:spPr>
          <a:xfrm>
            <a:off x="838200" y="1825625"/>
            <a:ext cx="10438130" cy="4351655"/>
          </a:xfrm>
        </p:spPr>
        <p:txBody>
          <a:bodyPr/>
          <a:lstStyle/>
          <a:p>
            <a:r>
              <a:rPr lang="zh-CN" altLang="en-US" dirty="0">
                <a:latin typeface="微软雅黑 Light" panose="020B0502040204020203" pitchFamily="34" charset="-122"/>
                <a:ea typeface="微软雅黑 Light" panose="020B0502040204020203" pitchFamily="34" charset="-122"/>
              </a:rPr>
              <a:t>如何在底层高效实现</a:t>
            </a:r>
            <a:r>
              <a:rPr lang="en-US" altLang="zh-CN" dirty="0">
                <a:latin typeface="微软雅黑 Light" panose="020B0502040204020203" pitchFamily="34" charset="-122"/>
                <a:ea typeface="微软雅黑 Light" panose="020B0502040204020203" pitchFamily="34" charset="-122"/>
              </a:rPr>
              <a:t>optimized graph</a:t>
            </a:r>
            <a:r>
              <a:rPr lang="zh-CN" altLang="en-US" dirty="0">
                <a:latin typeface="微软雅黑 Light" panose="020B0502040204020203" pitchFamily="34" charset="-122"/>
                <a:ea typeface="微软雅黑 Light" panose="020B0502040204020203" pitchFamily="34" charset="-122"/>
              </a:rPr>
              <a:t>中各个操作符？</a:t>
            </a:r>
          </a:p>
        </p:txBody>
      </p:sp>
    </p:spTree>
    <p:extLst>
      <p:ext uri="{BB962C8B-B14F-4D97-AF65-F5344CB8AC3E}">
        <p14:creationId xmlns:p14="http://schemas.microsoft.com/office/powerpoint/2010/main" val="392547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panose="020B0503020204020204" charset="-122"/>
                <a:ea typeface="微软雅黑" panose="020B0503020204020204" charset="-122"/>
              </a:rPr>
              <a:t>操作符优化</a:t>
            </a:r>
            <a:br>
              <a:rPr lang="zh-CN" altLang="en-US" dirty="0"/>
            </a:br>
            <a:r>
              <a:rPr lang="en-US" altLang="zh-CN" sz="2800" dirty="0"/>
              <a:t>operator optimization</a:t>
            </a:r>
          </a:p>
        </p:txBody>
      </p:sp>
      <p:sp>
        <p:nvSpPr>
          <p:cNvPr id="3" name="Content Placeholder 2"/>
          <p:cNvSpPr>
            <a:spLocks noGrp="1"/>
          </p:cNvSpPr>
          <p:nvPr>
            <p:ph sz="half" idx="1"/>
          </p:nvPr>
        </p:nvSpPr>
        <p:spPr>
          <a:xfrm>
            <a:off x="838200" y="1825625"/>
            <a:ext cx="10438130" cy="4351655"/>
          </a:xfrm>
        </p:spPr>
        <p:txBody>
          <a:bodyPr/>
          <a:lstStyle/>
          <a:p>
            <a:r>
              <a:rPr lang="zh-CN" altLang="en-US" dirty="0">
                <a:latin typeface="微软雅黑 Light" panose="020B0502040204020203" pitchFamily="34" charset="-122"/>
                <a:ea typeface="微软雅黑 Light" panose="020B0502040204020203" pitchFamily="34" charset="-122"/>
              </a:rPr>
              <a:t>如何在底层高效实现</a:t>
            </a:r>
            <a:r>
              <a:rPr lang="en-US" altLang="zh-CN" dirty="0">
                <a:latin typeface="微软雅黑 Light" panose="020B0502040204020203" pitchFamily="34" charset="-122"/>
                <a:ea typeface="微软雅黑 Light" panose="020B0502040204020203" pitchFamily="34" charset="-122"/>
              </a:rPr>
              <a:t>optimized graph</a:t>
            </a:r>
            <a:r>
              <a:rPr lang="zh-CN" altLang="en-US" dirty="0">
                <a:latin typeface="微软雅黑 Light" panose="020B0502040204020203" pitchFamily="34" charset="-122"/>
                <a:ea typeface="微软雅黑 Light" panose="020B0502040204020203" pitchFamily="34" charset="-122"/>
              </a:rPr>
              <a:t>中各个操作符？</a:t>
            </a:r>
            <a:endParaRPr lang="en-US" altLang="zh-CN" dirty="0">
              <a:latin typeface="微软雅黑 Light" panose="020B0502040204020203" pitchFamily="34" charset="-122"/>
              <a:ea typeface="微软雅黑 Light" panose="020B0502040204020203" pitchFamily="34" charset="-122"/>
            </a:endParaRPr>
          </a:p>
          <a:p>
            <a:pPr lvl="1"/>
            <a:r>
              <a:rPr lang="zh-CN" altLang="en-US" dirty="0">
                <a:latin typeface="微软雅黑 Light" panose="020B0502040204020203" pitchFamily="34" charset="-122"/>
                <a:ea typeface="微软雅黑 Light" panose="020B0502040204020203" pitchFamily="34" charset="-122"/>
              </a:rPr>
              <a:t>人工搭建操作符库</a:t>
            </a:r>
          </a:p>
        </p:txBody>
      </p:sp>
    </p:spTree>
    <p:extLst>
      <p:ext uri="{BB962C8B-B14F-4D97-AF65-F5344CB8AC3E}">
        <p14:creationId xmlns:p14="http://schemas.microsoft.com/office/powerpoint/2010/main" val="12971047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panose="020B0503020204020204" charset="-122"/>
                <a:ea typeface="微软雅黑" panose="020B0503020204020204" charset="-122"/>
              </a:rPr>
              <a:t>操作符优化</a:t>
            </a:r>
            <a:br>
              <a:rPr lang="zh-CN" altLang="en-US" dirty="0"/>
            </a:br>
            <a:r>
              <a:rPr lang="en-US" altLang="zh-CN" sz="2800" dirty="0"/>
              <a:t>operator optimization</a:t>
            </a:r>
          </a:p>
        </p:txBody>
      </p:sp>
      <p:sp>
        <p:nvSpPr>
          <p:cNvPr id="3" name="Content Placeholder 2"/>
          <p:cNvSpPr>
            <a:spLocks noGrp="1"/>
          </p:cNvSpPr>
          <p:nvPr>
            <p:ph sz="half" idx="1"/>
          </p:nvPr>
        </p:nvSpPr>
        <p:spPr>
          <a:xfrm>
            <a:off x="838200" y="1825625"/>
            <a:ext cx="10438130" cy="4351655"/>
          </a:xfrm>
        </p:spPr>
        <p:txBody>
          <a:bodyPr/>
          <a:lstStyle/>
          <a:p>
            <a:r>
              <a:rPr lang="zh-CN" altLang="en-US" dirty="0">
                <a:latin typeface="微软雅黑 Light" panose="020B0502040204020203" pitchFamily="34" charset="-122"/>
                <a:ea typeface="微软雅黑 Light" panose="020B0502040204020203" pitchFamily="34" charset="-122"/>
              </a:rPr>
              <a:t>如何在底层高效实现</a:t>
            </a:r>
            <a:r>
              <a:rPr lang="en-US" altLang="zh-CN" dirty="0">
                <a:latin typeface="微软雅黑 Light" panose="020B0502040204020203" pitchFamily="34" charset="-122"/>
                <a:ea typeface="微软雅黑 Light" panose="020B0502040204020203" pitchFamily="34" charset="-122"/>
              </a:rPr>
              <a:t>optimized graph</a:t>
            </a:r>
            <a:r>
              <a:rPr lang="zh-CN" altLang="en-US" dirty="0">
                <a:latin typeface="微软雅黑 Light" panose="020B0502040204020203" pitchFamily="34" charset="-122"/>
                <a:ea typeface="微软雅黑 Light" panose="020B0502040204020203" pitchFamily="34" charset="-122"/>
              </a:rPr>
              <a:t>中各个操作符？</a:t>
            </a:r>
            <a:endParaRPr lang="en-US" altLang="zh-CN" dirty="0">
              <a:latin typeface="微软雅黑 Light" panose="020B0502040204020203" pitchFamily="34" charset="-122"/>
              <a:ea typeface="微软雅黑 Light" panose="020B0502040204020203" pitchFamily="34" charset="-122"/>
            </a:endParaRPr>
          </a:p>
          <a:p>
            <a:pPr lvl="1"/>
            <a:r>
              <a:rPr lang="zh-CN" altLang="en-US" dirty="0">
                <a:latin typeface="微软雅黑 Light" panose="020B0502040204020203" pitchFamily="34" charset="-122"/>
                <a:ea typeface="微软雅黑 Light" panose="020B0502040204020203" pitchFamily="34" charset="-122"/>
              </a:rPr>
              <a:t>人工搭建操作符库</a:t>
            </a:r>
            <a:r>
              <a:rPr lang="en-US" altLang="zh-CN" dirty="0">
                <a:latin typeface="微软雅黑 Light" panose="020B0502040204020203" pitchFamily="34" charset="-122"/>
                <a:ea typeface="微软雅黑 Light" panose="020B0502040204020203" pitchFamily="34" charset="-122"/>
              </a:rPr>
              <a:t>——</a:t>
            </a:r>
            <a:r>
              <a:rPr lang="zh-CN" altLang="en-US" dirty="0">
                <a:latin typeface="微软雅黑 Light" panose="020B0502040204020203" pitchFamily="34" charset="-122"/>
                <a:ea typeface="微软雅黑 Light" panose="020B0502040204020203" pitchFamily="34" charset="-122"/>
              </a:rPr>
              <a:t>算子空间大，硬件后端多，工作量太大（</a:t>
            </a:r>
            <a:r>
              <a:rPr lang="en-US" altLang="zh-CN" dirty="0">
                <a:latin typeface="微软雅黑 Light" panose="020B0502040204020203" pitchFamily="34" charset="-122"/>
                <a:ea typeface="微软雅黑 Light" panose="020B0502040204020203" pitchFamily="34" charset="-122"/>
              </a:rPr>
              <a:t>X</a:t>
            </a:r>
            <a:r>
              <a:rPr lang="zh-CN" altLang="en-US" dirty="0">
                <a:latin typeface="微软雅黑 Light" panose="020B0502040204020203" pitchFamily="34" charset="-122"/>
                <a:ea typeface="微软雅黑 Light" panose="020B0502040204020203" pitchFamily="34" charset="-122"/>
              </a:rPr>
              <a:t>）</a:t>
            </a:r>
            <a:endParaRPr lang="en-US" altLang="zh-CN" dirty="0">
              <a:latin typeface="微软雅黑 Light" panose="020B0502040204020203" pitchFamily="34" charset="-122"/>
              <a:ea typeface="微软雅黑 Light" panose="020B0502040204020203" pitchFamily="34" charset="-122"/>
            </a:endParaRPr>
          </a:p>
          <a:p>
            <a:pPr lvl="1"/>
            <a:endParaRPr lang="zh-CN" altLang="en-US" dirty="0"/>
          </a:p>
        </p:txBody>
      </p:sp>
    </p:spTree>
    <p:extLst>
      <p:ext uri="{BB962C8B-B14F-4D97-AF65-F5344CB8AC3E}">
        <p14:creationId xmlns:p14="http://schemas.microsoft.com/office/powerpoint/2010/main" val="1843169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latin typeface="微软雅黑" panose="020B0503020204020204" charset="-122"/>
                <a:ea typeface="微软雅黑" panose="020B0503020204020204" charset="-122"/>
              </a:rPr>
              <a:t>报告内容</a:t>
            </a:r>
            <a:br>
              <a:rPr lang="zh-CN" altLang="en-US" dirty="0">
                <a:latin typeface="微软雅黑" panose="020B0503020204020204" charset="-122"/>
                <a:ea typeface="微软雅黑" panose="020B0503020204020204" charset="-122"/>
              </a:rPr>
            </a:br>
            <a:r>
              <a:rPr lang="en-US" altLang="zh-CN" sz="3600" dirty="0">
                <a:latin typeface="微软雅黑" panose="020B0503020204020204" charset="-122"/>
                <a:ea typeface="微软雅黑" panose="020B0503020204020204" charset="-122"/>
              </a:rPr>
              <a:t>content</a:t>
            </a:r>
          </a:p>
        </p:txBody>
      </p:sp>
      <p:sp>
        <p:nvSpPr>
          <p:cNvPr id="3" name="Content Placeholder 2"/>
          <p:cNvSpPr>
            <a:spLocks noGrp="1"/>
          </p:cNvSpPr>
          <p:nvPr>
            <p:ph idx="1"/>
          </p:nvPr>
        </p:nvSpPr>
        <p:spPr/>
        <p:txBody>
          <a:bodyPr/>
          <a:lstStyle/>
          <a:p>
            <a:r>
              <a:rPr lang="zh-CN" altLang="en-US" dirty="0">
                <a:latin typeface="微软雅黑 Light" panose="020B0502040204020203" charset="-122"/>
                <a:ea typeface="微软雅黑 Light" panose="020B0502040204020203" charset="-122"/>
              </a:rPr>
              <a:t>问题背景</a:t>
            </a:r>
          </a:p>
          <a:p>
            <a:r>
              <a:rPr lang="zh-CN" altLang="en-US" dirty="0">
                <a:latin typeface="微软雅黑 Light" panose="020B0502040204020203" charset="-122"/>
                <a:ea typeface="微软雅黑 Light" panose="020B0502040204020203" charset="-122"/>
              </a:rPr>
              <a:t>方法概述</a:t>
            </a:r>
          </a:p>
          <a:p>
            <a:r>
              <a:rPr lang="zh-CN" altLang="en-US" dirty="0">
                <a:latin typeface="微软雅黑 Light" panose="020B0502040204020203" charset="-122"/>
                <a:ea typeface="微软雅黑 Light" panose="020B0502040204020203" charset="-122"/>
              </a:rPr>
              <a:t>计算图优化</a:t>
            </a:r>
          </a:p>
          <a:p>
            <a:r>
              <a:rPr lang="zh-CN" altLang="en-US" dirty="0">
                <a:latin typeface="微软雅黑 Light" panose="020B0502040204020203" charset="-122"/>
                <a:ea typeface="微软雅黑 Light" panose="020B0502040204020203" charset="-122"/>
              </a:rPr>
              <a:t>操作符优化</a:t>
            </a:r>
            <a:endParaRPr lang="en-US" altLang="zh-CN" dirty="0">
              <a:latin typeface="微软雅黑 Light" panose="020B0502040204020203" charset="-122"/>
              <a:ea typeface="微软雅黑 Light" panose="020B0502040204020203" charset="-122"/>
            </a:endParaRPr>
          </a:p>
          <a:p>
            <a:r>
              <a:rPr lang="zh-CN" altLang="en-US" dirty="0">
                <a:latin typeface="微软雅黑 Light" panose="020B0502040204020203" charset="-122"/>
                <a:ea typeface="微软雅黑 Light" panose="020B0502040204020203" charset="-122"/>
              </a:rPr>
              <a:t>硬件测试</a:t>
            </a:r>
          </a:p>
          <a:p>
            <a:r>
              <a:rPr lang="zh-CN" altLang="en-US" dirty="0">
                <a:latin typeface="微软雅黑 Light" panose="020B0502040204020203" charset="-122"/>
                <a:ea typeface="微软雅黑 Light" panose="020B0502040204020203" charset="-122"/>
              </a:rPr>
              <a:t>实验结果</a:t>
            </a:r>
          </a:p>
          <a:p>
            <a:r>
              <a:rPr lang="zh-CN" altLang="en-US" dirty="0">
                <a:latin typeface="微软雅黑 Light" panose="020B0502040204020203" charset="-122"/>
                <a:ea typeface="微软雅黑 Light" panose="020B0502040204020203" charset="-122"/>
              </a:rPr>
              <a:t>总结与思考</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panose="020B0503020204020204" charset="-122"/>
                <a:ea typeface="微软雅黑" panose="020B0503020204020204" charset="-122"/>
              </a:rPr>
              <a:t>操作符优化</a:t>
            </a:r>
            <a:br>
              <a:rPr lang="zh-CN" altLang="en-US" dirty="0"/>
            </a:br>
            <a:r>
              <a:rPr lang="en-US" altLang="zh-CN" sz="2800" dirty="0"/>
              <a:t>operator optimization</a:t>
            </a:r>
          </a:p>
        </p:txBody>
      </p:sp>
      <p:sp>
        <p:nvSpPr>
          <p:cNvPr id="3" name="Content Placeholder 2"/>
          <p:cNvSpPr>
            <a:spLocks noGrp="1"/>
          </p:cNvSpPr>
          <p:nvPr>
            <p:ph sz="half" idx="1"/>
          </p:nvPr>
        </p:nvSpPr>
        <p:spPr>
          <a:xfrm>
            <a:off x="838200" y="1825625"/>
            <a:ext cx="10438130" cy="4351655"/>
          </a:xfrm>
        </p:spPr>
        <p:txBody>
          <a:bodyPr/>
          <a:lstStyle/>
          <a:p>
            <a:r>
              <a:rPr lang="zh-CN" altLang="en-US" dirty="0">
                <a:latin typeface="微软雅黑 Light" panose="020B0502040204020203" pitchFamily="34" charset="-122"/>
                <a:ea typeface="微软雅黑 Light" panose="020B0502040204020203" pitchFamily="34" charset="-122"/>
              </a:rPr>
              <a:t>如何在底层高效实现</a:t>
            </a:r>
            <a:r>
              <a:rPr lang="en-US" altLang="zh-CN" dirty="0">
                <a:latin typeface="微软雅黑 Light" panose="020B0502040204020203" pitchFamily="34" charset="-122"/>
                <a:ea typeface="微软雅黑 Light" panose="020B0502040204020203" pitchFamily="34" charset="-122"/>
              </a:rPr>
              <a:t>optimized graph</a:t>
            </a:r>
            <a:r>
              <a:rPr lang="zh-CN" altLang="en-US" dirty="0">
                <a:latin typeface="微软雅黑 Light" panose="020B0502040204020203" pitchFamily="34" charset="-122"/>
                <a:ea typeface="微软雅黑 Light" panose="020B0502040204020203" pitchFamily="34" charset="-122"/>
              </a:rPr>
              <a:t>中各个操作符？</a:t>
            </a:r>
            <a:endParaRPr lang="en-US" altLang="zh-CN" dirty="0">
              <a:latin typeface="微软雅黑 Light" panose="020B0502040204020203" pitchFamily="34" charset="-122"/>
              <a:ea typeface="微软雅黑 Light" panose="020B0502040204020203" pitchFamily="34" charset="-122"/>
            </a:endParaRPr>
          </a:p>
          <a:p>
            <a:pPr lvl="1"/>
            <a:r>
              <a:rPr lang="zh-CN" altLang="en-US" dirty="0">
                <a:latin typeface="微软雅黑 Light" panose="020B0502040204020203" pitchFamily="34" charset="-122"/>
                <a:ea typeface="微软雅黑 Light" panose="020B0502040204020203" pitchFamily="34" charset="-122"/>
              </a:rPr>
              <a:t>人工搭建操作符库</a:t>
            </a:r>
            <a:r>
              <a:rPr lang="en-US" altLang="zh-CN" dirty="0">
                <a:latin typeface="微软雅黑 Light" panose="020B0502040204020203" pitchFamily="34" charset="-122"/>
                <a:ea typeface="微软雅黑 Light" panose="020B0502040204020203" pitchFamily="34" charset="-122"/>
              </a:rPr>
              <a:t>——</a:t>
            </a:r>
            <a:r>
              <a:rPr lang="zh-CN" altLang="en-US" dirty="0">
                <a:latin typeface="微软雅黑 Light" panose="020B0502040204020203" pitchFamily="34" charset="-122"/>
                <a:ea typeface="微软雅黑 Light" panose="020B0502040204020203" pitchFamily="34" charset="-122"/>
              </a:rPr>
              <a:t>算子空间大，硬件后端多，工作量太大（</a:t>
            </a:r>
            <a:r>
              <a:rPr lang="en-US" altLang="zh-CN" dirty="0">
                <a:latin typeface="微软雅黑 Light" panose="020B0502040204020203" pitchFamily="34" charset="-122"/>
                <a:ea typeface="微软雅黑 Light" panose="020B0502040204020203" pitchFamily="34" charset="-122"/>
              </a:rPr>
              <a:t>X</a:t>
            </a:r>
            <a:r>
              <a:rPr lang="zh-CN" altLang="en-US" dirty="0">
                <a:latin typeface="微软雅黑 Light" panose="020B0502040204020203" pitchFamily="34" charset="-122"/>
                <a:ea typeface="微软雅黑 Light" panose="020B0502040204020203" pitchFamily="34" charset="-122"/>
              </a:rPr>
              <a:t>）</a:t>
            </a:r>
            <a:endParaRPr lang="en-US" altLang="zh-CN" dirty="0">
              <a:latin typeface="微软雅黑 Light" panose="020B0502040204020203" pitchFamily="34" charset="-122"/>
              <a:ea typeface="微软雅黑 Light" panose="020B0502040204020203" pitchFamily="34" charset="-122"/>
            </a:endParaRPr>
          </a:p>
          <a:p>
            <a:pPr lvl="1"/>
            <a:r>
              <a:rPr lang="zh-CN" altLang="en-US" dirty="0">
                <a:latin typeface="微软雅黑 Light" panose="020B0502040204020203" pitchFamily="34" charset="-122"/>
                <a:ea typeface="微软雅黑 Light" panose="020B0502040204020203" pitchFamily="34" charset="-122"/>
              </a:rPr>
              <a:t>使用现有操作符库</a:t>
            </a:r>
          </a:p>
        </p:txBody>
      </p:sp>
    </p:spTree>
    <p:extLst>
      <p:ext uri="{BB962C8B-B14F-4D97-AF65-F5344CB8AC3E}">
        <p14:creationId xmlns:p14="http://schemas.microsoft.com/office/powerpoint/2010/main" val="32700691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panose="020B0503020204020204" charset="-122"/>
                <a:ea typeface="微软雅黑" panose="020B0503020204020204" charset="-122"/>
              </a:rPr>
              <a:t>操作符优化</a:t>
            </a:r>
            <a:br>
              <a:rPr lang="zh-CN" altLang="en-US" dirty="0"/>
            </a:br>
            <a:r>
              <a:rPr lang="en-US" altLang="zh-CN" sz="2800" dirty="0"/>
              <a:t>operator optimization</a:t>
            </a:r>
          </a:p>
        </p:txBody>
      </p:sp>
      <p:sp>
        <p:nvSpPr>
          <p:cNvPr id="3" name="Content Placeholder 2"/>
          <p:cNvSpPr>
            <a:spLocks noGrp="1"/>
          </p:cNvSpPr>
          <p:nvPr>
            <p:ph sz="half" idx="1"/>
          </p:nvPr>
        </p:nvSpPr>
        <p:spPr>
          <a:xfrm>
            <a:off x="838200" y="1825625"/>
            <a:ext cx="10438130" cy="4351655"/>
          </a:xfrm>
        </p:spPr>
        <p:txBody>
          <a:bodyPr/>
          <a:lstStyle/>
          <a:p>
            <a:r>
              <a:rPr lang="zh-CN" altLang="en-US" dirty="0">
                <a:latin typeface="微软雅黑 Light" panose="020B0502040204020203" pitchFamily="34" charset="-122"/>
                <a:ea typeface="微软雅黑 Light" panose="020B0502040204020203" pitchFamily="34" charset="-122"/>
              </a:rPr>
              <a:t>如何在底层高效实现</a:t>
            </a:r>
            <a:r>
              <a:rPr lang="en-US" altLang="zh-CN" dirty="0">
                <a:latin typeface="微软雅黑 Light" panose="020B0502040204020203" pitchFamily="34" charset="-122"/>
                <a:ea typeface="微软雅黑 Light" panose="020B0502040204020203" pitchFamily="34" charset="-122"/>
              </a:rPr>
              <a:t>optimized graph</a:t>
            </a:r>
            <a:r>
              <a:rPr lang="zh-CN" altLang="en-US" dirty="0">
                <a:latin typeface="微软雅黑 Light" panose="020B0502040204020203" pitchFamily="34" charset="-122"/>
                <a:ea typeface="微软雅黑 Light" panose="020B0502040204020203" pitchFamily="34" charset="-122"/>
              </a:rPr>
              <a:t>中各个操作符？</a:t>
            </a:r>
            <a:endParaRPr lang="en-US" altLang="zh-CN" dirty="0">
              <a:latin typeface="微软雅黑 Light" panose="020B0502040204020203" pitchFamily="34" charset="-122"/>
              <a:ea typeface="微软雅黑 Light" panose="020B0502040204020203" pitchFamily="34" charset="-122"/>
            </a:endParaRPr>
          </a:p>
          <a:p>
            <a:pPr lvl="1"/>
            <a:r>
              <a:rPr lang="zh-CN" altLang="en-US" dirty="0">
                <a:latin typeface="微软雅黑 Light" panose="020B0502040204020203" pitchFamily="34" charset="-122"/>
                <a:ea typeface="微软雅黑 Light" panose="020B0502040204020203" pitchFamily="34" charset="-122"/>
              </a:rPr>
              <a:t>人工搭建操作符库</a:t>
            </a:r>
            <a:r>
              <a:rPr lang="en-US" altLang="zh-CN" dirty="0">
                <a:latin typeface="微软雅黑 Light" panose="020B0502040204020203" pitchFamily="34" charset="-122"/>
                <a:ea typeface="微软雅黑 Light" panose="020B0502040204020203" pitchFamily="34" charset="-122"/>
              </a:rPr>
              <a:t>——</a:t>
            </a:r>
            <a:r>
              <a:rPr lang="zh-CN" altLang="en-US" dirty="0">
                <a:latin typeface="微软雅黑 Light" panose="020B0502040204020203" pitchFamily="34" charset="-122"/>
                <a:ea typeface="微软雅黑 Light" panose="020B0502040204020203" pitchFamily="34" charset="-122"/>
              </a:rPr>
              <a:t>算子空间大，硬件后端多，工作量太大（</a:t>
            </a:r>
            <a:r>
              <a:rPr lang="en-US" altLang="zh-CN" dirty="0">
                <a:latin typeface="微软雅黑 Light" panose="020B0502040204020203" pitchFamily="34" charset="-122"/>
                <a:ea typeface="微软雅黑 Light" panose="020B0502040204020203" pitchFamily="34" charset="-122"/>
              </a:rPr>
              <a:t>X</a:t>
            </a:r>
            <a:r>
              <a:rPr lang="zh-CN" altLang="en-US" dirty="0">
                <a:latin typeface="微软雅黑 Light" panose="020B0502040204020203" pitchFamily="34" charset="-122"/>
                <a:ea typeface="微软雅黑 Light" panose="020B0502040204020203" pitchFamily="34" charset="-122"/>
              </a:rPr>
              <a:t>）</a:t>
            </a:r>
            <a:endParaRPr lang="en-US" altLang="zh-CN" dirty="0">
              <a:latin typeface="微软雅黑 Light" panose="020B0502040204020203" pitchFamily="34" charset="-122"/>
              <a:ea typeface="微软雅黑 Light" panose="020B0502040204020203" pitchFamily="34" charset="-122"/>
            </a:endParaRPr>
          </a:p>
          <a:p>
            <a:pPr lvl="1"/>
            <a:r>
              <a:rPr lang="zh-CN" altLang="en-US" dirty="0">
                <a:latin typeface="微软雅黑 Light" panose="020B0502040204020203" pitchFamily="34" charset="-122"/>
                <a:ea typeface="微软雅黑 Light" panose="020B0502040204020203" pitchFamily="34" charset="-122"/>
              </a:rPr>
              <a:t>使用现有操作符库</a:t>
            </a:r>
            <a:r>
              <a:rPr lang="en-US" altLang="zh-CN" dirty="0">
                <a:latin typeface="微软雅黑 Light" panose="020B0502040204020203" pitchFamily="34" charset="-122"/>
                <a:ea typeface="微软雅黑 Light" panose="020B0502040204020203" pitchFamily="34" charset="-122"/>
              </a:rPr>
              <a:t>——</a:t>
            </a:r>
            <a:r>
              <a:rPr lang="zh-CN" altLang="en-US" dirty="0">
                <a:latin typeface="微软雅黑 Light" panose="020B0502040204020203" pitchFamily="34" charset="-122"/>
                <a:ea typeface="微软雅黑 Light" panose="020B0502040204020203" pitchFamily="34" charset="-122"/>
              </a:rPr>
              <a:t>硬件发展，应用需求不同，仍需要增量更新（</a:t>
            </a:r>
            <a:r>
              <a:rPr lang="en-US" altLang="zh-CN" dirty="0">
                <a:latin typeface="微软雅黑 Light" panose="020B0502040204020203" pitchFamily="34" charset="-122"/>
                <a:ea typeface="微软雅黑 Light" panose="020B0502040204020203" pitchFamily="34" charset="-122"/>
              </a:rPr>
              <a:t>X</a:t>
            </a:r>
            <a:r>
              <a:rPr lang="zh-CN" altLang="en-US" dirty="0">
                <a:latin typeface="微软雅黑 Light" panose="020B0502040204020203" pitchFamily="34" charset="-122"/>
                <a:ea typeface="微软雅黑 Light" panose="020B0502040204020203" pitchFamily="34" charset="-122"/>
              </a:rPr>
              <a:t>）</a:t>
            </a:r>
            <a:endParaRPr lang="en-US" altLang="zh-CN" dirty="0">
              <a:latin typeface="微软雅黑 Light" panose="020B0502040204020203" pitchFamily="34" charset="-122"/>
              <a:ea typeface="微软雅黑 Light" panose="020B0502040204020203" pitchFamily="34" charset="-122"/>
            </a:endParaRPr>
          </a:p>
          <a:p>
            <a:pPr lvl="1"/>
            <a:endParaRPr lang="zh-CN" altLang="en-US" dirty="0"/>
          </a:p>
        </p:txBody>
      </p:sp>
    </p:spTree>
    <p:extLst>
      <p:ext uri="{BB962C8B-B14F-4D97-AF65-F5344CB8AC3E}">
        <p14:creationId xmlns:p14="http://schemas.microsoft.com/office/powerpoint/2010/main" val="30568186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panose="020B0503020204020204" charset="-122"/>
                <a:ea typeface="微软雅黑" panose="020B0503020204020204" charset="-122"/>
              </a:rPr>
              <a:t>操作符优化</a:t>
            </a:r>
            <a:br>
              <a:rPr lang="zh-CN" altLang="en-US" dirty="0"/>
            </a:br>
            <a:r>
              <a:rPr lang="en-US" altLang="zh-CN" sz="2800" dirty="0"/>
              <a:t>operator optimization</a:t>
            </a:r>
          </a:p>
        </p:txBody>
      </p:sp>
      <p:sp>
        <p:nvSpPr>
          <p:cNvPr id="3" name="Content Placeholder 2"/>
          <p:cNvSpPr>
            <a:spLocks noGrp="1"/>
          </p:cNvSpPr>
          <p:nvPr>
            <p:ph sz="half" idx="1"/>
          </p:nvPr>
        </p:nvSpPr>
        <p:spPr>
          <a:xfrm>
            <a:off x="838200" y="1825625"/>
            <a:ext cx="10438130" cy="4351655"/>
          </a:xfrm>
        </p:spPr>
        <p:txBody>
          <a:bodyPr/>
          <a:lstStyle/>
          <a:p>
            <a:r>
              <a:rPr lang="zh-CN" altLang="en-US" dirty="0">
                <a:latin typeface="微软雅黑 Light" panose="020B0502040204020203" pitchFamily="34" charset="-122"/>
                <a:ea typeface="微软雅黑 Light" panose="020B0502040204020203" pitchFamily="34" charset="-122"/>
              </a:rPr>
              <a:t>如何在底层高效实现</a:t>
            </a:r>
            <a:r>
              <a:rPr lang="en-US" altLang="zh-CN" dirty="0">
                <a:latin typeface="微软雅黑 Light" panose="020B0502040204020203" pitchFamily="34" charset="-122"/>
                <a:ea typeface="微软雅黑 Light" panose="020B0502040204020203" pitchFamily="34" charset="-122"/>
              </a:rPr>
              <a:t>optimized graph</a:t>
            </a:r>
            <a:r>
              <a:rPr lang="zh-CN" altLang="en-US" dirty="0">
                <a:latin typeface="微软雅黑 Light" panose="020B0502040204020203" pitchFamily="34" charset="-122"/>
                <a:ea typeface="微软雅黑 Light" panose="020B0502040204020203" pitchFamily="34" charset="-122"/>
              </a:rPr>
              <a:t>中各个操作符？</a:t>
            </a:r>
            <a:endParaRPr lang="en-US" altLang="zh-CN" dirty="0">
              <a:latin typeface="微软雅黑 Light" panose="020B0502040204020203" pitchFamily="34" charset="-122"/>
              <a:ea typeface="微软雅黑 Light" panose="020B0502040204020203" pitchFamily="34" charset="-122"/>
            </a:endParaRPr>
          </a:p>
          <a:p>
            <a:pPr lvl="1"/>
            <a:r>
              <a:rPr lang="zh-CN" altLang="en-US" dirty="0">
                <a:latin typeface="微软雅黑 Light" panose="020B0502040204020203" pitchFamily="34" charset="-122"/>
                <a:ea typeface="微软雅黑 Light" panose="020B0502040204020203" pitchFamily="34" charset="-122"/>
              </a:rPr>
              <a:t>人工搭建操作符库</a:t>
            </a:r>
            <a:r>
              <a:rPr lang="en-US" altLang="zh-CN" dirty="0">
                <a:latin typeface="微软雅黑 Light" panose="020B0502040204020203" pitchFamily="34" charset="-122"/>
                <a:ea typeface="微软雅黑 Light" panose="020B0502040204020203" pitchFamily="34" charset="-122"/>
              </a:rPr>
              <a:t>——</a:t>
            </a:r>
            <a:r>
              <a:rPr lang="zh-CN" altLang="en-US" dirty="0">
                <a:latin typeface="微软雅黑 Light" panose="020B0502040204020203" pitchFamily="34" charset="-122"/>
                <a:ea typeface="微软雅黑 Light" panose="020B0502040204020203" pitchFamily="34" charset="-122"/>
              </a:rPr>
              <a:t>算子空间大，硬件后端多，工作量太大（</a:t>
            </a:r>
            <a:r>
              <a:rPr lang="en-US" altLang="zh-CN" dirty="0">
                <a:latin typeface="微软雅黑 Light" panose="020B0502040204020203" pitchFamily="34" charset="-122"/>
                <a:ea typeface="微软雅黑 Light" panose="020B0502040204020203" pitchFamily="34" charset="-122"/>
              </a:rPr>
              <a:t>X</a:t>
            </a:r>
            <a:r>
              <a:rPr lang="zh-CN" altLang="en-US" dirty="0">
                <a:latin typeface="微软雅黑 Light" panose="020B0502040204020203" pitchFamily="34" charset="-122"/>
                <a:ea typeface="微软雅黑 Light" panose="020B0502040204020203" pitchFamily="34" charset="-122"/>
              </a:rPr>
              <a:t>）</a:t>
            </a:r>
            <a:endParaRPr lang="en-US" altLang="zh-CN" dirty="0">
              <a:latin typeface="微软雅黑 Light" panose="020B0502040204020203" pitchFamily="34" charset="-122"/>
              <a:ea typeface="微软雅黑 Light" panose="020B0502040204020203" pitchFamily="34" charset="-122"/>
            </a:endParaRPr>
          </a:p>
          <a:p>
            <a:pPr lvl="1"/>
            <a:r>
              <a:rPr lang="zh-CN" altLang="en-US" dirty="0">
                <a:latin typeface="微软雅黑 Light" panose="020B0502040204020203" pitchFamily="34" charset="-122"/>
                <a:ea typeface="微软雅黑 Light" panose="020B0502040204020203" pitchFamily="34" charset="-122"/>
              </a:rPr>
              <a:t>使用现有操作符库</a:t>
            </a:r>
            <a:r>
              <a:rPr lang="en-US" altLang="zh-CN" dirty="0">
                <a:latin typeface="微软雅黑 Light" panose="020B0502040204020203" pitchFamily="34" charset="-122"/>
                <a:ea typeface="微软雅黑 Light" panose="020B0502040204020203" pitchFamily="34" charset="-122"/>
              </a:rPr>
              <a:t>——</a:t>
            </a:r>
            <a:r>
              <a:rPr lang="zh-CN" altLang="en-US" dirty="0">
                <a:latin typeface="微软雅黑 Light" panose="020B0502040204020203" pitchFamily="34" charset="-122"/>
                <a:ea typeface="微软雅黑 Light" panose="020B0502040204020203" pitchFamily="34" charset="-122"/>
              </a:rPr>
              <a:t>硬件发展，应用需求不同，仍需要增量更新（</a:t>
            </a:r>
            <a:r>
              <a:rPr lang="en-US" altLang="zh-CN" dirty="0">
                <a:latin typeface="微软雅黑 Light" panose="020B0502040204020203" pitchFamily="34" charset="-122"/>
                <a:ea typeface="微软雅黑 Light" panose="020B0502040204020203" pitchFamily="34" charset="-122"/>
              </a:rPr>
              <a:t>X</a:t>
            </a:r>
            <a:r>
              <a:rPr lang="zh-CN" altLang="en-US" dirty="0">
                <a:latin typeface="微软雅黑 Light" panose="020B0502040204020203" pitchFamily="34" charset="-122"/>
                <a:ea typeface="微软雅黑 Light" panose="020B0502040204020203" pitchFamily="34" charset="-122"/>
              </a:rPr>
              <a:t>）</a:t>
            </a:r>
            <a:endParaRPr lang="en-US" altLang="zh-CN" dirty="0">
              <a:latin typeface="微软雅黑 Light" panose="020B0502040204020203" pitchFamily="34" charset="-122"/>
              <a:ea typeface="微软雅黑 Light" panose="020B0502040204020203" pitchFamily="34" charset="-122"/>
            </a:endParaRPr>
          </a:p>
          <a:p>
            <a:pPr lvl="1"/>
            <a:r>
              <a:rPr lang="zh-CN" altLang="en-US" dirty="0">
                <a:latin typeface="微软雅黑 Light" panose="020B0502040204020203" pitchFamily="34" charset="-122"/>
                <a:ea typeface="微软雅黑 Light" panose="020B0502040204020203" pitchFamily="34" charset="-122"/>
              </a:rPr>
              <a:t>基于计算图对支持硬件后端集合生成优化代码空间，并在其中依目标硬件平台参数选择合适、高效的代码。</a:t>
            </a:r>
          </a:p>
        </p:txBody>
      </p:sp>
    </p:spTree>
    <p:extLst>
      <p:ext uri="{BB962C8B-B14F-4D97-AF65-F5344CB8AC3E}">
        <p14:creationId xmlns:p14="http://schemas.microsoft.com/office/powerpoint/2010/main" val="17117594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panose="020B0503020204020204" charset="-122"/>
                <a:ea typeface="微软雅黑" panose="020B0503020204020204" charset="-122"/>
              </a:rPr>
              <a:t>操作符优化</a:t>
            </a:r>
            <a:br>
              <a:rPr lang="zh-CN" altLang="en-US" dirty="0"/>
            </a:br>
            <a:r>
              <a:rPr lang="en-US" altLang="zh-CN" sz="2800" dirty="0"/>
              <a:t>operator optimization</a:t>
            </a:r>
          </a:p>
        </p:txBody>
      </p:sp>
      <p:sp>
        <p:nvSpPr>
          <p:cNvPr id="3" name="Content Placeholder 2"/>
          <p:cNvSpPr>
            <a:spLocks noGrp="1"/>
          </p:cNvSpPr>
          <p:nvPr>
            <p:ph sz="half" idx="1"/>
          </p:nvPr>
        </p:nvSpPr>
        <p:spPr>
          <a:xfrm>
            <a:off x="838200" y="1825625"/>
            <a:ext cx="10438130" cy="4351655"/>
          </a:xfrm>
        </p:spPr>
        <p:txBody>
          <a:bodyPr/>
          <a:lstStyle/>
          <a:p>
            <a:r>
              <a:rPr lang="zh-CN" altLang="en-US" dirty="0">
                <a:latin typeface="微软雅黑 Light" panose="020B0502040204020203" pitchFamily="34" charset="-122"/>
                <a:ea typeface="微软雅黑 Light" panose="020B0502040204020203" pitchFamily="34" charset="-122"/>
              </a:rPr>
              <a:t>流程</a:t>
            </a:r>
            <a:endParaRPr lang="en-US" altLang="zh-CN" dirty="0">
              <a:latin typeface="微软雅黑 Light" panose="020B0502040204020203" pitchFamily="34" charset="-122"/>
              <a:ea typeface="微软雅黑 Light" panose="020B0502040204020203" pitchFamily="34" charset="-122"/>
            </a:endParaRPr>
          </a:p>
          <a:p>
            <a:pPr lvl="1"/>
            <a:r>
              <a:rPr lang="zh-CN" altLang="en-US" dirty="0">
                <a:latin typeface="微软雅黑 Light" panose="020B0502040204020203" pitchFamily="34" charset="-122"/>
                <a:ea typeface="微软雅黑 Light" panose="020B0502040204020203" pitchFamily="34" charset="-122"/>
              </a:rPr>
              <a:t>由计算图得到各操作符基于</a:t>
            </a:r>
            <a:r>
              <a:rPr lang="en-US" altLang="zh-CN" dirty="0">
                <a:latin typeface="微软雅黑 Light" panose="020B0502040204020203" pitchFamily="34" charset="-122"/>
                <a:ea typeface="微软雅黑 Light" panose="020B0502040204020203" pitchFamily="34" charset="-122"/>
              </a:rPr>
              <a:t>tensor expression language</a:t>
            </a:r>
            <a:r>
              <a:rPr lang="zh-CN" altLang="en-US" dirty="0">
                <a:latin typeface="微软雅黑 Light" panose="020B0502040204020203" pitchFamily="34" charset="-122"/>
                <a:ea typeface="微软雅黑 Light" panose="020B0502040204020203" pitchFamily="34" charset="-122"/>
              </a:rPr>
              <a:t>的张量表达式</a:t>
            </a:r>
            <a:endParaRPr lang="en-US" altLang="zh-CN" dirty="0">
              <a:latin typeface="微软雅黑 Light" panose="020B0502040204020203" pitchFamily="34" charset="-122"/>
              <a:ea typeface="微软雅黑 Light" panose="020B0502040204020203" pitchFamily="34" charset="-122"/>
            </a:endParaRPr>
          </a:p>
          <a:p>
            <a:pPr lvl="1"/>
            <a:r>
              <a:rPr lang="zh-CN" altLang="en-US" dirty="0">
                <a:latin typeface="微软雅黑 Light" panose="020B0502040204020203" pitchFamily="34" charset="-122"/>
                <a:ea typeface="微软雅黑 Light" panose="020B0502040204020203" pitchFamily="34" charset="-122"/>
              </a:rPr>
              <a:t>依据描述与目标硬件后端生成</a:t>
            </a:r>
            <a:r>
              <a:rPr lang="en-US" altLang="zh-CN" dirty="0">
                <a:latin typeface="微软雅黑 Light" panose="020B0502040204020203" pitchFamily="34" charset="-122"/>
                <a:ea typeface="微软雅黑 Light" panose="020B0502040204020203" pitchFamily="34" charset="-122"/>
              </a:rPr>
              <a:t>schedule</a:t>
            </a:r>
            <a:r>
              <a:rPr lang="zh-CN" altLang="en-US" dirty="0">
                <a:latin typeface="微软雅黑 Light" panose="020B0502040204020203" pitchFamily="34" charset="-122"/>
                <a:ea typeface="微软雅黑 Light" panose="020B0502040204020203" pitchFamily="34" charset="-122"/>
              </a:rPr>
              <a:t>，其表示从张量表达式到底层代码的映射</a:t>
            </a:r>
            <a:endParaRPr lang="en-US" altLang="zh-CN" dirty="0">
              <a:latin typeface="微软雅黑 Light" panose="020B0502040204020203" pitchFamily="34" charset="-122"/>
              <a:ea typeface="微软雅黑 Light" panose="020B0502040204020203" pitchFamily="34" charset="-122"/>
            </a:endParaRPr>
          </a:p>
          <a:p>
            <a:pPr lvl="1"/>
            <a:r>
              <a:rPr lang="en-US" altLang="zh-CN" dirty="0">
                <a:latin typeface="微软雅黑 Light" panose="020B0502040204020203" pitchFamily="34" charset="-122"/>
                <a:ea typeface="微软雅黑 Light" panose="020B0502040204020203" pitchFamily="34" charset="-122"/>
              </a:rPr>
              <a:t>Schedule</a:t>
            </a:r>
            <a:r>
              <a:rPr lang="zh-CN" altLang="en-US" dirty="0">
                <a:latin typeface="微软雅黑 Light" panose="020B0502040204020203" pitchFamily="34" charset="-122"/>
                <a:ea typeface="微软雅黑 Light" panose="020B0502040204020203" pitchFamily="34" charset="-122"/>
              </a:rPr>
              <a:t>优化</a:t>
            </a:r>
            <a:endParaRPr lang="en-US" altLang="zh-CN" dirty="0">
              <a:latin typeface="微软雅黑 Light" panose="020B0502040204020203" pitchFamily="34" charset="-122"/>
              <a:ea typeface="微软雅黑 Light" panose="020B0502040204020203" pitchFamily="34" charset="-122"/>
            </a:endParaRPr>
          </a:p>
          <a:p>
            <a:pPr lvl="1"/>
            <a:r>
              <a:rPr lang="zh-CN" altLang="en-US" dirty="0">
                <a:latin typeface="微软雅黑 Light" panose="020B0502040204020203" pitchFamily="34" charset="-122"/>
                <a:ea typeface="微软雅黑 Light" panose="020B0502040204020203" pitchFamily="34" charset="-122"/>
              </a:rPr>
              <a:t>根据最终</a:t>
            </a:r>
            <a:r>
              <a:rPr lang="en-US" altLang="zh-CN" dirty="0">
                <a:latin typeface="微软雅黑 Light" panose="020B0502040204020203" pitchFamily="34" charset="-122"/>
                <a:ea typeface="微软雅黑 Light" panose="020B0502040204020203" pitchFamily="34" charset="-122"/>
              </a:rPr>
              <a:t>schedule</a:t>
            </a:r>
            <a:r>
              <a:rPr lang="zh-CN" altLang="en-US" dirty="0">
                <a:latin typeface="微软雅黑 Light" panose="020B0502040204020203" pitchFamily="34" charset="-122"/>
                <a:ea typeface="微软雅黑 Light" panose="020B0502040204020203" pitchFamily="34" charset="-122"/>
              </a:rPr>
              <a:t>生成代码</a:t>
            </a:r>
            <a:endParaRPr lang="en-US" altLang="zh-CN" dirty="0">
              <a:latin typeface="微软雅黑 Light" panose="020B0502040204020203" pitchFamily="34" charset="-122"/>
              <a:ea typeface="微软雅黑 Light" panose="020B0502040204020203" pitchFamily="34" charset="-122"/>
            </a:endParaRPr>
          </a:p>
          <a:p>
            <a:pPr lvl="1"/>
            <a:endParaRPr lang="en-US" altLang="zh-CN" dirty="0"/>
          </a:p>
        </p:txBody>
      </p:sp>
    </p:spTree>
    <p:extLst>
      <p:ext uri="{BB962C8B-B14F-4D97-AF65-F5344CB8AC3E}">
        <p14:creationId xmlns:p14="http://schemas.microsoft.com/office/powerpoint/2010/main" val="13454338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panose="020B0503020204020204" charset="-122"/>
                <a:ea typeface="微软雅黑" panose="020B0503020204020204" charset="-122"/>
              </a:rPr>
              <a:t>操作符优化</a:t>
            </a:r>
            <a:br>
              <a:rPr lang="zh-CN" altLang="en-US" dirty="0"/>
            </a:br>
            <a:r>
              <a:rPr lang="en-US" altLang="zh-CN" sz="2800" dirty="0"/>
              <a:t>operator optimization</a:t>
            </a:r>
          </a:p>
        </p:txBody>
      </p:sp>
      <p:sp>
        <p:nvSpPr>
          <p:cNvPr id="3" name="Content Placeholder 2"/>
          <p:cNvSpPr>
            <a:spLocks noGrp="1"/>
          </p:cNvSpPr>
          <p:nvPr>
            <p:ph sz="half" idx="1"/>
          </p:nvPr>
        </p:nvSpPr>
        <p:spPr>
          <a:xfrm>
            <a:off x="838200" y="1825625"/>
            <a:ext cx="10438130" cy="4351655"/>
          </a:xfrm>
        </p:spPr>
        <p:txBody>
          <a:bodyPr>
            <a:normAutofit/>
          </a:bodyPr>
          <a:lstStyle/>
          <a:p>
            <a:r>
              <a:rPr lang="zh-CN" altLang="en-US" sz="3200" dirty="0">
                <a:latin typeface="微软雅黑 Light" panose="020B0502040204020203" pitchFamily="34" charset="-122"/>
                <a:ea typeface="微软雅黑 Light" panose="020B0502040204020203" pitchFamily="34" charset="-122"/>
              </a:rPr>
              <a:t>由计算图得到各操作符基于</a:t>
            </a:r>
            <a:r>
              <a:rPr lang="en-US" altLang="zh-CN" sz="3200" dirty="0">
                <a:latin typeface="微软雅黑 Light" panose="020B0502040204020203" pitchFamily="34" charset="-122"/>
                <a:ea typeface="微软雅黑 Light" panose="020B0502040204020203" pitchFamily="34" charset="-122"/>
              </a:rPr>
              <a:t>tensor expression language</a:t>
            </a:r>
            <a:r>
              <a:rPr lang="zh-CN" altLang="en-US" sz="3200" dirty="0">
                <a:latin typeface="微软雅黑 Light" panose="020B0502040204020203" pitchFamily="34" charset="-122"/>
                <a:ea typeface="微软雅黑 Light" panose="020B0502040204020203" pitchFamily="34" charset="-122"/>
              </a:rPr>
              <a:t>的张量表达式</a:t>
            </a:r>
          </a:p>
        </p:txBody>
      </p:sp>
    </p:spTree>
    <p:extLst>
      <p:ext uri="{BB962C8B-B14F-4D97-AF65-F5344CB8AC3E}">
        <p14:creationId xmlns:p14="http://schemas.microsoft.com/office/powerpoint/2010/main" val="11206217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latin typeface="微软雅黑" panose="020B0503020204020204" charset="-122"/>
                <a:ea typeface="微软雅黑" panose="020B0503020204020204" charset="-122"/>
              </a:rPr>
              <a:t>操作符优化</a:t>
            </a:r>
            <a:br>
              <a:rPr lang="zh-CN" altLang="en-US"/>
            </a:br>
            <a:r>
              <a:rPr lang="en-US" altLang="zh-CN" sz="2800"/>
              <a:t>operator optimization</a:t>
            </a:r>
          </a:p>
        </p:txBody>
      </p:sp>
      <p:sp>
        <p:nvSpPr>
          <p:cNvPr id="3" name="Content Placeholder 2"/>
          <p:cNvSpPr>
            <a:spLocks noGrp="1"/>
          </p:cNvSpPr>
          <p:nvPr>
            <p:ph sz="half" idx="1"/>
          </p:nvPr>
        </p:nvSpPr>
        <p:spPr>
          <a:xfrm>
            <a:off x="838200" y="1825625"/>
            <a:ext cx="10690225" cy="4351655"/>
          </a:xfrm>
        </p:spPr>
        <p:txBody>
          <a:bodyPr/>
          <a:lstStyle/>
          <a:p>
            <a:r>
              <a:rPr lang="en-US" dirty="0">
                <a:latin typeface="微软雅黑 Light" panose="020B0502040204020203" pitchFamily="34" charset="-122"/>
                <a:ea typeface="微软雅黑 Light" panose="020B0502040204020203" pitchFamily="34" charset="-122"/>
              </a:rPr>
              <a:t>Tensor expression language</a:t>
            </a:r>
            <a:r>
              <a:rPr lang="zh-CN" altLang="en-US" dirty="0">
                <a:latin typeface="微软雅黑 Light" panose="020B0502040204020203" pitchFamily="34" charset="-122"/>
                <a:ea typeface="微软雅黑 Light" panose="020B0502040204020203" pitchFamily="34" charset="-122"/>
              </a:rPr>
              <a:t>：参考</a:t>
            </a:r>
            <a:r>
              <a:rPr lang="en-US" altLang="zh-CN" dirty="0">
                <a:latin typeface="微软雅黑 Light" panose="020B0502040204020203" pitchFamily="34" charset="-122"/>
                <a:ea typeface="微软雅黑 Light" panose="020B0502040204020203" pitchFamily="34" charset="-122"/>
              </a:rPr>
              <a:t>Halide</a:t>
            </a:r>
            <a:r>
              <a:rPr lang="zh-CN" altLang="en-US"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Darkroom</a:t>
            </a:r>
            <a:r>
              <a:rPr lang="zh-CN" altLang="en-US"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TACO</a:t>
            </a:r>
            <a:r>
              <a:rPr lang="zh-CN" altLang="en-US" dirty="0">
                <a:latin typeface="微软雅黑 Light" panose="020B0502040204020203" pitchFamily="34" charset="-122"/>
                <a:ea typeface="微软雅黑 Light" panose="020B0502040204020203" pitchFamily="34" charset="-122"/>
              </a:rPr>
              <a:t>设计了一种描述</a:t>
            </a:r>
            <a:r>
              <a:rPr lang="en-US" altLang="zh-CN" dirty="0">
                <a:latin typeface="微软雅黑 Light" panose="020B0502040204020203" pitchFamily="34" charset="-122"/>
                <a:ea typeface="微软雅黑 Light" panose="020B0502040204020203" pitchFamily="34" charset="-122"/>
              </a:rPr>
              <a:t>tensor</a:t>
            </a:r>
            <a:r>
              <a:rPr lang="zh-CN" altLang="en-US" dirty="0">
                <a:latin typeface="微软雅黑 Light" panose="020B0502040204020203" pitchFamily="34" charset="-122"/>
                <a:ea typeface="微软雅黑 Light" panose="020B0502040204020203" pitchFamily="34" charset="-122"/>
              </a:rPr>
              <a:t>表达式的语言，每一个计算操作指明了输出</a:t>
            </a:r>
            <a:r>
              <a:rPr lang="en-US" altLang="zh-CN" dirty="0">
                <a:latin typeface="微软雅黑 Light" panose="020B0502040204020203" pitchFamily="34" charset="-122"/>
                <a:ea typeface="微软雅黑 Light" panose="020B0502040204020203" pitchFamily="34" charset="-122"/>
              </a:rPr>
              <a:t>tensor</a:t>
            </a:r>
            <a:r>
              <a:rPr lang="zh-CN" altLang="en-US" dirty="0">
                <a:latin typeface="微软雅黑 Light" panose="020B0502040204020203" pitchFamily="34" charset="-122"/>
                <a:ea typeface="微软雅黑 Light" panose="020B0502040204020203" pitchFamily="34" charset="-122"/>
              </a:rPr>
              <a:t>的</a:t>
            </a:r>
            <a:r>
              <a:rPr lang="en-US" altLang="zh-CN" dirty="0">
                <a:latin typeface="微软雅黑 Light" panose="020B0502040204020203" pitchFamily="34" charset="-122"/>
                <a:ea typeface="微软雅黑 Light" panose="020B0502040204020203" pitchFamily="34" charset="-122"/>
              </a:rPr>
              <a:t>shape</a:t>
            </a:r>
            <a:r>
              <a:rPr lang="zh-CN" altLang="en-US" dirty="0">
                <a:latin typeface="微软雅黑 Light" panose="020B0502040204020203" pitchFamily="34" charset="-122"/>
                <a:ea typeface="微软雅黑 Light" panose="020B0502040204020203" pitchFamily="34" charset="-122"/>
              </a:rPr>
              <a:t>，以及如何计算输出的表达式，并忽略了底层，如下图为一乘法运算的张量表达式：</a:t>
            </a:r>
          </a:p>
          <a:p>
            <a:endParaRPr lang="zh-CN" altLang="en-US" dirty="0"/>
          </a:p>
          <a:p>
            <a:endParaRPr lang="zh-CN" altLang="en-US" dirty="0"/>
          </a:p>
        </p:txBody>
      </p:sp>
      <p:pic>
        <p:nvPicPr>
          <p:cNvPr id="4" name="Content Placeholder 3"/>
          <p:cNvPicPr>
            <a:picLocks noGrp="1" noChangeAspect="1"/>
          </p:cNvPicPr>
          <p:nvPr>
            <p:ph sz="half" idx="2"/>
          </p:nvPr>
        </p:nvPicPr>
        <p:blipFill>
          <a:blip r:embed="rId2"/>
          <a:stretch>
            <a:fillRect/>
          </a:stretch>
        </p:blipFill>
        <p:spPr>
          <a:xfrm>
            <a:off x="1182931" y="3429000"/>
            <a:ext cx="6084570" cy="166497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panose="020B0503020204020204" charset="-122"/>
                <a:ea typeface="微软雅黑" panose="020B0503020204020204" charset="-122"/>
              </a:rPr>
              <a:t>操作符优化</a:t>
            </a:r>
            <a:br>
              <a:rPr lang="zh-CN" altLang="en-US" dirty="0"/>
            </a:br>
            <a:r>
              <a:rPr lang="en-US" altLang="zh-CN" sz="2800" dirty="0"/>
              <a:t>operator optimization</a:t>
            </a:r>
          </a:p>
        </p:txBody>
      </p:sp>
      <p:sp>
        <p:nvSpPr>
          <p:cNvPr id="3" name="Content Placeholder 2"/>
          <p:cNvSpPr>
            <a:spLocks noGrp="1"/>
          </p:cNvSpPr>
          <p:nvPr>
            <p:ph sz="half" idx="1"/>
          </p:nvPr>
        </p:nvSpPr>
        <p:spPr>
          <a:xfrm>
            <a:off x="838200" y="1825625"/>
            <a:ext cx="11353800" cy="4351655"/>
          </a:xfrm>
        </p:spPr>
        <p:txBody>
          <a:bodyPr>
            <a:normAutofit/>
          </a:bodyPr>
          <a:lstStyle/>
          <a:p>
            <a:r>
              <a:rPr lang="zh-CN" altLang="en-US" sz="3200" dirty="0">
                <a:latin typeface="微软雅黑 Light" panose="020B0502040204020203" pitchFamily="34" charset="-122"/>
                <a:ea typeface="微软雅黑 Light" panose="020B0502040204020203" pitchFamily="34" charset="-122"/>
              </a:rPr>
              <a:t>依据描述与目标硬件后端生成</a:t>
            </a:r>
            <a:r>
              <a:rPr lang="en-US" altLang="zh-CN" sz="3200" dirty="0">
                <a:latin typeface="微软雅黑 Light" panose="020B0502040204020203" pitchFamily="34" charset="-122"/>
                <a:ea typeface="微软雅黑 Light" panose="020B0502040204020203" pitchFamily="34" charset="-122"/>
              </a:rPr>
              <a:t>schedule</a:t>
            </a:r>
          </a:p>
        </p:txBody>
      </p:sp>
      <p:pic>
        <p:nvPicPr>
          <p:cNvPr id="4" name="图片 3">
            <a:extLst>
              <a:ext uri="{FF2B5EF4-FFF2-40B4-BE49-F238E27FC236}">
                <a16:creationId xmlns:a16="http://schemas.microsoft.com/office/drawing/2014/main" id="{80E8A33B-4F20-48B0-AACE-C9082FFC3844}"/>
              </a:ext>
            </a:extLst>
          </p:cNvPr>
          <p:cNvPicPr/>
          <p:nvPr/>
        </p:nvPicPr>
        <p:blipFill rotWithShape="1">
          <a:blip r:embed="rId2"/>
          <a:srcRect l="-1" r="-8522" b="74825"/>
          <a:stretch/>
        </p:blipFill>
        <p:spPr>
          <a:xfrm>
            <a:off x="3086739" y="2432481"/>
            <a:ext cx="6856722" cy="2424683"/>
          </a:xfrm>
          <a:prstGeom prst="rect">
            <a:avLst/>
          </a:prstGeom>
        </p:spPr>
      </p:pic>
    </p:spTree>
    <p:extLst>
      <p:ext uri="{BB962C8B-B14F-4D97-AF65-F5344CB8AC3E}">
        <p14:creationId xmlns:p14="http://schemas.microsoft.com/office/powerpoint/2010/main" val="25584548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panose="020B0503020204020204" charset="-122"/>
                <a:ea typeface="微软雅黑" panose="020B0503020204020204" charset="-122"/>
              </a:rPr>
              <a:t>操作符优化</a:t>
            </a:r>
            <a:br>
              <a:rPr lang="zh-CN" altLang="en-US" dirty="0"/>
            </a:br>
            <a:r>
              <a:rPr lang="en-US" altLang="zh-CN" sz="2800" dirty="0"/>
              <a:t>operator optimization</a:t>
            </a:r>
          </a:p>
        </p:txBody>
      </p:sp>
      <p:sp>
        <p:nvSpPr>
          <p:cNvPr id="3" name="Content Placeholder 2"/>
          <p:cNvSpPr>
            <a:spLocks noGrp="1"/>
          </p:cNvSpPr>
          <p:nvPr>
            <p:ph sz="half" idx="1"/>
          </p:nvPr>
        </p:nvSpPr>
        <p:spPr>
          <a:xfrm>
            <a:off x="838200" y="1825625"/>
            <a:ext cx="11353800" cy="4351655"/>
          </a:xfrm>
        </p:spPr>
        <p:txBody>
          <a:bodyPr>
            <a:normAutofit/>
          </a:bodyPr>
          <a:lstStyle/>
          <a:p>
            <a:r>
              <a:rPr lang="en-US" altLang="zh-CN" sz="3200" dirty="0">
                <a:latin typeface="微软雅黑 Light" panose="020B0502040204020203" pitchFamily="34" charset="-122"/>
                <a:ea typeface="微软雅黑 Light" panose="020B0502040204020203" pitchFamily="34" charset="-122"/>
              </a:rPr>
              <a:t>Schedule</a:t>
            </a:r>
            <a:r>
              <a:rPr lang="zh-CN" altLang="en-US" sz="3200" dirty="0">
                <a:latin typeface="微软雅黑 Light" panose="020B0502040204020203" pitchFamily="34" charset="-122"/>
                <a:ea typeface="微软雅黑 Light" panose="020B0502040204020203" pitchFamily="34" charset="-122"/>
              </a:rPr>
              <a:t>优化</a:t>
            </a:r>
            <a:endParaRPr lang="en-US" altLang="zh-CN" sz="32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2302687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panose="020B0503020204020204" charset="-122"/>
                <a:ea typeface="微软雅黑" panose="020B0503020204020204" charset="-122"/>
              </a:rPr>
              <a:t>操作符优化</a:t>
            </a:r>
            <a:br>
              <a:rPr lang="zh-CN" altLang="en-US" dirty="0"/>
            </a:br>
            <a:r>
              <a:rPr lang="en-US" altLang="zh-CN" sz="2800" dirty="0"/>
              <a:t>operator optimization</a:t>
            </a:r>
          </a:p>
        </p:txBody>
      </p:sp>
      <p:sp>
        <p:nvSpPr>
          <p:cNvPr id="3" name="Content Placeholder 2"/>
          <p:cNvSpPr>
            <a:spLocks noGrp="1"/>
          </p:cNvSpPr>
          <p:nvPr>
            <p:ph sz="half" idx="1"/>
          </p:nvPr>
        </p:nvSpPr>
        <p:spPr>
          <a:xfrm>
            <a:off x="838200" y="1825625"/>
            <a:ext cx="10438130" cy="4351655"/>
          </a:xfrm>
        </p:spPr>
        <p:txBody>
          <a:bodyPr>
            <a:normAutofit/>
          </a:bodyPr>
          <a:lstStyle/>
          <a:p>
            <a:r>
              <a:rPr lang="en-US" altLang="zh-CN" sz="3200" dirty="0">
                <a:latin typeface="微软雅黑 Light" panose="020B0502040204020203" pitchFamily="34" charset="-122"/>
                <a:ea typeface="微软雅黑 Light" panose="020B0502040204020203" pitchFamily="34" charset="-122"/>
              </a:rPr>
              <a:t>Schedule</a:t>
            </a:r>
            <a:r>
              <a:rPr lang="zh-CN" altLang="en-US" sz="3200" dirty="0">
                <a:latin typeface="微软雅黑 Light" panose="020B0502040204020203" pitchFamily="34" charset="-122"/>
                <a:ea typeface="微软雅黑 Light" panose="020B0502040204020203" pitchFamily="34" charset="-122"/>
              </a:rPr>
              <a:t>优化</a:t>
            </a:r>
            <a:endParaRPr lang="en-US" altLang="zh-CN" dirty="0">
              <a:latin typeface="微软雅黑 Light" panose="020B0502040204020203" pitchFamily="34" charset="-122"/>
              <a:ea typeface="微软雅黑 Light" panose="020B0502040204020203" pitchFamily="34" charset="-122"/>
            </a:endParaRPr>
          </a:p>
          <a:p>
            <a:pPr lvl="1"/>
            <a:r>
              <a:rPr lang="en-US" altLang="zh-CN" sz="2800" dirty="0">
                <a:latin typeface="微软雅黑 Light" panose="020B0502040204020203" pitchFamily="34" charset="-122"/>
                <a:ea typeface="微软雅黑 Light" panose="020B0502040204020203" pitchFamily="34" charset="-122"/>
              </a:rPr>
              <a:t>Nested parallelism with cooperation</a:t>
            </a:r>
          </a:p>
          <a:p>
            <a:pPr lvl="1"/>
            <a:r>
              <a:rPr lang="en-US" altLang="zh-CN" sz="2800" dirty="0">
                <a:latin typeface="微软雅黑 Light" panose="020B0502040204020203" pitchFamily="34" charset="-122"/>
                <a:ea typeface="微软雅黑 Light" panose="020B0502040204020203" pitchFamily="34" charset="-122"/>
              </a:rPr>
              <a:t>Tensorization</a:t>
            </a:r>
          </a:p>
          <a:p>
            <a:pPr lvl="1"/>
            <a:r>
              <a:rPr lang="en-US" altLang="zh-CN" sz="2800" dirty="0">
                <a:latin typeface="微软雅黑 Light" panose="020B0502040204020203" pitchFamily="34" charset="-122"/>
                <a:ea typeface="微软雅黑 Light" panose="020B0502040204020203" pitchFamily="34" charset="-122"/>
              </a:rPr>
              <a:t>Explicit Memory Latency Hiding</a:t>
            </a:r>
          </a:p>
          <a:p>
            <a:pPr lvl="1"/>
            <a:r>
              <a:rPr lang="en-US" altLang="zh-CN" sz="2800" dirty="0">
                <a:latin typeface="微软雅黑 Light" panose="020B0502040204020203" pitchFamily="34" charset="-122"/>
                <a:ea typeface="微软雅黑 Light" panose="020B0502040204020203" pitchFamily="34" charset="-122"/>
              </a:rPr>
              <a:t>……</a:t>
            </a:r>
          </a:p>
        </p:txBody>
      </p:sp>
    </p:spTree>
    <p:extLst>
      <p:ext uri="{BB962C8B-B14F-4D97-AF65-F5344CB8AC3E}">
        <p14:creationId xmlns:p14="http://schemas.microsoft.com/office/powerpoint/2010/main" val="41786521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latin typeface="微软雅黑" panose="020B0503020204020204" charset="-122"/>
                <a:ea typeface="微软雅黑" panose="020B0503020204020204" charset="-122"/>
              </a:rPr>
              <a:t>操作符优化</a:t>
            </a:r>
            <a:br>
              <a:rPr lang="zh-CN" altLang="en-US"/>
            </a:br>
            <a:r>
              <a:rPr lang="en-US" altLang="zh-CN" sz="2800"/>
              <a:t>operator optimization</a:t>
            </a:r>
          </a:p>
        </p:txBody>
      </p:sp>
      <p:sp>
        <p:nvSpPr>
          <p:cNvPr id="3" name="Content Placeholder 2"/>
          <p:cNvSpPr>
            <a:spLocks noGrp="1"/>
          </p:cNvSpPr>
          <p:nvPr>
            <p:ph sz="half" idx="1"/>
          </p:nvPr>
        </p:nvSpPr>
        <p:spPr>
          <a:xfrm>
            <a:off x="838200" y="1825625"/>
            <a:ext cx="10515600" cy="4351655"/>
          </a:xfrm>
        </p:spPr>
        <p:txBody>
          <a:bodyPr/>
          <a:lstStyle/>
          <a:p>
            <a:r>
              <a:rPr lang="en-US" dirty="0">
                <a:latin typeface="微软雅黑 Light" panose="020B0502040204020203" pitchFamily="34" charset="-122"/>
                <a:ea typeface="微软雅黑 Light" panose="020B0502040204020203" pitchFamily="34" charset="-122"/>
              </a:rPr>
              <a:t>Nested parallelism with cooperation</a:t>
            </a:r>
            <a:r>
              <a:rPr lang="zh-CN" altLang="en-US" dirty="0">
                <a:latin typeface="微软雅黑 Light" panose="020B0502040204020203" pitchFamily="34" charset="-122"/>
                <a:ea typeface="微软雅黑 Light" panose="020B0502040204020203" pitchFamily="34" charset="-122"/>
              </a:rPr>
              <a:t>：一个任务</a:t>
            </a:r>
            <a:r>
              <a:rPr lang="en-US" altLang="zh-CN" dirty="0">
                <a:latin typeface="微软雅黑 Light" panose="020B0502040204020203" pitchFamily="34" charset="-122"/>
                <a:ea typeface="微软雅黑 Light" panose="020B0502040204020203" pitchFamily="34" charset="-122"/>
              </a:rPr>
              <a:t>group</a:t>
            </a:r>
            <a:r>
              <a:rPr lang="zh-CN" altLang="en-US" dirty="0">
                <a:latin typeface="微软雅黑 Light" panose="020B0502040204020203" pitchFamily="34" charset="-122"/>
                <a:ea typeface="微软雅黑 Light" panose="020B0502040204020203" pitchFamily="34" charset="-122"/>
              </a:rPr>
              <a:t>里的线程拥有一块共享内存，嵌套式并行优化运算</a:t>
            </a:r>
          </a:p>
          <a:p>
            <a:endParaRPr lang="zh-CN" altLang="en-US" dirty="0"/>
          </a:p>
          <a:p>
            <a:endParaRPr lang="zh-CN" altLang="en-US" dirty="0"/>
          </a:p>
        </p:txBody>
      </p:sp>
      <p:pic>
        <p:nvPicPr>
          <p:cNvPr id="6" name="Content Placeholder 5"/>
          <p:cNvPicPr>
            <a:picLocks noGrp="1" noChangeAspect="1"/>
          </p:cNvPicPr>
          <p:nvPr>
            <p:ph sz="half" idx="2"/>
          </p:nvPr>
        </p:nvPicPr>
        <p:blipFill>
          <a:blip r:embed="rId2"/>
          <a:stretch>
            <a:fillRect/>
          </a:stretch>
        </p:blipFill>
        <p:spPr>
          <a:xfrm>
            <a:off x="1043305" y="2726055"/>
            <a:ext cx="6501765" cy="3062605"/>
          </a:xfrm>
          <a:prstGeom prst="rect">
            <a:avLst/>
          </a:prstGeom>
        </p:spPr>
      </p:pic>
      <p:sp>
        <p:nvSpPr>
          <p:cNvPr id="7" name="Rounded Rectangle 6"/>
          <p:cNvSpPr/>
          <p:nvPr/>
        </p:nvSpPr>
        <p:spPr>
          <a:xfrm>
            <a:off x="1367790" y="3342005"/>
            <a:ext cx="2438400" cy="218440"/>
          </a:xfrm>
          <a:prstGeom prst="roundRect">
            <a:avLst/>
          </a:prstGeom>
          <a:noFill/>
          <a:ln>
            <a:solidFill>
              <a:srgbClr val="FF0000"/>
            </a:solidFill>
          </a:ln>
          <a:extLst>
            <a:ext uri="{909E8E84-426E-40DD-AFC4-6F175D3DCCD1}">
              <a14:hiddenFill xmlns:a14="http://schemas.microsoft.com/office/drawing/2010/main">
                <a:solidFill>
                  <a:schemeClr val="lt1"/>
                </a:solidFill>
              </a14:hiddenFill>
            </a:ext>
          </a:extLst>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latin typeface="微软雅黑" panose="020B0503020204020204" charset="-122"/>
                <a:ea typeface="微软雅黑" panose="020B0503020204020204" charset="-122"/>
              </a:rPr>
              <a:t>报告内容</a:t>
            </a:r>
            <a:br>
              <a:rPr lang="zh-CN" altLang="en-US" dirty="0">
                <a:latin typeface="微软雅黑" panose="020B0503020204020204" charset="-122"/>
                <a:ea typeface="微软雅黑" panose="020B0503020204020204" charset="-122"/>
              </a:rPr>
            </a:br>
            <a:r>
              <a:rPr lang="en-US" altLang="zh-CN" sz="3600" dirty="0">
                <a:latin typeface="微软雅黑" panose="020B0503020204020204" charset="-122"/>
                <a:ea typeface="微软雅黑" panose="020B0503020204020204" charset="-122"/>
              </a:rPr>
              <a:t>content</a:t>
            </a:r>
          </a:p>
        </p:txBody>
      </p:sp>
      <p:sp>
        <p:nvSpPr>
          <p:cNvPr id="3" name="Content Placeholder 2"/>
          <p:cNvSpPr>
            <a:spLocks noGrp="1"/>
          </p:cNvSpPr>
          <p:nvPr>
            <p:ph idx="1"/>
          </p:nvPr>
        </p:nvSpPr>
        <p:spPr/>
        <p:txBody>
          <a:bodyPr/>
          <a:lstStyle/>
          <a:p>
            <a:r>
              <a:rPr lang="zh-CN" altLang="en-US" sz="3600" b="1" dirty="0">
                <a:latin typeface="微软雅黑 Light" panose="020B0502040204020203" charset="-122"/>
                <a:ea typeface="微软雅黑 Light" panose="020B0502040204020203" charset="-122"/>
              </a:rPr>
              <a:t>问题背景</a:t>
            </a:r>
          </a:p>
          <a:p>
            <a:r>
              <a:rPr lang="zh-CN" altLang="en-US" dirty="0">
                <a:latin typeface="微软雅黑 Light" panose="020B0502040204020203" charset="-122"/>
                <a:ea typeface="微软雅黑 Light" panose="020B0502040204020203" charset="-122"/>
              </a:rPr>
              <a:t>方法概述</a:t>
            </a:r>
          </a:p>
          <a:p>
            <a:r>
              <a:rPr lang="zh-CN" altLang="en-US" dirty="0">
                <a:latin typeface="微软雅黑 Light" panose="020B0502040204020203" charset="-122"/>
                <a:ea typeface="微软雅黑 Light" panose="020B0502040204020203" charset="-122"/>
              </a:rPr>
              <a:t>计算图优化</a:t>
            </a:r>
          </a:p>
          <a:p>
            <a:r>
              <a:rPr lang="zh-CN" altLang="en-US" dirty="0">
                <a:latin typeface="微软雅黑 Light" panose="020B0502040204020203" charset="-122"/>
                <a:ea typeface="微软雅黑 Light" panose="020B0502040204020203" charset="-122"/>
              </a:rPr>
              <a:t>操作符优化</a:t>
            </a:r>
            <a:endParaRPr lang="en-US" altLang="zh-CN" dirty="0">
              <a:latin typeface="微软雅黑 Light" panose="020B0502040204020203" charset="-122"/>
              <a:ea typeface="微软雅黑 Light" panose="020B0502040204020203" charset="-122"/>
            </a:endParaRPr>
          </a:p>
          <a:p>
            <a:r>
              <a:rPr lang="zh-CN" altLang="en-US" dirty="0">
                <a:latin typeface="微软雅黑 Light" panose="020B0502040204020203" charset="-122"/>
                <a:ea typeface="微软雅黑 Light" panose="020B0502040204020203" charset="-122"/>
              </a:rPr>
              <a:t>硬件测试</a:t>
            </a:r>
          </a:p>
          <a:p>
            <a:r>
              <a:rPr lang="zh-CN" altLang="en-US" dirty="0">
                <a:latin typeface="微软雅黑 Light" panose="020B0502040204020203" charset="-122"/>
                <a:ea typeface="微软雅黑 Light" panose="020B0502040204020203" charset="-122"/>
              </a:rPr>
              <a:t>实验结果</a:t>
            </a:r>
          </a:p>
          <a:p>
            <a:r>
              <a:rPr lang="zh-CN" altLang="en-US" dirty="0">
                <a:latin typeface="微软雅黑 Light" panose="020B0502040204020203" charset="-122"/>
                <a:ea typeface="微软雅黑 Light" panose="020B0502040204020203" charset="-122"/>
              </a:rPr>
              <a:t>总结与思考</a:t>
            </a:r>
          </a:p>
        </p:txBody>
      </p:sp>
    </p:spTree>
    <p:extLst>
      <p:ext uri="{BB962C8B-B14F-4D97-AF65-F5344CB8AC3E}">
        <p14:creationId xmlns:p14="http://schemas.microsoft.com/office/powerpoint/2010/main" val="2681637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latin typeface="微软雅黑" panose="020B0503020204020204" charset="-122"/>
                <a:ea typeface="微软雅黑" panose="020B0503020204020204" charset="-122"/>
              </a:rPr>
              <a:t>操作符优化</a:t>
            </a:r>
            <a:br>
              <a:rPr lang="zh-CN" altLang="en-US"/>
            </a:br>
            <a:r>
              <a:rPr lang="en-US" altLang="zh-CN" sz="2800"/>
              <a:t>operator optimization</a:t>
            </a:r>
          </a:p>
        </p:txBody>
      </p:sp>
      <p:sp>
        <p:nvSpPr>
          <p:cNvPr id="3" name="Content Placeholder 2"/>
          <p:cNvSpPr>
            <a:spLocks noGrp="1"/>
          </p:cNvSpPr>
          <p:nvPr>
            <p:ph sz="half" idx="1"/>
          </p:nvPr>
        </p:nvSpPr>
        <p:spPr>
          <a:xfrm>
            <a:off x="838200" y="1531711"/>
            <a:ext cx="10438130" cy="4351655"/>
          </a:xfrm>
        </p:spPr>
        <p:txBody>
          <a:bodyPr/>
          <a:lstStyle/>
          <a:p>
            <a:r>
              <a:rPr lang="en-US" altLang="zh-CN" dirty="0">
                <a:latin typeface="微软雅黑 Light" panose="020B0502040204020203" pitchFamily="34" charset="-122"/>
                <a:ea typeface="微软雅黑 Light" panose="020B0502040204020203" pitchFamily="34" charset="-122"/>
              </a:rPr>
              <a:t>Tensorization</a:t>
            </a:r>
          </a:p>
          <a:p>
            <a:pPr marL="0" indent="0">
              <a:buNone/>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类似</a:t>
            </a:r>
            <a:r>
              <a:rPr lang="en-US" altLang="zh-CN" dirty="0">
                <a:latin typeface="微软雅黑 Light" panose="020B0502040204020203" pitchFamily="34" charset="-122"/>
                <a:ea typeface="微软雅黑 Light" panose="020B0502040204020203" pitchFamily="34" charset="-122"/>
              </a:rPr>
              <a:t>SIMD</a:t>
            </a:r>
            <a:r>
              <a:rPr lang="zh-CN" altLang="en-US" dirty="0">
                <a:latin typeface="微软雅黑 Light" panose="020B0502040204020203" pitchFamily="34" charset="-122"/>
                <a:ea typeface="微软雅黑 Light" panose="020B0502040204020203" pitchFamily="34" charset="-122"/>
              </a:rPr>
              <a:t>向量化，将一些操作转换为张量操作。本文通过张量</a:t>
            </a:r>
            <a:r>
              <a:rPr lang="en-US" altLang="zh-CN" dirty="0" err="1">
                <a:latin typeface="微软雅黑 Light" panose="020B0502040204020203" pitchFamily="34" charset="-122"/>
                <a:ea typeface="微软雅黑 Light" panose="020B0502040204020203" pitchFamily="34" charset="-122"/>
              </a:rPr>
              <a:t>intrinsics</a:t>
            </a:r>
            <a:r>
              <a:rPr lang="zh-CN" altLang="en-US" dirty="0">
                <a:latin typeface="微软雅黑 Light" panose="020B0502040204020203" pitchFamily="34" charset="-122"/>
                <a:ea typeface="微软雅黑 Light" panose="020B0502040204020203" pitchFamily="34" charset="-122"/>
              </a:rPr>
              <a:t>声明机制，将目标硬件</a:t>
            </a:r>
            <a:r>
              <a:rPr lang="en-US" altLang="zh-CN" dirty="0" err="1">
                <a:latin typeface="微软雅黑 Light" panose="020B0502040204020203" pitchFamily="34" charset="-122"/>
                <a:ea typeface="微软雅黑 Light" panose="020B0502040204020203" pitchFamily="34" charset="-122"/>
              </a:rPr>
              <a:t>intrinsics</a:t>
            </a:r>
            <a:r>
              <a:rPr lang="zh-CN" altLang="en-US" dirty="0">
                <a:latin typeface="微软雅黑 Light" panose="020B0502040204020203" pitchFamily="34" charset="-122"/>
                <a:ea typeface="微软雅黑 Light" panose="020B0502040204020203" pitchFamily="34" charset="-122"/>
              </a:rPr>
              <a:t>与</a:t>
            </a:r>
            <a:r>
              <a:rPr lang="en-US" altLang="zh-CN" dirty="0">
                <a:latin typeface="微软雅黑 Light" panose="020B0502040204020203" pitchFamily="34" charset="-122"/>
                <a:ea typeface="微软雅黑 Light" panose="020B0502040204020203" pitchFamily="34" charset="-122"/>
              </a:rPr>
              <a:t>schedule</a:t>
            </a:r>
            <a:r>
              <a:rPr lang="zh-CN" altLang="en-US" dirty="0">
                <a:latin typeface="微软雅黑 Light" panose="020B0502040204020203" pitchFamily="34" charset="-122"/>
                <a:ea typeface="微软雅黑 Light" panose="020B0502040204020203" pitchFamily="34" charset="-122"/>
              </a:rPr>
              <a:t>相分离。此机制同样基于上面的</a:t>
            </a:r>
            <a:r>
              <a:rPr lang="en-US" altLang="zh-CN" dirty="0">
                <a:latin typeface="微软雅黑 Light" panose="020B0502040204020203" pitchFamily="34" charset="-122"/>
                <a:ea typeface="微软雅黑 Light" panose="020B0502040204020203" pitchFamily="34" charset="-122"/>
              </a:rPr>
              <a:t>tensor expression language</a:t>
            </a:r>
            <a:r>
              <a:rPr lang="zh-CN" altLang="en-US" dirty="0">
                <a:latin typeface="微软雅黑 Light" panose="020B0502040204020203" pitchFamily="34" charset="-122"/>
                <a:ea typeface="微软雅黑 Light" panose="020B0502040204020203" pitchFamily="34" charset="-122"/>
              </a:rPr>
              <a:t>。下面是声明一个</a:t>
            </a:r>
            <a:r>
              <a:rPr lang="en-US" altLang="zh-CN" dirty="0">
                <a:latin typeface="微软雅黑 Light" panose="020B0502040204020203" pitchFamily="34" charset="-122"/>
                <a:ea typeface="微软雅黑 Light" panose="020B0502040204020203" pitchFamily="34" charset="-122"/>
              </a:rPr>
              <a:t>8</a:t>
            </a:r>
            <a:r>
              <a:rPr lang="zh-CN" altLang="en-US" dirty="0">
                <a:latin typeface="微软雅黑 Light" panose="020B0502040204020203" pitchFamily="34" charset="-122"/>
                <a:ea typeface="微软雅黑 Light" panose="020B0502040204020203" pitchFamily="34" charset="-122"/>
              </a:rPr>
              <a:t>*</a:t>
            </a:r>
            <a:r>
              <a:rPr lang="en-US" altLang="zh-CN" dirty="0">
                <a:latin typeface="微软雅黑 Light" panose="020B0502040204020203" pitchFamily="34" charset="-122"/>
                <a:ea typeface="微软雅黑 Light" panose="020B0502040204020203" pitchFamily="34" charset="-122"/>
              </a:rPr>
              <a:t>8</a:t>
            </a:r>
            <a:r>
              <a:rPr lang="zh-CN" altLang="en-US" dirty="0">
                <a:latin typeface="微软雅黑 Light" panose="020B0502040204020203" pitchFamily="34" charset="-122"/>
                <a:ea typeface="微软雅黑 Light" panose="020B0502040204020203" pitchFamily="34" charset="-122"/>
              </a:rPr>
              <a:t>张量硬件</a:t>
            </a:r>
            <a:r>
              <a:rPr lang="en-US" altLang="zh-CN" dirty="0" err="1">
                <a:latin typeface="微软雅黑 Light" panose="020B0502040204020203" pitchFamily="34" charset="-122"/>
                <a:ea typeface="微软雅黑 Light" panose="020B0502040204020203" pitchFamily="34" charset="-122"/>
              </a:rPr>
              <a:t>intrinsics</a:t>
            </a:r>
            <a:r>
              <a:rPr lang="zh-CN" altLang="en-US" dirty="0">
                <a:latin typeface="微软雅黑 Light" panose="020B0502040204020203" pitchFamily="34" charset="-122"/>
                <a:ea typeface="微软雅黑 Light" panose="020B0502040204020203" pitchFamily="34" charset="-122"/>
              </a:rPr>
              <a:t>的例子：</a:t>
            </a:r>
            <a:endParaRPr lang="en-US" altLang="zh-CN" dirty="0">
              <a:latin typeface="微软雅黑 Light" panose="020B0502040204020203" pitchFamily="34" charset="-122"/>
              <a:ea typeface="微软雅黑 Light" panose="020B0502040204020203" pitchFamily="34" charset="-122"/>
            </a:endParaRPr>
          </a:p>
          <a:p>
            <a:pPr marL="0" indent="0">
              <a:buNone/>
            </a:pPr>
            <a:endParaRPr lang="zh-CN" altLang="en-US" dirty="0"/>
          </a:p>
        </p:txBody>
      </p:sp>
      <p:pic>
        <p:nvPicPr>
          <p:cNvPr id="7" name="图片 6">
            <a:extLst>
              <a:ext uri="{FF2B5EF4-FFF2-40B4-BE49-F238E27FC236}">
                <a16:creationId xmlns:a16="http://schemas.microsoft.com/office/drawing/2014/main" id="{634FA616-9743-4E54-B0F1-91FBBCEAB6F8}"/>
              </a:ext>
            </a:extLst>
          </p:cNvPr>
          <p:cNvPicPr>
            <a:picLocks noChangeAspect="1"/>
          </p:cNvPicPr>
          <p:nvPr/>
        </p:nvPicPr>
        <p:blipFill>
          <a:blip r:embed="rId2"/>
          <a:stretch>
            <a:fillRect/>
          </a:stretch>
        </p:blipFill>
        <p:spPr>
          <a:xfrm>
            <a:off x="2752651" y="3707538"/>
            <a:ext cx="6686698" cy="2689376"/>
          </a:xfrm>
          <a:prstGeom prst="rect">
            <a:avLst/>
          </a:prstGeom>
        </p:spPr>
      </p:pic>
    </p:spTree>
    <p:extLst>
      <p:ext uri="{BB962C8B-B14F-4D97-AF65-F5344CB8AC3E}">
        <p14:creationId xmlns:p14="http://schemas.microsoft.com/office/powerpoint/2010/main" val="3036467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latin typeface="微软雅黑" panose="020B0503020204020204" charset="-122"/>
                <a:ea typeface="微软雅黑" panose="020B0503020204020204" charset="-122"/>
              </a:rPr>
              <a:t>操作符优化</a:t>
            </a:r>
            <a:br>
              <a:rPr lang="zh-CN" altLang="en-US"/>
            </a:br>
            <a:r>
              <a:rPr lang="en-US" altLang="zh-CN" sz="2800"/>
              <a:t>operator optimization</a:t>
            </a:r>
          </a:p>
        </p:txBody>
      </p:sp>
      <p:sp>
        <p:nvSpPr>
          <p:cNvPr id="3" name="Content Placeholder 2"/>
          <p:cNvSpPr>
            <a:spLocks noGrp="1"/>
          </p:cNvSpPr>
          <p:nvPr>
            <p:ph sz="half" idx="1"/>
          </p:nvPr>
        </p:nvSpPr>
        <p:spPr>
          <a:xfrm>
            <a:off x="838200" y="1825625"/>
            <a:ext cx="4321629" cy="4351655"/>
          </a:xfrm>
        </p:spPr>
        <p:txBody>
          <a:bodyPr/>
          <a:lstStyle/>
          <a:p>
            <a:r>
              <a:rPr lang="en-US" dirty="0">
                <a:latin typeface="微软雅黑 Light" panose="020B0502040204020203" pitchFamily="34" charset="-122"/>
                <a:ea typeface="微软雅黑 Light" panose="020B0502040204020203" pitchFamily="34" charset="-122"/>
              </a:rPr>
              <a:t>Explicit Memory Latency Hiding</a:t>
            </a:r>
          </a:p>
          <a:p>
            <a:pPr marL="457200" lvl="1" indent="0">
              <a:buNone/>
            </a:pPr>
            <a:r>
              <a:rPr lang="zh-CN" altLang="en-US" dirty="0">
                <a:latin typeface="微软雅黑 Light" panose="020B0502040204020203" pitchFamily="34" charset="-122"/>
                <a:ea typeface="微软雅黑 Light" panose="020B0502040204020203" pitchFamily="34" charset="-122"/>
              </a:rPr>
              <a:t>将访存操作与计算操作重叠以充分利用存储、计算资源。右图是一个</a:t>
            </a:r>
            <a:r>
              <a:rPr lang="en-US" altLang="zh-CN" dirty="0">
                <a:latin typeface="微软雅黑 Light" panose="020B0502040204020203" pitchFamily="34" charset="-122"/>
                <a:ea typeface="微软雅黑 Light" panose="020B0502040204020203" pitchFamily="34" charset="-122"/>
              </a:rPr>
              <a:t>DAE</a:t>
            </a:r>
            <a:r>
              <a:rPr lang="zh-CN" altLang="en-US" dirty="0">
                <a:latin typeface="微软雅黑 Light" panose="020B0502040204020203" pitchFamily="34" charset="-122"/>
                <a:ea typeface="微软雅黑 Light" panose="020B0502040204020203" pitchFamily="34" charset="-122"/>
              </a:rPr>
              <a:t>硬件流水线的例子：</a:t>
            </a:r>
          </a:p>
        </p:txBody>
      </p:sp>
      <p:pic>
        <p:nvPicPr>
          <p:cNvPr id="7" name="图片 6">
            <a:extLst>
              <a:ext uri="{FF2B5EF4-FFF2-40B4-BE49-F238E27FC236}">
                <a16:creationId xmlns:a16="http://schemas.microsoft.com/office/drawing/2014/main" id="{B11354DD-7045-492B-A155-F2FD2ABD8574}"/>
              </a:ext>
            </a:extLst>
          </p:cNvPr>
          <p:cNvPicPr>
            <a:picLocks noChangeAspect="1"/>
          </p:cNvPicPr>
          <p:nvPr/>
        </p:nvPicPr>
        <p:blipFill>
          <a:blip r:embed="rId2"/>
          <a:stretch>
            <a:fillRect/>
          </a:stretch>
        </p:blipFill>
        <p:spPr>
          <a:xfrm>
            <a:off x="5159829" y="1690688"/>
            <a:ext cx="6456697" cy="4021277"/>
          </a:xfrm>
          <a:prstGeom prst="rect">
            <a:avLst/>
          </a:prstGeom>
        </p:spPr>
      </p:pic>
    </p:spTree>
    <p:extLst>
      <p:ext uri="{BB962C8B-B14F-4D97-AF65-F5344CB8AC3E}">
        <p14:creationId xmlns:p14="http://schemas.microsoft.com/office/powerpoint/2010/main" val="10075586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latin typeface="微软雅黑" panose="020B0503020204020204" charset="-122"/>
                <a:ea typeface="微软雅黑" panose="020B0503020204020204" charset="-122"/>
              </a:rPr>
              <a:t>操作符优化</a:t>
            </a:r>
            <a:br>
              <a:rPr lang="zh-CN" altLang="en-US"/>
            </a:br>
            <a:r>
              <a:rPr lang="en-US" altLang="zh-CN" sz="2800"/>
              <a:t>operator optimization</a:t>
            </a:r>
          </a:p>
        </p:txBody>
      </p:sp>
      <p:sp>
        <p:nvSpPr>
          <p:cNvPr id="3" name="Content Placeholder 2"/>
          <p:cNvSpPr>
            <a:spLocks noGrp="1"/>
          </p:cNvSpPr>
          <p:nvPr>
            <p:ph sz="half" idx="1"/>
          </p:nvPr>
        </p:nvSpPr>
        <p:spPr>
          <a:xfrm>
            <a:off x="723900" y="1617890"/>
            <a:ext cx="11163300" cy="4351655"/>
          </a:xfrm>
        </p:spPr>
        <p:txBody>
          <a:bodyPr/>
          <a:lstStyle/>
          <a:p>
            <a:r>
              <a:rPr lang="en-US" dirty="0">
                <a:latin typeface="微软雅黑 Light" panose="020B0502040204020203" pitchFamily="34" charset="-122"/>
                <a:ea typeface="微软雅黑 Light" panose="020B0502040204020203" pitchFamily="34" charset="-122"/>
              </a:rPr>
              <a:t>Explicit Memory Latency Hiding</a:t>
            </a:r>
          </a:p>
          <a:p>
            <a:pPr marL="457200" lvl="1" indent="0">
              <a:buNone/>
            </a:pPr>
            <a:r>
              <a:rPr lang="en-US" altLang="zh-CN" dirty="0">
                <a:latin typeface="微软雅黑 Light" panose="020B0502040204020203" pitchFamily="34" charset="-122"/>
                <a:ea typeface="微软雅黑 Light" panose="020B0502040204020203" pitchFamily="34" charset="-122"/>
              </a:rPr>
              <a:t>DAE</a:t>
            </a:r>
            <a:r>
              <a:rPr lang="zh-CN" altLang="en-US" dirty="0">
                <a:latin typeface="微软雅黑 Light" panose="020B0502040204020203" pitchFamily="34" charset="-122"/>
                <a:ea typeface="微软雅黑 Light" panose="020B0502040204020203" pitchFamily="34" charset="-122"/>
              </a:rPr>
              <a:t>编程需要显式在底层代码中加入同步，</a:t>
            </a:r>
            <a:r>
              <a:rPr lang="en-US" altLang="zh-CN" dirty="0">
                <a:latin typeface="微软雅黑 Light" panose="020B0502040204020203" pitchFamily="34" charset="-122"/>
                <a:ea typeface="微软雅黑 Light" panose="020B0502040204020203" pitchFamily="34" charset="-122"/>
              </a:rPr>
              <a:t>TVM</a:t>
            </a:r>
            <a:r>
              <a:rPr lang="zh-CN" altLang="en-US" dirty="0">
                <a:latin typeface="微软雅黑 Light" panose="020B0502040204020203" pitchFamily="34" charset="-122"/>
                <a:ea typeface="微软雅黑 Light" panose="020B0502040204020203" pitchFamily="34" charset="-122"/>
              </a:rPr>
              <a:t>引入了虚线程调度原语，允许程序员在高层指定数据并行程序的行为，</a:t>
            </a:r>
            <a:r>
              <a:rPr lang="en-US" altLang="zh-CN" dirty="0">
                <a:latin typeface="微软雅黑 Light" panose="020B0502040204020203" pitchFamily="34" charset="-122"/>
                <a:ea typeface="微软雅黑 Light" panose="020B0502040204020203" pitchFamily="34" charset="-122"/>
              </a:rPr>
              <a:t>TVM</a:t>
            </a:r>
            <a:r>
              <a:rPr lang="zh-CN" altLang="en-US" dirty="0">
                <a:latin typeface="微软雅黑 Light" panose="020B0502040204020203" pitchFamily="34" charset="-122"/>
                <a:ea typeface="微软雅黑 Light" panose="020B0502040204020203" pitchFamily="34" charset="-122"/>
              </a:rPr>
              <a:t>在</a:t>
            </a:r>
            <a:r>
              <a:rPr lang="en-US" altLang="zh-CN" dirty="0">
                <a:latin typeface="微软雅黑 Light" panose="020B0502040204020203" pitchFamily="34" charset="-122"/>
                <a:ea typeface="微软雅黑 Light" panose="020B0502040204020203" pitchFamily="34" charset="-122"/>
              </a:rPr>
              <a:t>schedule</a:t>
            </a:r>
            <a:r>
              <a:rPr lang="zh-CN" altLang="en-US" dirty="0">
                <a:latin typeface="微软雅黑 Light" panose="020B0502040204020203" pitchFamily="34" charset="-122"/>
                <a:ea typeface="微软雅黑 Light" panose="020B0502040204020203" pitchFamily="34" charset="-122"/>
              </a:rPr>
              <a:t>优化步骤会自动插入同步指令。</a:t>
            </a:r>
            <a:endParaRPr lang="en-US" altLang="zh-CN" dirty="0">
              <a:latin typeface="微软雅黑 Light" panose="020B0502040204020203" pitchFamily="34" charset="-122"/>
              <a:ea typeface="微软雅黑 Light" panose="020B0502040204020203" pitchFamily="34" charset="-122"/>
            </a:endParaRPr>
          </a:p>
        </p:txBody>
      </p:sp>
      <p:pic>
        <p:nvPicPr>
          <p:cNvPr id="5" name="图片 4">
            <a:extLst>
              <a:ext uri="{FF2B5EF4-FFF2-40B4-BE49-F238E27FC236}">
                <a16:creationId xmlns:a16="http://schemas.microsoft.com/office/drawing/2014/main" id="{BD079DC4-D133-4608-A844-4B7130C5B0A1}"/>
              </a:ext>
            </a:extLst>
          </p:cNvPr>
          <p:cNvPicPr/>
          <p:nvPr/>
        </p:nvPicPr>
        <p:blipFill>
          <a:blip r:embed="rId2"/>
          <a:stretch>
            <a:fillRect/>
          </a:stretch>
        </p:blipFill>
        <p:spPr>
          <a:xfrm>
            <a:off x="2313575" y="3225665"/>
            <a:ext cx="7983950" cy="3267210"/>
          </a:xfrm>
          <a:prstGeom prst="rect">
            <a:avLst/>
          </a:prstGeom>
        </p:spPr>
      </p:pic>
    </p:spTree>
    <p:extLst>
      <p:ext uri="{BB962C8B-B14F-4D97-AF65-F5344CB8AC3E}">
        <p14:creationId xmlns:p14="http://schemas.microsoft.com/office/powerpoint/2010/main" val="1200668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panose="020B0503020204020204" charset="-122"/>
                <a:ea typeface="微软雅黑" panose="020B0503020204020204" charset="-122"/>
              </a:rPr>
              <a:t>操作符优化</a:t>
            </a:r>
            <a:br>
              <a:rPr lang="zh-CN" altLang="en-US" dirty="0"/>
            </a:br>
            <a:r>
              <a:rPr lang="en-US" altLang="zh-CN" sz="2800" dirty="0"/>
              <a:t>operator optimization</a:t>
            </a:r>
          </a:p>
        </p:txBody>
      </p:sp>
      <p:sp>
        <p:nvSpPr>
          <p:cNvPr id="3" name="Content Placeholder 2"/>
          <p:cNvSpPr>
            <a:spLocks noGrp="1"/>
          </p:cNvSpPr>
          <p:nvPr>
            <p:ph sz="half" idx="1"/>
          </p:nvPr>
        </p:nvSpPr>
        <p:spPr>
          <a:xfrm>
            <a:off x="838200" y="1825625"/>
            <a:ext cx="10438130" cy="4351655"/>
          </a:xfrm>
        </p:spPr>
        <p:txBody>
          <a:bodyPr/>
          <a:lstStyle/>
          <a:p>
            <a:r>
              <a:rPr lang="en-US" altLang="zh-CN" dirty="0">
                <a:latin typeface="微软雅黑 Light" panose="020B0502040204020203" charset="-122"/>
                <a:ea typeface="微软雅黑 Light" panose="020B0502040204020203" charset="-122"/>
              </a:rPr>
              <a:t>Schedule</a:t>
            </a:r>
            <a:r>
              <a:rPr lang="zh-CN" altLang="en-US" dirty="0">
                <a:latin typeface="微软雅黑 Light" panose="020B0502040204020203" charset="-122"/>
                <a:ea typeface="微软雅黑 Light" panose="020B0502040204020203" charset="-122"/>
              </a:rPr>
              <a:t>优化整体过程示例</a:t>
            </a:r>
          </a:p>
          <a:p>
            <a:endParaRPr lang="zh-CN" altLang="en-US" dirty="0"/>
          </a:p>
        </p:txBody>
      </p:sp>
      <p:pic>
        <p:nvPicPr>
          <p:cNvPr id="9" name="图片 8">
            <a:extLst>
              <a:ext uri="{FF2B5EF4-FFF2-40B4-BE49-F238E27FC236}">
                <a16:creationId xmlns:a16="http://schemas.microsoft.com/office/drawing/2014/main" id="{5AF1C064-FA88-4341-B60F-A18F4DF3688D}"/>
              </a:ext>
            </a:extLst>
          </p:cNvPr>
          <p:cNvPicPr/>
          <p:nvPr/>
        </p:nvPicPr>
        <p:blipFill>
          <a:blip r:embed="rId2"/>
          <a:stretch>
            <a:fillRect/>
          </a:stretch>
        </p:blipFill>
        <p:spPr>
          <a:xfrm>
            <a:off x="6751138" y="680720"/>
            <a:ext cx="3812909" cy="581215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panose="020B0503020204020204" charset="-122"/>
                <a:ea typeface="微软雅黑" panose="020B0503020204020204" charset="-122"/>
              </a:rPr>
              <a:t>操作符优化</a:t>
            </a:r>
            <a:br>
              <a:rPr lang="zh-CN" altLang="en-US" dirty="0"/>
            </a:br>
            <a:r>
              <a:rPr lang="en-US" altLang="zh-CN" sz="2800" dirty="0"/>
              <a:t>operator optimization</a:t>
            </a:r>
          </a:p>
        </p:txBody>
      </p:sp>
      <p:sp>
        <p:nvSpPr>
          <p:cNvPr id="3" name="Content Placeholder 2"/>
          <p:cNvSpPr>
            <a:spLocks noGrp="1"/>
          </p:cNvSpPr>
          <p:nvPr>
            <p:ph sz="half" idx="1"/>
          </p:nvPr>
        </p:nvSpPr>
        <p:spPr>
          <a:xfrm>
            <a:off x="838200" y="1825625"/>
            <a:ext cx="10438130" cy="4351655"/>
          </a:xfrm>
        </p:spPr>
        <p:txBody>
          <a:bodyPr/>
          <a:lstStyle/>
          <a:p>
            <a:r>
              <a:rPr lang="zh-CN" altLang="en-US" dirty="0">
                <a:latin typeface="微软雅黑 Light" panose="020B0502040204020203" pitchFamily="34" charset="-122"/>
                <a:ea typeface="微软雅黑 Light" panose="020B0502040204020203" pitchFamily="34" charset="-122"/>
              </a:rPr>
              <a:t>代码选择</a:t>
            </a:r>
            <a:endParaRPr lang="en-US" altLang="zh-CN" dirty="0">
              <a:latin typeface="微软雅黑 Light" panose="020B0502040204020203" pitchFamily="34" charset="-122"/>
              <a:ea typeface="微软雅黑 Light" panose="020B0502040204020203" pitchFamily="34" charset="-122"/>
            </a:endParaRPr>
          </a:p>
          <a:p>
            <a:pPr lvl="1"/>
            <a:r>
              <a:rPr lang="zh-CN" altLang="en-US" dirty="0">
                <a:latin typeface="微软雅黑 Light" panose="020B0502040204020203" pitchFamily="34" charset="-122"/>
                <a:ea typeface="微软雅黑 Light" panose="020B0502040204020203" pitchFamily="34" charset="-122"/>
              </a:rPr>
              <a:t>已经得到了在不同硬件后端下不同的</a:t>
            </a:r>
            <a:r>
              <a:rPr lang="en-US" altLang="zh-CN" dirty="0">
                <a:latin typeface="微软雅黑 Light" panose="020B0502040204020203" pitchFamily="34" charset="-122"/>
                <a:ea typeface="微软雅黑 Light" panose="020B0502040204020203" pitchFamily="34" charset="-122"/>
              </a:rPr>
              <a:t>schedule</a:t>
            </a:r>
          </a:p>
          <a:p>
            <a:pPr lvl="1"/>
            <a:r>
              <a:rPr lang="zh-CN" altLang="en-US" dirty="0">
                <a:latin typeface="微软雅黑 Light" panose="020B0502040204020203" pitchFamily="34" charset="-122"/>
                <a:ea typeface="微软雅黑 Light" panose="020B0502040204020203" pitchFamily="34" charset="-122"/>
              </a:rPr>
              <a:t>这些</a:t>
            </a:r>
            <a:r>
              <a:rPr lang="en-US" altLang="zh-CN" dirty="0">
                <a:latin typeface="微软雅黑 Light" panose="020B0502040204020203" pitchFamily="34" charset="-122"/>
                <a:ea typeface="微软雅黑 Light" panose="020B0502040204020203" pitchFamily="34" charset="-122"/>
              </a:rPr>
              <a:t>schedule</a:t>
            </a:r>
            <a:r>
              <a:rPr lang="zh-CN" altLang="en-US" dirty="0">
                <a:latin typeface="微软雅黑 Light" panose="020B0502040204020203" pitchFamily="34" charset="-122"/>
                <a:ea typeface="微软雅黑 Light" panose="020B0502040204020203" pitchFamily="34" charset="-122"/>
              </a:rPr>
              <a:t>组成一个</a:t>
            </a:r>
            <a:r>
              <a:rPr lang="en-US" altLang="zh-CN" dirty="0">
                <a:latin typeface="微软雅黑 Light" panose="020B0502040204020203" pitchFamily="34" charset="-122"/>
                <a:ea typeface="微软雅黑 Light" panose="020B0502040204020203" pitchFamily="34" charset="-122"/>
              </a:rPr>
              <a:t>schedule</a:t>
            </a:r>
            <a:r>
              <a:rPr lang="zh-CN" altLang="en-US" dirty="0">
                <a:latin typeface="微软雅黑 Light" panose="020B0502040204020203" pitchFamily="34" charset="-122"/>
                <a:ea typeface="微软雅黑 Light" panose="020B0502040204020203" pitchFamily="34" charset="-122"/>
              </a:rPr>
              <a:t>空间</a:t>
            </a:r>
            <a:endParaRPr lang="en-US" altLang="zh-CN" dirty="0">
              <a:latin typeface="微软雅黑 Light" panose="020B0502040204020203" pitchFamily="34" charset="-122"/>
              <a:ea typeface="微软雅黑 Light" panose="020B0502040204020203" pitchFamily="34" charset="-122"/>
            </a:endParaRPr>
          </a:p>
          <a:p>
            <a:pPr lvl="1"/>
            <a:r>
              <a:rPr lang="zh-CN" altLang="en-US" dirty="0">
                <a:latin typeface="微软雅黑 Light" panose="020B0502040204020203" pitchFamily="34" charset="-122"/>
                <a:ea typeface="微软雅黑 Light" panose="020B0502040204020203" pitchFamily="34" charset="-122"/>
              </a:rPr>
              <a:t>如何针对特定硬件后端得到高效程序？</a:t>
            </a:r>
          </a:p>
        </p:txBody>
      </p:sp>
    </p:spTree>
    <p:extLst>
      <p:ext uri="{BB962C8B-B14F-4D97-AF65-F5344CB8AC3E}">
        <p14:creationId xmlns:p14="http://schemas.microsoft.com/office/powerpoint/2010/main" val="40964792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panose="020B0503020204020204" charset="-122"/>
                <a:ea typeface="微软雅黑" panose="020B0503020204020204" charset="-122"/>
              </a:rPr>
              <a:t>操作符优化</a:t>
            </a:r>
            <a:br>
              <a:rPr lang="zh-CN" altLang="en-US" dirty="0"/>
            </a:br>
            <a:r>
              <a:rPr lang="en-US" altLang="zh-CN" sz="2800" dirty="0"/>
              <a:t>operator optimization</a:t>
            </a:r>
          </a:p>
        </p:txBody>
      </p:sp>
      <p:sp>
        <p:nvSpPr>
          <p:cNvPr id="3" name="Content Placeholder 2"/>
          <p:cNvSpPr>
            <a:spLocks noGrp="1"/>
          </p:cNvSpPr>
          <p:nvPr>
            <p:ph sz="half" idx="1"/>
          </p:nvPr>
        </p:nvSpPr>
        <p:spPr>
          <a:xfrm>
            <a:off x="838200" y="1825625"/>
            <a:ext cx="10438130" cy="4351655"/>
          </a:xfrm>
        </p:spPr>
        <p:txBody>
          <a:bodyPr/>
          <a:lstStyle/>
          <a:p>
            <a:r>
              <a:rPr lang="zh-CN" altLang="en-US" dirty="0">
                <a:latin typeface="微软雅黑 Light" panose="020B0502040204020203" pitchFamily="34" charset="-122"/>
                <a:ea typeface="微软雅黑 Light" panose="020B0502040204020203" pitchFamily="34" charset="-122"/>
              </a:rPr>
              <a:t>代码选择</a:t>
            </a:r>
            <a:endParaRPr lang="en-US" altLang="zh-CN" dirty="0">
              <a:latin typeface="微软雅黑 Light" panose="020B0502040204020203" pitchFamily="34" charset="-122"/>
              <a:ea typeface="微软雅黑 Light" panose="020B0502040204020203" pitchFamily="34" charset="-122"/>
            </a:endParaRPr>
          </a:p>
          <a:p>
            <a:pPr lvl="1"/>
            <a:r>
              <a:rPr lang="zh-CN" altLang="en-US" dirty="0">
                <a:latin typeface="微软雅黑 Light" panose="020B0502040204020203" pitchFamily="34" charset="-122"/>
                <a:ea typeface="微软雅黑 Light" panose="020B0502040204020203" pitchFamily="34" charset="-122"/>
              </a:rPr>
              <a:t>已经得到了在不同硬件后端下不同的</a:t>
            </a:r>
            <a:r>
              <a:rPr lang="en-US" altLang="zh-CN" dirty="0">
                <a:latin typeface="微软雅黑 Light" panose="020B0502040204020203" pitchFamily="34" charset="-122"/>
                <a:ea typeface="微软雅黑 Light" panose="020B0502040204020203" pitchFamily="34" charset="-122"/>
              </a:rPr>
              <a:t>schedule</a:t>
            </a:r>
          </a:p>
          <a:p>
            <a:pPr lvl="1"/>
            <a:r>
              <a:rPr lang="zh-CN" altLang="en-US" dirty="0">
                <a:latin typeface="微软雅黑 Light" panose="020B0502040204020203" pitchFamily="34" charset="-122"/>
                <a:ea typeface="微软雅黑 Light" panose="020B0502040204020203" pitchFamily="34" charset="-122"/>
              </a:rPr>
              <a:t>如何针对特定硬件后端生成完整程序？</a:t>
            </a:r>
            <a:endParaRPr lang="en-US" altLang="zh-CN" dirty="0">
              <a:latin typeface="微软雅黑 Light" panose="020B0502040204020203" pitchFamily="34" charset="-122"/>
              <a:ea typeface="微软雅黑 Light" panose="020B0502040204020203" pitchFamily="34" charset="-122"/>
            </a:endParaRPr>
          </a:p>
          <a:p>
            <a:pPr marL="457200" lvl="1" indent="0">
              <a:buNone/>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     </a:t>
            </a:r>
            <a:r>
              <a:rPr lang="en-US" altLang="zh-CN" dirty="0">
                <a:latin typeface="微软雅黑 Light" panose="020B0502040204020203" pitchFamily="34" charset="-122"/>
                <a:ea typeface="微软雅黑 Light" panose="020B0502040204020203" pitchFamily="34" charset="-122"/>
              </a:rPr>
              <a:t>schedule</a:t>
            </a:r>
            <a:r>
              <a:rPr lang="zh-CN" altLang="en-US" dirty="0">
                <a:latin typeface="微软雅黑 Light" panose="020B0502040204020203" pitchFamily="34" charset="-122"/>
                <a:ea typeface="微软雅黑 Light" panose="020B0502040204020203" pitchFamily="34" charset="-122"/>
              </a:rPr>
              <a:t>空间作为搜索空间，输入目标硬件后端参数，选择最高效的</a:t>
            </a:r>
            <a:r>
              <a:rPr lang="en-US" altLang="zh-CN" dirty="0">
                <a:latin typeface="微软雅黑 Light" panose="020B0502040204020203" pitchFamily="34" charset="-122"/>
                <a:ea typeface="微软雅黑 Light" panose="020B0502040204020203" pitchFamily="34" charset="-122"/>
              </a:rPr>
              <a:t>schedule</a:t>
            </a:r>
            <a:r>
              <a:rPr lang="zh-CN" altLang="en-US" dirty="0">
                <a:latin typeface="微软雅黑 Light" panose="020B0502040204020203" pitchFamily="34" charset="-122"/>
                <a:ea typeface="微软雅黑 Light" panose="020B0502040204020203" pitchFamily="34" charset="-122"/>
              </a:rPr>
              <a:t>，生成实现代码。</a:t>
            </a:r>
            <a:r>
              <a:rPr lang="en-US" altLang="zh-CN" dirty="0">
                <a:latin typeface="微软雅黑 Light" panose="020B0502040204020203" pitchFamily="34" charset="-122"/>
                <a:ea typeface="微软雅黑 Light" panose="020B0502040204020203" pitchFamily="34" charset="-122"/>
              </a:rPr>
              <a:t>How</a:t>
            </a:r>
            <a:r>
              <a:rPr lang="zh-CN" altLang="en-US" dirty="0">
                <a:latin typeface="微软雅黑 Light" panose="020B0502040204020203" pitchFamily="34" charset="-122"/>
                <a:ea typeface="微软雅黑 Light" panose="020B0502040204020203" pitchFamily="34" charset="-122"/>
              </a:rPr>
              <a:t>？</a:t>
            </a:r>
            <a:endParaRPr lang="en-US" altLang="zh-CN"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522115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panose="020B0503020204020204" charset="-122"/>
                <a:ea typeface="微软雅黑" panose="020B0503020204020204" charset="-122"/>
              </a:rPr>
              <a:t>操作符优化</a:t>
            </a:r>
            <a:br>
              <a:rPr lang="zh-CN" altLang="en-US" dirty="0"/>
            </a:br>
            <a:r>
              <a:rPr lang="en-US" altLang="zh-CN" sz="2800" dirty="0"/>
              <a:t>operator optimization</a:t>
            </a:r>
          </a:p>
        </p:txBody>
      </p:sp>
      <p:sp>
        <p:nvSpPr>
          <p:cNvPr id="3" name="Content Placeholder 2"/>
          <p:cNvSpPr>
            <a:spLocks noGrp="1"/>
          </p:cNvSpPr>
          <p:nvPr>
            <p:ph sz="half" idx="1"/>
          </p:nvPr>
        </p:nvSpPr>
        <p:spPr>
          <a:xfrm>
            <a:off x="838200" y="1825625"/>
            <a:ext cx="10438130" cy="4351655"/>
          </a:xfrm>
        </p:spPr>
        <p:txBody>
          <a:bodyPr/>
          <a:lstStyle/>
          <a:p>
            <a:r>
              <a:rPr lang="zh-CN" altLang="en-US" dirty="0">
                <a:latin typeface="微软雅黑 Light" panose="020B0502040204020203" charset="-122"/>
                <a:ea typeface="微软雅黑 Light" panose="020B0502040204020203" charset="-122"/>
              </a:rPr>
              <a:t>方法一</a:t>
            </a:r>
            <a:endParaRPr lang="en-US" altLang="zh-CN" dirty="0">
              <a:latin typeface="微软雅黑 Light" panose="020B0502040204020203" charset="-122"/>
              <a:ea typeface="微软雅黑 Light" panose="020B0502040204020203" charset="-122"/>
            </a:endParaRPr>
          </a:p>
          <a:p>
            <a:pPr lvl="1"/>
            <a:r>
              <a:rPr lang="zh-CN" altLang="en-US" dirty="0">
                <a:latin typeface="微软雅黑 Light" panose="020B0502040204020203" charset="-122"/>
                <a:ea typeface="微软雅黑 Light" panose="020B0502040204020203" charset="-122"/>
              </a:rPr>
              <a:t>遍历</a:t>
            </a:r>
            <a:r>
              <a:rPr lang="en-US" altLang="zh-CN" dirty="0">
                <a:latin typeface="微软雅黑 Light" panose="020B0502040204020203" charset="-122"/>
                <a:ea typeface="微软雅黑 Light" panose="020B0502040204020203" charset="-122"/>
              </a:rPr>
              <a:t>schedule</a:t>
            </a:r>
            <a:r>
              <a:rPr lang="zh-CN" altLang="en-US" dirty="0">
                <a:latin typeface="微软雅黑 Light" panose="020B0502040204020203" charset="-122"/>
                <a:ea typeface="微软雅黑 Light" panose="020B0502040204020203" charset="-122"/>
              </a:rPr>
              <a:t>空间，逐个运行实际测试</a:t>
            </a:r>
            <a:endParaRPr lang="en-US" altLang="zh-CN" dirty="0"/>
          </a:p>
        </p:txBody>
      </p:sp>
    </p:spTree>
    <p:extLst>
      <p:ext uri="{BB962C8B-B14F-4D97-AF65-F5344CB8AC3E}">
        <p14:creationId xmlns:p14="http://schemas.microsoft.com/office/powerpoint/2010/main" val="30964363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panose="020B0503020204020204" charset="-122"/>
                <a:ea typeface="微软雅黑" panose="020B0503020204020204" charset="-122"/>
              </a:rPr>
              <a:t>操作符优化</a:t>
            </a:r>
            <a:br>
              <a:rPr lang="zh-CN" altLang="en-US" dirty="0"/>
            </a:br>
            <a:r>
              <a:rPr lang="en-US" altLang="zh-CN" sz="2800" dirty="0"/>
              <a:t>operator optimization</a:t>
            </a:r>
          </a:p>
        </p:txBody>
      </p:sp>
      <p:sp>
        <p:nvSpPr>
          <p:cNvPr id="3" name="Content Placeholder 2"/>
          <p:cNvSpPr>
            <a:spLocks noGrp="1"/>
          </p:cNvSpPr>
          <p:nvPr>
            <p:ph sz="half" idx="1"/>
          </p:nvPr>
        </p:nvSpPr>
        <p:spPr>
          <a:xfrm>
            <a:off x="838200" y="1825625"/>
            <a:ext cx="10438130" cy="4351655"/>
          </a:xfrm>
        </p:spPr>
        <p:txBody>
          <a:bodyPr/>
          <a:lstStyle/>
          <a:p>
            <a:r>
              <a:rPr lang="zh-CN" altLang="en-US" dirty="0">
                <a:latin typeface="微软雅黑 Light" panose="020B0502040204020203" charset="-122"/>
                <a:ea typeface="微软雅黑 Light" panose="020B0502040204020203" charset="-122"/>
              </a:rPr>
              <a:t>方法一</a:t>
            </a:r>
            <a:endParaRPr lang="en-US" altLang="zh-CN" dirty="0">
              <a:latin typeface="微软雅黑 Light" panose="020B0502040204020203" charset="-122"/>
              <a:ea typeface="微软雅黑 Light" panose="020B0502040204020203" charset="-122"/>
            </a:endParaRPr>
          </a:p>
          <a:p>
            <a:pPr lvl="1"/>
            <a:r>
              <a:rPr lang="zh-CN" altLang="en-US" dirty="0">
                <a:latin typeface="微软雅黑 Light" panose="020B0502040204020203" charset="-122"/>
                <a:ea typeface="微软雅黑 Light" panose="020B0502040204020203" charset="-122"/>
              </a:rPr>
              <a:t>遍历</a:t>
            </a:r>
            <a:r>
              <a:rPr lang="en-US" altLang="zh-CN" dirty="0">
                <a:latin typeface="微软雅黑 Light" panose="020B0502040204020203" charset="-122"/>
                <a:ea typeface="微软雅黑 Light" panose="020B0502040204020203" charset="-122"/>
              </a:rPr>
              <a:t>schedule</a:t>
            </a:r>
            <a:r>
              <a:rPr lang="zh-CN" altLang="en-US" dirty="0">
                <a:latin typeface="微软雅黑 Light" panose="020B0502040204020203" charset="-122"/>
                <a:ea typeface="微软雅黑 Light" panose="020B0502040204020203" charset="-122"/>
              </a:rPr>
              <a:t>空间，逐个运行实际测试</a:t>
            </a:r>
            <a:r>
              <a:rPr lang="en-US" altLang="zh-CN" dirty="0">
                <a:latin typeface="微软雅黑 Light" panose="020B0502040204020203" charset="-122"/>
                <a:ea typeface="微软雅黑 Light" panose="020B0502040204020203" charset="-122"/>
              </a:rPr>
              <a:t>——</a:t>
            </a:r>
            <a:r>
              <a:rPr lang="zh-CN" altLang="en-US" dirty="0">
                <a:latin typeface="微软雅黑 Light" panose="020B0502040204020203" charset="-122"/>
                <a:ea typeface="微软雅黑 Light" panose="020B0502040204020203" charset="-122"/>
              </a:rPr>
              <a:t>工作量太大，不可能（</a:t>
            </a:r>
            <a:r>
              <a:rPr lang="en-US" altLang="zh-CN" dirty="0">
                <a:latin typeface="微软雅黑 Light" panose="020B0502040204020203" charset="-122"/>
                <a:ea typeface="微软雅黑 Light" panose="020B0502040204020203" charset="-122"/>
              </a:rPr>
              <a:t>X</a:t>
            </a:r>
            <a:r>
              <a:rPr lang="zh-CN" altLang="en-US" dirty="0">
                <a:latin typeface="微软雅黑 Light" panose="020B0502040204020203" charset="-122"/>
                <a:ea typeface="微软雅黑 Light" panose="020B0502040204020203" charset="-122"/>
              </a:rPr>
              <a:t>）</a:t>
            </a:r>
            <a:endParaRPr lang="en-US" altLang="zh-CN" dirty="0"/>
          </a:p>
        </p:txBody>
      </p:sp>
    </p:spTree>
    <p:extLst>
      <p:ext uri="{BB962C8B-B14F-4D97-AF65-F5344CB8AC3E}">
        <p14:creationId xmlns:p14="http://schemas.microsoft.com/office/powerpoint/2010/main" val="10257461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panose="020B0503020204020204" charset="-122"/>
                <a:ea typeface="微软雅黑" panose="020B0503020204020204" charset="-122"/>
              </a:rPr>
              <a:t>操作符优化</a:t>
            </a:r>
            <a:br>
              <a:rPr lang="zh-CN" altLang="en-US" dirty="0"/>
            </a:br>
            <a:r>
              <a:rPr lang="en-US" altLang="zh-CN" sz="2800" dirty="0"/>
              <a:t>operator optimization</a:t>
            </a:r>
          </a:p>
        </p:txBody>
      </p:sp>
      <p:sp>
        <p:nvSpPr>
          <p:cNvPr id="3" name="Content Placeholder 2"/>
          <p:cNvSpPr>
            <a:spLocks noGrp="1"/>
          </p:cNvSpPr>
          <p:nvPr>
            <p:ph sz="half" idx="1"/>
          </p:nvPr>
        </p:nvSpPr>
        <p:spPr>
          <a:xfrm>
            <a:off x="838200" y="1825625"/>
            <a:ext cx="10438130" cy="4351655"/>
          </a:xfrm>
        </p:spPr>
        <p:txBody>
          <a:bodyPr/>
          <a:lstStyle/>
          <a:p>
            <a:r>
              <a:rPr lang="zh-CN" altLang="en-US" dirty="0">
                <a:latin typeface="微软雅黑 Light" panose="020B0502040204020203" charset="-122"/>
                <a:ea typeface="微软雅黑 Light" panose="020B0502040204020203" charset="-122"/>
              </a:rPr>
              <a:t>方法一</a:t>
            </a:r>
            <a:endParaRPr lang="en-US" altLang="zh-CN" dirty="0">
              <a:latin typeface="微软雅黑 Light" panose="020B0502040204020203" charset="-122"/>
              <a:ea typeface="微软雅黑 Light" panose="020B0502040204020203" charset="-122"/>
            </a:endParaRPr>
          </a:p>
          <a:p>
            <a:pPr lvl="1"/>
            <a:r>
              <a:rPr lang="zh-CN" altLang="en-US" dirty="0">
                <a:latin typeface="微软雅黑 Light" panose="020B0502040204020203" charset="-122"/>
                <a:ea typeface="微软雅黑 Light" panose="020B0502040204020203" charset="-122"/>
              </a:rPr>
              <a:t>遍历</a:t>
            </a:r>
            <a:r>
              <a:rPr lang="en-US" altLang="zh-CN" dirty="0">
                <a:latin typeface="微软雅黑 Light" panose="020B0502040204020203" charset="-122"/>
                <a:ea typeface="微软雅黑 Light" panose="020B0502040204020203" charset="-122"/>
              </a:rPr>
              <a:t>schedule</a:t>
            </a:r>
            <a:r>
              <a:rPr lang="zh-CN" altLang="en-US" dirty="0">
                <a:latin typeface="微软雅黑 Light" panose="020B0502040204020203" charset="-122"/>
                <a:ea typeface="微软雅黑 Light" panose="020B0502040204020203" charset="-122"/>
              </a:rPr>
              <a:t>空间，逐个运行实际测试</a:t>
            </a:r>
            <a:r>
              <a:rPr lang="en-US" altLang="zh-CN" dirty="0">
                <a:latin typeface="微软雅黑 Light" panose="020B0502040204020203" charset="-122"/>
                <a:ea typeface="微软雅黑 Light" panose="020B0502040204020203" charset="-122"/>
              </a:rPr>
              <a:t>——</a:t>
            </a:r>
            <a:r>
              <a:rPr lang="zh-CN" altLang="en-US" dirty="0">
                <a:latin typeface="微软雅黑 Light" panose="020B0502040204020203" charset="-122"/>
                <a:ea typeface="微软雅黑 Light" panose="020B0502040204020203" charset="-122"/>
              </a:rPr>
              <a:t>工作量太大，不可能（</a:t>
            </a:r>
            <a:r>
              <a:rPr lang="en-US" altLang="zh-CN" dirty="0">
                <a:latin typeface="微软雅黑 Light" panose="020B0502040204020203" charset="-122"/>
                <a:ea typeface="微软雅黑 Light" panose="020B0502040204020203" charset="-122"/>
              </a:rPr>
              <a:t>X</a:t>
            </a:r>
            <a:r>
              <a:rPr lang="zh-CN" altLang="en-US" dirty="0">
                <a:latin typeface="微软雅黑 Light" panose="020B0502040204020203" charset="-122"/>
                <a:ea typeface="微软雅黑 Light" panose="020B0502040204020203" charset="-122"/>
              </a:rPr>
              <a:t>）</a:t>
            </a:r>
            <a:endParaRPr lang="en-US" altLang="zh-CN" dirty="0">
              <a:latin typeface="微软雅黑 Light" panose="020B0502040204020203" charset="-122"/>
              <a:ea typeface="微软雅黑 Light" panose="020B0502040204020203" charset="-122"/>
            </a:endParaRPr>
          </a:p>
          <a:p>
            <a:pPr lvl="1"/>
            <a:endParaRPr lang="en-US" altLang="zh-CN" dirty="0">
              <a:latin typeface="微软雅黑 Light" panose="020B0502040204020203" charset="-122"/>
              <a:ea typeface="微软雅黑 Light" panose="020B0502040204020203" charset="-122"/>
            </a:endParaRPr>
          </a:p>
          <a:p>
            <a:r>
              <a:rPr lang="zh-CN" altLang="en-US" dirty="0">
                <a:latin typeface="微软雅黑 Light" panose="020B0502040204020203" charset="-122"/>
                <a:ea typeface="微软雅黑 Light" panose="020B0502040204020203" charset="-122"/>
              </a:rPr>
              <a:t>方法二</a:t>
            </a:r>
            <a:endParaRPr lang="en-US" altLang="zh-CN" dirty="0">
              <a:latin typeface="微软雅黑 Light" panose="020B0502040204020203" charset="-122"/>
              <a:ea typeface="微软雅黑 Light" panose="020B0502040204020203" charset="-122"/>
            </a:endParaRPr>
          </a:p>
          <a:p>
            <a:pPr lvl="1"/>
            <a:r>
              <a:rPr lang="zh-CN" altLang="en-US" dirty="0">
                <a:latin typeface="微软雅黑 Light" panose="020B0502040204020203" charset="-122"/>
                <a:ea typeface="微软雅黑 Light" panose="020B0502040204020203" charset="-122"/>
              </a:rPr>
              <a:t>使用性能预测替代实际测试，取</a:t>
            </a:r>
            <a:r>
              <a:rPr lang="en-US" altLang="zh-CN" dirty="0">
                <a:latin typeface="微软雅黑 Light" panose="020B0502040204020203" charset="-122"/>
                <a:ea typeface="微软雅黑 Light" panose="020B0502040204020203" charset="-122"/>
              </a:rPr>
              <a:t>k</a:t>
            </a:r>
            <a:r>
              <a:rPr lang="zh-CN" altLang="en-US" dirty="0">
                <a:latin typeface="微软雅黑 Light" panose="020B0502040204020203" charset="-122"/>
                <a:ea typeface="微软雅黑 Light" panose="020B0502040204020203" charset="-122"/>
              </a:rPr>
              <a:t>最优进行实际测试。手工搭建预测模型</a:t>
            </a:r>
            <a:endParaRPr lang="en-US" altLang="zh-CN" dirty="0">
              <a:latin typeface="微软雅黑 Light" panose="020B0502040204020203" charset="-122"/>
              <a:ea typeface="微软雅黑 Light" panose="020B0502040204020203" charset="-122"/>
            </a:endParaRPr>
          </a:p>
        </p:txBody>
      </p:sp>
    </p:spTree>
    <p:extLst>
      <p:ext uri="{BB962C8B-B14F-4D97-AF65-F5344CB8AC3E}">
        <p14:creationId xmlns:p14="http://schemas.microsoft.com/office/powerpoint/2010/main" val="34869476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panose="020B0503020204020204" charset="-122"/>
                <a:ea typeface="微软雅黑" panose="020B0503020204020204" charset="-122"/>
              </a:rPr>
              <a:t>操作符优化</a:t>
            </a:r>
            <a:br>
              <a:rPr lang="zh-CN" altLang="en-US" dirty="0"/>
            </a:br>
            <a:r>
              <a:rPr lang="en-US" altLang="zh-CN" sz="2800" dirty="0"/>
              <a:t>operator optimization</a:t>
            </a:r>
          </a:p>
        </p:txBody>
      </p:sp>
      <p:sp>
        <p:nvSpPr>
          <p:cNvPr id="3" name="Content Placeholder 2"/>
          <p:cNvSpPr>
            <a:spLocks noGrp="1"/>
          </p:cNvSpPr>
          <p:nvPr>
            <p:ph sz="half" idx="1"/>
          </p:nvPr>
        </p:nvSpPr>
        <p:spPr>
          <a:xfrm>
            <a:off x="838200" y="1825625"/>
            <a:ext cx="10438130" cy="4351655"/>
          </a:xfrm>
        </p:spPr>
        <p:txBody>
          <a:bodyPr/>
          <a:lstStyle/>
          <a:p>
            <a:r>
              <a:rPr lang="zh-CN" altLang="en-US" dirty="0">
                <a:latin typeface="微软雅黑 Light" panose="020B0502040204020203" charset="-122"/>
                <a:ea typeface="微软雅黑 Light" panose="020B0502040204020203" charset="-122"/>
              </a:rPr>
              <a:t>方法一</a:t>
            </a:r>
            <a:endParaRPr lang="en-US" altLang="zh-CN" dirty="0">
              <a:latin typeface="微软雅黑 Light" panose="020B0502040204020203" charset="-122"/>
              <a:ea typeface="微软雅黑 Light" panose="020B0502040204020203" charset="-122"/>
            </a:endParaRPr>
          </a:p>
          <a:p>
            <a:pPr lvl="1"/>
            <a:r>
              <a:rPr lang="zh-CN" altLang="en-US" dirty="0">
                <a:latin typeface="微软雅黑 Light" panose="020B0502040204020203" charset="-122"/>
                <a:ea typeface="微软雅黑 Light" panose="020B0502040204020203" charset="-122"/>
              </a:rPr>
              <a:t>遍历</a:t>
            </a:r>
            <a:r>
              <a:rPr lang="en-US" altLang="zh-CN" dirty="0">
                <a:latin typeface="微软雅黑 Light" panose="020B0502040204020203" charset="-122"/>
                <a:ea typeface="微软雅黑 Light" panose="020B0502040204020203" charset="-122"/>
              </a:rPr>
              <a:t>schedule</a:t>
            </a:r>
            <a:r>
              <a:rPr lang="zh-CN" altLang="en-US" dirty="0">
                <a:latin typeface="微软雅黑 Light" panose="020B0502040204020203" charset="-122"/>
                <a:ea typeface="微软雅黑 Light" panose="020B0502040204020203" charset="-122"/>
              </a:rPr>
              <a:t>空间，逐个运行实际测试</a:t>
            </a:r>
            <a:r>
              <a:rPr lang="en-US" altLang="zh-CN" dirty="0">
                <a:latin typeface="微软雅黑 Light" panose="020B0502040204020203" charset="-122"/>
                <a:ea typeface="微软雅黑 Light" panose="020B0502040204020203" charset="-122"/>
              </a:rPr>
              <a:t>——</a:t>
            </a:r>
            <a:r>
              <a:rPr lang="zh-CN" altLang="en-US" dirty="0">
                <a:latin typeface="微软雅黑 Light" panose="020B0502040204020203" charset="-122"/>
                <a:ea typeface="微软雅黑 Light" panose="020B0502040204020203" charset="-122"/>
              </a:rPr>
              <a:t>工作量太大，不可能（</a:t>
            </a:r>
            <a:r>
              <a:rPr lang="en-US" altLang="zh-CN" dirty="0">
                <a:latin typeface="微软雅黑 Light" panose="020B0502040204020203" charset="-122"/>
                <a:ea typeface="微软雅黑 Light" panose="020B0502040204020203" charset="-122"/>
              </a:rPr>
              <a:t>X</a:t>
            </a:r>
            <a:r>
              <a:rPr lang="zh-CN" altLang="en-US" dirty="0">
                <a:latin typeface="微软雅黑 Light" panose="020B0502040204020203" charset="-122"/>
                <a:ea typeface="微软雅黑 Light" panose="020B0502040204020203" charset="-122"/>
              </a:rPr>
              <a:t>）</a:t>
            </a:r>
            <a:endParaRPr lang="en-US" altLang="zh-CN" dirty="0">
              <a:latin typeface="微软雅黑 Light" panose="020B0502040204020203" charset="-122"/>
              <a:ea typeface="微软雅黑 Light" panose="020B0502040204020203" charset="-122"/>
            </a:endParaRPr>
          </a:p>
          <a:p>
            <a:pPr lvl="1"/>
            <a:endParaRPr lang="en-US" altLang="zh-CN" dirty="0">
              <a:latin typeface="微软雅黑 Light" panose="020B0502040204020203" charset="-122"/>
              <a:ea typeface="微软雅黑 Light" panose="020B0502040204020203" charset="-122"/>
            </a:endParaRPr>
          </a:p>
          <a:p>
            <a:r>
              <a:rPr lang="zh-CN" altLang="en-US" dirty="0">
                <a:latin typeface="微软雅黑 Light" panose="020B0502040204020203" charset="-122"/>
                <a:ea typeface="微软雅黑 Light" panose="020B0502040204020203" charset="-122"/>
              </a:rPr>
              <a:t>方法二</a:t>
            </a:r>
            <a:endParaRPr lang="en-US" altLang="zh-CN" dirty="0">
              <a:latin typeface="微软雅黑 Light" panose="020B0502040204020203" charset="-122"/>
              <a:ea typeface="微软雅黑 Light" panose="020B0502040204020203" charset="-122"/>
            </a:endParaRPr>
          </a:p>
          <a:p>
            <a:pPr lvl="1"/>
            <a:r>
              <a:rPr lang="zh-CN" altLang="en-US" dirty="0">
                <a:latin typeface="微软雅黑 Light" panose="020B0502040204020203" charset="-122"/>
                <a:ea typeface="微软雅黑 Light" panose="020B0502040204020203" charset="-122"/>
              </a:rPr>
              <a:t>使用性能预测替代实际测试，取</a:t>
            </a:r>
            <a:r>
              <a:rPr lang="en-US" altLang="zh-CN" dirty="0">
                <a:latin typeface="微软雅黑 Light" panose="020B0502040204020203" charset="-122"/>
                <a:ea typeface="微软雅黑 Light" panose="020B0502040204020203" charset="-122"/>
              </a:rPr>
              <a:t>k</a:t>
            </a:r>
            <a:r>
              <a:rPr lang="zh-CN" altLang="en-US" dirty="0">
                <a:latin typeface="微软雅黑 Light" panose="020B0502040204020203" charset="-122"/>
                <a:ea typeface="微软雅黑 Light" panose="020B0502040204020203" charset="-122"/>
              </a:rPr>
              <a:t>最优进行实际测试。手工搭建预测模型</a:t>
            </a:r>
            <a:r>
              <a:rPr lang="en-US" altLang="zh-CN" dirty="0">
                <a:latin typeface="微软雅黑 Light" panose="020B0502040204020203" charset="-122"/>
                <a:ea typeface="微软雅黑 Light" panose="020B0502040204020203" charset="-122"/>
              </a:rPr>
              <a:t>——</a:t>
            </a:r>
            <a:r>
              <a:rPr lang="zh-CN" altLang="en-US" dirty="0">
                <a:latin typeface="微软雅黑 Light" panose="020B0502040204020203" charset="-122"/>
                <a:ea typeface="微软雅黑 Light" panose="020B0502040204020203" charset="-122"/>
              </a:rPr>
              <a:t>预测模型的搭建需要相关专业知识和大量人工，并且精度和扩展性都有问题（</a:t>
            </a:r>
            <a:r>
              <a:rPr lang="en-US" altLang="zh-CN" dirty="0">
                <a:latin typeface="微软雅黑 Light" panose="020B0502040204020203" charset="-122"/>
                <a:ea typeface="微软雅黑 Light" panose="020B0502040204020203" charset="-122"/>
              </a:rPr>
              <a:t>X</a:t>
            </a:r>
            <a:r>
              <a:rPr lang="zh-CN" altLang="en-US" dirty="0">
                <a:latin typeface="微软雅黑 Light" panose="020B0502040204020203" charset="-122"/>
                <a:ea typeface="微软雅黑 Light" panose="020B0502040204020203" charset="-122"/>
              </a:rPr>
              <a:t>）</a:t>
            </a:r>
            <a:endParaRPr lang="en-US" altLang="zh-CN" dirty="0">
              <a:latin typeface="微软雅黑 Light" panose="020B0502040204020203" charset="-122"/>
              <a:ea typeface="微软雅黑 Light" panose="020B0502040204020203" charset="-122"/>
            </a:endParaRPr>
          </a:p>
        </p:txBody>
      </p:sp>
    </p:spTree>
    <p:extLst>
      <p:ext uri="{BB962C8B-B14F-4D97-AF65-F5344CB8AC3E}">
        <p14:creationId xmlns:p14="http://schemas.microsoft.com/office/powerpoint/2010/main" val="1158104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问题背景</a:t>
            </a:r>
            <a:br>
              <a:rPr lang="zh-CN" altLang="en-US" dirty="0">
                <a:latin typeface="微软雅黑" panose="020B0503020204020204" pitchFamily="34" charset="-122"/>
                <a:ea typeface="微软雅黑" panose="020B0503020204020204" pitchFamily="34" charset="-122"/>
              </a:rPr>
            </a:br>
            <a:r>
              <a:rPr lang="en-US" altLang="zh-CN" sz="3600" dirty="0">
                <a:ea typeface="微软雅黑" panose="020B0503020204020204" pitchFamily="34" charset="-122"/>
              </a:rPr>
              <a:t>background</a:t>
            </a:r>
          </a:p>
        </p:txBody>
      </p:sp>
      <p:sp>
        <p:nvSpPr>
          <p:cNvPr id="3" name="Content Placeholder 2"/>
          <p:cNvSpPr>
            <a:spLocks noGrp="1"/>
          </p:cNvSpPr>
          <p:nvPr>
            <p:ph sz="half" idx="1"/>
          </p:nvPr>
        </p:nvSpPr>
        <p:spPr>
          <a:xfrm>
            <a:off x="838200" y="1825625"/>
            <a:ext cx="10516235" cy="4351655"/>
          </a:xfrm>
        </p:spPr>
        <p:txBody>
          <a:bodyPr/>
          <a:lstStyle/>
          <a:p>
            <a:r>
              <a:rPr lang="zh-CN" altLang="en-US" dirty="0">
                <a:latin typeface="微软雅黑 Light" panose="020B0502040204020203" charset="-122"/>
                <a:ea typeface="微软雅黑 Light" panose="020B0502040204020203" charset="-122"/>
              </a:rPr>
              <a:t>部署应用一个深度学习模型面临两个方面的复杂性：</a:t>
            </a:r>
          </a:p>
          <a:p>
            <a:pPr marL="457200" lvl="1" indent="0">
              <a:buNone/>
            </a:pPr>
            <a:r>
              <a:rPr lang="en-US" altLang="zh-CN" dirty="0">
                <a:latin typeface="微软雅黑 Light" panose="020B0502040204020203" charset="-122"/>
                <a:ea typeface="微软雅黑 Light" panose="020B0502040204020203" charset="-122"/>
              </a:rPr>
              <a:t>1. </a:t>
            </a:r>
            <a:r>
              <a:rPr lang="zh-CN" altLang="en-US" dirty="0">
                <a:latin typeface="微软雅黑 Light" panose="020B0502040204020203" charset="-122"/>
                <a:ea typeface="微软雅黑 Light" panose="020B0502040204020203" charset="-122"/>
              </a:rPr>
              <a:t>多种多样的深度学习框架（</a:t>
            </a:r>
            <a:r>
              <a:rPr lang="en-US" altLang="zh-CN" dirty="0">
                <a:latin typeface="微软雅黑 Light" panose="020B0502040204020203" charset="-122"/>
                <a:ea typeface="微软雅黑 Light" panose="020B0502040204020203" charset="-122"/>
              </a:rPr>
              <a:t>Caffe</a:t>
            </a:r>
            <a:r>
              <a:rPr lang="zh-CN" altLang="en-US" dirty="0">
                <a:latin typeface="微软雅黑 Light" panose="020B0502040204020203" charset="-122"/>
                <a:ea typeface="微软雅黑 Light" panose="020B0502040204020203" charset="-122"/>
              </a:rPr>
              <a:t>，</a:t>
            </a:r>
            <a:r>
              <a:rPr lang="en-US" altLang="zh-CN" dirty="0" err="1">
                <a:latin typeface="微软雅黑 Light" panose="020B0502040204020203" charset="-122"/>
                <a:ea typeface="微软雅黑 Light" panose="020B0502040204020203" charset="-122"/>
              </a:rPr>
              <a:t>PyTorch</a:t>
            </a:r>
            <a:r>
              <a:rPr lang="zh-CN" altLang="en-US" dirty="0">
                <a:latin typeface="微软雅黑 Light" panose="020B0502040204020203" charset="-122"/>
                <a:ea typeface="微软雅黑 Light" panose="020B0502040204020203" charset="-122"/>
              </a:rPr>
              <a:t>，</a:t>
            </a:r>
            <a:r>
              <a:rPr lang="en-US" altLang="zh-CN" dirty="0" err="1">
                <a:latin typeface="微软雅黑 Light" panose="020B0502040204020203" charset="-122"/>
                <a:ea typeface="微软雅黑 Light" panose="020B0502040204020203" charset="-122"/>
              </a:rPr>
              <a:t>TensorFlow</a:t>
            </a:r>
            <a:r>
              <a:rPr lang="en-US" altLang="zh-CN" dirty="0">
                <a:latin typeface="微软雅黑 Light" panose="020B0502040204020203" charset="-122"/>
                <a:ea typeface="微软雅黑 Light" panose="020B0502040204020203" charset="-122"/>
              </a:rPr>
              <a:t> ...</a:t>
            </a:r>
            <a:r>
              <a:rPr lang="zh-CN" altLang="en-US" dirty="0">
                <a:latin typeface="微软雅黑 Light" panose="020B0502040204020203" charset="-122"/>
                <a:ea typeface="微软雅黑 Light" panose="020B0502040204020203" charset="-122"/>
              </a:rPr>
              <a:t>）</a:t>
            </a:r>
            <a:endParaRPr lang="en-US" altLang="zh-CN" dirty="0">
              <a:latin typeface="微软雅黑 Light" panose="020B0502040204020203" charset="-122"/>
              <a:ea typeface="微软雅黑 Light" panose="020B0502040204020203" charset="-122"/>
            </a:endParaRPr>
          </a:p>
          <a:p>
            <a:pPr marL="457200" lvl="1" indent="0">
              <a:buNone/>
            </a:pPr>
            <a:r>
              <a:rPr lang="en-US" altLang="zh-CN" dirty="0">
                <a:latin typeface="微软雅黑 Light" panose="020B0502040204020203" charset="-122"/>
                <a:ea typeface="微软雅黑 Light" panose="020B0502040204020203" charset="-122"/>
              </a:rPr>
              <a:t>2. </a:t>
            </a:r>
            <a:r>
              <a:rPr lang="zh-CN" altLang="en-US" dirty="0">
                <a:latin typeface="微软雅黑 Light" panose="020B0502040204020203" charset="-122"/>
                <a:ea typeface="微软雅黑 Light" panose="020B0502040204020203" charset="-122"/>
              </a:rPr>
              <a:t>多种多样的硬件后端（</a:t>
            </a:r>
            <a:r>
              <a:rPr lang="en-US" altLang="zh-CN" dirty="0">
                <a:latin typeface="微软雅黑 Light" panose="020B0502040204020203" charset="-122"/>
                <a:ea typeface="微软雅黑 Light" panose="020B0502040204020203" charset="-122"/>
              </a:rPr>
              <a:t>AMDGPU</a:t>
            </a:r>
            <a:r>
              <a:rPr lang="zh-CN" altLang="en-US" dirty="0">
                <a:latin typeface="微软雅黑 Light" panose="020B0502040204020203" charset="-122"/>
                <a:ea typeface="微软雅黑 Light" panose="020B0502040204020203" charset="-122"/>
              </a:rPr>
              <a:t>，</a:t>
            </a:r>
            <a:r>
              <a:rPr lang="en-US" altLang="zh-CN" dirty="0">
                <a:latin typeface="微软雅黑 Light" panose="020B0502040204020203" charset="-122"/>
                <a:ea typeface="微软雅黑 Light" panose="020B0502040204020203" charset="-122"/>
              </a:rPr>
              <a:t>ARM/X86</a:t>
            </a:r>
            <a:r>
              <a:rPr lang="zh-CN" altLang="en-US" dirty="0">
                <a:latin typeface="微软雅黑 Light" panose="020B0502040204020203" charset="-122"/>
                <a:ea typeface="微软雅黑 Light" panose="020B0502040204020203" charset="-122"/>
              </a:rPr>
              <a:t>，</a:t>
            </a:r>
            <a:r>
              <a:rPr lang="en-US" altLang="zh-CN" dirty="0" err="1">
                <a:latin typeface="微软雅黑 Light" panose="020B0502040204020203" charset="-122"/>
                <a:ea typeface="微软雅黑 Light" panose="020B0502040204020203" charset="-122"/>
              </a:rPr>
              <a:t>NvidiaGPU</a:t>
            </a:r>
            <a:r>
              <a:rPr lang="en-US" altLang="zh-CN" dirty="0">
                <a:latin typeface="微软雅黑 Light" panose="020B0502040204020203" charset="-122"/>
                <a:ea typeface="微软雅黑 Light" panose="020B0502040204020203" charset="-122"/>
              </a:rPr>
              <a:t>, TPU ...</a:t>
            </a:r>
            <a:r>
              <a:rPr lang="zh-CN" altLang="en-US" dirty="0">
                <a:latin typeface="微软雅黑 Light" panose="020B0502040204020203" charset="-122"/>
                <a:ea typeface="微软雅黑 Light" panose="020B0502040204020203" charset="-122"/>
              </a:rPr>
              <a:t>）</a:t>
            </a:r>
          </a:p>
          <a:p>
            <a:pPr marL="457200" lvl="1" indent="0">
              <a:buNone/>
            </a:pPr>
            <a:endParaRPr lang="zh-CN" altLang="en-US" dirty="0">
              <a:latin typeface="微软雅黑 Light" panose="020B0502040204020203" charset="-122"/>
              <a:ea typeface="微软雅黑 Light" panose="020B0502040204020203" charset="-122"/>
            </a:endParaRPr>
          </a:p>
          <a:p>
            <a:pPr marL="457200" lvl="1" indent="0">
              <a:buNone/>
            </a:pPr>
            <a:r>
              <a:rPr lang="en-US" altLang="zh-CN" dirty="0">
                <a:latin typeface="微软雅黑 Light" panose="020B0502040204020203" charset="-122"/>
                <a:ea typeface="微软雅黑 Light" panose="020B0502040204020203" charset="-122"/>
              </a:rPr>
              <a:t>					      </a:t>
            </a:r>
          </a:p>
          <a:p>
            <a:pPr lvl="0"/>
            <a:endParaRPr lang="zh-CN" altLang="en-US" dirty="0">
              <a:latin typeface="微软雅黑 Light" panose="020B0502040204020203" charset="-122"/>
              <a:ea typeface="微软雅黑 Light" panose="020B0502040204020203" charset="-122"/>
            </a:endParaRPr>
          </a:p>
        </p:txBody>
      </p:sp>
      <p:pic>
        <p:nvPicPr>
          <p:cNvPr id="6" name="Content Placeholder 5" descr="fig1"/>
          <p:cNvPicPr>
            <a:picLocks noGrp="1" noChangeAspect="1"/>
          </p:cNvPicPr>
          <p:nvPr>
            <p:ph sz="half" idx="2"/>
          </p:nvPr>
        </p:nvPicPr>
        <p:blipFill>
          <a:blip r:embed="rId2"/>
          <a:stretch>
            <a:fillRect/>
          </a:stretch>
        </p:blipFill>
        <p:spPr>
          <a:xfrm>
            <a:off x="899795" y="3187700"/>
            <a:ext cx="5272405" cy="2989580"/>
          </a:xfrm>
          <a:prstGeom prst="rect">
            <a:avLst/>
          </a:prstGeom>
        </p:spPr>
      </p:pic>
      <p:sp>
        <p:nvSpPr>
          <p:cNvPr id="7" name="Text Box 6"/>
          <p:cNvSpPr txBox="1"/>
          <p:nvPr/>
        </p:nvSpPr>
        <p:spPr>
          <a:xfrm>
            <a:off x="6172200" y="5127625"/>
            <a:ext cx="3275965" cy="922020"/>
          </a:xfrm>
          <a:prstGeom prst="rect">
            <a:avLst/>
          </a:prstGeom>
          <a:noFill/>
        </p:spPr>
        <p:txBody>
          <a:bodyPr wrap="square" rtlCol="0">
            <a:spAutoFit/>
          </a:bodyPr>
          <a:lstStyle/>
          <a:p>
            <a:pPr algn="l"/>
            <a:r>
              <a:rPr lang="en-US" altLang="zh-CN" dirty="0">
                <a:latin typeface="微软雅黑 Light" panose="020B0502040204020203" charset="-122"/>
                <a:ea typeface="微软雅黑 Light" panose="020B0502040204020203" charset="-122"/>
                <a:sym typeface="+mn-ea"/>
              </a:rPr>
              <a:t>CPU,GPU,TPU</a:t>
            </a:r>
            <a:r>
              <a:rPr lang="zh-CN" altLang="en-US" dirty="0">
                <a:latin typeface="微软雅黑 Light" panose="020B0502040204020203" charset="-122"/>
                <a:ea typeface="微软雅黑 Light" panose="020B0502040204020203" charset="-122"/>
                <a:sym typeface="+mn-ea"/>
              </a:rPr>
              <a:t>的内存架构不同，计算基元也不同，在优化过程中需要面临这一多样性。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panose="020B0503020204020204" charset="-122"/>
                <a:ea typeface="微软雅黑" panose="020B0503020204020204" charset="-122"/>
              </a:rPr>
              <a:t>操作符优化</a:t>
            </a:r>
            <a:br>
              <a:rPr lang="zh-CN" altLang="en-US" dirty="0"/>
            </a:br>
            <a:r>
              <a:rPr lang="en-US" altLang="zh-CN" sz="2800" dirty="0"/>
              <a:t>operator optimization</a:t>
            </a:r>
          </a:p>
        </p:txBody>
      </p:sp>
      <p:sp>
        <p:nvSpPr>
          <p:cNvPr id="3" name="Content Placeholder 2"/>
          <p:cNvSpPr>
            <a:spLocks noGrp="1"/>
          </p:cNvSpPr>
          <p:nvPr>
            <p:ph sz="half" idx="1"/>
          </p:nvPr>
        </p:nvSpPr>
        <p:spPr>
          <a:xfrm>
            <a:off x="838200" y="1825625"/>
            <a:ext cx="10438130" cy="4351655"/>
          </a:xfrm>
        </p:spPr>
        <p:txBody>
          <a:bodyPr>
            <a:normAutofit lnSpcReduction="10000"/>
          </a:bodyPr>
          <a:lstStyle/>
          <a:p>
            <a:r>
              <a:rPr lang="zh-CN" altLang="en-US" dirty="0">
                <a:latin typeface="微软雅黑 Light" panose="020B0502040204020203" charset="-122"/>
                <a:ea typeface="微软雅黑 Light" panose="020B0502040204020203" charset="-122"/>
              </a:rPr>
              <a:t>方法一</a:t>
            </a:r>
            <a:endParaRPr lang="en-US" altLang="zh-CN" dirty="0">
              <a:latin typeface="微软雅黑 Light" panose="020B0502040204020203" charset="-122"/>
              <a:ea typeface="微软雅黑 Light" panose="020B0502040204020203" charset="-122"/>
            </a:endParaRPr>
          </a:p>
          <a:p>
            <a:pPr lvl="1"/>
            <a:r>
              <a:rPr lang="zh-CN" altLang="en-US" dirty="0">
                <a:latin typeface="微软雅黑 Light" panose="020B0502040204020203" charset="-122"/>
                <a:ea typeface="微软雅黑 Light" panose="020B0502040204020203" charset="-122"/>
              </a:rPr>
              <a:t>遍历</a:t>
            </a:r>
            <a:r>
              <a:rPr lang="en-US" altLang="zh-CN" dirty="0">
                <a:latin typeface="微软雅黑 Light" panose="020B0502040204020203" charset="-122"/>
                <a:ea typeface="微软雅黑 Light" panose="020B0502040204020203" charset="-122"/>
              </a:rPr>
              <a:t>schedule</a:t>
            </a:r>
            <a:r>
              <a:rPr lang="zh-CN" altLang="en-US" dirty="0">
                <a:latin typeface="微软雅黑 Light" panose="020B0502040204020203" charset="-122"/>
                <a:ea typeface="微软雅黑 Light" panose="020B0502040204020203" charset="-122"/>
              </a:rPr>
              <a:t>空间，逐个运行实际测试</a:t>
            </a:r>
            <a:r>
              <a:rPr lang="en-US" altLang="zh-CN" dirty="0">
                <a:latin typeface="微软雅黑 Light" panose="020B0502040204020203" charset="-122"/>
                <a:ea typeface="微软雅黑 Light" panose="020B0502040204020203" charset="-122"/>
              </a:rPr>
              <a:t>——</a:t>
            </a:r>
            <a:r>
              <a:rPr lang="zh-CN" altLang="en-US" dirty="0">
                <a:latin typeface="微软雅黑 Light" panose="020B0502040204020203" charset="-122"/>
                <a:ea typeface="微软雅黑 Light" panose="020B0502040204020203" charset="-122"/>
              </a:rPr>
              <a:t>工作量太大，不可能（</a:t>
            </a:r>
            <a:r>
              <a:rPr lang="en-US" altLang="zh-CN" dirty="0">
                <a:latin typeface="微软雅黑 Light" panose="020B0502040204020203" charset="-122"/>
                <a:ea typeface="微软雅黑 Light" panose="020B0502040204020203" charset="-122"/>
              </a:rPr>
              <a:t>X</a:t>
            </a:r>
            <a:r>
              <a:rPr lang="zh-CN" altLang="en-US" dirty="0">
                <a:latin typeface="微软雅黑 Light" panose="020B0502040204020203" charset="-122"/>
                <a:ea typeface="微软雅黑 Light" panose="020B0502040204020203" charset="-122"/>
              </a:rPr>
              <a:t>）</a:t>
            </a:r>
            <a:endParaRPr lang="en-US" altLang="zh-CN" dirty="0">
              <a:latin typeface="微软雅黑 Light" panose="020B0502040204020203" charset="-122"/>
              <a:ea typeface="微软雅黑 Light" panose="020B0502040204020203" charset="-122"/>
            </a:endParaRPr>
          </a:p>
          <a:p>
            <a:pPr lvl="1"/>
            <a:endParaRPr lang="en-US" altLang="zh-CN" dirty="0">
              <a:latin typeface="微软雅黑 Light" panose="020B0502040204020203" charset="-122"/>
              <a:ea typeface="微软雅黑 Light" panose="020B0502040204020203" charset="-122"/>
            </a:endParaRPr>
          </a:p>
          <a:p>
            <a:r>
              <a:rPr lang="zh-CN" altLang="en-US" dirty="0">
                <a:latin typeface="微软雅黑 Light" panose="020B0502040204020203" charset="-122"/>
                <a:ea typeface="微软雅黑 Light" panose="020B0502040204020203" charset="-122"/>
              </a:rPr>
              <a:t>方法二</a:t>
            </a:r>
            <a:endParaRPr lang="en-US" altLang="zh-CN" dirty="0">
              <a:latin typeface="微软雅黑 Light" panose="020B0502040204020203" charset="-122"/>
              <a:ea typeface="微软雅黑 Light" panose="020B0502040204020203" charset="-122"/>
            </a:endParaRPr>
          </a:p>
          <a:p>
            <a:pPr lvl="1"/>
            <a:r>
              <a:rPr lang="zh-CN" altLang="en-US" dirty="0">
                <a:latin typeface="微软雅黑 Light" panose="020B0502040204020203" charset="-122"/>
                <a:ea typeface="微软雅黑 Light" panose="020B0502040204020203" charset="-122"/>
              </a:rPr>
              <a:t>使用性能预测替代实际测试，取</a:t>
            </a:r>
            <a:r>
              <a:rPr lang="en-US" altLang="zh-CN" dirty="0">
                <a:latin typeface="微软雅黑 Light" panose="020B0502040204020203" charset="-122"/>
                <a:ea typeface="微软雅黑 Light" panose="020B0502040204020203" charset="-122"/>
              </a:rPr>
              <a:t>k</a:t>
            </a:r>
            <a:r>
              <a:rPr lang="zh-CN" altLang="en-US" dirty="0">
                <a:latin typeface="微软雅黑 Light" panose="020B0502040204020203" charset="-122"/>
                <a:ea typeface="微软雅黑 Light" panose="020B0502040204020203" charset="-122"/>
              </a:rPr>
              <a:t>最优进行实际测试。手工搭建预测模型</a:t>
            </a:r>
            <a:r>
              <a:rPr lang="en-US" altLang="zh-CN" dirty="0">
                <a:latin typeface="微软雅黑 Light" panose="020B0502040204020203" charset="-122"/>
                <a:ea typeface="微软雅黑 Light" panose="020B0502040204020203" charset="-122"/>
              </a:rPr>
              <a:t>——</a:t>
            </a:r>
            <a:r>
              <a:rPr lang="zh-CN" altLang="en-US" dirty="0">
                <a:latin typeface="微软雅黑 Light" panose="020B0502040204020203" charset="-122"/>
                <a:ea typeface="微软雅黑 Light" panose="020B0502040204020203" charset="-122"/>
              </a:rPr>
              <a:t>预测模型的搭建需要相关专业知识和大量人工，并且精度和扩展性都有问题（</a:t>
            </a:r>
            <a:r>
              <a:rPr lang="en-US" altLang="zh-CN" dirty="0">
                <a:latin typeface="微软雅黑 Light" panose="020B0502040204020203" charset="-122"/>
                <a:ea typeface="微软雅黑 Light" panose="020B0502040204020203" charset="-122"/>
              </a:rPr>
              <a:t>X</a:t>
            </a:r>
            <a:r>
              <a:rPr lang="zh-CN" altLang="en-US" dirty="0">
                <a:latin typeface="微软雅黑 Light" panose="020B0502040204020203" charset="-122"/>
                <a:ea typeface="微软雅黑 Light" panose="020B0502040204020203" charset="-122"/>
              </a:rPr>
              <a:t>）</a:t>
            </a:r>
            <a:endParaRPr lang="en-US" altLang="zh-CN" dirty="0">
              <a:latin typeface="微软雅黑 Light" panose="020B0502040204020203" charset="-122"/>
              <a:ea typeface="微软雅黑 Light" panose="020B0502040204020203" charset="-122"/>
            </a:endParaRPr>
          </a:p>
          <a:p>
            <a:pPr lvl="1"/>
            <a:endParaRPr lang="en-US" altLang="zh-CN" dirty="0">
              <a:latin typeface="微软雅黑 Light" panose="020B0502040204020203" charset="-122"/>
              <a:ea typeface="微软雅黑 Light" panose="020B0502040204020203" charset="-122"/>
            </a:endParaRPr>
          </a:p>
          <a:p>
            <a:r>
              <a:rPr lang="zh-CN" altLang="en-US" dirty="0">
                <a:latin typeface="微软雅黑 Light" panose="020B0502040204020203" charset="-122"/>
                <a:ea typeface="微软雅黑 Light" panose="020B0502040204020203" charset="-122"/>
              </a:rPr>
              <a:t>方法三</a:t>
            </a:r>
            <a:endParaRPr lang="en-US" altLang="zh-CN" dirty="0">
              <a:latin typeface="微软雅黑 Light" panose="020B0502040204020203" charset="-122"/>
              <a:ea typeface="微软雅黑 Light" panose="020B0502040204020203" charset="-122"/>
            </a:endParaRPr>
          </a:p>
          <a:p>
            <a:pPr lvl="1"/>
            <a:r>
              <a:rPr lang="zh-CN" altLang="en-US" dirty="0">
                <a:latin typeface="微软雅黑 Light" panose="020B0502040204020203" charset="-122"/>
                <a:ea typeface="微软雅黑 Light" panose="020B0502040204020203" charset="-122"/>
              </a:rPr>
              <a:t>使用基于</a:t>
            </a:r>
            <a:r>
              <a:rPr lang="en-US" altLang="zh-CN" dirty="0">
                <a:latin typeface="微软雅黑 Light" panose="020B0502040204020203" charset="-122"/>
                <a:ea typeface="微软雅黑 Light" panose="020B0502040204020203" charset="-122"/>
              </a:rPr>
              <a:t>ML</a:t>
            </a:r>
            <a:r>
              <a:rPr lang="zh-CN" altLang="en-US" dirty="0">
                <a:latin typeface="微软雅黑 Light" panose="020B0502040204020203" charset="-122"/>
                <a:ea typeface="微软雅黑 Light" panose="020B0502040204020203" charset="-122"/>
              </a:rPr>
              <a:t>的模型指导预测，模型可以使用一些测试数据，或其他相关工作的数据进行训练搭建。</a:t>
            </a:r>
            <a:endParaRPr lang="en-US" altLang="zh-CN" dirty="0">
              <a:latin typeface="微软雅黑 Light" panose="020B0502040204020203" charset="-122"/>
              <a:ea typeface="微软雅黑 Light" panose="020B0502040204020203" charset="-122"/>
            </a:endParaRPr>
          </a:p>
        </p:txBody>
      </p:sp>
    </p:spTree>
    <p:extLst>
      <p:ext uri="{BB962C8B-B14F-4D97-AF65-F5344CB8AC3E}">
        <p14:creationId xmlns:p14="http://schemas.microsoft.com/office/powerpoint/2010/main" val="32001517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panose="020B0503020204020204" charset="-122"/>
                <a:ea typeface="微软雅黑" panose="020B0503020204020204" charset="-122"/>
              </a:rPr>
              <a:t>操作符优化</a:t>
            </a:r>
            <a:br>
              <a:rPr lang="zh-CN" altLang="en-US" dirty="0"/>
            </a:br>
            <a:r>
              <a:rPr lang="en-US" altLang="zh-CN" sz="2800" dirty="0"/>
              <a:t>operator optimization</a:t>
            </a:r>
          </a:p>
        </p:txBody>
      </p:sp>
      <p:sp>
        <p:nvSpPr>
          <p:cNvPr id="3" name="Content Placeholder 2"/>
          <p:cNvSpPr>
            <a:spLocks noGrp="1"/>
          </p:cNvSpPr>
          <p:nvPr>
            <p:ph sz="half" idx="1"/>
          </p:nvPr>
        </p:nvSpPr>
        <p:spPr>
          <a:xfrm>
            <a:off x="838200" y="1825625"/>
            <a:ext cx="10438130" cy="4351655"/>
          </a:xfrm>
        </p:spPr>
        <p:txBody>
          <a:bodyPr/>
          <a:lstStyle/>
          <a:p>
            <a:r>
              <a:rPr lang="zh-CN" altLang="en-US" dirty="0">
                <a:latin typeface="微软雅黑 Light" panose="020B0502040204020203" charset="-122"/>
                <a:ea typeface="微软雅黑 Light" panose="020B0502040204020203" charset="-122"/>
              </a:rPr>
              <a:t>较好的解决了精度和扩展性的问题，减少了人工负担。</a:t>
            </a:r>
            <a:endParaRPr lang="en-US" altLang="zh-CN" dirty="0">
              <a:latin typeface="微软雅黑 Light" panose="020B0502040204020203" charset="-122"/>
              <a:ea typeface="微软雅黑 Light" panose="020B0502040204020203" charset="-122"/>
            </a:endParaRPr>
          </a:p>
          <a:p>
            <a:endParaRPr lang="en-US" altLang="zh-CN" dirty="0">
              <a:latin typeface="微软雅黑 Light" panose="020B0502040204020203" charset="-122"/>
              <a:ea typeface="微软雅黑 Light" panose="020B0502040204020203" charset="-122"/>
            </a:endParaRPr>
          </a:p>
          <a:p>
            <a:r>
              <a:rPr lang="zh-CN" altLang="en-US" dirty="0">
                <a:latin typeface="微软雅黑 Light" panose="020B0502040204020203" charset="-122"/>
                <a:ea typeface="微软雅黑 Light" panose="020B0502040204020203" charset="-122"/>
              </a:rPr>
              <a:t>仍存在优化空间：由于预测的目的是得到</a:t>
            </a:r>
            <a:r>
              <a:rPr lang="en-US" altLang="zh-CN" dirty="0">
                <a:latin typeface="微软雅黑 Light" panose="020B0502040204020203" charset="-122"/>
                <a:ea typeface="微软雅黑 Light" panose="020B0502040204020203" charset="-122"/>
              </a:rPr>
              <a:t>k</a:t>
            </a:r>
            <a:r>
              <a:rPr lang="zh-CN" altLang="en-US" dirty="0">
                <a:latin typeface="微软雅黑 Light" panose="020B0502040204020203" charset="-122"/>
                <a:ea typeface="微软雅黑 Light" panose="020B0502040204020203" charset="-122"/>
              </a:rPr>
              <a:t>最优，不需对“实际运行时间”进行预测，只需对输入</a:t>
            </a:r>
            <a:r>
              <a:rPr lang="en-US" altLang="zh-CN" dirty="0">
                <a:latin typeface="微软雅黑 Light" panose="020B0502040204020203" charset="-122"/>
                <a:ea typeface="微软雅黑 Light" panose="020B0502040204020203" charset="-122"/>
              </a:rPr>
              <a:t>schedule</a:t>
            </a:r>
            <a:r>
              <a:rPr lang="zh-CN" altLang="en-US" dirty="0">
                <a:latin typeface="微软雅黑 Light" panose="020B0502040204020203" charset="-122"/>
                <a:ea typeface="微软雅黑 Light" panose="020B0502040204020203" charset="-122"/>
              </a:rPr>
              <a:t>集预测排序结果。</a:t>
            </a:r>
            <a:endParaRPr lang="en-US" altLang="zh-CN" dirty="0">
              <a:latin typeface="微软雅黑 Light" panose="020B0502040204020203" charset="-122"/>
              <a:ea typeface="微软雅黑 Light" panose="020B0502040204020203" charset="-122"/>
            </a:endParaRPr>
          </a:p>
        </p:txBody>
      </p:sp>
    </p:spTree>
    <p:extLst>
      <p:ext uri="{BB962C8B-B14F-4D97-AF65-F5344CB8AC3E}">
        <p14:creationId xmlns:p14="http://schemas.microsoft.com/office/powerpoint/2010/main" val="1065841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panose="020B0503020204020204" charset="-122"/>
                <a:ea typeface="微软雅黑" panose="020B0503020204020204" charset="-122"/>
              </a:rPr>
              <a:t>操作符优化</a:t>
            </a:r>
            <a:br>
              <a:rPr lang="zh-CN" altLang="en-US" dirty="0"/>
            </a:br>
            <a:r>
              <a:rPr lang="en-US" altLang="zh-CN" sz="2800" dirty="0"/>
              <a:t>operator optimization</a:t>
            </a:r>
          </a:p>
        </p:txBody>
      </p:sp>
      <p:sp>
        <p:nvSpPr>
          <p:cNvPr id="3" name="Content Placeholder 2"/>
          <p:cNvSpPr>
            <a:spLocks noGrp="1"/>
          </p:cNvSpPr>
          <p:nvPr>
            <p:ph sz="half" idx="1"/>
          </p:nvPr>
        </p:nvSpPr>
        <p:spPr>
          <a:xfrm>
            <a:off x="838200" y="1825625"/>
            <a:ext cx="10438130" cy="4351655"/>
          </a:xfrm>
        </p:spPr>
        <p:txBody>
          <a:bodyPr/>
          <a:lstStyle/>
          <a:p>
            <a:r>
              <a:rPr lang="zh-CN" altLang="en-US" dirty="0">
                <a:latin typeface="微软雅黑 Light" panose="020B0502040204020203" pitchFamily="34" charset="-122"/>
                <a:ea typeface="微软雅黑 Light" panose="020B0502040204020203" pitchFamily="34" charset="-122"/>
              </a:rPr>
              <a:t>代码选择</a:t>
            </a:r>
            <a:endParaRPr lang="en-US" altLang="zh-CN" dirty="0">
              <a:latin typeface="微软雅黑 Light" panose="020B0502040204020203" pitchFamily="34" charset="-122"/>
              <a:ea typeface="微软雅黑 Light" panose="020B0502040204020203" pitchFamily="34" charset="-122"/>
            </a:endParaRPr>
          </a:p>
          <a:p>
            <a:pPr lvl="1"/>
            <a:r>
              <a:rPr lang="zh-CN" altLang="en-US" dirty="0">
                <a:latin typeface="微软雅黑 Light" panose="020B0502040204020203" pitchFamily="34" charset="-122"/>
                <a:ea typeface="微软雅黑 Light" panose="020B0502040204020203" pitchFamily="34" charset="-122"/>
              </a:rPr>
              <a:t>已经得到了在不同硬件后端下不同的</a:t>
            </a:r>
            <a:r>
              <a:rPr lang="en-US" altLang="zh-CN" dirty="0">
                <a:latin typeface="微软雅黑 Light" panose="020B0502040204020203" pitchFamily="34" charset="-122"/>
                <a:ea typeface="微软雅黑 Light" panose="020B0502040204020203" pitchFamily="34" charset="-122"/>
              </a:rPr>
              <a:t>schedule</a:t>
            </a:r>
          </a:p>
          <a:p>
            <a:pPr lvl="1"/>
            <a:r>
              <a:rPr lang="zh-CN" altLang="en-US" dirty="0">
                <a:latin typeface="微软雅黑 Light" panose="020B0502040204020203" pitchFamily="34" charset="-122"/>
                <a:ea typeface="微软雅黑 Light" panose="020B0502040204020203" pitchFamily="34" charset="-122"/>
              </a:rPr>
              <a:t>如何针对特定硬件后端生成完整程序？</a:t>
            </a:r>
            <a:endParaRPr lang="en-US" altLang="zh-CN" dirty="0">
              <a:latin typeface="微软雅黑 Light" panose="020B0502040204020203" pitchFamily="34" charset="-122"/>
              <a:ea typeface="微软雅黑 Light" panose="020B0502040204020203" pitchFamily="34" charset="-122"/>
            </a:endParaRPr>
          </a:p>
          <a:p>
            <a:pPr marL="457200" lvl="1" indent="0">
              <a:buNone/>
            </a:pPr>
            <a:r>
              <a:rPr lang="en-US" altLang="zh-CN" dirty="0">
                <a:latin typeface="微软雅黑 Light" panose="020B0502040204020203" pitchFamily="34" charset="-122"/>
                <a:ea typeface="微软雅黑 Light" panose="020B0502040204020203" pitchFamily="34" charset="-122"/>
              </a:rPr>
              <a:t>   </a:t>
            </a:r>
            <a:r>
              <a:rPr lang="zh-CN" altLang="en-US" dirty="0">
                <a:latin typeface="微软雅黑 Light" panose="020B0502040204020203" pitchFamily="34" charset="-122"/>
                <a:ea typeface="微软雅黑 Light" panose="020B0502040204020203" pitchFamily="34" charset="-122"/>
              </a:rPr>
              <a:t>     </a:t>
            </a:r>
            <a:r>
              <a:rPr lang="en-US" altLang="zh-CN" dirty="0">
                <a:latin typeface="微软雅黑 Light" panose="020B0502040204020203" pitchFamily="34" charset="-122"/>
                <a:ea typeface="微软雅黑 Light" panose="020B0502040204020203" pitchFamily="34" charset="-122"/>
              </a:rPr>
              <a:t>schedule</a:t>
            </a:r>
            <a:r>
              <a:rPr lang="zh-CN" altLang="en-US" dirty="0">
                <a:latin typeface="微软雅黑 Light" panose="020B0502040204020203" pitchFamily="34" charset="-122"/>
                <a:ea typeface="微软雅黑 Light" panose="020B0502040204020203" pitchFamily="34" charset="-122"/>
              </a:rPr>
              <a:t>空间作为搜索空间，输入目标硬件后端参数，选择最高效的</a:t>
            </a:r>
            <a:r>
              <a:rPr lang="en-US" altLang="zh-CN" dirty="0">
                <a:latin typeface="微软雅黑 Light" panose="020B0502040204020203" pitchFamily="34" charset="-122"/>
                <a:ea typeface="微软雅黑 Light" panose="020B0502040204020203" pitchFamily="34" charset="-122"/>
              </a:rPr>
              <a:t>schedule</a:t>
            </a:r>
            <a:r>
              <a:rPr lang="zh-CN" altLang="en-US" dirty="0">
                <a:latin typeface="微软雅黑 Light" panose="020B0502040204020203" pitchFamily="34" charset="-122"/>
                <a:ea typeface="微软雅黑 Light" panose="020B0502040204020203" pitchFamily="34" charset="-122"/>
              </a:rPr>
              <a:t>，生成实现代码。</a:t>
            </a:r>
            <a:r>
              <a:rPr lang="en-US" altLang="zh-CN" dirty="0">
                <a:latin typeface="微软雅黑 Light" panose="020B0502040204020203" pitchFamily="34" charset="-122"/>
                <a:ea typeface="微软雅黑 Light" panose="020B0502040204020203" pitchFamily="34" charset="-122"/>
              </a:rPr>
              <a:t>How</a:t>
            </a:r>
            <a:r>
              <a:rPr lang="zh-CN" altLang="en-US" dirty="0">
                <a:latin typeface="微软雅黑 Light" panose="020B0502040204020203" pitchFamily="34" charset="-122"/>
                <a:ea typeface="微软雅黑 Light" panose="020B0502040204020203" pitchFamily="34" charset="-122"/>
              </a:rPr>
              <a:t>？</a:t>
            </a:r>
            <a:endParaRPr lang="en-US" altLang="zh-CN" dirty="0">
              <a:latin typeface="微软雅黑 Light" panose="020B0502040204020203" pitchFamily="34" charset="-122"/>
              <a:ea typeface="微软雅黑 Light" panose="020B0502040204020203" pitchFamily="34" charset="-122"/>
            </a:endParaRPr>
          </a:p>
          <a:p>
            <a:pPr lvl="1"/>
            <a:r>
              <a:rPr lang="en-US" altLang="zh-CN" dirty="0">
                <a:latin typeface="微软雅黑 Light" panose="020B0502040204020203" pitchFamily="34" charset="-122"/>
                <a:ea typeface="微软雅黑 Light" panose="020B0502040204020203" pitchFamily="34" charset="-122"/>
              </a:rPr>
              <a:t>TVM</a:t>
            </a:r>
            <a:r>
              <a:rPr lang="zh-CN" altLang="en-US" dirty="0">
                <a:latin typeface="微软雅黑 Light" panose="020B0502040204020203" pitchFamily="34" charset="-122"/>
                <a:ea typeface="微软雅黑 Light" panose="020B0502040204020203" pitchFamily="34" charset="-122"/>
              </a:rPr>
              <a:t>的</a:t>
            </a:r>
            <a:r>
              <a:rPr lang="en-US" altLang="zh-CN" dirty="0">
                <a:latin typeface="微软雅黑 Light" panose="020B0502040204020203" pitchFamily="34" charset="-122"/>
                <a:ea typeface="微软雅黑 Light" panose="020B0502040204020203" pitchFamily="34" charset="-122"/>
              </a:rPr>
              <a:t>automated schedule optimizer</a:t>
            </a:r>
            <a:r>
              <a:rPr lang="zh-CN" altLang="en-US" dirty="0">
                <a:latin typeface="微软雅黑 Light" panose="020B0502040204020203" pitchFamily="34" charset="-122"/>
                <a:ea typeface="微软雅黑 Light" panose="020B0502040204020203" pitchFamily="34" charset="-122"/>
              </a:rPr>
              <a:t>模块</a:t>
            </a:r>
            <a:endParaRPr lang="en-US" altLang="zh-CN"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5415729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panose="020B0503020204020204" charset="-122"/>
                <a:ea typeface="微软雅黑" panose="020B0503020204020204" charset="-122"/>
              </a:rPr>
              <a:t>操作符优化</a:t>
            </a:r>
            <a:br>
              <a:rPr lang="zh-CN" altLang="en-US" dirty="0"/>
            </a:br>
            <a:r>
              <a:rPr lang="en-US" altLang="zh-CN" sz="2800" dirty="0"/>
              <a:t>operator optimization</a:t>
            </a:r>
          </a:p>
        </p:txBody>
      </p:sp>
      <p:sp>
        <p:nvSpPr>
          <p:cNvPr id="3" name="Content Placeholder 2"/>
          <p:cNvSpPr>
            <a:spLocks noGrp="1"/>
          </p:cNvSpPr>
          <p:nvPr>
            <p:ph sz="half" idx="1"/>
          </p:nvPr>
        </p:nvSpPr>
        <p:spPr>
          <a:xfrm>
            <a:off x="838200" y="1825625"/>
            <a:ext cx="10438130" cy="4351655"/>
          </a:xfrm>
        </p:spPr>
        <p:txBody>
          <a:bodyPr/>
          <a:lstStyle/>
          <a:p>
            <a:r>
              <a:rPr lang="en-US" altLang="zh-CN" dirty="0">
                <a:latin typeface="微软雅黑 Light" panose="020B0502040204020203" pitchFamily="34" charset="-122"/>
                <a:ea typeface="微软雅黑 Light" panose="020B0502040204020203" pitchFamily="34" charset="-122"/>
              </a:rPr>
              <a:t>Automated schedule optimizer</a:t>
            </a:r>
            <a:r>
              <a:rPr lang="zh-CN" altLang="en-US" dirty="0">
                <a:latin typeface="微软雅黑 Light" panose="020B0502040204020203" pitchFamily="34" charset="-122"/>
                <a:ea typeface="微软雅黑 Light" panose="020B0502040204020203" pitchFamily="34" charset="-122"/>
              </a:rPr>
              <a:t>，包含两个主要部件</a:t>
            </a:r>
            <a:endParaRPr lang="en-US" altLang="zh-CN" dirty="0">
              <a:latin typeface="微软雅黑 Light" panose="020B0502040204020203" pitchFamily="34" charset="-122"/>
              <a:ea typeface="微软雅黑 Light" panose="020B0502040204020203" pitchFamily="34" charset="-122"/>
            </a:endParaRPr>
          </a:p>
          <a:p>
            <a:pPr lvl="1"/>
            <a:r>
              <a:rPr lang="en-US" altLang="zh-CN" dirty="0">
                <a:latin typeface="微软雅黑 Light" panose="020B0502040204020203" pitchFamily="34" charset="-122"/>
                <a:ea typeface="微软雅黑 Light" panose="020B0502040204020203" pitchFamily="34" charset="-122"/>
              </a:rPr>
              <a:t>ML-based </a:t>
            </a:r>
            <a:r>
              <a:rPr lang="zh-CN" altLang="en-US" dirty="0">
                <a:latin typeface="微软雅黑 Light" panose="020B0502040204020203" pitchFamily="34" charset="-122"/>
                <a:ea typeface="微软雅黑 Light" panose="020B0502040204020203" pitchFamily="34" charset="-122"/>
              </a:rPr>
              <a:t>开销模型用于预测给定后端下各实现代码的性能</a:t>
            </a:r>
            <a:endParaRPr lang="en-US" altLang="zh-CN" dirty="0">
              <a:latin typeface="微软雅黑 Light" panose="020B0502040204020203" pitchFamily="34" charset="-122"/>
              <a:ea typeface="微软雅黑 Light" panose="020B0502040204020203" pitchFamily="34" charset="-122"/>
            </a:endParaRPr>
          </a:p>
          <a:p>
            <a:pPr lvl="1"/>
            <a:endParaRPr lang="en-US" altLang="zh-CN" dirty="0">
              <a:latin typeface="微软雅黑 Light" panose="020B0502040204020203" pitchFamily="34" charset="-122"/>
              <a:ea typeface="微软雅黑 Light" panose="020B0502040204020203" pitchFamily="34" charset="-122"/>
            </a:endParaRPr>
          </a:p>
          <a:p>
            <a:pPr lvl="1"/>
            <a:endParaRPr lang="en-US" altLang="zh-CN" dirty="0">
              <a:latin typeface="微软雅黑 Light" panose="020B0502040204020203" pitchFamily="34" charset="-122"/>
              <a:ea typeface="微软雅黑 Light" panose="020B0502040204020203" pitchFamily="34" charset="-122"/>
            </a:endParaRPr>
          </a:p>
          <a:p>
            <a:pPr lvl="1"/>
            <a:r>
              <a:rPr lang="en-US" altLang="zh-CN" dirty="0">
                <a:latin typeface="微软雅黑 Light" panose="020B0502040204020203" pitchFamily="34" charset="-122"/>
                <a:ea typeface="微软雅黑 Light" panose="020B0502040204020203" pitchFamily="34" charset="-122"/>
              </a:rPr>
              <a:t>Schedule explorer </a:t>
            </a:r>
            <a:r>
              <a:rPr lang="zh-CN" altLang="en-US" dirty="0">
                <a:latin typeface="微软雅黑 Light" panose="020B0502040204020203" pitchFamily="34" charset="-122"/>
                <a:ea typeface="微软雅黑 Light" panose="020B0502040204020203" pitchFamily="34" charset="-122"/>
              </a:rPr>
              <a:t>用于在搜索空间中探索可能的</a:t>
            </a:r>
            <a:r>
              <a:rPr lang="en-US" altLang="zh-CN" dirty="0">
                <a:latin typeface="微软雅黑 Light" panose="020B0502040204020203" pitchFamily="34" charset="-122"/>
                <a:ea typeface="微软雅黑 Light" panose="020B0502040204020203" pitchFamily="34" charset="-122"/>
              </a:rPr>
              <a:t>schedule</a:t>
            </a:r>
          </a:p>
          <a:p>
            <a:pPr lvl="1"/>
            <a:endParaRPr lang="en-US" altLang="zh-CN" dirty="0"/>
          </a:p>
        </p:txBody>
      </p:sp>
    </p:spTree>
    <p:extLst>
      <p:ext uri="{BB962C8B-B14F-4D97-AF65-F5344CB8AC3E}">
        <p14:creationId xmlns:p14="http://schemas.microsoft.com/office/powerpoint/2010/main" val="3977018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Light" panose="020B0502040204020203" pitchFamily="34" charset="-122"/>
                <a:ea typeface="微软雅黑 Light" panose="020B0502040204020203" pitchFamily="34" charset="-122"/>
              </a:rPr>
              <a:t>操作符优化</a:t>
            </a:r>
            <a:br>
              <a:rPr lang="zh-CN" altLang="en-US" dirty="0">
                <a:latin typeface="微软雅黑 Light" panose="020B0502040204020203" pitchFamily="34" charset="-122"/>
                <a:ea typeface="微软雅黑 Light" panose="020B0502040204020203" pitchFamily="34" charset="-122"/>
              </a:rPr>
            </a:br>
            <a:r>
              <a:rPr lang="en-US" altLang="zh-CN" sz="2800" dirty="0">
                <a:latin typeface="微软雅黑 Light" panose="020B0502040204020203" pitchFamily="34" charset="-122"/>
                <a:ea typeface="微软雅黑 Light" panose="020B0502040204020203" pitchFamily="34" charset="-122"/>
              </a:rPr>
              <a:t>operator optimization</a:t>
            </a:r>
          </a:p>
        </p:txBody>
      </p:sp>
      <p:sp>
        <p:nvSpPr>
          <p:cNvPr id="3" name="Content Placeholder 2"/>
          <p:cNvSpPr>
            <a:spLocks noGrp="1"/>
          </p:cNvSpPr>
          <p:nvPr>
            <p:ph sz="half" idx="1"/>
          </p:nvPr>
        </p:nvSpPr>
        <p:spPr>
          <a:xfrm>
            <a:off x="838200" y="1825625"/>
            <a:ext cx="10438130" cy="4351655"/>
          </a:xfrm>
        </p:spPr>
        <p:txBody>
          <a:bodyPr/>
          <a:lstStyle/>
          <a:p>
            <a:r>
              <a:rPr lang="en-US" altLang="zh-CN" dirty="0">
                <a:latin typeface="微软雅黑 Light" panose="020B0502040204020203" pitchFamily="34" charset="-122"/>
                <a:ea typeface="微软雅黑 Light" panose="020B0502040204020203" pitchFamily="34" charset="-122"/>
              </a:rPr>
              <a:t>Automated schedule optimizer</a:t>
            </a:r>
            <a:r>
              <a:rPr lang="zh-CN" altLang="en-US" dirty="0">
                <a:latin typeface="微软雅黑 Light" panose="020B0502040204020203" pitchFamily="34" charset="-122"/>
                <a:ea typeface="微软雅黑 Light" panose="020B0502040204020203" pitchFamily="34" charset="-122"/>
              </a:rPr>
              <a:t>，包含两个主要部件</a:t>
            </a:r>
            <a:endParaRPr lang="en-US" altLang="zh-CN" dirty="0">
              <a:latin typeface="微软雅黑 Light" panose="020B0502040204020203" pitchFamily="34" charset="-122"/>
              <a:ea typeface="微软雅黑 Light" panose="020B0502040204020203" pitchFamily="34" charset="-122"/>
            </a:endParaRPr>
          </a:p>
          <a:p>
            <a:pPr lvl="1"/>
            <a:r>
              <a:rPr lang="en-US" altLang="zh-CN" dirty="0">
                <a:latin typeface="微软雅黑 Light" panose="020B0502040204020203" pitchFamily="34" charset="-122"/>
                <a:ea typeface="微软雅黑 Light" panose="020B0502040204020203" pitchFamily="34" charset="-122"/>
              </a:rPr>
              <a:t>ML-based </a:t>
            </a:r>
            <a:r>
              <a:rPr lang="zh-CN" altLang="en-US" dirty="0">
                <a:latin typeface="微软雅黑 Light" panose="020B0502040204020203" pitchFamily="34" charset="-122"/>
                <a:ea typeface="微软雅黑 Light" panose="020B0502040204020203" pitchFamily="34" charset="-122"/>
              </a:rPr>
              <a:t>开销模型用于预测给定后端下各实现代码的性能</a:t>
            </a:r>
            <a:endParaRPr lang="en-US" altLang="zh-CN" dirty="0">
              <a:latin typeface="微软雅黑 Light" panose="020B0502040204020203" pitchFamily="34" charset="-122"/>
              <a:ea typeface="微软雅黑 Light" panose="020B0502040204020203" pitchFamily="34" charset="-122"/>
            </a:endParaRPr>
          </a:p>
          <a:p>
            <a:pPr lvl="2"/>
            <a:r>
              <a:rPr lang="zh-CN" altLang="en-US" dirty="0">
                <a:latin typeface="微软雅黑 Light" panose="020B0502040204020203" pitchFamily="34" charset="-122"/>
                <a:ea typeface="微软雅黑 Light" panose="020B0502040204020203" pitchFamily="34" charset="-122"/>
              </a:rPr>
              <a:t>采用基于</a:t>
            </a:r>
            <a:r>
              <a:rPr lang="en-US" altLang="zh-CN" dirty="0" err="1">
                <a:latin typeface="微软雅黑 Light" panose="020B0502040204020203" pitchFamily="34" charset="-122"/>
                <a:ea typeface="微软雅黑 Light" panose="020B0502040204020203" pitchFamily="34" charset="-122"/>
              </a:rPr>
              <a:t>XGBoosting</a:t>
            </a:r>
            <a:r>
              <a:rPr lang="zh-CN" altLang="en-US" dirty="0">
                <a:latin typeface="微软雅黑 Light" panose="020B0502040204020203" pitchFamily="34" charset="-122"/>
                <a:ea typeface="微软雅黑 Light" panose="020B0502040204020203" pitchFamily="34" charset="-122"/>
              </a:rPr>
              <a:t>的</a:t>
            </a:r>
            <a:r>
              <a:rPr lang="en-US" altLang="zh-CN" dirty="0">
                <a:latin typeface="微软雅黑 Light" panose="020B0502040204020203" pitchFamily="34" charset="-122"/>
                <a:ea typeface="微软雅黑 Light" panose="020B0502040204020203" pitchFamily="34" charset="-122"/>
              </a:rPr>
              <a:t>gradient tree</a:t>
            </a:r>
            <a:r>
              <a:rPr lang="zh-CN" altLang="en-US" dirty="0">
                <a:latin typeface="微软雅黑 Light" panose="020B0502040204020203" pitchFamily="34" charset="-122"/>
                <a:ea typeface="微软雅黑 Light" panose="020B0502040204020203" pitchFamily="34" charset="-122"/>
              </a:rPr>
              <a:t>模型。</a:t>
            </a:r>
            <a:endParaRPr lang="en-US" altLang="zh-CN" dirty="0">
              <a:latin typeface="微软雅黑 Light" panose="020B0502040204020203" pitchFamily="34" charset="-122"/>
              <a:ea typeface="微软雅黑 Light" panose="020B0502040204020203" pitchFamily="34" charset="-122"/>
            </a:endParaRPr>
          </a:p>
          <a:p>
            <a:pPr lvl="2"/>
            <a:endParaRPr lang="en-US" altLang="zh-CN" dirty="0">
              <a:latin typeface="微软雅黑 Light" panose="020B0502040204020203" pitchFamily="34" charset="-122"/>
              <a:ea typeface="微软雅黑 Light" panose="020B0502040204020203" pitchFamily="34" charset="-122"/>
            </a:endParaRPr>
          </a:p>
          <a:p>
            <a:pPr lvl="1"/>
            <a:r>
              <a:rPr lang="en-US" altLang="zh-CN" dirty="0">
                <a:latin typeface="微软雅黑 Light" panose="020B0502040204020203" pitchFamily="34" charset="-122"/>
                <a:ea typeface="微软雅黑 Light" panose="020B0502040204020203" pitchFamily="34" charset="-122"/>
              </a:rPr>
              <a:t>Schedule explorer </a:t>
            </a:r>
            <a:r>
              <a:rPr lang="zh-CN" altLang="en-US" dirty="0">
                <a:latin typeface="微软雅黑 Light" panose="020B0502040204020203" pitchFamily="34" charset="-122"/>
                <a:ea typeface="微软雅黑 Light" panose="020B0502040204020203" pitchFamily="34" charset="-122"/>
              </a:rPr>
              <a:t>用于在搜索空间中探索可能的</a:t>
            </a:r>
            <a:r>
              <a:rPr lang="en-US" altLang="zh-CN" dirty="0">
                <a:latin typeface="微软雅黑 Light" panose="020B0502040204020203" pitchFamily="34" charset="-122"/>
                <a:ea typeface="微软雅黑 Light" panose="020B0502040204020203" pitchFamily="34" charset="-122"/>
              </a:rPr>
              <a:t>schedule</a:t>
            </a:r>
          </a:p>
          <a:p>
            <a:pPr lvl="2"/>
            <a:r>
              <a:rPr lang="zh-CN" altLang="en-US" dirty="0">
                <a:latin typeface="微软雅黑 Light" panose="020B0502040204020203" pitchFamily="34" charset="-122"/>
                <a:ea typeface="微软雅黑 Light" panose="020B0502040204020203" pitchFamily="34" charset="-122"/>
              </a:rPr>
              <a:t>参考开销模型进行性能排序预测。</a:t>
            </a:r>
            <a:endParaRPr lang="en-US" altLang="zh-CN" dirty="0">
              <a:latin typeface="微软雅黑 Light" panose="020B0502040204020203" pitchFamily="34" charset="-122"/>
              <a:ea typeface="微软雅黑 Light" panose="020B0502040204020203" pitchFamily="34" charset="-122"/>
            </a:endParaRPr>
          </a:p>
          <a:p>
            <a:pPr lvl="2"/>
            <a:r>
              <a:rPr lang="zh-CN" altLang="en-US" dirty="0">
                <a:latin typeface="微软雅黑 Light" panose="020B0502040204020203" pitchFamily="34" charset="-122"/>
                <a:ea typeface="微软雅黑 Light" panose="020B0502040204020203" pitchFamily="34" charset="-122"/>
              </a:rPr>
              <a:t>取</a:t>
            </a:r>
            <a:r>
              <a:rPr lang="en-US" altLang="zh-CN" dirty="0">
                <a:latin typeface="微软雅黑 Light" panose="020B0502040204020203" pitchFamily="34" charset="-122"/>
                <a:ea typeface="微软雅黑 Light" panose="020B0502040204020203" pitchFamily="34" charset="-122"/>
              </a:rPr>
              <a:t>k</a:t>
            </a:r>
            <a:r>
              <a:rPr lang="zh-CN" altLang="en-US" dirty="0">
                <a:latin typeface="微软雅黑 Light" panose="020B0502040204020203" pitchFamily="34" charset="-122"/>
                <a:ea typeface="微软雅黑 Light" panose="020B0502040204020203" pitchFamily="34" charset="-122"/>
              </a:rPr>
              <a:t>最优进行实际测试。</a:t>
            </a:r>
            <a:endParaRPr lang="en-US" altLang="zh-CN"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098741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Light" panose="020B0502040204020203" pitchFamily="34" charset="-122"/>
                <a:ea typeface="微软雅黑 Light" panose="020B0502040204020203" pitchFamily="34" charset="-122"/>
              </a:rPr>
              <a:t>操作符优化</a:t>
            </a:r>
            <a:br>
              <a:rPr lang="zh-CN" altLang="en-US" dirty="0">
                <a:latin typeface="微软雅黑 Light" panose="020B0502040204020203" pitchFamily="34" charset="-122"/>
                <a:ea typeface="微软雅黑 Light" panose="020B0502040204020203" pitchFamily="34" charset="-122"/>
              </a:rPr>
            </a:br>
            <a:r>
              <a:rPr lang="en-US" altLang="zh-CN" sz="2800" dirty="0">
                <a:latin typeface="微软雅黑 Light" panose="020B0502040204020203" pitchFamily="34" charset="-122"/>
                <a:ea typeface="微软雅黑 Light" panose="020B0502040204020203" pitchFamily="34" charset="-122"/>
              </a:rPr>
              <a:t>operator optimization</a:t>
            </a:r>
          </a:p>
        </p:txBody>
      </p:sp>
      <p:sp>
        <p:nvSpPr>
          <p:cNvPr id="3" name="Content Placeholder 2"/>
          <p:cNvSpPr>
            <a:spLocks noGrp="1"/>
          </p:cNvSpPr>
          <p:nvPr>
            <p:ph sz="half" idx="1"/>
          </p:nvPr>
        </p:nvSpPr>
        <p:spPr>
          <a:xfrm>
            <a:off x="838200" y="1825625"/>
            <a:ext cx="10438130" cy="4351655"/>
          </a:xfrm>
        </p:spPr>
        <p:txBody>
          <a:bodyPr/>
          <a:lstStyle/>
          <a:p>
            <a:r>
              <a:rPr lang="en-US" altLang="zh-CN" dirty="0">
                <a:latin typeface="微软雅黑 Light" panose="020B0502040204020203" pitchFamily="34" charset="-122"/>
                <a:ea typeface="微软雅黑 Light" panose="020B0502040204020203" pitchFamily="34" charset="-122"/>
              </a:rPr>
              <a:t>Automated schedule optimizer</a:t>
            </a:r>
            <a:r>
              <a:rPr lang="zh-CN" altLang="en-US" dirty="0">
                <a:latin typeface="微软雅黑 Light" panose="020B0502040204020203" pitchFamily="34" charset="-122"/>
                <a:ea typeface="微软雅黑 Light" panose="020B0502040204020203" pitchFamily="34" charset="-122"/>
              </a:rPr>
              <a:t>，包含两个主要部件</a:t>
            </a:r>
            <a:endParaRPr lang="en-US" altLang="zh-CN" dirty="0">
              <a:latin typeface="微软雅黑 Light" panose="020B0502040204020203" pitchFamily="34" charset="-122"/>
              <a:ea typeface="微软雅黑 Light" panose="020B0502040204020203" pitchFamily="34" charset="-122"/>
            </a:endParaRPr>
          </a:p>
          <a:p>
            <a:pPr lvl="1"/>
            <a:r>
              <a:rPr lang="en-US" altLang="zh-CN" dirty="0">
                <a:latin typeface="微软雅黑 Light" panose="020B0502040204020203" pitchFamily="34" charset="-122"/>
                <a:ea typeface="微软雅黑 Light" panose="020B0502040204020203" pitchFamily="34" charset="-122"/>
              </a:rPr>
              <a:t>ML-based </a:t>
            </a:r>
            <a:r>
              <a:rPr lang="zh-CN" altLang="en-US" dirty="0">
                <a:latin typeface="微软雅黑 Light" panose="020B0502040204020203" pitchFamily="34" charset="-122"/>
                <a:ea typeface="微软雅黑 Light" panose="020B0502040204020203" pitchFamily="34" charset="-122"/>
              </a:rPr>
              <a:t>开销模型用于预测给定后端下各实现代码的性能</a:t>
            </a:r>
            <a:endParaRPr lang="en-US" altLang="zh-CN" dirty="0">
              <a:latin typeface="微软雅黑 Light" panose="020B0502040204020203" pitchFamily="34" charset="-122"/>
              <a:ea typeface="微软雅黑 Light" panose="020B0502040204020203" pitchFamily="34" charset="-122"/>
            </a:endParaRPr>
          </a:p>
          <a:p>
            <a:pPr lvl="2"/>
            <a:r>
              <a:rPr lang="zh-CN" altLang="en-US" dirty="0">
                <a:latin typeface="微软雅黑 Light" panose="020B0502040204020203" pitchFamily="34" charset="-122"/>
                <a:ea typeface="微软雅黑 Light" panose="020B0502040204020203" pitchFamily="34" charset="-122"/>
              </a:rPr>
              <a:t>采用基于</a:t>
            </a:r>
            <a:r>
              <a:rPr lang="en-US" altLang="zh-CN" dirty="0" err="1">
                <a:latin typeface="微软雅黑 Light" panose="020B0502040204020203" pitchFamily="34" charset="-122"/>
                <a:ea typeface="微软雅黑 Light" panose="020B0502040204020203" pitchFamily="34" charset="-122"/>
              </a:rPr>
              <a:t>XGBoosting</a:t>
            </a:r>
            <a:r>
              <a:rPr lang="zh-CN" altLang="en-US" dirty="0">
                <a:latin typeface="微软雅黑 Light" panose="020B0502040204020203" pitchFamily="34" charset="-122"/>
                <a:ea typeface="微软雅黑 Light" panose="020B0502040204020203" pitchFamily="34" charset="-122"/>
              </a:rPr>
              <a:t>的</a:t>
            </a:r>
            <a:r>
              <a:rPr lang="en-US" altLang="zh-CN" dirty="0">
                <a:latin typeface="微软雅黑 Light" panose="020B0502040204020203" pitchFamily="34" charset="-122"/>
                <a:ea typeface="微软雅黑 Light" panose="020B0502040204020203" pitchFamily="34" charset="-122"/>
              </a:rPr>
              <a:t>gradient tree</a:t>
            </a:r>
            <a:r>
              <a:rPr lang="zh-CN" altLang="en-US" dirty="0">
                <a:latin typeface="微软雅黑 Light" panose="020B0502040204020203" pitchFamily="34" charset="-122"/>
                <a:ea typeface="微软雅黑 Light" panose="020B0502040204020203" pitchFamily="34" charset="-122"/>
              </a:rPr>
              <a:t>模型。</a:t>
            </a:r>
            <a:endParaRPr lang="en-US" altLang="zh-CN" dirty="0">
              <a:latin typeface="微软雅黑 Light" panose="020B0502040204020203" pitchFamily="34" charset="-122"/>
              <a:ea typeface="微软雅黑 Light" panose="020B0502040204020203" pitchFamily="34" charset="-122"/>
            </a:endParaRPr>
          </a:p>
          <a:p>
            <a:pPr lvl="2"/>
            <a:endParaRPr lang="en-US" altLang="zh-CN" dirty="0">
              <a:latin typeface="微软雅黑 Light" panose="020B0502040204020203" pitchFamily="34" charset="-122"/>
              <a:ea typeface="微软雅黑 Light" panose="020B0502040204020203" pitchFamily="34" charset="-122"/>
            </a:endParaRPr>
          </a:p>
          <a:p>
            <a:pPr lvl="1"/>
            <a:r>
              <a:rPr lang="en-US" altLang="zh-CN" dirty="0">
                <a:latin typeface="微软雅黑 Light" panose="020B0502040204020203" pitchFamily="34" charset="-122"/>
                <a:ea typeface="微软雅黑 Light" panose="020B0502040204020203" pitchFamily="34" charset="-122"/>
              </a:rPr>
              <a:t>Schedule explorer </a:t>
            </a:r>
            <a:r>
              <a:rPr lang="zh-CN" altLang="en-US" dirty="0">
                <a:latin typeface="微软雅黑 Light" panose="020B0502040204020203" pitchFamily="34" charset="-122"/>
                <a:ea typeface="微软雅黑 Light" panose="020B0502040204020203" pitchFamily="34" charset="-122"/>
              </a:rPr>
              <a:t>用于在搜索空间中探索可能的</a:t>
            </a:r>
            <a:r>
              <a:rPr lang="en-US" altLang="zh-CN" dirty="0">
                <a:latin typeface="微软雅黑 Light" panose="020B0502040204020203" pitchFamily="34" charset="-122"/>
                <a:ea typeface="微软雅黑 Light" panose="020B0502040204020203" pitchFamily="34" charset="-122"/>
              </a:rPr>
              <a:t>schedule</a:t>
            </a:r>
          </a:p>
          <a:p>
            <a:pPr lvl="2"/>
            <a:r>
              <a:rPr lang="zh-CN" altLang="en-US" dirty="0">
                <a:latin typeface="微软雅黑 Light" panose="020B0502040204020203" pitchFamily="34" charset="-122"/>
                <a:ea typeface="微软雅黑 Light" panose="020B0502040204020203" pitchFamily="34" charset="-122"/>
              </a:rPr>
              <a:t>参考开销模型进行性能排序预测。</a:t>
            </a:r>
            <a:endParaRPr lang="en-US" altLang="zh-CN" dirty="0">
              <a:latin typeface="微软雅黑 Light" panose="020B0502040204020203" pitchFamily="34" charset="-122"/>
              <a:ea typeface="微软雅黑 Light" panose="020B0502040204020203" pitchFamily="34" charset="-122"/>
            </a:endParaRPr>
          </a:p>
          <a:p>
            <a:pPr lvl="2"/>
            <a:r>
              <a:rPr lang="zh-CN" altLang="en-US" dirty="0">
                <a:latin typeface="微软雅黑 Light" panose="020B0502040204020203" pitchFamily="34" charset="-122"/>
                <a:ea typeface="微软雅黑 Light" panose="020B0502040204020203" pitchFamily="34" charset="-122"/>
              </a:rPr>
              <a:t>取</a:t>
            </a:r>
            <a:r>
              <a:rPr lang="en-US" altLang="zh-CN" dirty="0">
                <a:latin typeface="微软雅黑 Light" panose="020B0502040204020203" pitchFamily="34" charset="-122"/>
                <a:ea typeface="微软雅黑 Light" panose="020B0502040204020203" pitchFamily="34" charset="-122"/>
              </a:rPr>
              <a:t>k</a:t>
            </a:r>
            <a:r>
              <a:rPr lang="zh-CN" altLang="en-US" dirty="0">
                <a:latin typeface="微软雅黑 Light" panose="020B0502040204020203" pitchFamily="34" charset="-122"/>
                <a:ea typeface="微软雅黑 Light" panose="020B0502040204020203" pitchFamily="34" charset="-122"/>
              </a:rPr>
              <a:t>最优进行实际测试。</a:t>
            </a:r>
            <a:endParaRPr lang="en-US" altLang="zh-CN" dirty="0">
              <a:latin typeface="微软雅黑 Light" panose="020B0502040204020203" pitchFamily="34" charset="-122"/>
              <a:ea typeface="微软雅黑 Light" panose="020B0502040204020203" pitchFamily="34" charset="-122"/>
            </a:endParaRPr>
          </a:p>
          <a:p>
            <a:pPr lvl="2"/>
            <a:r>
              <a:rPr lang="zh-CN" altLang="en-US" dirty="0">
                <a:latin typeface="微软雅黑 Light" panose="020B0502040204020203" pitchFamily="34" charset="-122"/>
                <a:ea typeface="微软雅黑 Light" panose="020B0502040204020203" pitchFamily="34" charset="-122"/>
              </a:rPr>
              <a:t>搜索空间太大，</a:t>
            </a:r>
            <a:r>
              <a:rPr lang="en-US" altLang="zh-CN" dirty="0">
                <a:latin typeface="微软雅黑 Light" panose="020B0502040204020203" pitchFamily="34" charset="-122"/>
                <a:ea typeface="微软雅黑 Light" panose="020B0502040204020203" pitchFamily="34" charset="-122"/>
              </a:rPr>
              <a:t>tradeoff</a:t>
            </a:r>
            <a:r>
              <a:rPr lang="zh-CN" altLang="en-US" dirty="0">
                <a:latin typeface="微软雅黑 Light" panose="020B0502040204020203" pitchFamily="34" charset="-122"/>
                <a:ea typeface="微软雅黑 Light" panose="020B0502040204020203" pitchFamily="34" charset="-122"/>
              </a:rPr>
              <a:t>：以精度换时间，放弃预测最优解，在</a:t>
            </a:r>
            <a:r>
              <a:rPr lang="en-US" altLang="zh-CN" dirty="0">
                <a:latin typeface="微软雅黑 Light" panose="020B0502040204020203" pitchFamily="34" charset="-122"/>
                <a:ea typeface="微软雅黑 Light" panose="020B0502040204020203" pitchFamily="34" charset="-122"/>
              </a:rPr>
              <a:t>schedule</a:t>
            </a:r>
            <a:r>
              <a:rPr lang="zh-CN" altLang="en-US" dirty="0">
                <a:latin typeface="微软雅黑 Light" panose="020B0502040204020203" pitchFamily="34" charset="-122"/>
                <a:ea typeface="微软雅黑 Light" panose="020B0502040204020203" pitchFamily="34" charset="-122"/>
              </a:rPr>
              <a:t>空间中模拟退火逼近。并行模拟退火。</a:t>
            </a:r>
            <a:endParaRPr lang="en-US" altLang="zh-CN"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2555655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latin typeface="微软雅黑" panose="020B0503020204020204" pitchFamily="34" charset="-122"/>
                <a:ea typeface="微软雅黑" panose="020B0503020204020204" pitchFamily="34" charset="-122"/>
              </a:rPr>
              <a:t>报告内容</a:t>
            </a:r>
            <a:br>
              <a:rPr lang="zh-CN" altLang="en-US" dirty="0">
                <a:latin typeface="微软雅黑" panose="020B0503020204020204" pitchFamily="34" charset="-122"/>
                <a:ea typeface="微软雅黑" panose="020B0503020204020204" pitchFamily="34" charset="-122"/>
              </a:rPr>
            </a:br>
            <a:r>
              <a:rPr lang="en-US" altLang="zh-CN" sz="3600" dirty="0">
                <a:latin typeface="微软雅黑" panose="020B0503020204020204" pitchFamily="34" charset="-122"/>
                <a:ea typeface="微软雅黑" panose="020B0503020204020204" pitchFamily="34" charset="-122"/>
              </a:rPr>
              <a:t>content</a:t>
            </a:r>
          </a:p>
        </p:txBody>
      </p:sp>
      <p:sp>
        <p:nvSpPr>
          <p:cNvPr id="3" name="Content Placeholder 2"/>
          <p:cNvSpPr>
            <a:spLocks noGrp="1"/>
          </p:cNvSpPr>
          <p:nvPr>
            <p:ph idx="1"/>
          </p:nvPr>
        </p:nvSpPr>
        <p:spPr/>
        <p:txBody>
          <a:bodyPr/>
          <a:lstStyle/>
          <a:p>
            <a:r>
              <a:rPr lang="zh-CN" altLang="en-US" dirty="0">
                <a:latin typeface="微软雅黑 Light" panose="020B0502040204020203" charset="-122"/>
                <a:ea typeface="微软雅黑 Light" panose="020B0502040204020203" charset="-122"/>
              </a:rPr>
              <a:t>问题背景</a:t>
            </a:r>
          </a:p>
          <a:p>
            <a:r>
              <a:rPr lang="zh-CN" altLang="en-US" dirty="0">
                <a:latin typeface="微软雅黑 Light" panose="020B0502040204020203" charset="-122"/>
                <a:ea typeface="微软雅黑 Light" panose="020B0502040204020203" charset="-122"/>
              </a:rPr>
              <a:t>方法概述</a:t>
            </a:r>
          </a:p>
          <a:p>
            <a:r>
              <a:rPr lang="zh-CN" altLang="en-US" dirty="0">
                <a:latin typeface="微软雅黑 Light" panose="020B0502040204020203" charset="-122"/>
                <a:ea typeface="微软雅黑 Light" panose="020B0502040204020203" charset="-122"/>
              </a:rPr>
              <a:t>计算图优化</a:t>
            </a:r>
          </a:p>
          <a:p>
            <a:r>
              <a:rPr lang="zh-CN" altLang="en-US" dirty="0">
                <a:latin typeface="微软雅黑 Light" panose="020B0502040204020203" charset="-122"/>
                <a:ea typeface="微软雅黑 Light" panose="020B0502040204020203" charset="-122"/>
              </a:rPr>
              <a:t>操作符优化</a:t>
            </a:r>
            <a:endParaRPr lang="en-US" altLang="zh-CN" dirty="0">
              <a:latin typeface="微软雅黑 Light" panose="020B0502040204020203" charset="-122"/>
              <a:ea typeface="微软雅黑 Light" panose="020B0502040204020203" charset="-122"/>
            </a:endParaRPr>
          </a:p>
          <a:p>
            <a:r>
              <a:rPr lang="zh-CN" altLang="en-US" sz="3600" b="1" dirty="0">
                <a:latin typeface="微软雅黑 Light" panose="020B0502040204020203" charset="-122"/>
                <a:ea typeface="微软雅黑 Light" panose="020B0502040204020203" charset="-122"/>
              </a:rPr>
              <a:t>硬件测试</a:t>
            </a:r>
          </a:p>
          <a:p>
            <a:r>
              <a:rPr lang="zh-CN" altLang="en-US" dirty="0">
                <a:latin typeface="微软雅黑 Light" panose="020B0502040204020203" charset="-122"/>
                <a:ea typeface="微软雅黑 Light" panose="020B0502040204020203" charset="-122"/>
              </a:rPr>
              <a:t>实验结果</a:t>
            </a:r>
          </a:p>
          <a:p>
            <a:r>
              <a:rPr lang="zh-CN" altLang="en-US" dirty="0">
                <a:latin typeface="微软雅黑 Light" panose="020B0502040204020203" charset="-122"/>
                <a:ea typeface="微软雅黑 Light" panose="020B0502040204020203" charset="-122"/>
              </a:rPr>
              <a:t>总结与思考</a:t>
            </a:r>
          </a:p>
        </p:txBody>
      </p:sp>
    </p:spTree>
    <p:extLst>
      <p:ext uri="{BB962C8B-B14F-4D97-AF65-F5344CB8AC3E}">
        <p14:creationId xmlns:p14="http://schemas.microsoft.com/office/powerpoint/2010/main" val="24023802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硬件测试</a:t>
            </a:r>
            <a:br>
              <a:rPr lang="zh-CN" altLang="en-US" dirty="0">
                <a:latin typeface="微软雅黑" panose="020B0503020204020204" pitchFamily="34" charset="-122"/>
                <a:ea typeface="微软雅黑" panose="020B0503020204020204" pitchFamily="34" charset="-122"/>
              </a:rPr>
            </a:br>
            <a:r>
              <a:rPr lang="en-US" altLang="zh-CN" sz="2800" dirty="0">
                <a:ea typeface="微软雅黑" panose="020B0503020204020204" pitchFamily="34" charset="-122"/>
              </a:rPr>
              <a:t>evaluation on target hardware back-end</a:t>
            </a:r>
          </a:p>
        </p:txBody>
      </p:sp>
      <p:sp>
        <p:nvSpPr>
          <p:cNvPr id="3" name="Content Placeholder 2"/>
          <p:cNvSpPr>
            <a:spLocks noGrp="1"/>
          </p:cNvSpPr>
          <p:nvPr>
            <p:ph sz="half" idx="1"/>
          </p:nvPr>
        </p:nvSpPr>
        <p:spPr>
          <a:xfrm>
            <a:off x="838200" y="1825625"/>
            <a:ext cx="10438130" cy="4351655"/>
          </a:xfrm>
        </p:spPr>
        <p:txBody>
          <a:bodyPr/>
          <a:lstStyle/>
          <a:p>
            <a:r>
              <a:rPr lang="zh-CN" altLang="en-US" dirty="0">
                <a:latin typeface="微软雅黑 Light" panose="020B0502040204020203" pitchFamily="34" charset="-122"/>
                <a:ea typeface="微软雅黑 Light" panose="020B0502040204020203" pitchFamily="34" charset="-122"/>
              </a:rPr>
              <a:t>本文搭建了一个分布式设备池以扩展供测试的硬件后端，并提供扩展性</a:t>
            </a:r>
            <a:endParaRPr lang="en-US" altLang="zh-CN" dirty="0">
              <a:latin typeface="微软雅黑 Light" panose="020B0502040204020203" pitchFamily="34" charset="-122"/>
              <a:ea typeface="微软雅黑 Light" panose="020B0502040204020203" pitchFamily="34" charset="-122"/>
            </a:endParaRPr>
          </a:p>
          <a:p>
            <a:endParaRPr lang="en-US" altLang="zh-CN" dirty="0">
              <a:latin typeface="微软雅黑 Light" panose="020B0502040204020203" pitchFamily="34" charset="-122"/>
              <a:ea typeface="微软雅黑 Light" panose="020B0502040204020203" pitchFamily="34" charset="-122"/>
            </a:endParaRPr>
          </a:p>
          <a:p>
            <a:r>
              <a:rPr lang="en-US" altLang="zh-CN" dirty="0">
                <a:latin typeface="微软雅黑 Light" panose="020B0502040204020203" pitchFamily="34" charset="-122"/>
                <a:ea typeface="微软雅黑 Light" panose="020B0502040204020203" pitchFamily="34" charset="-122"/>
              </a:rPr>
              <a:t>RPC</a:t>
            </a:r>
            <a:r>
              <a:rPr lang="zh-CN" altLang="en-US" dirty="0">
                <a:latin typeface="微软雅黑 Light" panose="020B0502040204020203" pitchFamily="34" charset="-122"/>
                <a:ea typeface="微软雅黑 Light" panose="020B0502040204020203" pitchFamily="34" charset="-122"/>
              </a:rPr>
              <a:t>方式访问设备池进行测试</a:t>
            </a:r>
            <a:endParaRPr lang="en-US" altLang="zh-CN" dirty="0">
              <a:latin typeface="微软雅黑 Light" panose="020B0502040204020203" pitchFamily="34" charset="-122"/>
              <a:ea typeface="微软雅黑 Light" panose="020B0502040204020203" pitchFamily="34" charset="-122"/>
            </a:endParaRPr>
          </a:p>
        </p:txBody>
      </p:sp>
      <p:pic>
        <p:nvPicPr>
          <p:cNvPr id="4" name="图片 3">
            <a:extLst>
              <a:ext uri="{FF2B5EF4-FFF2-40B4-BE49-F238E27FC236}">
                <a16:creationId xmlns:a16="http://schemas.microsoft.com/office/drawing/2014/main" id="{F9F9D6A4-CCEC-4795-99AE-2E6CD22F0CD6}"/>
              </a:ext>
            </a:extLst>
          </p:cNvPr>
          <p:cNvPicPr/>
          <p:nvPr/>
        </p:nvPicPr>
        <p:blipFill>
          <a:blip r:embed="rId2"/>
          <a:stretch>
            <a:fillRect/>
          </a:stretch>
        </p:blipFill>
        <p:spPr>
          <a:xfrm>
            <a:off x="5849981" y="2677341"/>
            <a:ext cx="5886823" cy="3499939"/>
          </a:xfrm>
          <a:prstGeom prst="rect">
            <a:avLst/>
          </a:prstGeom>
        </p:spPr>
      </p:pic>
    </p:spTree>
    <p:extLst>
      <p:ext uri="{BB962C8B-B14F-4D97-AF65-F5344CB8AC3E}">
        <p14:creationId xmlns:p14="http://schemas.microsoft.com/office/powerpoint/2010/main" val="41791304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a:latin typeface="微软雅黑" panose="020B0503020204020204" charset="-122"/>
                <a:ea typeface="微软雅黑" panose="020B0503020204020204" charset="-122"/>
              </a:rPr>
              <a:t>报告内容</a:t>
            </a:r>
            <a:br>
              <a:rPr lang="zh-CN" altLang="en-US">
                <a:latin typeface="微软雅黑" panose="020B0503020204020204" charset="-122"/>
                <a:ea typeface="微软雅黑" panose="020B0503020204020204" charset="-122"/>
              </a:rPr>
            </a:br>
            <a:r>
              <a:rPr lang="en-US" altLang="zh-CN" sz="3600">
                <a:latin typeface="微软雅黑" panose="020B0503020204020204" charset="-122"/>
                <a:ea typeface="微软雅黑" panose="020B0503020204020204" charset="-122"/>
              </a:rPr>
              <a:t>content</a:t>
            </a:r>
          </a:p>
        </p:txBody>
      </p:sp>
      <p:sp>
        <p:nvSpPr>
          <p:cNvPr id="3" name="Content Placeholder 2"/>
          <p:cNvSpPr>
            <a:spLocks noGrp="1"/>
          </p:cNvSpPr>
          <p:nvPr>
            <p:ph idx="1"/>
          </p:nvPr>
        </p:nvSpPr>
        <p:spPr/>
        <p:txBody>
          <a:bodyPr/>
          <a:lstStyle/>
          <a:p>
            <a:r>
              <a:rPr lang="zh-CN" altLang="en-US" dirty="0">
                <a:latin typeface="微软雅黑 Light" panose="020B0502040204020203" charset="-122"/>
                <a:ea typeface="微软雅黑 Light" panose="020B0502040204020203" charset="-122"/>
              </a:rPr>
              <a:t>问题背景</a:t>
            </a:r>
          </a:p>
          <a:p>
            <a:r>
              <a:rPr lang="zh-CN" altLang="en-US" dirty="0">
                <a:latin typeface="微软雅黑 Light" panose="020B0502040204020203" charset="-122"/>
                <a:ea typeface="微软雅黑 Light" panose="020B0502040204020203" charset="-122"/>
              </a:rPr>
              <a:t>方法概述</a:t>
            </a:r>
          </a:p>
          <a:p>
            <a:r>
              <a:rPr lang="zh-CN" altLang="en-US" dirty="0">
                <a:latin typeface="微软雅黑 Light" panose="020B0502040204020203" charset="-122"/>
                <a:ea typeface="微软雅黑 Light" panose="020B0502040204020203" charset="-122"/>
              </a:rPr>
              <a:t>计算图优化</a:t>
            </a:r>
          </a:p>
          <a:p>
            <a:r>
              <a:rPr lang="zh-CN" altLang="en-US" dirty="0">
                <a:latin typeface="微软雅黑 Light" panose="020B0502040204020203" charset="-122"/>
                <a:ea typeface="微软雅黑 Light" panose="020B0502040204020203" charset="-122"/>
              </a:rPr>
              <a:t>操作符优化</a:t>
            </a:r>
            <a:endParaRPr lang="en-US" altLang="zh-CN" dirty="0">
              <a:latin typeface="微软雅黑 Light" panose="020B0502040204020203" charset="-122"/>
              <a:ea typeface="微软雅黑 Light" panose="020B0502040204020203" charset="-122"/>
            </a:endParaRPr>
          </a:p>
          <a:p>
            <a:r>
              <a:rPr lang="zh-CN" altLang="en-US" dirty="0">
                <a:latin typeface="微软雅黑 Light" panose="020B0502040204020203" charset="-122"/>
                <a:ea typeface="微软雅黑 Light" panose="020B0502040204020203" charset="-122"/>
              </a:rPr>
              <a:t>硬件测试</a:t>
            </a:r>
          </a:p>
          <a:p>
            <a:r>
              <a:rPr lang="zh-CN" altLang="en-US" sz="3600" b="1" dirty="0">
                <a:latin typeface="微软雅黑 Light" panose="020B0502040204020203" charset="-122"/>
                <a:ea typeface="微软雅黑 Light" panose="020B0502040204020203" charset="-122"/>
              </a:rPr>
              <a:t>实验结果</a:t>
            </a:r>
          </a:p>
          <a:p>
            <a:r>
              <a:rPr lang="zh-CN" altLang="en-US" dirty="0">
                <a:latin typeface="微软雅黑 Light" panose="020B0502040204020203" charset="-122"/>
                <a:ea typeface="微软雅黑 Light" panose="020B0502040204020203" charset="-122"/>
              </a:rPr>
              <a:t>总结与思考</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latin typeface="微软雅黑" panose="020B0503020204020204" charset="-122"/>
                <a:ea typeface="微软雅黑" panose="020B0503020204020204" charset="-122"/>
              </a:rPr>
              <a:t>实验结果</a:t>
            </a:r>
            <a:br>
              <a:rPr lang="zh-CN" altLang="en-US"/>
            </a:br>
            <a:r>
              <a:rPr lang="en-US" altLang="zh-CN" sz="3200"/>
              <a:t>experiments</a:t>
            </a:r>
          </a:p>
        </p:txBody>
      </p:sp>
      <p:pic>
        <p:nvPicPr>
          <p:cNvPr id="4" name="Content Placeholder 3"/>
          <p:cNvPicPr>
            <a:picLocks noGrp="1" noChangeAspect="1"/>
          </p:cNvPicPr>
          <p:nvPr>
            <p:ph sz="half" idx="1"/>
          </p:nvPr>
        </p:nvPicPr>
        <p:blipFill>
          <a:blip r:embed="rId2"/>
          <a:stretch>
            <a:fillRect/>
          </a:stretch>
        </p:blipFill>
        <p:spPr>
          <a:xfrm>
            <a:off x="1585595" y="2102485"/>
            <a:ext cx="3450590" cy="3174365"/>
          </a:xfrm>
          <a:prstGeom prst="rect">
            <a:avLst/>
          </a:prstGeom>
        </p:spPr>
      </p:pic>
      <p:pic>
        <p:nvPicPr>
          <p:cNvPr id="5" name="Content Placeholder 4"/>
          <p:cNvPicPr>
            <a:picLocks noGrp="1" noChangeAspect="1"/>
          </p:cNvPicPr>
          <p:nvPr>
            <p:ph sz="half" idx="2"/>
          </p:nvPr>
        </p:nvPicPr>
        <p:blipFill>
          <a:blip r:embed="rId3"/>
          <a:stretch>
            <a:fillRect/>
          </a:stretch>
        </p:blipFill>
        <p:spPr>
          <a:xfrm>
            <a:off x="6372225" y="2103755"/>
            <a:ext cx="3382645" cy="3173095"/>
          </a:xfrm>
          <a:prstGeom prst="rect">
            <a:avLst/>
          </a:prstGeom>
        </p:spPr>
      </p:pic>
      <p:sp>
        <p:nvSpPr>
          <p:cNvPr id="6" name="Rounded Rectangle 5"/>
          <p:cNvSpPr/>
          <p:nvPr/>
        </p:nvSpPr>
        <p:spPr>
          <a:xfrm>
            <a:off x="2332990" y="5389880"/>
            <a:ext cx="1955165" cy="46037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Nvidia GPU</a:t>
            </a:r>
          </a:p>
        </p:txBody>
      </p:sp>
      <p:sp>
        <p:nvSpPr>
          <p:cNvPr id="8" name="Rounded Rectangle 7"/>
          <p:cNvSpPr/>
          <p:nvPr/>
        </p:nvSpPr>
        <p:spPr>
          <a:xfrm>
            <a:off x="7085965" y="5389880"/>
            <a:ext cx="1955165" cy="46037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sym typeface="+mn-ea"/>
              </a:rPr>
              <a:t>Raspberry PI 3b</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问题背景</a:t>
            </a:r>
            <a:br>
              <a:rPr lang="zh-CN" altLang="en-US" dirty="0">
                <a:latin typeface="微软雅黑" panose="020B0503020204020204" pitchFamily="34" charset="-122"/>
                <a:ea typeface="微软雅黑" panose="020B0503020204020204" pitchFamily="34" charset="-122"/>
              </a:rPr>
            </a:br>
            <a:r>
              <a:rPr lang="en-US" altLang="zh-CN" sz="3600" dirty="0">
                <a:ea typeface="微软雅黑" panose="020B0503020204020204" pitchFamily="34" charset="-122"/>
              </a:rPr>
              <a:t>background</a:t>
            </a:r>
          </a:p>
        </p:txBody>
      </p:sp>
      <p:sp>
        <p:nvSpPr>
          <p:cNvPr id="3" name="Content Placeholder 2"/>
          <p:cNvSpPr>
            <a:spLocks noGrp="1"/>
          </p:cNvSpPr>
          <p:nvPr>
            <p:ph sz="half" idx="1"/>
          </p:nvPr>
        </p:nvSpPr>
        <p:spPr>
          <a:xfrm>
            <a:off x="838200" y="1825625"/>
            <a:ext cx="10383520" cy="4351655"/>
          </a:xfrm>
        </p:spPr>
        <p:txBody>
          <a:bodyPr/>
          <a:lstStyle/>
          <a:p>
            <a:pPr lvl="0"/>
            <a:r>
              <a:rPr lang="zh-CN" altLang="en-US" dirty="0">
                <a:latin typeface="微软雅黑 Light" panose="020B0502040204020203" charset="-122"/>
                <a:ea typeface="微软雅黑 Light" panose="020B0502040204020203" charset="-122"/>
              </a:rPr>
              <a:t>深度学习框架：</a:t>
            </a:r>
          </a:p>
          <a:p>
            <a:pPr lvl="1"/>
            <a:r>
              <a:rPr lang="zh-CN" altLang="en-US" dirty="0">
                <a:latin typeface="微软雅黑 Light" panose="020B0502040204020203" charset="-122"/>
                <a:ea typeface="微软雅黑 Light" panose="020B0502040204020203" charset="-122"/>
              </a:rPr>
              <a:t>容易使用的前端</a:t>
            </a:r>
          </a:p>
          <a:p>
            <a:pPr lvl="1"/>
            <a:r>
              <a:rPr lang="zh-CN" altLang="en-US" dirty="0">
                <a:latin typeface="微软雅黑 Light" panose="020B0502040204020203" charset="-122"/>
                <a:ea typeface="微软雅黑 Light" panose="020B0502040204020203" charset="-122"/>
              </a:rPr>
              <a:t>将计算工作表达成一个</a:t>
            </a:r>
            <a:r>
              <a:rPr lang="zh-CN" altLang="en-US" b="1" dirty="0">
                <a:latin typeface="微软雅黑 Light" panose="020B0502040204020203" charset="-122"/>
                <a:ea typeface="微软雅黑 Light" panose="020B0502040204020203" charset="-122"/>
              </a:rPr>
              <a:t>计算图（</a:t>
            </a:r>
            <a:r>
              <a:rPr lang="en-US" altLang="zh-CN" b="1" dirty="0">
                <a:latin typeface="微软雅黑 Light" panose="020B0502040204020203" charset="-122"/>
                <a:ea typeface="微软雅黑 Light" panose="020B0502040204020203" charset="-122"/>
              </a:rPr>
              <a:t>computation graph</a:t>
            </a:r>
            <a:r>
              <a:rPr lang="zh-CN" altLang="en-US" b="1" dirty="0">
                <a:latin typeface="微软雅黑 Light" panose="020B0502040204020203" charset="-122"/>
                <a:ea typeface="微软雅黑 Light" panose="020B0502040204020203" charset="-122"/>
              </a:rPr>
              <a:t>）</a:t>
            </a:r>
          </a:p>
          <a:p>
            <a:pPr lvl="1"/>
            <a:r>
              <a:rPr lang="zh-CN" altLang="en-US" dirty="0">
                <a:latin typeface="微软雅黑 Light" panose="020B0502040204020203" charset="-122"/>
                <a:ea typeface="微软雅黑 Light" panose="020B0502040204020203" charset="-122"/>
              </a:rPr>
              <a:t>计算图包括变量（</a:t>
            </a:r>
            <a:r>
              <a:rPr lang="en-US" altLang="zh-CN" dirty="0">
                <a:latin typeface="微软雅黑 Light" panose="020B0502040204020203" charset="-122"/>
                <a:ea typeface="微软雅黑 Light" panose="020B0502040204020203" charset="-122"/>
              </a:rPr>
              <a:t>variable</a:t>
            </a:r>
            <a:r>
              <a:rPr lang="zh-CN" altLang="en-US" dirty="0">
                <a:latin typeface="微软雅黑 Light" panose="020B0502040204020203" charset="-122"/>
                <a:ea typeface="微软雅黑 Light" panose="020B0502040204020203" charset="-122"/>
              </a:rPr>
              <a:t>）和运算符（</a:t>
            </a:r>
            <a:r>
              <a:rPr lang="en-US" altLang="zh-CN" dirty="0">
                <a:latin typeface="微软雅黑 Light" panose="020B0502040204020203" charset="-122"/>
                <a:ea typeface="微软雅黑 Light" panose="020B0502040204020203" charset="-122"/>
              </a:rPr>
              <a:t>operator</a:t>
            </a:r>
            <a:r>
              <a:rPr lang="zh-CN" altLang="en-US" dirty="0">
                <a:latin typeface="微软雅黑 Light" panose="020B0502040204020203" charset="-122"/>
                <a:ea typeface="微软雅黑 Light" panose="020B0502040204020203" charset="-122"/>
              </a:rPr>
              <a:t>）</a:t>
            </a:r>
          </a:p>
          <a:p>
            <a:pPr lvl="1"/>
            <a:r>
              <a:rPr lang="zh-CN" altLang="en-US" dirty="0">
                <a:latin typeface="微软雅黑 Light" panose="020B0502040204020203" charset="-122"/>
                <a:ea typeface="微软雅黑 Light" panose="020B0502040204020203" charset="-122"/>
              </a:rPr>
              <a:t>对计算图进行后端无关的优化</a:t>
            </a:r>
          </a:p>
          <a:p>
            <a:pPr lvl="1"/>
            <a:r>
              <a:rPr lang="zh-CN" altLang="en-US" dirty="0">
                <a:latin typeface="微软雅黑 Light" panose="020B0502040204020203" charset="-122"/>
                <a:ea typeface="微软雅黑 Light" panose="020B0502040204020203" charset="-122"/>
              </a:rPr>
              <a:t>为不同后端定制的运算符实现、优化</a:t>
            </a:r>
          </a:p>
          <a:p>
            <a:pPr lvl="0"/>
            <a:r>
              <a:rPr lang="zh-CN" altLang="en-US" dirty="0">
                <a:latin typeface="微软雅黑 Light" panose="020B0502040204020203" charset="-122"/>
                <a:ea typeface="微软雅黑 Light" panose="020B0502040204020203" charset="-122"/>
              </a:rPr>
              <a:t>问题：</a:t>
            </a:r>
          </a:p>
          <a:p>
            <a:pPr marL="914400" lvl="1" indent="-457200">
              <a:buAutoNum type="arabicPeriod"/>
            </a:pPr>
            <a:r>
              <a:rPr lang="zh-CN" altLang="en-US" sz="2400" dirty="0">
                <a:latin typeface="微软雅黑 Light" panose="020B0502040204020203" charset="-122"/>
                <a:ea typeface="微软雅黑 Light" panose="020B0502040204020203" charset="-122"/>
              </a:rPr>
              <a:t>对计算图进行的优化不能解决硬件层面的问题</a:t>
            </a:r>
          </a:p>
          <a:p>
            <a:pPr marL="914400" lvl="1" indent="-457200">
              <a:buAutoNum type="arabicPeriod"/>
            </a:pPr>
            <a:r>
              <a:rPr lang="zh-CN" altLang="en-US" sz="2400" dirty="0">
                <a:latin typeface="微软雅黑 Light" panose="020B0502040204020203" charset="-122"/>
                <a:ea typeface="微软雅黑 Light" panose="020B0502040204020203" charset="-122"/>
              </a:rPr>
              <a:t>操作符层面的优化需要大量的人力去构建优化库</a:t>
            </a:r>
          </a:p>
          <a:p>
            <a:pPr lvl="1"/>
            <a:endParaRPr lang="zh-CN" altLang="en-US" dirty="0">
              <a:latin typeface="微软雅黑 Light" panose="020B0502040204020203" charset="-122"/>
              <a:ea typeface="微软雅黑 Light" panose="020B0502040204020203" charset="-122"/>
            </a:endParaRPr>
          </a:p>
        </p:txBody>
      </p:sp>
      <p:pic>
        <p:nvPicPr>
          <p:cNvPr id="9" name="Content Placeholder 8" descr="nnvm-1"/>
          <p:cNvPicPr>
            <a:picLocks noGrp="1" noChangeAspect="1"/>
          </p:cNvPicPr>
          <p:nvPr>
            <p:ph sz="half" idx="2"/>
          </p:nvPr>
        </p:nvPicPr>
        <p:blipFill>
          <a:blip r:embed="rId2"/>
          <a:stretch>
            <a:fillRect/>
          </a:stretch>
        </p:blipFill>
        <p:spPr>
          <a:xfrm>
            <a:off x="8758555" y="1707515"/>
            <a:ext cx="3129915" cy="4351655"/>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latin typeface="微软雅黑" panose="020B0503020204020204" charset="-122"/>
                <a:ea typeface="微软雅黑" panose="020B0503020204020204" charset="-122"/>
              </a:rPr>
              <a:t>实验结果</a:t>
            </a:r>
            <a:br>
              <a:rPr lang="zh-CN" altLang="en-US"/>
            </a:br>
            <a:r>
              <a:rPr lang="en-US" altLang="zh-CN" sz="3200"/>
              <a:t>experiments</a:t>
            </a:r>
          </a:p>
        </p:txBody>
      </p:sp>
      <p:sp>
        <p:nvSpPr>
          <p:cNvPr id="6" name="Rounded Rectangle 5"/>
          <p:cNvSpPr/>
          <p:nvPr/>
        </p:nvSpPr>
        <p:spPr>
          <a:xfrm>
            <a:off x="5118100" y="5146675"/>
            <a:ext cx="1955165" cy="46037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ARM CPU</a:t>
            </a:r>
          </a:p>
        </p:txBody>
      </p:sp>
      <p:pic>
        <p:nvPicPr>
          <p:cNvPr id="9" name="Picture 8"/>
          <p:cNvPicPr>
            <a:picLocks noChangeAspect="1"/>
          </p:cNvPicPr>
          <p:nvPr/>
        </p:nvPicPr>
        <p:blipFill>
          <a:blip r:embed="rId2"/>
          <a:srcRect t="1717"/>
          <a:stretch>
            <a:fillRect/>
          </a:stretch>
        </p:blipFill>
        <p:spPr>
          <a:xfrm>
            <a:off x="3138805" y="2425700"/>
            <a:ext cx="5914390" cy="2616835"/>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latin typeface="微软雅黑" panose="020B0503020204020204" charset="-122"/>
                <a:ea typeface="微软雅黑" panose="020B0503020204020204" charset="-122"/>
              </a:rPr>
              <a:t>报告内容</a:t>
            </a:r>
            <a:br>
              <a:rPr lang="zh-CN" altLang="en-US" dirty="0">
                <a:latin typeface="微软雅黑" panose="020B0503020204020204" charset="-122"/>
                <a:ea typeface="微软雅黑" panose="020B0503020204020204" charset="-122"/>
              </a:rPr>
            </a:br>
            <a:r>
              <a:rPr lang="en-US" altLang="zh-CN" sz="3600" dirty="0">
                <a:latin typeface="微软雅黑" panose="020B0503020204020204" charset="-122"/>
                <a:ea typeface="微软雅黑" panose="020B0503020204020204" charset="-122"/>
              </a:rPr>
              <a:t>content</a:t>
            </a:r>
          </a:p>
        </p:txBody>
      </p:sp>
      <p:sp>
        <p:nvSpPr>
          <p:cNvPr id="3" name="Content Placeholder 2"/>
          <p:cNvSpPr>
            <a:spLocks noGrp="1"/>
          </p:cNvSpPr>
          <p:nvPr>
            <p:ph idx="1"/>
          </p:nvPr>
        </p:nvSpPr>
        <p:spPr/>
        <p:txBody>
          <a:bodyPr/>
          <a:lstStyle/>
          <a:p>
            <a:r>
              <a:rPr lang="zh-CN" altLang="en-US" dirty="0">
                <a:latin typeface="微软雅黑 Light" panose="020B0502040204020203" charset="-122"/>
                <a:ea typeface="微软雅黑 Light" panose="020B0502040204020203" charset="-122"/>
              </a:rPr>
              <a:t>问题背景</a:t>
            </a:r>
          </a:p>
          <a:p>
            <a:r>
              <a:rPr lang="zh-CN" altLang="en-US" dirty="0">
                <a:latin typeface="微软雅黑 Light" panose="020B0502040204020203" charset="-122"/>
                <a:ea typeface="微软雅黑 Light" panose="020B0502040204020203" charset="-122"/>
              </a:rPr>
              <a:t>方法概述</a:t>
            </a:r>
          </a:p>
          <a:p>
            <a:r>
              <a:rPr lang="zh-CN" altLang="en-US" dirty="0">
                <a:latin typeface="微软雅黑 Light" panose="020B0502040204020203" charset="-122"/>
                <a:ea typeface="微软雅黑 Light" panose="020B0502040204020203" charset="-122"/>
              </a:rPr>
              <a:t>计算图优化</a:t>
            </a:r>
          </a:p>
          <a:p>
            <a:r>
              <a:rPr lang="zh-CN" altLang="en-US" dirty="0">
                <a:latin typeface="微软雅黑 Light" panose="020B0502040204020203" charset="-122"/>
                <a:ea typeface="微软雅黑 Light" panose="020B0502040204020203" charset="-122"/>
              </a:rPr>
              <a:t>操作符优化</a:t>
            </a:r>
          </a:p>
          <a:p>
            <a:r>
              <a:rPr lang="zh-CN" altLang="en-US" dirty="0">
                <a:latin typeface="微软雅黑 Light" panose="020B0502040204020203" charset="-122"/>
                <a:ea typeface="微软雅黑 Light" panose="020B0502040204020203" charset="-122"/>
              </a:rPr>
              <a:t>实验结果</a:t>
            </a:r>
            <a:endParaRPr lang="en-US" altLang="zh-CN" dirty="0">
              <a:latin typeface="微软雅黑 Light" panose="020B0502040204020203" charset="-122"/>
              <a:ea typeface="微软雅黑 Light" panose="020B0502040204020203" charset="-122"/>
            </a:endParaRPr>
          </a:p>
          <a:p>
            <a:r>
              <a:rPr lang="zh-CN" altLang="en-US" dirty="0">
                <a:latin typeface="微软雅黑 Light" panose="020B0502040204020203" charset="-122"/>
                <a:ea typeface="微软雅黑 Light" panose="020B0502040204020203" charset="-122"/>
              </a:rPr>
              <a:t>硬件测试</a:t>
            </a:r>
          </a:p>
          <a:p>
            <a:r>
              <a:rPr lang="zh-CN" altLang="en-US" sz="3600" b="1" dirty="0">
                <a:latin typeface="微软雅黑 Light" panose="020B0502040204020203" charset="-122"/>
                <a:ea typeface="微软雅黑 Light" panose="020B0502040204020203" charset="-122"/>
              </a:rPr>
              <a:t>总结与思考</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latin typeface="微软雅黑" panose="020B0503020204020204" charset="-122"/>
                <a:ea typeface="微软雅黑" panose="020B0503020204020204" charset="-122"/>
              </a:rPr>
              <a:t>总结与思考</a:t>
            </a:r>
            <a:br>
              <a:rPr lang="zh-CN" altLang="en-US"/>
            </a:br>
            <a:r>
              <a:rPr lang="en-US" altLang="zh-CN" sz="2800"/>
              <a:t>summary&amp;thinking</a:t>
            </a:r>
          </a:p>
        </p:txBody>
      </p:sp>
      <p:sp>
        <p:nvSpPr>
          <p:cNvPr id="3" name="Content Placeholder 2"/>
          <p:cNvSpPr>
            <a:spLocks noGrp="1"/>
          </p:cNvSpPr>
          <p:nvPr>
            <p:ph idx="1"/>
          </p:nvPr>
        </p:nvSpPr>
        <p:spPr/>
        <p:txBody>
          <a:bodyPr>
            <a:normAutofit/>
          </a:bodyPr>
          <a:lstStyle/>
          <a:p>
            <a:pPr marL="0" indent="0">
              <a:lnSpc>
                <a:spcPct val="100000"/>
              </a:lnSpc>
              <a:buNone/>
            </a:pPr>
            <a:r>
              <a:rPr lang="zh-CN" altLang="en-US" dirty="0">
                <a:latin typeface="微软雅黑 Light" panose="020B0502040204020203" charset="-122"/>
                <a:ea typeface="微软雅黑 Light" panose="020B0502040204020203" charset="-122"/>
              </a:rPr>
              <a:t>本文的工作中应用了许多程序设计思想、优化思想、</a:t>
            </a:r>
            <a:r>
              <a:rPr lang="en-US" altLang="zh-CN" dirty="0">
                <a:latin typeface="微软雅黑 Light" panose="020B0502040204020203" charset="-122"/>
                <a:ea typeface="微软雅黑 Light" panose="020B0502040204020203" charset="-122"/>
              </a:rPr>
              <a:t>tradeoff</a:t>
            </a:r>
            <a:r>
              <a:rPr lang="zh-CN" altLang="en-US" dirty="0">
                <a:latin typeface="微软雅黑 Light" panose="020B0502040204020203" charset="-122"/>
                <a:ea typeface="微软雅黑 Light" panose="020B0502040204020203" charset="-122"/>
              </a:rPr>
              <a:t>。接下来将对部分思想进行总结。</a:t>
            </a:r>
            <a:endParaRPr lang="en-US" altLang="zh-CN" dirty="0">
              <a:latin typeface="微软雅黑 Light" panose="020B0502040204020203" charset="-122"/>
              <a:ea typeface="微软雅黑 Light" panose="020B0502040204020203"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latin typeface="微软雅黑" panose="020B0503020204020204" charset="-122"/>
                <a:ea typeface="微软雅黑" panose="020B0503020204020204" charset="-122"/>
              </a:rPr>
              <a:t>总结与思考</a:t>
            </a:r>
            <a:br>
              <a:rPr lang="zh-CN" altLang="en-US"/>
            </a:br>
            <a:r>
              <a:rPr lang="en-US" altLang="zh-CN" sz="2800"/>
              <a:t>summary&amp;thinking</a:t>
            </a:r>
          </a:p>
        </p:txBody>
      </p:sp>
      <p:sp>
        <p:nvSpPr>
          <p:cNvPr id="3" name="Content Placeholder 2"/>
          <p:cNvSpPr>
            <a:spLocks noGrp="1"/>
          </p:cNvSpPr>
          <p:nvPr>
            <p:ph idx="1"/>
          </p:nvPr>
        </p:nvSpPr>
        <p:spPr>
          <a:xfrm>
            <a:off x="838200" y="1825625"/>
            <a:ext cx="5589249" cy="4351338"/>
          </a:xfrm>
        </p:spPr>
        <p:txBody>
          <a:bodyPr>
            <a:normAutofit/>
          </a:bodyPr>
          <a:lstStyle/>
          <a:p>
            <a:pPr>
              <a:lnSpc>
                <a:spcPct val="100000"/>
              </a:lnSpc>
            </a:pPr>
            <a:r>
              <a:rPr lang="zh-CN" altLang="en-US" sz="2400" dirty="0">
                <a:latin typeface="微软雅黑 Light" panose="020B0502040204020203" charset="-122"/>
                <a:ea typeface="微软雅黑 Light" panose="020B0502040204020203" charset="-122"/>
              </a:rPr>
              <a:t>体系结构分层</a:t>
            </a:r>
            <a:endParaRPr lang="en-US" altLang="zh-CN" sz="2400" dirty="0">
              <a:latin typeface="微软雅黑 Light" panose="020B0502040204020203" charset="-122"/>
              <a:ea typeface="微软雅黑 Light" panose="020B0502040204020203" charset="-122"/>
            </a:endParaRPr>
          </a:p>
          <a:p>
            <a:pPr marL="457200" lvl="1" indent="0">
              <a:lnSpc>
                <a:spcPct val="100000"/>
              </a:lnSpc>
              <a:buNone/>
            </a:pPr>
            <a:r>
              <a:rPr lang="zh-CN" altLang="en-US" sz="2000" dirty="0">
                <a:latin typeface="微软雅黑 Light" panose="020B0502040204020203" charset="-122"/>
                <a:ea typeface="微软雅黑 Light" panose="020B0502040204020203" charset="-122"/>
              </a:rPr>
              <a:t>本文设计了</a:t>
            </a:r>
            <a:r>
              <a:rPr lang="en-US" altLang="zh-CN" sz="2000" dirty="0">
                <a:latin typeface="微软雅黑 Light" panose="020B0502040204020203" charset="-122"/>
                <a:ea typeface="微软雅黑 Light" panose="020B0502040204020203" charset="-122"/>
              </a:rPr>
              <a:t>TVM</a:t>
            </a:r>
            <a:r>
              <a:rPr lang="zh-CN" altLang="en-US" sz="2000" dirty="0">
                <a:latin typeface="微软雅黑 Light" panose="020B0502040204020203" charset="-122"/>
                <a:ea typeface="微软雅黑 Light" panose="020B0502040204020203" charset="-122"/>
              </a:rPr>
              <a:t>以解决深度学习负载跨多种硬件后端的高效移植问题。整个系统对应整个问题。而系统各层（框架接口层、图优化层、张量计算描述层、代码与</a:t>
            </a:r>
            <a:r>
              <a:rPr lang="en-US" altLang="zh-CN" sz="2000" dirty="0">
                <a:latin typeface="微软雅黑 Light" panose="020B0502040204020203" charset="-122"/>
                <a:ea typeface="微软雅黑 Light" panose="020B0502040204020203" charset="-122"/>
              </a:rPr>
              <a:t>schedule</a:t>
            </a:r>
            <a:r>
              <a:rPr lang="zh-CN" altLang="en-US" sz="2000" dirty="0">
                <a:latin typeface="微软雅黑 Light" panose="020B0502040204020203" charset="-122"/>
                <a:ea typeface="微软雅黑 Light" panose="020B0502040204020203" charset="-122"/>
              </a:rPr>
              <a:t>层及后端硬件层）分别对应了解决这个问题的各个步骤。通过定义层间接口抽象，分层体系结构将整个大问题分散为一些小问题，各层分别解决，不仅易于系统实现，还方便系统分析、修改、扩展。</a:t>
            </a:r>
            <a:endParaRPr lang="en-US" altLang="zh-CN" sz="2000" dirty="0">
              <a:latin typeface="微软雅黑 Light" panose="020B0502040204020203" charset="-122"/>
              <a:ea typeface="微软雅黑 Light" panose="020B0502040204020203" charset="-122"/>
            </a:endParaRPr>
          </a:p>
        </p:txBody>
      </p:sp>
      <p:pic>
        <p:nvPicPr>
          <p:cNvPr id="4" name="图片 3">
            <a:extLst>
              <a:ext uri="{FF2B5EF4-FFF2-40B4-BE49-F238E27FC236}">
                <a16:creationId xmlns:a16="http://schemas.microsoft.com/office/drawing/2014/main" id="{C5402665-648A-4B59-BDCE-CD83FE725E05}"/>
              </a:ext>
            </a:extLst>
          </p:cNvPr>
          <p:cNvPicPr>
            <a:picLocks noChangeAspect="1"/>
          </p:cNvPicPr>
          <p:nvPr/>
        </p:nvPicPr>
        <p:blipFill>
          <a:blip r:embed="rId2"/>
          <a:stretch>
            <a:fillRect/>
          </a:stretch>
        </p:blipFill>
        <p:spPr>
          <a:xfrm>
            <a:off x="6352803" y="1027906"/>
            <a:ext cx="5563481" cy="5324303"/>
          </a:xfrm>
          <a:prstGeom prst="rect">
            <a:avLst/>
          </a:prstGeom>
        </p:spPr>
      </p:pic>
    </p:spTree>
    <p:extLst>
      <p:ext uri="{BB962C8B-B14F-4D97-AF65-F5344CB8AC3E}">
        <p14:creationId xmlns:p14="http://schemas.microsoft.com/office/powerpoint/2010/main" val="38701418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latin typeface="微软雅黑" panose="020B0503020204020204" charset="-122"/>
                <a:ea typeface="微软雅黑" panose="020B0503020204020204" charset="-122"/>
              </a:rPr>
              <a:t>总结与思考</a:t>
            </a:r>
            <a:br>
              <a:rPr lang="zh-CN" altLang="en-US"/>
            </a:br>
            <a:r>
              <a:rPr lang="en-US" altLang="zh-CN" sz="2800"/>
              <a:t>summary&amp;thinking</a:t>
            </a:r>
          </a:p>
        </p:txBody>
      </p:sp>
      <p:sp>
        <p:nvSpPr>
          <p:cNvPr id="3" name="Content Placeholder 2"/>
          <p:cNvSpPr>
            <a:spLocks noGrp="1"/>
          </p:cNvSpPr>
          <p:nvPr>
            <p:ph idx="1"/>
          </p:nvPr>
        </p:nvSpPr>
        <p:spPr>
          <a:xfrm>
            <a:off x="838200" y="1825625"/>
            <a:ext cx="10629122" cy="4351338"/>
          </a:xfrm>
        </p:spPr>
        <p:txBody>
          <a:bodyPr>
            <a:normAutofit/>
          </a:bodyPr>
          <a:lstStyle/>
          <a:p>
            <a:pPr>
              <a:lnSpc>
                <a:spcPct val="100000"/>
              </a:lnSpc>
            </a:pPr>
            <a:r>
              <a:rPr lang="zh-CN" altLang="en-US" dirty="0">
                <a:latin typeface="微软雅黑 Light" panose="020B0502040204020203" charset="-122"/>
                <a:ea typeface="微软雅黑 Light" panose="020B0502040204020203" charset="-122"/>
              </a:rPr>
              <a:t>运算替换</a:t>
            </a:r>
            <a:endParaRPr lang="en-US" altLang="zh-CN" dirty="0">
              <a:latin typeface="微软雅黑 Light" panose="020B0502040204020203" charset="-122"/>
              <a:ea typeface="微软雅黑 Light" panose="020B0502040204020203" charset="-122"/>
            </a:endParaRPr>
          </a:p>
          <a:p>
            <a:pPr marL="457200" lvl="1" indent="0">
              <a:lnSpc>
                <a:spcPct val="100000"/>
              </a:lnSpc>
              <a:buNone/>
            </a:pPr>
            <a:r>
              <a:rPr lang="zh-CN" altLang="en-US" dirty="0">
                <a:latin typeface="微软雅黑 Light" panose="020B0502040204020203" charset="-122"/>
                <a:ea typeface="微软雅黑 Light" panose="020B0502040204020203" charset="-122"/>
              </a:rPr>
              <a:t>本文多处应用了运算替换的思想。如在计算图优化中，使用算子融合、等价替换等方法，将原计算图中实现复杂的，可能成为性能瓶颈的算子进行转化，并优化了计算图的数据流，在整个计算图的功能不变的同时，提升了性能。</a:t>
            </a:r>
            <a:endParaRPr lang="en-US" altLang="zh-CN" dirty="0">
              <a:latin typeface="微软雅黑 Light" panose="020B0502040204020203" charset="-122"/>
              <a:ea typeface="微软雅黑 Light" panose="020B0502040204020203" charset="-122"/>
            </a:endParaRPr>
          </a:p>
          <a:p>
            <a:pPr>
              <a:lnSpc>
                <a:spcPct val="100000"/>
              </a:lnSpc>
            </a:pPr>
            <a:endParaRPr lang="zh-CN" altLang="en-US" dirty="0">
              <a:latin typeface="微软雅黑 Light" panose="020B0502040204020203" charset="-122"/>
              <a:ea typeface="微软雅黑 Light" panose="020B0502040204020203" charset="-122"/>
            </a:endParaRPr>
          </a:p>
        </p:txBody>
      </p:sp>
    </p:spTree>
    <p:extLst>
      <p:ext uri="{BB962C8B-B14F-4D97-AF65-F5344CB8AC3E}">
        <p14:creationId xmlns:p14="http://schemas.microsoft.com/office/powerpoint/2010/main" val="12634350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latin typeface="微软雅黑" panose="020B0503020204020204" charset="-122"/>
                <a:ea typeface="微软雅黑" panose="020B0503020204020204" charset="-122"/>
              </a:rPr>
              <a:t>总结与思考</a:t>
            </a:r>
            <a:br>
              <a:rPr lang="zh-CN" altLang="en-US"/>
            </a:br>
            <a:r>
              <a:rPr lang="en-US" altLang="zh-CN" sz="2800"/>
              <a:t>summary&amp;thinking</a:t>
            </a:r>
          </a:p>
        </p:txBody>
      </p:sp>
      <p:sp>
        <p:nvSpPr>
          <p:cNvPr id="3" name="Content Placeholder 2"/>
          <p:cNvSpPr>
            <a:spLocks noGrp="1"/>
          </p:cNvSpPr>
          <p:nvPr>
            <p:ph idx="1"/>
          </p:nvPr>
        </p:nvSpPr>
        <p:spPr>
          <a:xfrm>
            <a:off x="838200" y="1825625"/>
            <a:ext cx="10629122" cy="4351338"/>
          </a:xfrm>
        </p:spPr>
        <p:txBody>
          <a:bodyPr>
            <a:normAutofit/>
          </a:bodyPr>
          <a:lstStyle/>
          <a:p>
            <a:pPr>
              <a:lnSpc>
                <a:spcPct val="100000"/>
              </a:lnSpc>
            </a:pPr>
            <a:r>
              <a:rPr lang="zh-CN" altLang="en-US" dirty="0">
                <a:latin typeface="微软雅黑 Light" panose="020B0502040204020203" charset="-122"/>
                <a:ea typeface="微软雅黑 Light" panose="020B0502040204020203" charset="-122"/>
              </a:rPr>
              <a:t>利用目标硬件的特性</a:t>
            </a:r>
            <a:endParaRPr lang="en-US" altLang="zh-CN" dirty="0">
              <a:latin typeface="微软雅黑 Light" panose="020B0502040204020203" charset="-122"/>
              <a:ea typeface="微软雅黑 Light" panose="020B0502040204020203" charset="-122"/>
            </a:endParaRPr>
          </a:p>
          <a:p>
            <a:pPr marL="457200" lvl="1" indent="0">
              <a:lnSpc>
                <a:spcPct val="100000"/>
              </a:lnSpc>
              <a:buNone/>
            </a:pPr>
            <a:r>
              <a:rPr lang="zh-CN" altLang="en-US" dirty="0">
                <a:latin typeface="微软雅黑 Light" panose="020B0502040204020203" charset="-122"/>
                <a:ea typeface="微软雅黑 Light" panose="020B0502040204020203" charset="-122"/>
              </a:rPr>
              <a:t>本文涉及了多种硬件后端，主要有</a:t>
            </a:r>
            <a:r>
              <a:rPr lang="en-US" altLang="zh-CN" dirty="0">
                <a:latin typeface="微软雅黑 Light" panose="020B0502040204020203" charset="-122"/>
                <a:ea typeface="微软雅黑 Light" panose="020B0502040204020203" charset="-122"/>
              </a:rPr>
              <a:t>CPU</a:t>
            </a:r>
            <a:r>
              <a:rPr lang="zh-CN" altLang="en-US" dirty="0">
                <a:latin typeface="微软雅黑 Light" panose="020B0502040204020203" charset="-122"/>
                <a:ea typeface="微软雅黑 Light" panose="020B0502040204020203" charset="-122"/>
              </a:rPr>
              <a:t>、</a:t>
            </a:r>
            <a:r>
              <a:rPr lang="en-US" altLang="zh-CN" dirty="0">
                <a:latin typeface="微软雅黑 Light" panose="020B0502040204020203" charset="-122"/>
                <a:ea typeface="微软雅黑 Light" panose="020B0502040204020203" charset="-122"/>
              </a:rPr>
              <a:t>GPU</a:t>
            </a:r>
            <a:r>
              <a:rPr lang="zh-CN" altLang="en-US" dirty="0">
                <a:latin typeface="微软雅黑 Light" panose="020B0502040204020203" charset="-122"/>
                <a:ea typeface="微软雅黑 Light" panose="020B0502040204020203" charset="-122"/>
              </a:rPr>
              <a:t>和针对深度学习负载的基于</a:t>
            </a:r>
            <a:r>
              <a:rPr lang="en-US" altLang="zh-CN" dirty="0">
                <a:latin typeface="微软雅黑 Light" panose="020B0502040204020203" charset="-122"/>
                <a:ea typeface="微软雅黑 Light" panose="020B0502040204020203" charset="-122"/>
              </a:rPr>
              <a:t>FPGA</a:t>
            </a:r>
            <a:r>
              <a:rPr lang="zh-CN" altLang="en-US" dirty="0">
                <a:latin typeface="微软雅黑 Light" panose="020B0502040204020203" charset="-122"/>
                <a:ea typeface="微软雅黑 Light" panose="020B0502040204020203" charset="-122"/>
              </a:rPr>
              <a:t>的专用加速器等。在生成代码时，利用目标硬件平台的特性（如在</a:t>
            </a:r>
            <a:r>
              <a:rPr lang="en-US" altLang="zh-CN" dirty="0">
                <a:latin typeface="微软雅黑 Light" panose="020B0502040204020203" charset="-122"/>
                <a:ea typeface="微软雅黑 Light" panose="020B0502040204020203" charset="-122"/>
              </a:rPr>
              <a:t>GPU</a:t>
            </a:r>
            <a:r>
              <a:rPr lang="zh-CN" altLang="en-US" dirty="0">
                <a:latin typeface="微软雅黑 Light" panose="020B0502040204020203" charset="-122"/>
                <a:ea typeface="微软雅黑 Light" panose="020B0502040204020203" charset="-122"/>
              </a:rPr>
              <a:t>上，利用</a:t>
            </a:r>
            <a:r>
              <a:rPr lang="en-US" altLang="zh-CN" dirty="0">
                <a:latin typeface="微软雅黑 Light" panose="020B0502040204020203" charset="-122"/>
                <a:ea typeface="微软雅黑 Light" panose="020B0502040204020203" charset="-122"/>
              </a:rPr>
              <a:t>GPU</a:t>
            </a:r>
            <a:r>
              <a:rPr lang="zh-CN" altLang="en-US" dirty="0">
                <a:latin typeface="微软雅黑 Light" panose="020B0502040204020203" charset="-122"/>
                <a:ea typeface="微软雅黑 Light" panose="020B0502040204020203" charset="-122"/>
              </a:rPr>
              <a:t>的向量处理指令与线程</a:t>
            </a:r>
            <a:r>
              <a:rPr lang="en-US" altLang="zh-CN" dirty="0">
                <a:latin typeface="微软雅黑 Light" panose="020B0502040204020203" charset="-122"/>
                <a:ea typeface="微软雅黑 Light" panose="020B0502040204020203" charset="-122"/>
              </a:rPr>
              <a:t>grids</a:t>
            </a:r>
            <a:r>
              <a:rPr lang="zh-CN" altLang="en-US" dirty="0">
                <a:latin typeface="微软雅黑 Light" panose="020B0502040204020203" charset="-122"/>
                <a:ea typeface="微软雅黑 Light" panose="020B0502040204020203" charset="-122"/>
              </a:rPr>
              <a:t>、</a:t>
            </a:r>
            <a:r>
              <a:rPr lang="en-US" altLang="zh-CN" dirty="0">
                <a:latin typeface="微软雅黑 Light" panose="020B0502040204020203" charset="-122"/>
                <a:ea typeface="微软雅黑 Light" panose="020B0502040204020203" charset="-122"/>
              </a:rPr>
              <a:t>blocks</a:t>
            </a:r>
            <a:r>
              <a:rPr lang="zh-CN" altLang="en-US" dirty="0">
                <a:latin typeface="微软雅黑 Light" panose="020B0502040204020203" charset="-122"/>
                <a:ea typeface="微软雅黑 Light" panose="020B0502040204020203" charset="-122"/>
              </a:rPr>
              <a:t>、</a:t>
            </a:r>
            <a:r>
              <a:rPr lang="en-US" altLang="zh-CN" dirty="0">
                <a:latin typeface="微软雅黑 Light" panose="020B0502040204020203" charset="-122"/>
                <a:ea typeface="微软雅黑 Light" panose="020B0502040204020203" charset="-122"/>
              </a:rPr>
              <a:t>wraps</a:t>
            </a:r>
            <a:r>
              <a:rPr lang="zh-CN" altLang="en-US" dirty="0">
                <a:latin typeface="微软雅黑 Light" panose="020B0502040204020203" charset="-122"/>
                <a:ea typeface="微软雅黑 Light" panose="020B0502040204020203" charset="-122"/>
              </a:rPr>
              <a:t>的特性，将计算尽量向量化，并行化；在加速器上，利用张量数据操纵指令，将计算张量化等），才能充分发挥目标平台的性能优势。</a:t>
            </a:r>
          </a:p>
        </p:txBody>
      </p:sp>
    </p:spTree>
    <p:extLst>
      <p:ext uri="{BB962C8B-B14F-4D97-AF65-F5344CB8AC3E}">
        <p14:creationId xmlns:p14="http://schemas.microsoft.com/office/powerpoint/2010/main" val="15296971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latin typeface="微软雅黑" panose="020B0503020204020204" charset="-122"/>
                <a:ea typeface="微软雅黑" panose="020B0503020204020204" charset="-122"/>
              </a:rPr>
              <a:t>总结与思考</a:t>
            </a:r>
            <a:br>
              <a:rPr lang="zh-CN" altLang="en-US"/>
            </a:br>
            <a:r>
              <a:rPr lang="en-US" altLang="zh-CN" sz="2800"/>
              <a:t>summary&amp;thinking</a:t>
            </a:r>
          </a:p>
        </p:txBody>
      </p:sp>
      <p:sp>
        <p:nvSpPr>
          <p:cNvPr id="3" name="Content Placeholder 2"/>
          <p:cNvSpPr>
            <a:spLocks noGrp="1"/>
          </p:cNvSpPr>
          <p:nvPr>
            <p:ph idx="1"/>
          </p:nvPr>
        </p:nvSpPr>
        <p:spPr>
          <a:xfrm>
            <a:off x="838200" y="1825625"/>
            <a:ext cx="10629122" cy="4351338"/>
          </a:xfrm>
        </p:spPr>
        <p:txBody>
          <a:bodyPr>
            <a:normAutofit/>
          </a:bodyPr>
          <a:lstStyle/>
          <a:p>
            <a:pPr>
              <a:lnSpc>
                <a:spcPct val="100000"/>
              </a:lnSpc>
            </a:pPr>
            <a:r>
              <a:rPr lang="zh-CN" altLang="en-US" dirty="0">
                <a:latin typeface="微软雅黑 Light" panose="020B0502040204020203" charset="-122"/>
                <a:ea typeface="微软雅黑 Light" panose="020B0502040204020203" charset="-122"/>
              </a:rPr>
              <a:t>减少访存带来的开销</a:t>
            </a:r>
            <a:endParaRPr lang="en-US" altLang="zh-CN" dirty="0">
              <a:latin typeface="微软雅黑 Light" panose="020B0502040204020203" charset="-122"/>
              <a:ea typeface="微软雅黑 Light" panose="020B0502040204020203" charset="-122"/>
            </a:endParaRPr>
          </a:p>
          <a:p>
            <a:pPr marL="457200" lvl="1" indent="0">
              <a:lnSpc>
                <a:spcPct val="100000"/>
              </a:lnSpc>
              <a:buNone/>
            </a:pPr>
            <a:r>
              <a:rPr lang="zh-CN" altLang="en-US" dirty="0">
                <a:latin typeface="微软雅黑 Light" panose="020B0502040204020203" charset="-122"/>
                <a:ea typeface="微软雅黑 Light" panose="020B0502040204020203" charset="-122"/>
              </a:rPr>
              <a:t>目前程序设计中，访存开销是影响性能的一个重要因素。本文多处进行了访存开销的考虑，例如在计算图优化中，通过算子融合、算子变换减少访存次数，减少需要存取中间结果的次数；通过为中间结果张量预先分配内存，减少了内存调度的开销等。</a:t>
            </a:r>
          </a:p>
        </p:txBody>
      </p:sp>
    </p:spTree>
    <p:extLst>
      <p:ext uri="{BB962C8B-B14F-4D97-AF65-F5344CB8AC3E}">
        <p14:creationId xmlns:p14="http://schemas.microsoft.com/office/powerpoint/2010/main" val="32080314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latin typeface="微软雅黑" panose="020B0503020204020204" charset="-122"/>
                <a:ea typeface="微软雅黑" panose="020B0503020204020204" charset="-122"/>
              </a:rPr>
              <a:t>总结与思考</a:t>
            </a:r>
            <a:br>
              <a:rPr lang="zh-CN" altLang="en-US"/>
            </a:br>
            <a:r>
              <a:rPr lang="en-US" altLang="zh-CN" sz="2800"/>
              <a:t>summary&amp;thinking</a:t>
            </a:r>
          </a:p>
        </p:txBody>
      </p:sp>
      <p:sp>
        <p:nvSpPr>
          <p:cNvPr id="3" name="Content Placeholder 2"/>
          <p:cNvSpPr>
            <a:spLocks noGrp="1"/>
          </p:cNvSpPr>
          <p:nvPr>
            <p:ph idx="1"/>
          </p:nvPr>
        </p:nvSpPr>
        <p:spPr>
          <a:xfrm>
            <a:off x="838200" y="1825625"/>
            <a:ext cx="10629122" cy="4351338"/>
          </a:xfrm>
        </p:spPr>
        <p:txBody>
          <a:bodyPr>
            <a:normAutofit/>
          </a:bodyPr>
          <a:lstStyle/>
          <a:p>
            <a:pPr>
              <a:lnSpc>
                <a:spcPct val="100000"/>
              </a:lnSpc>
            </a:pPr>
            <a:r>
              <a:rPr lang="zh-CN" altLang="en-US" dirty="0">
                <a:latin typeface="微软雅黑 Light" panose="020B0502040204020203" charset="-122"/>
                <a:ea typeface="微软雅黑 Light" panose="020B0502040204020203" charset="-122"/>
              </a:rPr>
              <a:t>性能提升与成本</a:t>
            </a:r>
            <a:r>
              <a:rPr lang="en-US" altLang="zh-CN" dirty="0">
                <a:latin typeface="微软雅黑 Light" panose="020B0502040204020203" charset="-122"/>
                <a:ea typeface="微软雅黑 Light" panose="020B0502040204020203" charset="-122"/>
              </a:rPr>
              <a:t>tradeoff</a:t>
            </a:r>
          </a:p>
          <a:p>
            <a:pPr marL="457200" lvl="1" indent="0">
              <a:lnSpc>
                <a:spcPct val="100000"/>
              </a:lnSpc>
              <a:buNone/>
            </a:pPr>
            <a:r>
              <a:rPr lang="zh-CN" altLang="en-US" dirty="0">
                <a:latin typeface="微软雅黑 Light" panose="020B0502040204020203" charset="-122"/>
                <a:ea typeface="微软雅黑 Light" panose="020B0502040204020203" charset="-122"/>
              </a:rPr>
              <a:t>在为目标硬件平台生成代码时，可能获得最高性能的办法是由熟悉目标硬件平台及应用需求的专家人工搭建算子库。由于硬件后端的多样性、应用需求的多样性等原因，需要为每个不同的</a:t>
            </a:r>
            <a:r>
              <a:rPr lang="en-US" altLang="zh-CN" dirty="0">
                <a:latin typeface="微软雅黑 Light" panose="020B0502040204020203" charset="-122"/>
                <a:ea typeface="微软雅黑 Light" panose="020B0502040204020203" charset="-122"/>
              </a:rPr>
              <a:t>configuration</a:t>
            </a:r>
            <a:r>
              <a:rPr lang="zh-CN" altLang="en-US" dirty="0">
                <a:latin typeface="微软雅黑 Light" panose="020B0502040204020203" charset="-122"/>
                <a:ea typeface="微软雅黑 Light" panose="020B0502040204020203" charset="-122"/>
              </a:rPr>
              <a:t>各搭建一个算子库。并且由于硬件、软件的快速发展，各算子库还要修改、增量更新。这种方式的开销过大，本文因而放弃可能的最高性能，使用代码自动生成的方式实现各算子库的生成。在性能下降可接受的范围内，大量减少搭建算子库的时间、人工、经济成本。</a:t>
            </a:r>
          </a:p>
        </p:txBody>
      </p:sp>
    </p:spTree>
    <p:extLst>
      <p:ext uri="{BB962C8B-B14F-4D97-AF65-F5344CB8AC3E}">
        <p14:creationId xmlns:p14="http://schemas.microsoft.com/office/powerpoint/2010/main" val="2770645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latin typeface="微软雅黑" panose="020B0503020204020204" charset="-122"/>
                <a:ea typeface="微软雅黑" panose="020B0503020204020204" charset="-122"/>
              </a:rPr>
              <a:t>总结与思考</a:t>
            </a:r>
            <a:br>
              <a:rPr lang="zh-CN" altLang="en-US"/>
            </a:br>
            <a:r>
              <a:rPr lang="en-US" altLang="zh-CN" sz="2800"/>
              <a:t>summary&amp;thinking</a:t>
            </a:r>
          </a:p>
        </p:txBody>
      </p:sp>
      <p:sp>
        <p:nvSpPr>
          <p:cNvPr id="3" name="Content Placeholder 2"/>
          <p:cNvSpPr>
            <a:spLocks noGrp="1"/>
          </p:cNvSpPr>
          <p:nvPr>
            <p:ph idx="1"/>
          </p:nvPr>
        </p:nvSpPr>
        <p:spPr>
          <a:xfrm>
            <a:off x="838200" y="1825625"/>
            <a:ext cx="10629122" cy="4351338"/>
          </a:xfrm>
        </p:spPr>
        <p:txBody>
          <a:bodyPr>
            <a:normAutofit/>
          </a:bodyPr>
          <a:lstStyle/>
          <a:p>
            <a:pPr>
              <a:lnSpc>
                <a:spcPct val="100000"/>
              </a:lnSpc>
            </a:pPr>
            <a:r>
              <a:rPr lang="zh-CN" altLang="en-US" dirty="0">
                <a:latin typeface="微软雅黑 Light" panose="020B0502040204020203" charset="-122"/>
                <a:ea typeface="微软雅黑 Light" panose="020B0502040204020203" charset="-122"/>
              </a:rPr>
              <a:t>精度与复杂度的</a:t>
            </a:r>
            <a:r>
              <a:rPr lang="en-US" altLang="zh-CN" dirty="0">
                <a:latin typeface="微软雅黑 Light" panose="020B0502040204020203" charset="-122"/>
                <a:ea typeface="微软雅黑 Light" panose="020B0502040204020203" charset="-122"/>
              </a:rPr>
              <a:t>tradeoff</a:t>
            </a:r>
          </a:p>
          <a:p>
            <a:pPr marL="457200" lvl="1" indent="0">
              <a:lnSpc>
                <a:spcPct val="100000"/>
              </a:lnSpc>
              <a:buNone/>
            </a:pPr>
            <a:r>
              <a:rPr lang="zh-CN" altLang="en-US" dirty="0">
                <a:latin typeface="微软雅黑 Light" panose="020B0502040204020203" charset="-122"/>
                <a:ea typeface="微软雅黑 Light" panose="020B0502040204020203" charset="-122"/>
              </a:rPr>
              <a:t>本文多处应用了这一思想。例如在为各个硬件后端生成算子库后，得到了一个巨大的代码实现搜索空间。由于从搜索空间中找到给定目标硬件后端，给定计算图中各算子的最优实现，需要对搜索空间中各实现进行性能测试与排序。暴力实现（遍历空间进行实际性能测试，并排序）的复杂度太大，成本太高。一方面，本文以基于</a:t>
            </a:r>
            <a:r>
              <a:rPr lang="en-US" altLang="zh-CN" dirty="0">
                <a:latin typeface="微软雅黑 Light" panose="020B0502040204020203" charset="-122"/>
                <a:ea typeface="微软雅黑 Light" panose="020B0502040204020203" charset="-122"/>
              </a:rPr>
              <a:t>ML</a:t>
            </a:r>
            <a:r>
              <a:rPr lang="zh-CN" altLang="en-US" dirty="0">
                <a:latin typeface="微软雅黑 Light" panose="020B0502040204020203" charset="-122"/>
                <a:ea typeface="微软雅黑 Light" panose="020B0502040204020203" charset="-122"/>
              </a:rPr>
              <a:t>的开销预测模型代替实际性能测试，对预测结果好的前</a:t>
            </a:r>
            <a:r>
              <a:rPr lang="en-US" altLang="zh-CN" dirty="0">
                <a:latin typeface="微软雅黑 Light" panose="020B0502040204020203" charset="-122"/>
                <a:ea typeface="微软雅黑 Light" panose="020B0502040204020203" charset="-122"/>
              </a:rPr>
              <a:t>k</a:t>
            </a:r>
            <a:r>
              <a:rPr lang="zh-CN" altLang="en-US" dirty="0">
                <a:latin typeface="微软雅黑 Light" panose="020B0502040204020203" charset="-122"/>
                <a:ea typeface="微软雅黑 Light" panose="020B0502040204020203" charset="-122"/>
              </a:rPr>
              <a:t>个实现再进行实际测试；另一方面，本文放弃了最优解，在搜索空间中采用并行模拟退火算法获得较好的实现。这在可接受范围内牺牲了部分精度，换来了巨大的开销减少。</a:t>
            </a:r>
            <a:endParaRPr lang="en-US" altLang="zh-CN" dirty="0">
              <a:latin typeface="微软雅黑 Light" panose="020B0502040204020203" charset="-122"/>
              <a:ea typeface="微软雅黑 Light" panose="020B0502040204020203" charset="-122"/>
            </a:endParaRPr>
          </a:p>
          <a:p>
            <a:pPr>
              <a:lnSpc>
                <a:spcPct val="100000"/>
              </a:lnSpc>
            </a:pPr>
            <a:endParaRPr lang="zh-CN" altLang="en-US" dirty="0">
              <a:latin typeface="微软雅黑 Light" panose="020B0502040204020203" charset="-122"/>
              <a:ea typeface="微软雅黑 Light" panose="020B0502040204020203" charset="-122"/>
            </a:endParaRPr>
          </a:p>
        </p:txBody>
      </p:sp>
    </p:spTree>
    <p:extLst>
      <p:ext uri="{BB962C8B-B14F-4D97-AF65-F5344CB8AC3E}">
        <p14:creationId xmlns:p14="http://schemas.microsoft.com/office/powerpoint/2010/main" val="18967532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latin typeface="微软雅黑" panose="020B0503020204020204" charset="-122"/>
                <a:ea typeface="微软雅黑" panose="020B0503020204020204" charset="-122"/>
              </a:rPr>
              <a:t>总结与思考</a:t>
            </a:r>
            <a:br>
              <a:rPr lang="zh-CN" altLang="en-US"/>
            </a:br>
            <a:r>
              <a:rPr lang="en-US" altLang="zh-CN" sz="2800"/>
              <a:t>summary&amp;thinking</a:t>
            </a:r>
          </a:p>
        </p:txBody>
      </p:sp>
      <p:sp>
        <p:nvSpPr>
          <p:cNvPr id="3" name="Content Placeholder 2"/>
          <p:cNvSpPr>
            <a:spLocks noGrp="1"/>
          </p:cNvSpPr>
          <p:nvPr>
            <p:ph idx="1"/>
          </p:nvPr>
        </p:nvSpPr>
        <p:spPr/>
        <p:txBody>
          <a:bodyPr/>
          <a:lstStyle/>
          <a:p>
            <a:pPr>
              <a:lnSpc>
                <a:spcPct val="100000"/>
              </a:lnSpc>
            </a:pPr>
            <a:r>
              <a:rPr lang="zh-CN" altLang="en-US">
                <a:latin typeface="微软雅黑 Light" panose="020B0502040204020203" charset="-122"/>
                <a:ea typeface="微软雅黑 Light" panose="020B0502040204020203" charset="-122"/>
              </a:rPr>
              <a:t>计算机存在成千上万种不同的编程语言，底层硬件结果也多种多样。编译器的研究是在高级语言层和底层代码层中间的一层抽象，很好地解决了使用不同高级程序语言编写的代码的部署问题。</a:t>
            </a:r>
          </a:p>
          <a:p>
            <a:pPr>
              <a:lnSpc>
                <a:spcPct val="100000"/>
              </a:lnSpc>
            </a:pPr>
            <a:r>
              <a:rPr lang="en-US" altLang="zh-CN">
                <a:latin typeface="微软雅黑 Light" panose="020B0502040204020203" charset="-122"/>
                <a:ea typeface="微软雅黑 Light" panose="020B0502040204020203" charset="-122"/>
              </a:rPr>
              <a:t>TVM</a:t>
            </a:r>
            <a:r>
              <a:rPr lang="zh-CN" altLang="en-US">
                <a:latin typeface="微软雅黑 Light" panose="020B0502040204020203" charset="-122"/>
                <a:ea typeface="微软雅黑 Light" panose="020B0502040204020203" charset="-122"/>
              </a:rPr>
              <a:t>可以看作深度学习高级语言的编译器，标准计算图和操作符描述语言可以视为</a:t>
            </a:r>
            <a:r>
              <a:rPr lang="en-US" altLang="zh-CN">
                <a:latin typeface="微软雅黑 Light" panose="020B0502040204020203" charset="-122"/>
                <a:ea typeface="微软雅黑 Light" panose="020B0502040204020203" charset="-122"/>
              </a:rPr>
              <a:t>IR</a:t>
            </a:r>
            <a:r>
              <a:rPr lang="zh-CN" altLang="en-US">
                <a:latin typeface="微软雅黑 Light" panose="020B0502040204020203" charset="-122"/>
                <a:ea typeface="微软雅黑 Light" panose="020B0502040204020203" charset="-122"/>
              </a:rPr>
              <a:t>（</a:t>
            </a:r>
            <a:r>
              <a:rPr lang="en-US" altLang="zh-CN">
                <a:latin typeface="微软雅黑 Light" panose="020B0502040204020203" charset="-122"/>
                <a:ea typeface="微软雅黑 Light" panose="020B0502040204020203" charset="-122"/>
              </a:rPr>
              <a:t>Intermediate Representation</a:t>
            </a:r>
            <a:r>
              <a:rPr lang="zh-CN" altLang="en-US">
                <a:latin typeface="微软雅黑 Light" panose="020B0502040204020203" charset="-122"/>
                <a:ea typeface="微软雅黑 Light" panose="020B0502040204020203" charset="-122"/>
              </a:rPr>
              <a:t>）。</a:t>
            </a:r>
            <a:r>
              <a:rPr lang="en-US" altLang="zh-CN">
                <a:latin typeface="微软雅黑 Light" panose="020B0502040204020203" charset="-122"/>
                <a:ea typeface="微软雅黑 Light" panose="020B0502040204020203" charset="-122"/>
              </a:rPr>
              <a:t>TVM</a:t>
            </a:r>
            <a:r>
              <a:rPr lang="zh-CN" altLang="en-US">
                <a:latin typeface="微软雅黑 Light" panose="020B0502040204020203" charset="-122"/>
                <a:ea typeface="微软雅黑 Light" panose="020B0502040204020203" charset="-122"/>
              </a:rPr>
              <a:t>架起了连接高级深度学习框架语言与底层硬件的桥梁。</a:t>
            </a:r>
          </a:p>
        </p:txBody>
      </p:sp>
    </p:spTree>
    <p:extLst>
      <p:ext uri="{BB962C8B-B14F-4D97-AF65-F5344CB8AC3E}">
        <p14:creationId xmlns:p14="http://schemas.microsoft.com/office/powerpoint/2010/main" val="955248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问题背景</a:t>
            </a:r>
            <a:br>
              <a:rPr lang="zh-CN" altLang="en-US" dirty="0">
                <a:latin typeface="微软雅黑" panose="020B0503020204020204" pitchFamily="34" charset="-122"/>
                <a:ea typeface="微软雅黑" panose="020B0503020204020204" pitchFamily="34" charset="-122"/>
              </a:rPr>
            </a:br>
            <a:r>
              <a:rPr lang="en-US" altLang="zh-CN" sz="3600" dirty="0">
                <a:latin typeface="+mn-lt"/>
                <a:ea typeface="微软雅黑" panose="020B0503020204020204" pitchFamily="34" charset="-122"/>
              </a:rPr>
              <a:t>background</a:t>
            </a:r>
          </a:p>
        </p:txBody>
      </p:sp>
      <p:sp>
        <p:nvSpPr>
          <p:cNvPr id="3" name="Content Placeholder 2"/>
          <p:cNvSpPr>
            <a:spLocks noGrp="1"/>
          </p:cNvSpPr>
          <p:nvPr>
            <p:ph sz="half" idx="1"/>
          </p:nvPr>
        </p:nvSpPr>
        <p:spPr>
          <a:xfrm>
            <a:off x="838200" y="1825625"/>
            <a:ext cx="10383520" cy="4351655"/>
          </a:xfrm>
        </p:spPr>
        <p:txBody>
          <a:bodyPr/>
          <a:lstStyle/>
          <a:p>
            <a:pPr lvl="0"/>
            <a:r>
              <a:rPr lang="zh-CN" altLang="en-US" sz="2400">
                <a:latin typeface="微软雅黑 Light" panose="020B0502040204020203" charset="-122"/>
                <a:ea typeface="微软雅黑 Light" panose="020B0502040204020203" charset="-122"/>
              </a:rPr>
              <a:t>针对这些问题，提出了</a:t>
            </a:r>
            <a:r>
              <a:rPr lang="en-US" altLang="zh-CN" sz="3200" b="1">
                <a:solidFill>
                  <a:srgbClr val="FF0000"/>
                </a:solidFill>
                <a:latin typeface="微软雅黑 Light" panose="020B0502040204020203" charset="-122"/>
                <a:ea typeface="微软雅黑 Light" panose="020B0502040204020203" charset="-122"/>
              </a:rPr>
              <a:t>TVM (Tensor Virtual Machine)</a:t>
            </a:r>
            <a:endParaRPr lang="zh-CN" altLang="en-US" sz="2400">
              <a:latin typeface="微软雅黑 Light" panose="020B0502040204020203" charset="-122"/>
              <a:ea typeface="微软雅黑 Light" panose="020B0502040204020203" charset="-122"/>
            </a:endParaRPr>
          </a:p>
          <a:p>
            <a:pPr lvl="0"/>
            <a:r>
              <a:rPr lang="zh-CN" altLang="en-US" sz="2400">
                <a:latin typeface="微软雅黑 Light" panose="020B0502040204020203" charset="-122"/>
                <a:ea typeface="微软雅黑 Light" panose="020B0502040204020203" charset="-122"/>
              </a:rPr>
              <a:t>一个端到端的编译器，以现有深度学习框架的程序为输入，输出多种硬件后端上优化后的代码</a:t>
            </a:r>
          </a:p>
          <a:p>
            <a:pPr lvl="1"/>
            <a:endParaRPr lang="zh-CN" altLang="en-US">
              <a:latin typeface="微软雅黑 Light" panose="020B0502040204020203" charset="-122"/>
              <a:ea typeface="微软雅黑 Light" panose="020B0502040204020203"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a:latin typeface="微软雅黑" panose="020B0503020204020204" charset="-122"/>
                <a:ea typeface="微软雅黑" panose="020B0503020204020204" charset="-122"/>
              </a:rPr>
              <a:t>报告内容</a:t>
            </a:r>
            <a:br>
              <a:rPr lang="zh-CN" altLang="en-US">
                <a:latin typeface="微软雅黑" panose="020B0503020204020204" charset="-122"/>
                <a:ea typeface="微软雅黑" panose="020B0503020204020204" charset="-122"/>
              </a:rPr>
            </a:br>
            <a:r>
              <a:rPr lang="en-US" altLang="zh-CN" sz="3600">
                <a:latin typeface="微软雅黑" panose="020B0503020204020204" charset="-122"/>
                <a:ea typeface="微软雅黑" panose="020B0503020204020204" charset="-122"/>
              </a:rPr>
              <a:t>content</a:t>
            </a:r>
          </a:p>
        </p:txBody>
      </p:sp>
      <p:sp>
        <p:nvSpPr>
          <p:cNvPr id="3" name="Content Placeholder 2"/>
          <p:cNvSpPr>
            <a:spLocks noGrp="1"/>
          </p:cNvSpPr>
          <p:nvPr>
            <p:ph idx="1"/>
          </p:nvPr>
        </p:nvSpPr>
        <p:spPr/>
        <p:txBody>
          <a:bodyPr/>
          <a:lstStyle/>
          <a:p>
            <a:r>
              <a:rPr lang="zh-CN" altLang="en-US" dirty="0">
                <a:latin typeface="微软雅黑 Light" panose="020B0502040204020203" charset="-122"/>
                <a:ea typeface="微软雅黑 Light" panose="020B0502040204020203" charset="-122"/>
              </a:rPr>
              <a:t>问题背景</a:t>
            </a:r>
          </a:p>
          <a:p>
            <a:r>
              <a:rPr lang="zh-CN" altLang="en-US" sz="3600" b="1" dirty="0">
                <a:latin typeface="微软雅黑 Light" panose="020B0502040204020203" charset="-122"/>
                <a:ea typeface="微软雅黑 Light" panose="020B0502040204020203" charset="-122"/>
              </a:rPr>
              <a:t>方法概述</a:t>
            </a:r>
          </a:p>
          <a:p>
            <a:r>
              <a:rPr lang="zh-CN" altLang="en-US" dirty="0">
                <a:latin typeface="微软雅黑 Light" panose="020B0502040204020203" charset="-122"/>
                <a:ea typeface="微软雅黑 Light" panose="020B0502040204020203" charset="-122"/>
              </a:rPr>
              <a:t>计算图优化</a:t>
            </a:r>
          </a:p>
          <a:p>
            <a:r>
              <a:rPr lang="zh-CN" altLang="en-US" dirty="0">
                <a:latin typeface="微软雅黑 Light" panose="020B0502040204020203" charset="-122"/>
                <a:ea typeface="微软雅黑 Light" panose="020B0502040204020203" charset="-122"/>
              </a:rPr>
              <a:t>操作符优化</a:t>
            </a:r>
            <a:endParaRPr lang="en-US" altLang="zh-CN" dirty="0">
              <a:latin typeface="微软雅黑 Light" panose="020B0502040204020203" charset="-122"/>
              <a:ea typeface="微软雅黑 Light" panose="020B0502040204020203" charset="-122"/>
            </a:endParaRPr>
          </a:p>
          <a:p>
            <a:r>
              <a:rPr lang="zh-CN" altLang="en-US" dirty="0">
                <a:latin typeface="微软雅黑 Light" panose="020B0502040204020203" charset="-122"/>
                <a:ea typeface="微软雅黑 Light" panose="020B0502040204020203" charset="-122"/>
              </a:rPr>
              <a:t>硬件测试</a:t>
            </a:r>
          </a:p>
          <a:p>
            <a:r>
              <a:rPr lang="zh-CN" altLang="en-US" dirty="0">
                <a:latin typeface="微软雅黑 Light" panose="020B0502040204020203" charset="-122"/>
                <a:ea typeface="微软雅黑 Light" panose="020B0502040204020203" charset="-122"/>
              </a:rPr>
              <a:t>实验结果</a:t>
            </a:r>
          </a:p>
          <a:p>
            <a:r>
              <a:rPr lang="zh-CN" altLang="en-US" dirty="0">
                <a:latin typeface="微软雅黑 Light" panose="020B0502040204020203" charset="-122"/>
                <a:ea typeface="微软雅黑 Light" panose="020B0502040204020203" charset="-122"/>
              </a:rPr>
              <a:t>总结与思考</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方法概述</a:t>
            </a:r>
            <a:br>
              <a:rPr lang="zh-CN" altLang="en-US" dirty="0">
                <a:latin typeface="微软雅黑" panose="020B0503020204020204" pitchFamily="34" charset="-122"/>
                <a:ea typeface="微软雅黑" panose="020B0503020204020204" pitchFamily="34" charset="-122"/>
              </a:rPr>
            </a:br>
            <a:r>
              <a:rPr lang="en-US" altLang="zh-CN" sz="3600" dirty="0">
                <a:ea typeface="微软雅黑" panose="020B0503020204020204" pitchFamily="34" charset="-122"/>
              </a:rPr>
              <a:t>overview</a:t>
            </a:r>
          </a:p>
        </p:txBody>
      </p:sp>
      <p:pic>
        <p:nvPicPr>
          <p:cNvPr id="4" name="Content Placeholder 3" descr="stack_tvmlang"/>
          <p:cNvPicPr>
            <a:picLocks noGrp="1" noChangeAspect="1"/>
          </p:cNvPicPr>
          <p:nvPr>
            <p:ph idx="1"/>
          </p:nvPr>
        </p:nvPicPr>
        <p:blipFill>
          <a:blip r:embed="rId2"/>
          <a:stretch>
            <a:fillRect/>
          </a:stretch>
        </p:blipFill>
        <p:spPr>
          <a:xfrm>
            <a:off x="838200" y="1587500"/>
            <a:ext cx="8669020" cy="48006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latin typeface="微软雅黑" panose="020B0503020204020204" charset="-122"/>
                <a:ea typeface="微软雅黑" panose="020B0503020204020204" charset="-122"/>
              </a:rPr>
              <a:t>方法概述</a:t>
            </a:r>
            <a:br>
              <a:rPr lang="zh-CN" altLang="en-US"/>
            </a:br>
            <a:r>
              <a:rPr lang="en-US" altLang="zh-CN" sz="3600"/>
              <a:t>overview</a:t>
            </a:r>
          </a:p>
        </p:txBody>
      </p:sp>
      <p:pic>
        <p:nvPicPr>
          <p:cNvPr id="4" name="Content Placeholder 3" descr="stack_tvmlang"/>
          <p:cNvPicPr>
            <a:picLocks noGrp="1" noChangeAspect="1"/>
          </p:cNvPicPr>
          <p:nvPr>
            <p:ph idx="1"/>
          </p:nvPr>
        </p:nvPicPr>
        <p:blipFill>
          <a:blip r:embed="rId2"/>
          <a:srcRect r="42291" b="50359"/>
          <a:stretch>
            <a:fillRect/>
          </a:stretch>
        </p:blipFill>
        <p:spPr>
          <a:xfrm>
            <a:off x="581025" y="2151380"/>
            <a:ext cx="7917815" cy="3771900"/>
          </a:xfrm>
          <a:prstGeom prst="rect">
            <a:avLst/>
          </a:prstGeom>
        </p:spPr>
      </p:pic>
      <p:sp>
        <p:nvSpPr>
          <p:cNvPr id="5" name="Rounded Rectangle 4"/>
          <p:cNvSpPr/>
          <p:nvPr/>
        </p:nvSpPr>
        <p:spPr>
          <a:xfrm>
            <a:off x="8535670" y="2652395"/>
            <a:ext cx="2818130" cy="1184910"/>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solidFill>
                  <a:schemeClr val="tx1"/>
                </a:solidFill>
                <a:latin typeface="微软雅黑" panose="020B0503020204020204" charset="-122"/>
                <a:ea typeface="微软雅黑" panose="020B0503020204020204" charset="-122"/>
                <a:sym typeface="+mn-ea"/>
              </a:rPr>
              <a:t>1. </a:t>
            </a:r>
            <a:r>
              <a:rPr lang="zh-CN" altLang="en-US" dirty="0">
                <a:solidFill>
                  <a:schemeClr val="tx1"/>
                </a:solidFill>
                <a:latin typeface="微软雅黑" panose="020B0503020204020204" charset="-122"/>
                <a:ea typeface="微软雅黑" panose="020B0503020204020204" charset="-122"/>
                <a:sym typeface="+mn-ea"/>
              </a:rPr>
              <a:t>将使用不同深度学习框架编写的代码的</a:t>
            </a:r>
            <a:r>
              <a:rPr lang="en-US" altLang="zh-CN" dirty="0">
                <a:solidFill>
                  <a:schemeClr val="tx1"/>
                </a:solidFill>
                <a:latin typeface="微软雅黑" panose="020B0503020204020204" charset="-122"/>
                <a:ea typeface="微软雅黑" panose="020B0503020204020204" charset="-122"/>
                <a:sym typeface="+mn-ea"/>
              </a:rPr>
              <a:t>workload</a:t>
            </a:r>
            <a:r>
              <a:rPr lang="zh-CN" altLang="en-US" dirty="0">
                <a:solidFill>
                  <a:schemeClr val="tx1"/>
                </a:solidFill>
                <a:latin typeface="微软雅黑" panose="020B0503020204020204" charset="-122"/>
                <a:ea typeface="微软雅黑" panose="020B0503020204020204" charset="-122"/>
                <a:sym typeface="+mn-ea"/>
              </a:rPr>
              <a:t>统一生成</a:t>
            </a:r>
          </a:p>
          <a:p>
            <a:pPr algn="ctr"/>
            <a:r>
              <a:rPr lang="zh-CN" altLang="en-US" dirty="0">
                <a:solidFill>
                  <a:schemeClr val="tx1"/>
                </a:solidFill>
                <a:latin typeface="微软雅黑" panose="020B0503020204020204" charset="-122"/>
                <a:ea typeface="微软雅黑" panose="020B0503020204020204" charset="-122"/>
                <a:sym typeface="+mn-ea"/>
              </a:rPr>
              <a:t>标准的计算图</a:t>
            </a:r>
          </a:p>
        </p:txBody>
      </p:sp>
      <p:sp>
        <p:nvSpPr>
          <p:cNvPr id="6" name="Rounded Rectangle 5"/>
          <p:cNvSpPr/>
          <p:nvPr/>
        </p:nvSpPr>
        <p:spPr>
          <a:xfrm>
            <a:off x="8535670" y="3837305"/>
            <a:ext cx="2818765" cy="1001395"/>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solidFill>
                  <a:schemeClr val="tx1"/>
                </a:solidFill>
                <a:latin typeface="微软雅黑" panose="020B0503020204020204" charset="-122"/>
                <a:ea typeface="微软雅黑" panose="020B0503020204020204" charset="-122"/>
                <a:sym typeface="+mn-ea"/>
              </a:rPr>
              <a:t>2. </a:t>
            </a:r>
            <a:r>
              <a:rPr lang="zh-CN" altLang="en-US" dirty="0">
                <a:solidFill>
                  <a:schemeClr val="tx1"/>
                </a:solidFill>
                <a:latin typeface="微软雅黑" panose="020B0503020204020204" charset="-122"/>
                <a:ea typeface="微软雅黑" panose="020B0503020204020204" charset="-122"/>
                <a:sym typeface="+mn-ea"/>
              </a:rPr>
              <a:t>对标准计算图</a:t>
            </a:r>
          </a:p>
          <a:p>
            <a:pPr algn="ctr"/>
            <a:r>
              <a:rPr lang="zh-CN" altLang="en-US" dirty="0">
                <a:solidFill>
                  <a:schemeClr val="tx1"/>
                </a:solidFill>
                <a:latin typeface="微软雅黑" panose="020B0503020204020204" charset="-122"/>
                <a:ea typeface="微软雅黑" panose="020B0503020204020204" charset="-122"/>
                <a:sym typeface="+mn-ea"/>
              </a:rPr>
              <a:t>进行相关优化</a:t>
            </a:r>
          </a:p>
        </p:txBody>
      </p:sp>
      <p:sp>
        <p:nvSpPr>
          <p:cNvPr id="7" name="Rounded Rectangle 6"/>
          <p:cNvSpPr/>
          <p:nvPr/>
        </p:nvSpPr>
        <p:spPr>
          <a:xfrm>
            <a:off x="8535670" y="4838700"/>
            <a:ext cx="2818765" cy="1001395"/>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solidFill>
                  <a:schemeClr val="tx1"/>
                </a:solidFill>
                <a:latin typeface="微软雅黑" panose="020B0503020204020204" charset="-122"/>
                <a:ea typeface="微软雅黑" panose="020B0503020204020204" charset="-122"/>
                <a:sym typeface="+mn-ea"/>
              </a:rPr>
              <a:t>3. </a:t>
            </a:r>
            <a:r>
              <a:rPr lang="zh-CN" altLang="en-US" dirty="0">
                <a:solidFill>
                  <a:schemeClr val="tx1"/>
                </a:solidFill>
                <a:latin typeface="微软雅黑" panose="020B0503020204020204" charset="-122"/>
                <a:ea typeface="微软雅黑" panose="020B0503020204020204" charset="-122"/>
                <a:sym typeface="+mn-ea"/>
              </a:rPr>
              <a:t>针对不同后端硬件</a:t>
            </a:r>
          </a:p>
          <a:p>
            <a:pPr algn="ctr"/>
            <a:r>
              <a:rPr lang="zh-CN" altLang="en-US" dirty="0">
                <a:solidFill>
                  <a:schemeClr val="tx1"/>
                </a:solidFill>
                <a:latin typeface="微软雅黑" panose="020B0503020204020204" charset="-122"/>
                <a:ea typeface="微软雅黑" panose="020B0503020204020204" charset="-122"/>
                <a:sym typeface="+mn-ea"/>
              </a:rPr>
              <a:t>实现、优化操作符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TotalTime>
  <Words>2403</Words>
  <Application>Microsoft Office PowerPoint</Application>
  <PresentationFormat>宽屏</PresentationFormat>
  <Paragraphs>283</Paragraphs>
  <Slides>59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59</vt:i4>
      </vt:variant>
    </vt:vector>
  </HeadingPairs>
  <TitlesOfParts>
    <vt:vector size="66" baseType="lpstr">
      <vt:lpstr>宋体</vt:lpstr>
      <vt:lpstr>微软雅黑</vt:lpstr>
      <vt:lpstr>微软雅黑 Light</vt:lpstr>
      <vt:lpstr>Arial</vt:lpstr>
      <vt:lpstr>Calibri</vt:lpstr>
      <vt:lpstr>Calibri Light</vt:lpstr>
      <vt:lpstr>Office Theme</vt:lpstr>
      <vt:lpstr>TVM:An Automated  End-to-End Optimizing Compiler for Deep Learning</vt:lpstr>
      <vt:lpstr>报告内容 content</vt:lpstr>
      <vt:lpstr>报告内容 content</vt:lpstr>
      <vt:lpstr>问题背景 background</vt:lpstr>
      <vt:lpstr>问题背景 background</vt:lpstr>
      <vt:lpstr>问题背景 background</vt:lpstr>
      <vt:lpstr>报告内容 content</vt:lpstr>
      <vt:lpstr>方法概述 overview</vt:lpstr>
      <vt:lpstr>方法概述 overview</vt:lpstr>
      <vt:lpstr>方法概述 overview</vt:lpstr>
      <vt:lpstr>方法概述 overview</vt:lpstr>
      <vt:lpstr>方法概述 overview</vt:lpstr>
      <vt:lpstr>报告内容 content</vt:lpstr>
      <vt:lpstr>计算图优化 computation graph optimization</vt:lpstr>
      <vt:lpstr>计算图优化 computation graph optimization</vt:lpstr>
      <vt:lpstr>报告内容 content</vt:lpstr>
      <vt:lpstr>操作符优化 operator optimization</vt:lpstr>
      <vt:lpstr>操作符优化 operator optimization</vt:lpstr>
      <vt:lpstr>操作符优化 operator optimization</vt:lpstr>
      <vt:lpstr>操作符优化 operator optimization</vt:lpstr>
      <vt:lpstr>操作符优化 operator optimization</vt:lpstr>
      <vt:lpstr>操作符优化 operator optimization</vt:lpstr>
      <vt:lpstr>操作符优化 operator optimization</vt:lpstr>
      <vt:lpstr>操作符优化 operator optimization</vt:lpstr>
      <vt:lpstr>操作符优化 operator optimization</vt:lpstr>
      <vt:lpstr>操作符优化 operator optimization</vt:lpstr>
      <vt:lpstr>操作符优化 operator optimization</vt:lpstr>
      <vt:lpstr>操作符优化 operator optimization</vt:lpstr>
      <vt:lpstr>操作符优化 operator optimization</vt:lpstr>
      <vt:lpstr>操作符优化 operator optimization</vt:lpstr>
      <vt:lpstr>操作符优化 operator optimization</vt:lpstr>
      <vt:lpstr>操作符优化 operator optimization</vt:lpstr>
      <vt:lpstr>操作符优化 operator optimization</vt:lpstr>
      <vt:lpstr>操作符优化 operator optimization</vt:lpstr>
      <vt:lpstr>操作符优化 operator optimization</vt:lpstr>
      <vt:lpstr>操作符优化 operator optimization</vt:lpstr>
      <vt:lpstr>操作符优化 operator optimization</vt:lpstr>
      <vt:lpstr>操作符优化 operator optimization</vt:lpstr>
      <vt:lpstr>操作符优化 operator optimization</vt:lpstr>
      <vt:lpstr>操作符优化 operator optimization</vt:lpstr>
      <vt:lpstr>操作符优化 operator optimization</vt:lpstr>
      <vt:lpstr>操作符优化 operator optimization</vt:lpstr>
      <vt:lpstr>操作符优化 operator optimization</vt:lpstr>
      <vt:lpstr>操作符优化 operator optimization</vt:lpstr>
      <vt:lpstr>操作符优化 operator optimization</vt:lpstr>
      <vt:lpstr>报告内容 content</vt:lpstr>
      <vt:lpstr>硬件测试 evaluation on target hardware back-end</vt:lpstr>
      <vt:lpstr>报告内容 content</vt:lpstr>
      <vt:lpstr>实验结果 experiments</vt:lpstr>
      <vt:lpstr>实验结果 experiments</vt:lpstr>
      <vt:lpstr>报告内容 content</vt:lpstr>
      <vt:lpstr>总结与思考 summary&amp;thinking</vt:lpstr>
      <vt:lpstr>总结与思考 summary&amp;thinking</vt:lpstr>
      <vt:lpstr>总结与思考 summary&amp;thinking</vt:lpstr>
      <vt:lpstr>总结与思考 summary&amp;thinking</vt:lpstr>
      <vt:lpstr>总结与思考 summary&amp;thinking</vt:lpstr>
      <vt:lpstr>总结与思考 summary&amp;thinking</vt:lpstr>
      <vt:lpstr>总结与思考 summary&amp;thinking</vt:lpstr>
      <vt:lpstr>总结与思考 summary&amp;thinking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TVM:An Automated  End-to-End Optimizing Compiler for Deep Learning</dc:title>
  <dc:creator>yuanmu</dc:creator>
  <cp:lastModifiedBy>dxdxadx</cp:lastModifiedBy>
  <cp:revision>184</cp:revision>
  <dcterms:created xsi:type="dcterms:W3CDTF">2018-06-12T01:50:40Z</dcterms:created>
  <dcterms:modified xsi:type="dcterms:W3CDTF">2018-06-15T10:47:24Z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1033-10.2.0.6020</vt:lpwstr>
  </property>
</Properties>
</file>