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8" r:id="rId10"/>
    <p:sldId id="269" r:id="rId11"/>
    <p:sldId id="273" r:id="rId12"/>
    <p:sldId id="274" r:id="rId13"/>
    <p:sldId id="278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5364" y="1895096"/>
            <a:ext cx="9144000" cy="2387600"/>
          </a:xfrm>
        </p:spPr>
        <p:txBody>
          <a:bodyPr/>
          <a:lstStyle/>
          <a:p>
            <a:r>
              <a:rPr lang="en-US" altLang="zh-CN" dirty="0"/>
              <a:t>Foundations of the C++</a:t>
            </a:r>
            <a:br>
              <a:rPr lang="en-US" altLang="zh-CN" dirty="0"/>
            </a:br>
            <a:r>
              <a:rPr lang="en-US" altLang="zh-CN" dirty="0"/>
              <a:t>Concurrency Memory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74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for </a:t>
            </a:r>
            <a:r>
              <a:rPr lang="en-US" altLang="zh-CN" dirty="0" err="1"/>
              <a:t>Trylock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(1) Modify </a:t>
            </a:r>
            <a:r>
              <a:rPr lang="en-US" altLang="zh-CN" dirty="0" smtClean="0">
                <a:solidFill>
                  <a:srgbClr val="00B0F0"/>
                </a:solidFill>
              </a:rPr>
              <a:t>specification: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</a:rPr>
              <a:t>not </a:t>
            </a:r>
            <a:r>
              <a:rPr lang="en-US" altLang="zh-CN" dirty="0">
                <a:solidFill>
                  <a:srgbClr val="FF0000"/>
                </a:solidFill>
              </a:rPr>
              <a:t>guarantee that it will </a:t>
            </a:r>
            <a:r>
              <a:rPr lang="en-US" altLang="zh-CN" dirty="0" smtClean="0">
                <a:solidFill>
                  <a:srgbClr val="FF0000"/>
                </a:solidFill>
              </a:rPr>
              <a:t>succeed </a:t>
            </a:r>
            <a:r>
              <a:rPr lang="en-US" altLang="zh-CN" dirty="0">
                <a:solidFill>
                  <a:srgbClr val="FF0000"/>
                </a:solidFill>
              </a:rPr>
              <a:t>if the lock is available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(</a:t>
            </a:r>
            <a:r>
              <a:rPr lang="en-US" altLang="zh-CN" dirty="0">
                <a:solidFill>
                  <a:srgbClr val="00B0F0"/>
                </a:solidFill>
              </a:rPr>
              <a:t>2) Failed </a:t>
            </a:r>
            <a:r>
              <a:rPr lang="en-US" altLang="zh-CN" dirty="0" err="1">
                <a:solidFill>
                  <a:srgbClr val="00B0F0"/>
                </a:solidFill>
              </a:rPr>
              <a:t>trylock</a:t>
            </a:r>
            <a:r>
              <a:rPr lang="en-US" altLang="zh-CN" dirty="0">
                <a:solidFill>
                  <a:srgbClr val="00B0F0"/>
                </a:solidFill>
              </a:rPr>
              <a:t> doesn’t tell you anything reliable</a:t>
            </a:r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--can’t </a:t>
            </a:r>
            <a:r>
              <a:rPr lang="en-US" altLang="zh-CN" dirty="0">
                <a:solidFill>
                  <a:srgbClr val="FF0000"/>
                </a:solidFill>
              </a:rPr>
              <a:t>infer that another thread holds the </a:t>
            </a:r>
            <a:r>
              <a:rPr lang="en-US" altLang="zh-CN" dirty="0" smtClean="0">
                <a:solidFill>
                  <a:srgbClr val="FF0000"/>
                </a:solidFill>
              </a:rPr>
              <a:t>lock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00B0F0"/>
                </a:solidFill>
              </a:rPr>
              <a:t>(3) </a:t>
            </a:r>
            <a:r>
              <a:rPr lang="en-US" altLang="zh-CN" dirty="0">
                <a:solidFill>
                  <a:srgbClr val="00B0F0"/>
                </a:solidFill>
              </a:rPr>
              <a:t>New </a:t>
            </a:r>
            <a:r>
              <a:rPr lang="en-US" altLang="zh-CN" dirty="0" smtClean="0">
                <a:solidFill>
                  <a:srgbClr val="00B0F0"/>
                </a:solidFill>
              </a:rPr>
              <a:t>semantics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      </a:t>
            </a:r>
            <a:r>
              <a:rPr lang="en-US" altLang="zh-CN" dirty="0" smtClean="0">
                <a:solidFill>
                  <a:srgbClr val="FF0000"/>
                </a:solidFill>
              </a:rPr>
              <a:t>successful </a:t>
            </a:r>
            <a:r>
              <a:rPr lang="en-US" altLang="zh-CN" dirty="0" err="1">
                <a:solidFill>
                  <a:srgbClr val="FF0000"/>
                </a:solidFill>
              </a:rPr>
              <a:t>trylock</a:t>
            </a:r>
            <a:r>
              <a:rPr lang="en-US" altLang="zh-CN" dirty="0">
                <a:solidFill>
                  <a:srgbClr val="FF0000"/>
                </a:solidFill>
              </a:rPr>
              <a:t> is treated as lock()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--unsuccessful </a:t>
            </a:r>
            <a:r>
              <a:rPr lang="en-US" altLang="zh-CN" dirty="0" err="1">
                <a:solidFill>
                  <a:srgbClr val="FF0000"/>
                </a:solidFill>
              </a:rPr>
              <a:t>trylock</a:t>
            </a:r>
            <a:r>
              <a:rPr lang="en-US" altLang="zh-CN" dirty="0">
                <a:solidFill>
                  <a:srgbClr val="FF0000"/>
                </a:solidFill>
              </a:rPr>
              <a:t>() is treated by memory model as no-op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88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Making C++ Memory Model Usable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Problem: a departure from sequential consistency for sync </a:t>
            </a:r>
            <a:r>
              <a:rPr lang="en-US" altLang="zh-CN" dirty="0" smtClean="0">
                <a:solidFill>
                  <a:srgbClr val="00B0F0"/>
                </a:solidFill>
              </a:rPr>
              <a:t>operations </a:t>
            </a:r>
            <a:r>
              <a:rPr lang="en-US" altLang="zh-CN" dirty="0">
                <a:solidFill>
                  <a:srgbClr val="00B0F0"/>
                </a:solidFill>
              </a:rPr>
              <a:t>can lead to non-intuitive </a:t>
            </a:r>
            <a:r>
              <a:rPr lang="en-US" altLang="zh-CN" dirty="0" smtClean="0">
                <a:solidFill>
                  <a:srgbClr val="00B0F0"/>
                </a:solidFill>
              </a:rPr>
              <a:t>behavior</a:t>
            </a: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>
                <a:solidFill>
                  <a:srgbClr val="00B0F0"/>
                </a:solidFill>
              </a:rPr>
              <a:t>Approach: retain sequential consistency for default atomics </a:t>
            </a:r>
            <a:r>
              <a:rPr lang="en-US" altLang="zh-CN" dirty="0" smtClean="0">
                <a:solidFill>
                  <a:srgbClr val="00B0F0"/>
                </a:solidFill>
              </a:rPr>
              <a:t>and </a:t>
            </a:r>
            <a:r>
              <a:rPr lang="en-US" altLang="zh-CN" dirty="0">
                <a:solidFill>
                  <a:srgbClr val="00B0F0"/>
                </a:solidFill>
              </a:rPr>
              <a:t>sync operations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4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Atomics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C++ qualifier denote variables with atomic operations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--operations </a:t>
            </a:r>
            <a:r>
              <a:rPr lang="en-US" altLang="zh-CN" dirty="0">
                <a:solidFill>
                  <a:srgbClr val="FF0000"/>
                </a:solidFill>
              </a:rPr>
              <a:t>needs to be executed atomically by </a:t>
            </a:r>
            <a:r>
              <a:rPr lang="en-US" altLang="zh-CN" dirty="0" smtClean="0">
                <a:solidFill>
                  <a:srgbClr val="FF0000"/>
                </a:solidFill>
              </a:rPr>
              <a:t>HW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Sequentially-consistent </a:t>
            </a:r>
            <a:r>
              <a:rPr lang="en-US" altLang="zh-CN" dirty="0">
                <a:solidFill>
                  <a:srgbClr val="00B0F0"/>
                </a:solidFill>
              </a:rPr>
              <a:t>atomics: 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data-race-free </a:t>
            </a:r>
            <a:r>
              <a:rPr lang="en-US" altLang="zh-CN" dirty="0">
                <a:solidFill>
                  <a:srgbClr val="FF0000"/>
                </a:solidFill>
              </a:rPr>
              <a:t>models </a:t>
            </a:r>
            <a:r>
              <a:rPr lang="en-US" altLang="zh-CN" dirty="0" smtClean="0">
                <a:solidFill>
                  <a:srgbClr val="FF0000"/>
                </a:solidFill>
              </a:rPr>
              <a:t>require </a:t>
            </a:r>
            <a:r>
              <a:rPr lang="en-US" altLang="zh-CN" dirty="0">
                <a:solidFill>
                  <a:srgbClr val="FF0000"/>
                </a:solidFill>
              </a:rPr>
              <a:t>that all operations on C++ </a:t>
            </a:r>
            <a:r>
              <a:rPr lang="en-US" altLang="zh-CN" dirty="0" smtClean="0">
                <a:solidFill>
                  <a:srgbClr val="FF0000"/>
                </a:solidFill>
              </a:rPr>
              <a:t>atomics must </a:t>
            </a:r>
            <a:r>
              <a:rPr lang="en-US" altLang="zh-CN" dirty="0">
                <a:solidFill>
                  <a:srgbClr val="FF0000"/>
                </a:solidFill>
              </a:rPr>
              <a:t>appear </a:t>
            </a:r>
            <a:r>
              <a:rPr lang="en-US" altLang="zh-CN" dirty="0" smtClean="0">
                <a:solidFill>
                  <a:srgbClr val="FF0000"/>
                </a:solidFill>
              </a:rPr>
              <a:t>sequentially consistent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Problems</a:t>
            </a:r>
            <a:r>
              <a:rPr lang="en-US" altLang="zh-CN" dirty="0" smtClean="0">
                <a:solidFill>
                  <a:srgbClr val="00B0F0"/>
                </a:solidFill>
              </a:rPr>
              <a:t>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(1)Significant </a:t>
            </a:r>
            <a:r>
              <a:rPr lang="en-US" altLang="zh-CN" dirty="0">
                <a:solidFill>
                  <a:srgbClr val="FF0000"/>
                </a:solidFill>
              </a:rPr>
              <a:t>restrictions on synchronization </a:t>
            </a:r>
            <a:r>
              <a:rPr lang="en-US" altLang="zh-CN" dirty="0" smtClean="0">
                <a:solidFill>
                  <a:srgbClr val="FF0000"/>
                </a:solidFill>
              </a:rPr>
              <a:t>operations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(2) Atomic operations must execute in sequenced-before and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atomic writes must execute </a:t>
            </a:r>
            <a:r>
              <a:rPr lang="en-US" altLang="zh-CN" dirty="0" smtClean="0">
                <a:solidFill>
                  <a:srgbClr val="FF0000"/>
                </a:solidFill>
              </a:rPr>
              <a:t>atomically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(3)Performance is not good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2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Implications for Current Processors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Guaranteeing </a:t>
            </a:r>
            <a:r>
              <a:rPr lang="en-US" altLang="zh-CN" dirty="0">
                <a:solidFill>
                  <a:srgbClr val="FF0000"/>
                </a:solidFill>
              </a:rPr>
              <a:t>sequentially consistent </a:t>
            </a:r>
            <a:r>
              <a:rPr lang="en-US" altLang="zh-CN" dirty="0" smtClean="0">
                <a:solidFill>
                  <a:srgbClr val="FF0000"/>
                </a:solidFill>
              </a:rPr>
              <a:t>atomics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Need to be ensured: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(1)map atomic writes to </a:t>
            </a:r>
            <a:r>
              <a:rPr lang="en-US" altLang="zh-CN" dirty="0" err="1">
                <a:solidFill>
                  <a:srgbClr val="FF0000"/>
                </a:solidFill>
              </a:rPr>
              <a:t>xchg</a:t>
            </a:r>
            <a:r>
              <a:rPr lang="en-US" altLang="zh-CN" dirty="0">
                <a:solidFill>
                  <a:srgbClr val="FF0000"/>
                </a:solidFill>
              </a:rPr>
              <a:t>: AMD64 and Intel64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2) HW</a:t>
            </a:r>
            <a:r>
              <a:rPr lang="en-US" altLang="zh-CN" dirty="0" smtClean="0">
                <a:solidFill>
                  <a:srgbClr val="FF0000"/>
                </a:solidFill>
              </a:rPr>
              <a:t>: </a:t>
            </a:r>
            <a:r>
              <a:rPr lang="en-US" altLang="zh-CN" dirty="0" err="1" smtClean="0">
                <a:solidFill>
                  <a:srgbClr val="FF0000"/>
                </a:solidFill>
              </a:rPr>
              <a:t>xchg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writes are atomic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3) semantics of a </a:t>
            </a:r>
            <a:r>
              <a:rPr lang="en-US" altLang="zh-CN" dirty="0" err="1">
                <a:solidFill>
                  <a:srgbClr val="FF0000"/>
                </a:solidFill>
              </a:rPr>
              <a:t>store|load</a:t>
            </a:r>
            <a:r>
              <a:rPr lang="en-US" altLang="zh-CN" dirty="0">
                <a:solidFill>
                  <a:srgbClr val="FF0000"/>
                </a:solidFill>
              </a:rPr>
              <a:t> fence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3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Low-level Atomics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can explicitly parameterize an operation on an atomic variable </a:t>
            </a:r>
            <a:r>
              <a:rPr lang="en-US" altLang="zh-CN" dirty="0" smtClean="0">
                <a:solidFill>
                  <a:srgbClr val="00B0F0"/>
                </a:solidFill>
              </a:rPr>
              <a:t>with </a:t>
            </a:r>
            <a:r>
              <a:rPr lang="en-US" altLang="zh-CN" dirty="0">
                <a:solidFill>
                  <a:srgbClr val="00B0F0"/>
                </a:solidFill>
              </a:rPr>
              <a:t>its memory ordering constraints 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-- </a:t>
            </a:r>
            <a:r>
              <a:rPr lang="en-US" altLang="zh-CN" dirty="0">
                <a:solidFill>
                  <a:srgbClr val="FF0000"/>
                </a:solidFill>
              </a:rPr>
              <a:t>e.g., </a:t>
            </a:r>
            <a:r>
              <a:rPr lang="en-US" altLang="zh-CN" dirty="0" err="1">
                <a:solidFill>
                  <a:srgbClr val="FF0000"/>
                </a:solidFill>
              </a:rPr>
              <a:t>x.load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memory_order_relaxed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allows instruction to be reordered with other memory </a:t>
            </a:r>
            <a:r>
              <a:rPr lang="en-US" altLang="zh-CN" dirty="0" smtClean="0">
                <a:solidFill>
                  <a:srgbClr val="FF0000"/>
                </a:solidFill>
              </a:rPr>
              <a:t>operations load       is never </a:t>
            </a:r>
            <a:r>
              <a:rPr lang="en-US" altLang="zh-CN" dirty="0">
                <a:solidFill>
                  <a:srgbClr val="FF0000"/>
                </a:solidFill>
              </a:rPr>
              <a:t>an acquire operation, hence does not contribute to </a:t>
            </a:r>
            <a:r>
              <a:rPr lang="en-US" altLang="zh-CN" dirty="0" smtClean="0">
                <a:solidFill>
                  <a:srgbClr val="FF0000"/>
                </a:solidFill>
              </a:rPr>
              <a:t>the </a:t>
            </a:r>
            <a:r>
              <a:rPr lang="en-US" altLang="zh-CN" dirty="0">
                <a:solidFill>
                  <a:srgbClr val="FF0000"/>
                </a:solidFill>
              </a:rPr>
              <a:t>synchronizes-with ordering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for </a:t>
            </a:r>
            <a:r>
              <a:rPr lang="en-US" altLang="zh-CN" dirty="0">
                <a:solidFill>
                  <a:srgbClr val="00B0F0"/>
                </a:solidFill>
              </a:rPr>
              <a:t>read-modify-write operations, programmer can specify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whether an operation acts as an acquire, release, neither, or both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71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 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Happens-before (HB)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--if </a:t>
            </a:r>
            <a:r>
              <a:rPr lang="en-US" altLang="zh-CN" dirty="0">
                <a:solidFill>
                  <a:srgbClr val="FF0000"/>
                </a:solidFill>
              </a:rPr>
              <a:t>a is sequenced before b, then a happens before b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--if </a:t>
            </a:r>
            <a:r>
              <a:rPr lang="en-US" altLang="zh-CN" dirty="0">
                <a:solidFill>
                  <a:srgbClr val="FF0000"/>
                </a:solidFill>
              </a:rPr>
              <a:t>a synchronizes with b, then a happens before b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--if </a:t>
            </a:r>
            <a:r>
              <a:rPr lang="en-US" altLang="zh-CN" dirty="0">
                <a:solidFill>
                  <a:srgbClr val="FF0000"/>
                </a:solidFill>
              </a:rPr>
              <a:t>a happens before b and b happens before c, then a </a:t>
            </a:r>
            <a:r>
              <a:rPr lang="en-US" altLang="zh-CN" dirty="0" smtClean="0">
                <a:solidFill>
                  <a:srgbClr val="FF0000"/>
                </a:solidFill>
              </a:rPr>
              <a:t>happens before c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Type </a:t>
            </a:r>
            <a:r>
              <a:rPr lang="en-US" altLang="zh-CN" dirty="0">
                <a:solidFill>
                  <a:srgbClr val="00B0F0"/>
                </a:solidFill>
              </a:rPr>
              <a:t>2 data </a:t>
            </a:r>
            <a:r>
              <a:rPr lang="en-US" altLang="zh-CN" dirty="0" smtClean="0">
                <a:solidFill>
                  <a:srgbClr val="00B0F0"/>
                </a:solidFill>
              </a:rPr>
              <a:t>race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two data conflicting accesses to the same memory location are </a:t>
            </a:r>
            <a:r>
              <a:rPr lang="en-US" altLang="zh-CN" dirty="0" smtClean="0">
                <a:solidFill>
                  <a:srgbClr val="FF0000"/>
                </a:solidFill>
              </a:rPr>
              <a:t>unordered </a:t>
            </a:r>
            <a:r>
              <a:rPr lang="en-US" altLang="zh-CN" dirty="0">
                <a:solidFill>
                  <a:srgbClr val="FF0000"/>
                </a:solidFill>
              </a:rPr>
              <a:t>by happens before</a:t>
            </a:r>
          </a:p>
        </p:txBody>
      </p:sp>
    </p:spTree>
    <p:extLst>
      <p:ext uri="{BB962C8B-B14F-4D97-AF65-F5344CB8AC3E}">
        <p14:creationId xmlns:p14="http://schemas.microsoft.com/office/powerpoint/2010/main" val="1649861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Memory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If a program (on a given input) has a sequentially consistent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execution with a type 1 data race, its behavior is undefined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Otherwise, the program behaves according to one of its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sequentially consistent executions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</a:rPr>
              <a:t>for Low Level </a:t>
            </a:r>
            <a:r>
              <a:rPr lang="en-US" altLang="zh-CN" dirty="0" smtClean="0">
                <a:solidFill>
                  <a:srgbClr val="00B0F0"/>
                </a:solidFill>
              </a:rPr>
              <a:t>Atomics: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If </a:t>
            </a:r>
            <a:r>
              <a:rPr lang="en-US" altLang="zh-CN" dirty="0">
                <a:solidFill>
                  <a:srgbClr val="FF0000"/>
                </a:solidFill>
              </a:rPr>
              <a:t>a program (on a given input) has a consistent execution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with a type 2 data race, then its behavior is undefined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Otherwise</a:t>
            </a:r>
            <a:r>
              <a:rPr lang="en-US" altLang="zh-CN" dirty="0">
                <a:solidFill>
                  <a:srgbClr val="FF0000"/>
                </a:solidFill>
              </a:rPr>
              <a:t>, program (on the same input) behaves according to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one of its sequentially consistent executions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C++ Memory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 problems: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1) single threaded languages using thread libraries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    compilers </a:t>
            </a:r>
            <a:r>
              <a:rPr lang="en-US" altLang="zh-CN" dirty="0"/>
              <a:t>are thread unaware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hard to </a:t>
            </a:r>
            <a:r>
              <a:rPr lang="en-US" altLang="zh-CN" dirty="0">
                <a:solidFill>
                  <a:srgbClr val="FF0000"/>
                </a:solidFill>
              </a:rPr>
              <a:t>reason about </a:t>
            </a:r>
            <a:r>
              <a:rPr lang="en-US" altLang="zh-CN" dirty="0" smtClean="0">
                <a:solidFill>
                  <a:srgbClr val="FF0000"/>
                </a:solidFill>
              </a:rPr>
              <a:t>correctness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hard </a:t>
            </a:r>
            <a:r>
              <a:rPr lang="en-US" altLang="zh-CN" dirty="0">
                <a:solidFill>
                  <a:srgbClr val="FF0000"/>
                </a:solidFill>
              </a:rPr>
              <a:t>to reason if the compiler will </a:t>
            </a:r>
            <a:r>
              <a:rPr lang="en-US" altLang="zh-CN" dirty="0" smtClean="0">
                <a:solidFill>
                  <a:srgbClr val="FF0000"/>
                </a:solidFill>
              </a:rPr>
              <a:t>violate semantics</a:t>
            </a:r>
          </a:p>
          <a:p>
            <a:r>
              <a:rPr lang="en-US" altLang="zh-CN" dirty="0" smtClean="0"/>
              <a:t>(</a:t>
            </a:r>
            <a:r>
              <a:rPr lang="en-US" altLang="zh-CN" dirty="0"/>
              <a:t>2) prior informal specifications don’t precisely </a:t>
            </a:r>
            <a:r>
              <a:rPr lang="en-US" altLang="zh-CN" dirty="0" smtClean="0"/>
              <a:t>indicate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like data race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31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Trylock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Example : </a:t>
            </a:r>
            <a:r>
              <a:rPr lang="en-US" altLang="zh-CN" dirty="0" smtClean="0"/>
              <a:t>T1                                     T2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                     </a:t>
            </a:r>
            <a:r>
              <a:rPr lang="en-US" altLang="zh-CN" dirty="0" smtClean="0"/>
              <a:t>x = 1                                while(</a:t>
            </a:r>
            <a:r>
              <a:rPr lang="en-US" altLang="zh-CN" dirty="0" err="1" smtClean="0"/>
              <a:t>trylock</a:t>
            </a:r>
            <a:r>
              <a:rPr lang="en-US" altLang="zh-CN" dirty="0" smtClean="0"/>
              <a:t>(I) == success)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lock(I)                                    unlock(I)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          assert(x == 1)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(Initial x =0</a:t>
            </a:r>
            <a:r>
              <a:rPr lang="en-US" altLang="zh-CN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data-race free by current semantics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Assertion can fail if statements executed by T1 </a:t>
            </a:r>
            <a:r>
              <a:rPr lang="en-US" altLang="zh-CN" dirty="0">
                <a:solidFill>
                  <a:srgbClr val="FF0000"/>
                </a:solidFill>
              </a:rPr>
              <a:t>are reordered by compiler or hardware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0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We hope: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Compiler </a:t>
            </a:r>
            <a:r>
              <a:rPr lang="en-US" altLang="zh-CN" dirty="0">
                <a:solidFill>
                  <a:srgbClr val="FF0000"/>
                </a:solidFill>
              </a:rPr>
              <a:t>transformations could introduce data races without </a:t>
            </a:r>
            <a:r>
              <a:rPr lang="en-US" altLang="zh-CN" dirty="0" smtClean="0">
                <a:solidFill>
                  <a:srgbClr val="FF0000"/>
                </a:solidFill>
              </a:rPr>
              <a:t>violating </a:t>
            </a:r>
            <a:r>
              <a:rPr lang="en-US" altLang="zh-CN" dirty="0">
                <a:solidFill>
                  <a:srgbClr val="FF0000"/>
                </a:solidFill>
              </a:rPr>
              <a:t>language </a:t>
            </a:r>
            <a:r>
              <a:rPr lang="en-US" altLang="zh-CN" dirty="0" smtClean="0">
                <a:solidFill>
                  <a:srgbClr val="FF0000"/>
                </a:solidFill>
              </a:rPr>
              <a:t>specification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 data race free model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Why undefined?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(1)no benign race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(2)too much cost on construct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00B0F0"/>
              </a:solidFill>
            </a:endParaRPr>
          </a:p>
          <a:p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7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u="sng" dirty="0" smtClean="0">
                <a:solidFill>
                  <a:srgbClr val="FF0000"/>
                </a:solidFill>
              </a:rPr>
              <a:t>High performance is most important!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en-US" altLang="zh-CN" u="sng" dirty="0" smtClean="0">
                <a:solidFill>
                  <a:srgbClr val="FF0000"/>
                </a:solidFill>
              </a:rPr>
              <a:t> ----expert programmers </a:t>
            </a:r>
            <a:r>
              <a:rPr lang="en-US" altLang="zh-CN" u="sng" dirty="0">
                <a:solidFill>
                  <a:srgbClr val="FF0000"/>
                </a:solidFill>
              </a:rPr>
              <a:t>can </a:t>
            </a:r>
            <a:r>
              <a:rPr lang="en-US" altLang="zh-CN" u="sng" dirty="0" smtClean="0">
                <a:solidFill>
                  <a:srgbClr val="FF0000"/>
                </a:solidFill>
              </a:rPr>
              <a:t>maximize performance</a:t>
            </a:r>
          </a:p>
          <a:p>
            <a:pPr marL="0" indent="0">
              <a:buNone/>
            </a:pPr>
            <a:endParaRPr lang="en-US" altLang="zh-CN" u="sng" dirty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(1)Sequential </a:t>
            </a:r>
            <a:r>
              <a:rPr lang="en-US" altLang="zh-CN" dirty="0">
                <a:solidFill>
                  <a:srgbClr val="00B0F0"/>
                </a:solidFill>
              </a:rPr>
              <a:t>consistency for </a:t>
            </a:r>
            <a:r>
              <a:rPr lang="en-US" altLang="zh-CN" dirty="0" smtClean="0">
                <a:solidFill>
                  <a:srgbClr val="00B0F0"/>
                </a:solidFill>
              </a:rPr>
              <a:t>race </a:t>
            </a:r>
            <a:r>
              <a:rPr lang="en-US" altLang="zh-CN" dirty="0">
                <a:solidFill>
                  <a:srgbClr val="00B0F0"/>
                </a:solidFill>
              </a:rPr>
              <a:t>free </a:t>
            </a:r>
            <a:r>
              <a:rPr lang="en-US" altLang="zh-CN" dirty="0" smtClean="0">
                <a:solidFill>
                  <a:srgbClr val="00B0F0"/>
                </a:solidFill>
              </a:rPr>
              <a:t>programs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(2)No </a:t>
            </a:r>
            <a:r>
              <a:rPr lang="en-US" altLang="zh-CN" dirty="0">
                <a:solidFill>
                  <a:srgbClr val="00B0F0"/>
                </a:solidFill>
              </a:rPr>
              <a:t>semantics for programs with data races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(</a:t>
            </a:r>
            <a:r>
              <a:rPr lang="en-US" altLang="zh-CN" dirty="0">
                <a:solidFill>
                  <a:srgbClr val="00B0F0"/>
                </a:solidFill>
              </a:rPr>
              <a:t>3) Weakened semantics for </a:t>
            </a:r>
            <a:r>
              <a:rPr lang="en-US" altLang="zh-CN" dirty="0" err="1">
                <a:solidFill>
                  <a:srgbClr val="00B0F0"/>
                </a:solidFill>
              </a:rPr>
              <a:t>trylock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4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1.Memory location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each </a:t>
            </a:r>
            <a:r>
              <a:rPr lang="en-US" altLang="zh-CN" dirty="0">
                <a:solidFill>
                  <a:srgbClr val="FF0000"/>
                </a:solidFill>
              </a:rPr>
              <a:t>scalar value occupies a separate memory location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– </a:t>
            </a:r>
            <a:r>
              <a:rPr lang="en-US" altLang="zh-CN" dirty="0">
                <a:solidFill>
                  <a:srgbClr val="FF0000"/>
                </a:solidFill>
              </a:rPr>
              <a:t>except </a:t>
            </a:r>
            <a:r>
              <a:rPr lang="en-US" altLang="zh-CN" dirty="0" err="1">
                <a:solidFill>
                  <a:srgbClr val="FF0000"/>
                </a:solidFill>
              </a:rPr>
              <a:t>bitfields</a:t>
            </a:r>
            <a:r>
              <a:rPr lang="en-US" altLang="zh-CN" dirty="0">
                <a:solidFill>
                  <a:srgbClr val="FF0000"/>
                </a:solidFill>
              </a:rPr>
              <a:t> inside the same innermost 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or class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2.Memory action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00"/>
                </a:solidFill>
              </a:rPr>
              <a:t>--type of action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--label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--value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3.Thread Execution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set </a:t>
            </a:r>
            <a:r>
              <a:rPr lang="en-US" altLang="zh-CN" dirty="0">
                <a:solidFill>
                  <a:srgbClr val="FF0000"/>
                </a:solidFill>
              </a:rPr>
              <a:t>of memory actions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4.Sequentially </a:t>
            </a:r>
            <a:r>
              <a:rPr lang="en-US" altLang="zh-CN" dirty="0">
                <a:solidFill>
                  <a:srgbClr val="00B0F0"/>
                </a:solidFill>
              </a:rPr>
              <a:t>Consistent </a:t>
            </a:r>
            <a:r>
              <a:rPr lang="en-US" altLang="zh-CN" dirty="0" smtClean="0">
                <a:solidFill>
                  <a:srgbClr val="00B0F0"/>
                </a:solidFill>
              </a:rPr>
              <a:t>Execution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set </a:t>
            </a:r>
            <a:r>
              <a:rPr lang="en-US" altLang="zh-CN" dirty="0">
                <a:solidFill>
                  <a:srgbClr val="FF0000"/>
                </a:solidFill>
              </a:rPr>
              <a:t>of thread executions</a:t>
            </a:r>
          </a:p>
        </p:txBody>
      </p:sp>
    </p:spTree>
    <p:extLst>
      <p:ext uri="{BB962C8B-B14F-4D97-AF65-F5344CB8AC3E}">
        <p14:creationId xmlns:p14="http://schemas.microsoft.com/office/powerpoint/2010/main" val="322244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5. </a:t>
            </a:r>
            <a:r>
              <a:rPr lang="en-US" altLang="zh-CN" dirty="0" smtClean="0">
                <a:solidFill>
                  <a:srgbClr val="00B0F0"/>
                </a:solidFill>
              </a:rPr>
              <a:t>conflict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(1)access </a:t>
            </a:r>
            <a:r>
              <a:rPr lang="en-US" altLang="zh-CN" dirty="0">
                <a:solidFill>
                  <a:srgbClr val="FF0000"/>
                </a:solidFill>
              </a:rPr>
              <a:t>same memory location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2)at </a:t>
            </a:r>
            <a:r>
              <a:rPr lang="en-US" altLang="zh-CN" dirty="0">
                <a:solidFill>
                  <a:srgbClr val="FF0000"/>
                </a:solidFill>
              </a:rPr>
              <a:t>least one operation is </a:t>
            </a:r>
            <a:r>
              <a:rPr lang="en-US" altLang="zh-CN" dirty="0" smtClean="0">
                <a:solidFill>
                  <a:srgbClr val="FF0000"/>
                </a:solidFill>
              </a:rPr>
              <a:t>a  store (or atomic store , or RMW)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6. data </a:t>
            </a:r>
            <a:r>
              <a:rPr lang="en-US" altLang="zh-CN" dirty="0" smtClean="0">
                <a:solidFill>
                  <a:srgbClr val="00B0F0"/>
                </a:solidFill>
              </a:rPr>
              <a:t>race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Type1</a:t>
            </a:r>
            <a:r>
              <a:rPr lang="en-US" altLang="zh-CN" dirty="0" smtClean="0">
                <a:solidFill>
                  <a:srgbClr val="00B0F0"/>
                </a:solidFill>
              </a:rPr>
              <a:t>: </a:t>
            </a:r>
            <a:r>
              <a:rPr lang="en-US" altLang="zh-CN" dirty="0" smtClean="0">
                <a:solidFill>
                  <a:srgbClr val="FF0000"/>
                </a:solidFill>
              </a:rPr>
              <a:t>two </a:t>
            </a:r>
            <a:r>
              <a:rPr lang="en-US" altLang="zh-CN" dirty="0">
                <a:solidFill>
                  <a:srgbClr val="FF0000"/>
                </a:solidFill>
              </a:rPr>
              <a:t>memory operations </a:t>
            </a:r>
            <a:r>
              <a:rPr lang="en-US" altLang="zh-CN" dirty="0" smtClean="0">
                <a:solidFill>
                  <a:srgbClr val="FF0000"/>
                </a:solidFill>
              </a:rPr>
              <a:t>from </a:t>
            </a:r>
            <a:r>
              <a:rPr lang="en-US" altLang="zh-CN" dirty="0">
                <a:solidFill>
                  <a:srgbClr val="FF0000"/>
                </a:solidFill>
              </a:rPr>
              <a:t>different </a:t>
            </a:r>
            <a:r>
              <a:rPr lang="en-US" altLang="zh-CN" dirty="0" smtClean="0">
                <a:solidFill>
                  <a:srgbClr val="FF0000"/>
                </a:solidFill>
              </a:rPr>
              <a:t>threads conflict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--at least one is a data operation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      --adjacent in &lt;T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B0F0"/>
                </a:solidFill>
              </a:rPr>
              <a:t>Type2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38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Legal reordering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Hardware and compilers may freely reorder memory operation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M1 sequenced before memory operation M2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       if </a:t>
            </a:r>
            <a:r>
              <a:rPr lang="en-US" altLang="zh-CN" dirty="0">
                <a:solidFill>
                  <a:srgbClr val="00B0F0"/>
                </a:solidFill>
              </a:rPr>
              <a:t>the reordering is allowed by intra-thread semantics </a:t>
            </a:r>
            <a:r>
              <a:rPr lang="en-US" altLang="zh-CN" dirty="0" smtClean="0">
                <a:solidFill>
                  <a:srgbClr val="00B0F0"/>
                </a:solidFill>
              </a:rPr>
              <a:t>and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. M1 is a data operation and M2 is a read synchronization operation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2. M1 is a write synchronization and M2 is a data operation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3. M1 and M2 are both data with no synchronization sequence-ordered </a:t>
            </a:r>
            <a:r>
              <a:rPr lang="en-US" altLang="zh-CN" dirty="0" smtClean="0">
                <a:solidFill>
                  <a:srgbClr val="FF0000"/>
                </a:solidFill>
              </a:rPr>
              <a:t>between </a:t>
            </a:r>
            <a:r>
              <a:rPr lang="en-US" altLang="zh-CN" dirty="0">
                <a:solidFill>
                  <a:srgbClr val="FF0000"/>
                </a:solidFill>
              </a:rPr>
              <a:t>them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2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Legal Lock Optimizations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Expect : lock </a:t>
            </a:r>
            <a:r>
              <a:rPr lang="en-US" altLang="zh-CN" dirty="0">
                <a:solidFill>
                  <a:srgbClr val="00B0F0"/>
                </a:solidFill>
              </a:rPr>
              <a:t>&amp; unlock are used in “well-structured” </a:t>
            </a:r>
            <a:r>
              <a:rPr lang="en-US" altLang="zh-CN" dirty="0" smtClean="0">
                <a:solidFill>
                  <a:srgbClr val="00B0F0"/>
                </a:solidFill>
              </a:rPr>
              <a:t>ways.</a:t>
            </a:r>
          </a:p>
          <a:p>
            <a:r>
              <a:rPr lang="en-US" altLang="zh-CN" dirty="0" smtClean="0">
                <a:solidFill>
                  <a:srgbClr val="00B0F0"/>
                </a:solidFill>
              </a:rPr>
              <a:t>safe </a:t>
            </a:r>
            <a:r>
              <a:rPr lang="en-US" altLang="zh-CN" dirty="0" err="1">
                <a:solidFill>
                  <a:srgbClr val="00B0F0"/>
                </a:solidFill>
              </a:rPr>
              <a:t>reorderings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between M1 </a:t>
            </a:r>
            <a:r>
              <a:rPr lang="en-US" altLang="zh-CN" dirty="0">
                <a:solidFill>
                  <a:srgbClr val="00B0F0"/>
                </a:solidFill>
              </a:rPr>
              <a:t>sequenced-before </a:t>
            </a:r>
            <a:r>
              <a:rPr lang="en-US" altLang="zh-CN" dirty="0" smtClean="0">
                <a:solidFill>
                  <a:srgbClr val="00B0F0"/>
                </a:solidFill>
              </a:rPr>
              <a:t>M2: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--M1 </a:t>
            </a:r>
            <a:r>
              <a:rPr lang="en-US" altLang="zh-CN" dirty="0">
                <a:solidFill>
                  <a:srgbClr val="FF0000"/>
                </a:solidFill>
              </a:rPr>
              <a:t>is data and M2 is the write of a lock operation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--M1 </a:t>
            </a:r>
            <a:r>
              <a:rPr lang="en-US" altLang="zh-CN" dirty="0">
                <a:solidFill>
                  <a:srgbClr val="FF0000"/>
                </a:solidFill>
              </a:rPr>
              <a:t>is unlock and M2 is either a read or write of a lock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1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825</Words>
  <Application>Microsoft Office PowerPoint</Application>
  <PresentationFormat>宽屏</PresentationFormat>
  <Paragraphs>119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Foundations of the C++ Concurrency Memory Model</vt:lpstr>
      <vt:lpstr>Before C++ Memory Model</vt:lpstr>
      <vt:lpstr>Trylock</vt:lpstr>
      <vt:lpstr>Data Race</vt:lpstr>
      <vt:lpstr>Goals</vt:lpstr>
      <vt:lpstr>Definitions</vt:lpstr>
      <vt:lpstr>PowerPoint 演示文稿</vt:lpstr>
      <vt:lpstr>Legal reordering</vt:lpstr>
      <vt:lpstr>Legal Lock Optimizations</vt:lpstr>
      <vt:lpstr>Solution for Trylock </vt:lpstr>
      <vt:lpstr>Making C++ Memory Model Usable</vt:lpstr>
      <vt:lpstr>C++ Atomics</vt:lpstr>
      <vt:lpstr>Implications for Current Processors</vt:lpstr>
      <vt:lpstr>Low-level Atomics</vt:lpstr>
      <vt:lpstr>Additional Definitions</vt:lpstr>
      <vt:lpstr>C++ Memory Model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the C++ Concurrency Memory Model</dc:title>
  <dc:creator>Administrator</dc:creator>
  <cp:lastModifiedBy>Administrator</cp:lastModifiedBy>
  <cp:revision>56</cp:revision>
  <dcterms:created xsi:type="dcterms:W3CDTF">2018-06-17T05:24:56Z</dcterms:created>
  <dcterms:modified xsi:type="dcterms:W3CDTF">2018-06-18T01:10:49Z</dcterms:modified>
</cp:coreProperties>
</file>