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75" r:id="rId3"/>
    <p:sldId id="258" r:id="rId4"/>
    <p:sldId id="257" r:id="rId5"/>
    <p:sldId id="259" r:id="rId6"/>
    <p:sldId id="260" r:id="rId7"/>
    <p:sldId id="261" r:id="rId8"/>
    <p:sldId id="262" r:id="rId9"/>
    <p:sldId id="263" r:id="rId10"/>
    <p:sldId id="276" r:id="rId11"/>
    <p:sldId id="264" r:id="rId12"/>
    <p:sldId id="265" r:id="rId13"/>
    <p:sldId id="268" r:id="rId14"/>
    <p:sldId id="269" r:id="rId15"/>
    <p:sldId id="266" r:id="rId16"/>
    <p:sldId id="267" r:id="rId17"/>
    <p:sldId id="270" r:id="rId18"/>
    <p:sldId id="271" r:id="rId19"/>
    <p:sldId id="272" r:id="rId20"/>
    <p:sldId id="273" r:id="rId21"/>
    <p:sldId id="274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1359" autoAdjust="0"/>
  </p:normalViewPr>
  <p:slideViewPr>
    <p:cSldViewPr snapToGrid="0">
      <p:cViewPr varScale="1">
        <p:scale>
          <a:sx n="63" d="100"/>
          <a:sy n="63" d="100"/>
        </p:scale>
        <p:origin x="1397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F12111-BE15-4A3C-8502-165846A00177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43E4BD-C82B-4FF0-9C65-80DA56304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9853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为什么要读这本书？为什么想读</a:t>
            </a:r>
            <a:r>
              <a:rPr lang="en-US" altLang="zh-CN" dirty="0" err="1" smtClean="0"/>
              <a:t>lua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想知道虚拟机到底是什么样子的？虚拟机的</a:t>
            </a:r>
            <a:r>
              <a:rPr lang="en-US" altLang="zh-CN" dirty="0" smtClean="0"/>
              <a:t>ISA</a:t>
            </a:r>
            <a:r>
              <a:rPr lang="zh-CN" altLang="en-US" dirty="0" smtClean="0"/>
              <a:t>和</a:t>
            </a:r>
            <a:r>
              <a:rPr lang="en-US" altLang="zh-CN" dirty="0" smtClean="0"/>
              <a:t>CPU</a:t>
            </a:r>
            <a:r>
              <a:rPr lang="zh-CN" altLang="en-US" dirty="0" smtClean="0"/>
              <a:t>的</a:t>
            </a:r>
            <a:r>
              <a:rPr lang="en-US" altLang="zh-CN" dirty="0" smtClean="0"/>
              <a:t>ISA</a:t>
            </a:r>
            <a:r>
              <a:rPr lang="zh-CN" altLang="en-US" dirty="0" smtClean="0"/>
              <a:t>有何不同？如何写一个</a:t>
            </a:r>
            <a:r>
              <a:rPr lang="en-US" altLang="zh-CN" dirty="0" smtClean="0"/>
              <a:t>DSL</a:t>
            </a:r>
            <a:r>
              <a:rPr lang="zh-CN" altLang="en-US" dirty="0" smtClean="0"/>
              <a:t>而不是</a:t>
            </a:r>
            <a:r>
              <a:rPr lang="en-US" altLang="zh-CN" dirty="0" smtClean="0"/>
              <a:t>Library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endParaRPr lang="en-US" dirty="0" smtClean="0"/>
          </a:p>
          <a:p>
            <a:r>
              <a:rPr lang="zh-CN" altLang="en-US" dirty="0" smtClean="0"/>
              <a:t>代码少、质量高，游戏、热更新，有</a:t>
            </a:r>
            <a:r>
              <a:rPr lang="en-US" altLang="zh-CN" dirty="0" smtClean="0"/>
              <a:t>GC</a:t>
            </a:r>
            <a:r>
              <a:rPr lang="zh-CN" altLang="en-US" dirty="0" smtClean="0"/>
              <a:t>有虚拟机</a:t>
            </a:r>
            <a:endParaRPr lang="en-US" altLang="zh-CN" dirty="0" smtClean="0"/>
          </a:p>
          <a:p>
            <a:endParaRPr lang="en-US" dirty="0" smtClean="0"/>
          </a:p>
          <a:p>
            <a:r>
              <a:rPr lang="zh-CN" altLang="en-US" dirty="0" smtClean="0"/>
              <a:t>时间比较短，细节不好展开，没讲明白的地方欢迎讨论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43E4BD-C82B-4FF0-9C65-80DA5630431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0991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简洁：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作为一门广泛使用的工业级别脚本语言，其核心代码不过几千行。力图用较少的代码获得较好的效果。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高效：尽量做得高效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可移植：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clean 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写的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嵌入：丰富的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与宿主语言通信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胶水语言。游戏的核心引擎用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C/C++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写，用户数据用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lua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来处理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43E4BD-C82B-4FF0-9C65-80DA5630431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8932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43E4BD-C82B-4FF0-9C65-80DA5630431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807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43E4BD-C82B-4FF0-9C65-80DA5630431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6595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43E4BD-C82B-4FF0-9C65-80DA5630431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7733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大于等于</a:t>
            </a:r>
            <a:r>
              <a:rPr lang="en-US" altLang="zh-CN" dirty="0" smtClean="0"/>
              <a:t>LUA_STRING</a:t>
            </a:r>
            <a:r>
              <a:rPr lang="zh-CN" altLang="en-US" dirty="0" smtClean="0"/>
              <a:t>的需要</a:t>
            </a:r>
            <a:r>
              <a:rPr lang="en-US" altLang="zh-CN" dirty="0" smtClean="0"/>
              <a:t>GC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43E4BD-C82B-4FF0-9C65-80DA5630431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4483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变成了位运算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43E4BD-C82B-4FF0-9C65-80DA5630431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1091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D1C9C-7857-414B-BB98-96C3F47398E4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94BF8-D763-4E09-93FD-AAA1AF359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568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D1C9C-7857-414B-BB98-96C3F47398E4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94BF8-D763-4E09-93FD-AAA1AF359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353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D1C9C-7857-414B-BB98-96C3F47398E4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94BF8-D763-4E09-93FD-AAA1AF359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025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D1C9C-7857-414B-BB98-96C3F47398E4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94BF8-D763-4E09-93FD-AAA1AF359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645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D1C9C-7857-414B-BB98-96C3F47398E4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94BF8-D763-4E09-93FD-AAA1AF359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852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D1C9C-7857-414B-BB98-96C3F47398E4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94BF8-D763-4E09-93FD-AAA1AF359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814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D1C9C-7857-414B-BB98-96C3F47398E4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94BF8-D763-4E09-93FD-AAA1AF359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044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D1C9C-7857-414B-BB98-96C3F47398E4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94BF8-D763-4E09-93FD-AAA1AF359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140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D1C9C-7857-414B-BB98-96C3F47398E4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94BF8-D763-4E09-93FD-AAA1AF359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274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D1C9C-7857-414B-BB98-96C3F47398E4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94BF8-D763-4E09-93FD-AAA1AF359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037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D1C9C-7857-414B-BB98-96C3F47398E4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94BF8-D763-4E09-93FD-AAA1AF359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543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BD1C9C-7857-414B-BB98-96C3F47398E4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394BF8-D763-4E09-93FD-AAA1AF359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415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tmp"/><Relationship Id="rId4" Type="http://schemas.openxmlformats.org/officeDocument/2006/relationships/image" Target="../media/image8.tmp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7" Type="http://schemas.openxmlformats.org/officeDocument/2006/relationships/image" Target="../media/image14.tm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tmp"/><Relationship Id="rId5" Type="http://schemas.openxmlformats.org/officeDocument/2006/relationships/image" Target="../media/image13.tmp"/><Relationship Id="rId4" Type="http://schemas.openxmlformats.org/officeDocument/2006/relationships/image" Target="../media/image12.tmp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Lua</a:t>
            </a:r>
            <a:r>
              <a:rPr lang="zh-CN" altLang="en-US" dirty="0" smtClean="0"/>
              <a:t>设计与实现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PB15030776 </a:t>
            </a:r>
            <a:r>
              <a:rPr lang="zh-CN" altLang="en-US" dirty="0" smtClean="0"/>
              <a:t>郭振江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3104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表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数</a:t>
            </a:r>
            <a:r>
              <a:rPr lang="zh-CN" altLang="en-US" dirty="0" smtClean="0"/>
              <a:t>组部分和散列表部分  </a:t>
            </a:r>
            <a:r>
              <a:rPr lang="en-US" altLang="zh-CN" dirty="0" smtClean="0"/>
              <a:t>-&gt; t2.lua</a:t>
            </a:r>
          </a:p>
          <a:p>
            <a:endParaRPr lang="en-US" dirty="0"/>
          </a:p>
          <a:p>
            <a:r>
              <a:rPr lang="zh-CN" altLang="en-US" dirty="0" smtClean="0"/>
              <a:t>查：键值是否小于数组部分长度</a:t>
            </a:r>
            <a:endParaRPr lang="en-US" altLang="zh-CN" dirty="0" smtClean="0"/>
          </a:p>
          <a:p>
            <a:endParaRPr lang="en-US" dirty="0"/>
          </a:p>
          <a:p>
            <a:r>
              <a:rPr lang="zh-CN" altLang="en-US" dirty="0" smtClean="0"/>
              <a:t>增：</a:t>
            </a:r>
            <a:r>
              <a:rPr lang="en-US" altLang="zh-CN" dirty="0" smtClean="0"/>
              <a:t>rehash</a:t>
            </a:r>
            <a:r>
              <a:rPr lang="zh-CN" altLang="en-US" dirty="0" smtClean="0"/>
              <a:t>触发条件。可能从散列桶中转移到数组中或反之。</a:t>
            </a:r>
            <a:r>
              <a:rPr lang="en-US" altLang="zh-CN" dirty="0" smtClean="0"/>
              <a:t>Rehash</a:t>
            </a:r>
            <a:r>
              <a:rPr lang="zh-CN" altLang="en-US" dirty="0" smtClean="0"/>
              <a:t>的开销挺大，应该尽力避免。  大量的短表</a:t>
            </a:r>
            <a:r>
              <a:rPr lang="en-US" altLang="zh-CN" dirty="0"/>
              <a:t> </a:t>
            </a:r>
            <a:r>
              <a:rPr lang="en-US" altLang="zh-CN" dirty="0" smtClean="0"/>
              <a:t>-&gt; t3.lua</a:t>
            </a:r>
          </a:p>
          <a:p>
            <a:endParaRPr lang="en-US" altLang="zh-CN" dirty="0"/>
          </a:p>
          <a:p>
            <a:r>
              <a:rPr lang="zh-CN" altLang="en-US" dirty="0"/>
              <a:t>取长</a:t>
            </a:r>
            <a:r>
              <a:rPr lang="zh-CN" altLang="en-US" dirty="0" smtClean="0"/>
              <a:t>度：先在数组部分二分查找</a:t>
            </a:r>
            <a:r>
              <a:rPr lang="en-US" altLang="zh-CN" dirty="0" smtClean="0"/>
              <a:t>nil</a:t>
            </a:r>
            <a:r>
              <a:rPr lang="zh-CN" altLang="en-US" dirty="0" smtClean="0"/>
              <a:t>，再在哈希桶部分二分查找</a:t>
            </a:r>
            <a:r>
              <a:rPr lang="en-US" altLang="zh-CN" dirty="0" smtClean="0"/>
              <a:t>nil</a:t>
            </a:r>
          </a:p>
          <a:p>
            <a:pPr marL="0" indent="0">
              <a:buNone/>
            </a:pPr>
            <a:r>
              <a:rPr lang="en-US" altLang="zh-CN" dirty="0" smtClean="0"/>
              <a:t>                      -&gt; t4.lua </a:t>
            </a:r>
            <a:r>
              <a:rPr lang="zh-CN" altLang="en-US" dirty="0"/>
              <a:t>尽</a:t>
            </a:r>
            <a:r>
              <a:rPr lang="zh-CN" altLang="en-US" dirty="0" smtClean="0"/>
              <a:t>量不要混用数组和哈希桶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1564913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第二部分 虚拟机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8179676" cy="4351338"/>
          </a:xfrm>
        </p:spPr>
        <p:txBody>
          <a:bodyPr/>
          <a:lstStyle/>
          <a:p>
            <a:r>
              <a:rPr lang="en-US" dirty="0" err="1" smtClean="0"/>
              <a:t>Lua</a:t>
            </a:r>
            <a:r>
              <a:rPr lang="zh-CN" altLang="en-US" dirty="0" smtClean="0"/>
              <a:t>是已知的第一个使用基于寄存器虚拟机并被广泛使用的编程语言。把栈的某一位置称为寄存器。</a:t>
            </a:r>
            <a:endParaRPr lang="en-US" altLang="zh-CN" dirty="0" smtClean="0"/>
          </a:p>
          <a:p>
            <a:endParaRPr lang="en-US" dirty="0" smtClean="0"/>
          </a:p>
          <a:p>
            <a:r>
              <a:rPr lang="en-US" altLang="zh-CN" dirty="0" err="1" smtClean="0"/>
              <a:t>dofile</a:t>
            </a:r>
            <a:r>
              <a:rPr lang="en-US" altLang="zh-CN" dirty="0" smtClean="0"/>
              <a:t>(..) = </a:t>
            </a:r>
            <a:r>
              <a:rPr lang="en-US" altLang="zh-CN" dirty="0" err="1" smtClean="0"/>
              <a:t>loadfile</a:t>
            </a:r>
            <a:r>
              <a:rPr lang="en-US" altLang="zh-CN" dirty="0" smtClean="0"/>
              <a:t>(..) || </a:t>
            </a:r>
            <a:r>
              <a:rPr lang="en-US" altLang="zh-CN" dirty="0" err="1" smtClean="0"/>
              <a:t>pcall</a:t>
            </a:r>
            <a:r>
              <a:rPr lang="en-US" altLang="zh-CN" dirty="0" smtClean="0"/>
              <a:t>(..)</a:t>
            </a:r>
          </a:p>
          <a:p>
            <a:endParaRPr lang="en-US" dirty="0"/>
          </a:p>
          <a:p>
            <a:r>
              <a:rPr lang="zh-CN" altLang="en-US" dirty="0"/>
              <a:t>梯</a:t>
            </a:r>
            <a:r>
              <a:rPr lang="zh-CN" altLang="en-US" dirty="0" smtClean="0"/>
              <a:t>度下降法一遍扫描完成</a:t>
            </a:r>
            <a:r>
              <a:rPr lang="en-US" altLang="zh-CN" dirty="0" err="1" smtClean="0"/>
              <a:t>f_parser</a:t>
            </a:r>
            <a:r>
              <a:rPr lang="zh-CN" altLang="en-US" dirty="0" smtClean="0"/>
              <a:t>，生成</a:t>
            </a:r>
            <a:r>
              <a:rPr lang="en-US" altLang="zh-CN" dirty="0" smtClean="0"/>
              <a:t>Proto</a:t>
            </a:r>
            <a:r>
              <a:rPr lang="zh-CN" altLang="en-US" dirty="0" smtClean="0"/>
              <a:t>结构体（类似</a:t>
            </a:r>
            <a:r>
              <a:rPr lang="en-US" altLang="zh-CN" dirty="0" smtClean="0"/>
              <a:t>AST</a:t>
            </a:r>
            <a:r>
              <a:rPr lang="zh-CN" altLang="en-US" dirty="0" smtClean="0"/>
              <a:t>），从中依次取</a:t>
            </a:r>
            <a:r>
              <a:rPr lang="zh-CN" altLang="en-US" dirty="0"/>
              <a:t>出</a:t>
            </a:r>
            <a:r>
              <a:rPr lang="en-US" altLang="zh-CN" dirty="0" err="1" smtClean="0"/>
              <a:t>Opcode</a:t>
            </a:r>
            <a:r>
              <a:rPr lang="zh-CN" altLang="en-US" dirty="0" smtClean="0"/>
              <a:t>执行</a:t>
            </a:r>
            <a:endParaRPr lang="en-US" dirty="0"/>
          </a:p>
          <a:p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5" t="18621" r="39783" b="7816"/>
          <a:stretch/>
        </p:blipFill>
        <p:spPr>
          <a:xfrm>
            <a:off x="9130862" y="1027906"/>
            <a:ext cx="2885089" cy="5044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9527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第二部分 虚拟机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每个</a:t>
            </a:r>
            <a:r>
              <a:rPr lang="en-US" altLang="zh-CN" dirty="0" err="1" smtClean="0"/>
              <a:t>Lua</a:t>
            </a:r>
            <a:r>
              <a:rPr lang="zh-CN" altLang="en-US" dirty="0" smtClean="0"/>
              <a:t>虚拟机对应一个</a:t>
            </a:r>
            <a:r>
              <a:rPr lang="en-US" altLang="zh-CN" dirty="0" err="1" smtClean="0"/>
              <a:t>lua_State</a:t>
            </a:r>
            <a:r>
              <a:rPr lang="zh-CN" altLang="en-US" dirty="0" smtClean="0"/>
              <a:t>结构体，它使用</a:t>
            </a:r>
            <a:r>
              <a:rPr lang="en-US" altLang="zh-CN" dirty="0" err="1" smtClean="0"/>
              <a:t>Tvalue</a:t>
            </a:r>
            <a:r>
              <a:rPr lang="zh-CN" altLang="en-US" dirty="0" smtClean="0"/>
              <a:t>数组来模拟栈。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CallInfo</a:t>
            </a:r>
            <a:r>
              <a:rPr lang="zh-CN" altLang="en-US" dirty="0" smtClean="0"/>
              <a:t>结构体来表示每个被调函数的信息。</a:t>
            </a:r>
            <a:r>
              <a:rPr lang="en-US" altLang="zh-CN" dirty="0" err="1" smtClean="0"/>
              <a:t>base_ci</a:t>
            </a:r>
            <a:r>
              <a:rPr lang="zh-CN" altLang="en-US" dirty="0" smtClean="0"/>
              <a:t>是</a:t>
            </a:r>
            <a:r>
              <a:rPr lang="en-US" altLang="zh-CN" dirty="0" err="1" smtClean="0"/>
              <a:t>CallInfo</a:t>
            </a:r>
            <a:r>
              <a:rPr lang="zh-CN" altLang="en-US" dirty="0" smtClean="0"/>
              <a:t>数组，</a:t>
            </a:r>
            <a:r>
              <a:rPr lang="en-US" altLang="zh-CN" dirty="0" smtClean="0"/>
              <a:t>ci</a:t>
            </a:r>
            <a:r>
              <a:rPr lang="zh-CN" altLang="en-US" dirty="0" smtClean="0"/>
              <a:t>指向当前执行的函数。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函数有一个</a:t>
            </a:r>
            <a:r>
              <a:rPr lang="en-US" altLang="zh-CN" dirty="0" err="1" smtClean="0"/>
              <a:t>prev</a:t>
            </a:r>
            <a:r>
              <a:rPr lang="zh-CN" altLang="en-US" dirty="0" smtClean="0"/>
              <a:t>指针指向调用者，</a:t>
            </a:r>
            <a:r>
              <a:rPr lang="en-US" altLang="zh-CN" dirty="0" smtClean="0"/>
              <a:t>Proto</a:t>
            </a:r>
            <a:r>
              <a:rPr lang="en-US" altLang="zh-CN" dirty="0"/>
              <a:t>*</a:t>
            </a:r>
            <a:r>
              <a:rPr lang="zh-CN" altLang="en-US" dirty="0" smtClean="0"/>
              <a:t>数组指向内嵌函数，完成上下文切换、变量查询等</a:t>
            </a:r>
            <a:endParaRPr lang="en-US" altLang="zh-CN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684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ISA</a:t>
            </a:r>
            <a:endParaRPr lang="en-US" dirty="0"/>
          </a:p>
        </p:txBody>
      </p:sp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7829" y="1073434"/>
            <a:ext cx="8236342" cy="2517941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8956871" y="3558024"/>
            <a:ext cx="125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38</a:t>
            </a:r>
            <a:r>
              <a:rPr lang="zh-CN" altLang="en-US" dirty="0" smtClean="0"/>
              <a:t>条指令</a:t>
            </a:r>
            <a:endParaRPr lang="en-US" dirty="0"/>
          </a:p>
        </p:txBody>
      </p:sp>
      <p:pic>
        <p:nvPicPr>
          <p:cNvPr id="8" name="图片 7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7829" y="3927356"/>
            <a:ext cx="4248935" cy="2808120"/>
          </a:xfrm>
          <a:prstGeom prst="rect">
            <a:avLst/>
          </a:prstGeom>
        </p:spPr>
      </p:pic>
      <p:pic>
        <p:nvPicPr>
          <p:cNvPr id="9" name="图片 8" descr="屏幕剪辑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0756" y="3927356"/>
            <a:ext cx="2920952" cy="3569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854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ISA</a:t>
            </a:r>
            <a:endParaRPr lang="en-US" dirty="0"/>
          </a:p>
        </p:txBody>
      </p:sp>
      <p:pic>
        <p:nvPicPr>
          <p:cNvPr id="6" name="内容占位符 5" descr="屏幕剪辑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876" y="902213"/>
            <a:ext cx="8317745" cy="5628960"/>
          </a:xfrm>
        </p:spPr>
      </p:pic>
    </p:spTree>
    <p:extLst>
      <p:ext uri="{BB962C8B-B14F-4D97-AF65-F5344CB8AC3E}">
        <p14:creationId xmlns:p14="http://schemas.microsoft.com/office/powerpoint/2010/main" val="1959922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第三部分 独立功能的实现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GC</a:t>
            </a:r>
          </a:p>
          <a:p>
            <a:r>
              <a:rPr lang="zh-CN" altLang="en-US" dirty="0"/>
              <a:t>模</a:t>
            </a:r>
            <a:r>
              <a:rPr lang="zh-CN" altLang="en-US" dirty="0" smtClean="0"/>
              <a:t>块</a:t>
            </a:r>
            <a:endParaRPr lang="en-US" altLang="zh-CN" dirty="0" smtClean="0"/>
          </a:p>
          <a:p>
            <a:r>
              <a:rPr lang="zh-CN" altLang="en-US" dirty="0"/>
              <a:t>热更新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5829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第七章 </a:t>
            </a:r>
            <a:r>
              <a:rPr lang="en-US" altLang="zh-CN" dirty="0" smtClean="0"/>
              <a:t>GC</a:t>
            </a:r>
            <a:r>
              <a:rPr lang="zh-CN" altLang="en-US" dirty="0" smtClean="0"/>
              <a:t>数据结构</a:t>
            </a:r>
            <a:endParaRPr lang="en-US" dirty="0"/>
          </a:p>
        </p:txBody>
      </p:sp>
      <p:pic>
        <p:nvPicPr>
          <p:cNvPr id="4" name="内容占位符 3" descr="屏幕剪辑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189647"/>
            <a:ext cx="8215072" cy="1371719"/>
          </a:xfrm>
        </p:spPr>
      </p:pic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18282"/>
            <a:ext cx="6332769" cy="441998"/>
          </a:xfrm>
          <a:prstGeom prst="rect">
            <a:avLst/>
          </a:prstGeom>
        </p:spPr>
      </p:pic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81279"/>
            <a:ext cx="7132938" cy="381033"/>
          </a:xfrm>
          <a:prstGeom prst="rect">
            <a:avLst/>
          </a:prstGeom>
        </p:spPr>
      </p:pic>
      <p:pic>
        <p:nvPicPr>
          <p:cNvPr id="7" name="内容占位符 3" descr="屏幕剪辑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37" t="17924" r="7462"/>
          <a:stretch/>
        </p:blipFill>
        <p:spPr>
          <a:xfrm>
            <a:off x="9117723" y="0"/>
            <a:ext cx="3074277" cy="4166770"/>
          </a:xfrm>
          <a:prstGeom prst="rect">
            <a:avLst/>
          </a:prstGeom>
        </p:spPr>
      </p:pic>
      <p:pic>
        <p:nvPicPr>
          <p:cNvPr id="8" name="图片 7" descr="屏幕剪辑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2288" y="4684796"/>
            <a:ext cx="3139712" cy="2751058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112925" y="4826675"/>
            <a:ext cx="578331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</a:t>
            </a:r>
            <a:r>
              <a:rPr lang="en-US" altLang="zh-CN" dirty="0" smtClean="0"/>
              <a:t>tring</a:t>
            </a:r>
          </a:p>
          <a:p>
            <a:r>
              <a:rPr lang="en-US" dirty="0" smtClean="0"/>
              <a:t>function</a:t>
            </a:r>
          </a:p>
          <a:p>
            <a:r>
              <a:rPr lang="en-US" dirty="0" smtClean="0"/>
              <a:t>table</a:t>
            </a:r>
          </a:p>
          <a:p>
            <a:r>
              <a:rPr lang="en-US" dirty="0" smtClean="0"/>
              <a:t>thread</a:t>
            </a:r>
          </a:p>
          <a:p>
            <a:r>
              <a:rPr lang="en-US" dirty="0" smtClean="0"/>
              <a:t>proto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4910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第七章 </a:t>
            </a:r>
            <a:r>
              <a:rPr lang="en-US" altLang="zh-CN" dirty="0" smtClean="0"/>
              <a:t>GC</a:t>
            </a:r>
            <a:r>
              <a:rPr lang="zh-CN" altLang="en-US" dirty="0" smtClean="0"/>
              <a:t>算法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引用计数法 </a:t>
            </a:r>
            <a:r>
              <a:rPr lang="en-US" altLang="zh-CN" dirty="0" smtClean="0"/>
              <a:t>-&gt; </a:t>
            </a:r>
            <a:r>
              <a:rPr lang="zh-CN" altLang="en-US" dirty="0" smtClean="0"/>
              <a:t>循环引用</a:t>
            </a:r>
            <a:endParaRPr lang="en-US" altLang="zh-CN" dirty="0" smtClean="0"/>
          </a:p>
          <a:p>
            <a:endParaRPr lang="en-US" dirty="0" smtClean="0"/>
          </a:p>
          <a:p>
            <a:r>
              <a:rPr lang="zh-CN" altLang="en-US" dirty="0" smtClean="0"/>
              <a:t>标记清除法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双色法：白色、黑色  </a:t>
            </a:r>
            <a:r>
              <a:rPr lang="en-US" altLang="zh-CN" dirty="0" smtClean="0"/>
              <a:t>-&gt; </a:t>
            </a:r>
            <a:r>
              <a:rPr lang="zh-CN" altLang="en-US" dirty="0" smtClean="0"/>
              <a:t>不能被打断 （下一轮扫描？）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三色法：白色、灰色、黑色 </a:t>
            </a:r>
            <a:r>
              <a:rPr lang="en-US" altLang="zh-CN" dirty="0" smtClean="0"/>
              <a:t>-&gt; </a:t>
            </a:r>
            <a:r>
              <a:rPr lang="zh-CN" altLang="en-US" dirty="0" smtClean="0"/>
              <a:t>灰色是被扫描过但引用没被扫描过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四色法：双白色 </a:t>
            </a:r>
            <a:r>
              <a:rPr lang="en-US" altLang="zh-CN" dirty="0" smtClean="0"/>
              <a:t>-&gt; </a:t>
            </a:r>
            <a:r>
              <a:rPr lang="zh-CN" altLang="en-US" dirty="0" smtClean="0"/>
              <a:t>在回收阶段新注册的变量。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内存碎片？用户注册的</a:t>
            </a:r>
            <a:r>
              <a:rPr lang="en-US" altLang="zh-CN" dirty="0" smtClean="0"/>
              <a:t>GC</a:t>
            </a:r>
            <a:r>
              <a:rPr lang="zh-CN" altLang="en-US" dirty="0" smtClean="0"/>
              <a:t>函数？</a:t>
            </a:r>
            <a:endParaRPr lang="en-US" altLang="zh-CN" dirty="0" smtClean="0"/>
          </a:p>
          <a:p>
            <a:endParaRPr lang="en-US" dirty="0"/>
          </a:p>
          <a:p>
            <a:r>
              <a:rPr lang="zh-CN" altLang="en-US" dirty="0"/>
              <a:t>触</a:t>
            </a:r>
            <a:r>
              <a:rPr lang="zh-CN" altLang="en-US" dirty="0" smtClean="0"/>
              <a:t>发条件： </a:t>
            </a:r>
            <a:r>
              <a:rPr lang="en-US" altLang="zh-CN" dirty="0" err="1" smtClean="0"/>
              <a:t>totalbytes</a:t>
            </a:r>
            <a:r>
              <a:rPr lang="en-US" altLang="zh-CN" dirty="0" smtClean="0"/>
              <a:t> &gt;= </a:t>
            </a:r>
            <a:r>
              <a:rPr lang="en-US" altLang="zh-CN" dirty="0" err="1" smtClean="0"/>
              <a:t>Gcthreshold</a:t>
            </a:r>
            <a:r>
              <a:rPr lang="zh-CN" altLang="en-US" dirty="0" smtClean="0"/>
              <a:t>。手动执行</a:t>
            </a:r>
            <a:r>
              <a:rPr lang="en-US" altLang="zh-CN" dirty="0" smtClean="0"/>
              <a:t>GC</a:t>
            </a:r>
            <a:r>
              <a:rPr lang="zh-CN" altLang="en-US" dirty="0" smtClean="0"/>
              <a:t>后需要重新关闭自动</a:t>
            </a:r>
            <a:r>
              <a:rPr lang="en-US" altLang="zh-CN" dirty="0" smtClean="0"/>
              <a:t>GC</a:t>
            </a:r>
            <a:endParaRPr lang="en-US" dirty="0"/>
          </a:p>
          <a:p>
            <a:pPr marL="457200" lvl="1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8056981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环境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Global</a:t>
            </a:r>
            <a:r>
              <a:rPr lang="zh-CN" altLang="en-US" dirty="0" smtClean="0"/>
              <a:t>表存放全局变量。</a:t>
            </a:r>
            <a:endParaRPr lang="en-US" altLang="zh-CN" dirty="0" smtClean="0"/>
          </a:p>
          <a:p>
            <a:r>
              <a:rPr lang="en-US" altLang="zh-CN" dirty="0" smtClean="0"/>
              <a:t>registry</a:t>
            </a:r>
            <a:r>
              <a:rPr lang="zh-CN" altLang="en-US" dirty="0" smtClean="0"/>
              <a:t>表是全局唯一的。</a:t>
            </a:r>
            <a:endParaRPr lang="en-US" altLang="zh-CN" dirty="0" smtClean="0"/>
          </a:p>
          <a:p>
            <a:r>
              <a:rPr lang="en-US" altLang="zh-CN" dirty="0" err="1" smtClean="0"/>
              <a:t>env</a:t>
            </a:r>
            <a:r>
              <a:rPr lang="zh-CN" altLang="en-US" dirty="0" smtClean="0"/>
              <a:t>保存函数自己的环境，会被逐层继承。</a:t>
            </a:r>
            <a:endParaRPr lang="en-US" altLang="zh-CN" dirty="0" smtClean="0"/>
          </a:p>
          <a:p>
            <a:r>
              <a:rPr lang="en-US" altLang="zh-CN" dirty="0" err="1" smtClean="0"/>
              <a:t>UpValue</a:t>
            </a:r>
            <a:r>
              <a:rPr lang="zh-CN" altLang="en-US" dirty="0"/>
              <a:t>存</a:t>
            </a:r>
            <a:r>
              <a:rPr lang="zh-CN" altLang="en-US" dirty="0" smtClean="0"/>
              <a:t>储函数的静态变量。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8713811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if (</a:t>
            </a:r>
            <a:r>
              <a:rPr lang="en-US" altLang="zh-CN" dirty="0" err="1" smtClean="0"/>
              <a:t>idx</a:t>
            </a:r>
            <a:r>
              <a:rPr lang="en-US" altLang="zh-CN" dirty="0" smtClean="0"/>
              <a:t> &gt; 0): </a:t>
            </a:r>
            <a:r>
              <a:rPr lang="zh-CN" altLang="en-US" dirty="0" smtClean="0"/>
              <a:t>相对栈顶向上的偏移量</a:t>
            </a:r>
            <a:endParaRPr lang="en-US" altLang="zh-CN" dirty="0" smtClean="0"/>
          </a:p>
          <a:p>
            <a:r>
              <a:rPr lang="en-US" altLang="zh-CN" dirty="0" smtClean="0"/>
              <a:t>if (</a:t>
            </a:r>
            <a:r>
              <a:rPr lang="en-US" altLang="zh-CN" dirty="0" err="1" smtClean="0"/>
              <a:t>idx</a:t>
            </a:r>
            <a:r>
              <a:rPr lang="en-US" altLang="zh-CN" dirty="0" smtClean="0"/>
              <a:t> &gt; LUA_REGISTRYINDEX): </a:t>
            </a:r>
            <a:r>
              <a:rPr lang="zh-CN" altLang="en-US" dirty="0" smtClean="0"/>
              <a:t>相对栈顶向下的偏移量</a:t>
            </a:r>
            <a:endParaRPr lang="en-US" altLang="zh-CN" dirty="0" smtClean="0"/>
          </a:p>
          <a:p>
            <a:r>
              <a:rPr lang="en-US" dirty="0" smtClean="0"/>
              <a:t>case LUA_REGISTRYINDEX: registry</a:t>
            </a:r>
            <a:r>
              <a:rPr lang="zh-CN" altLang="en-US" dirty="0" smtClean="0"/>
              <a:t>表</a:t>
            </a:r>
            <a:endParaRPr lang="en-US" dirty="0" smtClean="0"/>
          </a:p>
          <a:p>
            <a:r>
              <a:rPr lang="en-US" dirty="0" smtClean="0"/>
              <a:t>case LUA_ENVIRONINDEX: </a:t>
            </a:r>
            <a:r>
              <a:rPr lang="en-US" dirty="0" err="1" smtClean="0"/>
              <a:t>env</a:t>
            </a:r>
            <a:r>
              <a:rPr lang="zh-CN" altLang="en-US" dirty="0" smtClean="0"/>
              <a:t>表</a:t>
            </a:r>
            <a:endParaRPr lang="en-US" dirty="0" smtClean="0"/>
          </a:p>
          <a:p>
            <a:r>
              <a:rPr lang="en-US" dirty="0" smtClean="0"/>
              <a:t>case LUA_GLOBALSINDEX: </a:t>
            </a:r>
            <a:r>
              <a:rPr lang="en-US" altLang="zh-CN" dirty="0" smtClean="0"/>
              <a:t>global</a:t>
            </a:r>
            <a:r>
              <a:rPr lang="zh-CN" altLang="en-US" dirty="0" smtClean="0"/>
              <a:t>表</a:t>
            </a:r>
            <a:endParaRPr lang="en-US" altLang="zh-CN" dirty="0" smtClean="0"/>
          </a:p>
          <a:p>
            <a:r>
              <a:rPr lang="en-US" dirty="0" smtClean="0"/>
              <a:t>default: </a:t>
            </a:r>
            <a:r>
              <a:rPr lang="en-US" dirty="0" err="1" smtClean="0"/>
              <a:t>upvalue</a:t>
            </a:r>
            <a:r>
              <a:rPr lang="zh-CN" altLang="en-US" dirty="0" smtClean="0"/>
              <a:t>数组</a:t>
            </a:r>
            <a:endParaRPr 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在环境中查找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233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622" y="495676"/>
            <a:ext cx="4675808" cy="5870473"/>
          </a:xfrm>
        </p:spPr>
      </p:pic>
      <p:sp>
        <p:nvSpPr>
          <p:cNvPr id="9" name="文本框 8"/>
          <p:cNvSpPr txBox="1"/>
          <p:nvPr/>
        </p:nvSpPr>
        <p:spPr>
          <a:xfrm>
            <a:off x="6286500" y="1014866"/>
            <a:ext cx="45847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第</a:t>
            </a:r>
            <a:r>
              <a:rPr lang="zh-CN" altLang="en-US" sz="2800" dirty="0"/>
              <a:t>一</a:t>
            </a:r>
            <a:r>
              <a:rPr lang="zh-CN" altLang="en-US" sz="2800" dirty="0" smtClean="0"/>
              <a:t>章 概述</a:t>
            </a:r>
            <a:endParaRPr lang="en-US" altLang="zh-CN" sz="2800" dirty="0" smtClean="0"/>
          </a:p>
          <a:p>
            <a:r>
              <a:rPr lang="zh-CN" altLang="en-US" sz="2800" dirty="0" smtClean="0"/>
              <a:t>第二章 </a:t>
            </a:r>
            <a:r>
              <a:rPr lang="en-US" altLang="zh-CN" sz="2800" dirty="0" err="1" smtClean="0"/>
              <a:t>Lua</a:t>
            </a:r>
            <a:r>
              <a:rPr lang="zh-CN" altLang="en-US" sz="2800" dirty="0" smtClean="0"/>
              <a:t>中的数据结构</a:t>
            </a:r>
            <a:endParaRPr lang="en-US" altLang="zh-CN" sz="2800" dirty="0" smtClean="0"/>
          </a:p>
          <a:p>
            <a:r>
              <a:rPr lang="zh-CN" altLang="en-US" sz="2800" dirty="0" smtClean="0"/>
              <a:t>第三章 字符串</a:t>
            </a:r>
            <a:endParaRPr lang="en-US" altLang="zh-CN" sz="2800" dirty="0" smtClean="0"/>
          </a:p>
          <a:p>
            <a:r>
              <a:rPr lang="zh-CN" altLang="en-US" sz="2800" dirty="0" smtClean="0"/>
              <a:t>第四章 表</a:t>
            </a:r>
            <a:endParaRPr lang="en-US" altLang="zh-CN" sz="2800" dirty="0" smtClean="0"/>
          </a:p>
          <a:p>
            <a:r>
              <a:rPr lang="zh-CN" altLang="en-US" sz="2800" dirty="0" smtClean="0"/>
              <a:t>第五章 </a:t>
            </a:r>
            <a:r>
              <a:rPr lang="en-US" altLang="zh-CN" sz="2800" dirty="0" err="1" smtClean="0"/>
              <a:t>Lua</a:t>
            </a:r>
            <a:r>
              <a:rPr lang="zh-CN" altLang="en-US" sz="2800" dirty="0" smtClean="0"/>
              <a:t>虚拟机</a:t>
            </a:r>
            <a:endParaRPr lang="en-US" altLang="zh-CN" sz="2800" dirty="0" smtClean="0"/>
          </a:p>
          <a:p>
            <a:r>
              <a:rPr lang="zh-CN" altLang="en-US" sz="2800" dirty="0" smtClean="0">
                <a:solidFill>
                  <a:schemeClr val="bg1">
                    <a:lumMod val="50000"/>
                  </a:schemeClr>
                </a:solidFill>
              </a:rPr>
              <a:t>第六章 指令的解析和执行</a:t>
            </a:r>
            <a:endParaRPr lang="en-US" altLang="zh-CN" sz="28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 sz="2800" dirty="0" smtClean="0"/>
              <a:t>第七章 </a:t>
            </a:r>
            <a:r>
              <a:rPr lang="en-US" altLang="zh-CN" sz="2800" dirty="0" smtClean="0"/>
              <a:t>GC</a:t>
            </a:r>
            <a:r>
              <a:rPr lang="zh-CN" altLang="en-US" sz="2800" dirty="0" smtClean="0"/>
              <a:t>算法</a:t>
            </a:r>
            <a:endParaRPr lang="en-US" altLang="zh-CN" sz="2800" dirty="0" smtClean="0"/>
          </a:p>
          <a:p>
            <a:r>
              <a:rPr lang="zh-CN" altLang="en-US" sz="2800" dirty="0" smtClean="0"/>
              <a:t>第八章 环境与模块</a:t>
            </a:r>
            <a:endParaRPr lang="en-US" altLang="zh-CN" sz="2800" dirty="0" smtClean="0"/>
          </a:p>
          <a:p>
            <a:r>
              <a:rPr lang="zh-CN" altLang="en-US" sz="2800" dirty="0" smtClean="0">
                <a:solidFill>
                  <a:schemeClr val="bg1">
                    <a:lumMod val="50000"/>
                  </a:schemeClr>
                </a:solidFill>
              </a:rPr>
              <a:t>第九章 调试器工作原理</a:t>
            </a:r>
            <a:endParaRPr lang="en-US" altLang="zh-CN" sz="28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</a:rPr>
              <a:t>第十</a:t>
            </a:r>
            <a:r>
              <a:rPr lang="zh-CN" altLang="en-US" sz="2800" dirty="0" smtClean="0">
                <a:solidFill>
                  <a:schemeClr val="bg1">
                    <a:lumMod val="50000"/>
                  </a:schemeClr>
                </a:solidFill>
              </a:rPr>
              <a:t>章 异常处理</a:t>
            </a:r>
            <a:endParaRPr lang="en-US" altLang="zh-CN" sz="28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</a:rPr>
              <a:t>第十一</a:t>
            </a:r>
            <a:r>
              <a:rPr lang="zh-CN" altLang="en-US" sz="2800" dirty="0" smtClean="0">
                <a:solidFill>
                  <a:schemeClr val="bg1">
                    <a:lumMod val="50000"/>
                  </a:schemeClr>
                </a:solidFill>
              </a:rPr>
              <a:t>章 协程</a:t>
            </a:r>
            <a:endParaRPr lang="en-US" sz="2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93822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模块</a:t>
            </a:r>
            <a:endParaRPr lang="en-US" dirty="0"/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218" y="2075144"/>
            <a:ext cx="5876773" cy="347431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141779" y="2412124"/>
            <a:ext cx="3610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无</a:t>
            </a:r>
            <a:r>
              <a:rPr lang="zh-CN" altLang="en-US" dirty="0" smtClean="0"/>
              <a:t>需模块名即可访问，如</a:t>
            </a:r>
            <a:r>
              <a:rPr lang="en-US" altLang="zh-CN" dirty="0" smtClean="0"/>
              <a:t>print</a:t>
            </a:r>
            <a:endParaRPr 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7252139" y="4099034"/>
            <a:ext cx="2995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print(</a:t>
            </a:r>
            <a:r>
              <a:rPr lang="en-US" dirty="0" err="1" smtClean="0"/>
              <a:t>math.sin</a:t>
            </a:r>
            <a:r>
              <a:rPr lang="en-US" dirty="0" smtClean="0"/>
              <a:t>(1))  -&gt; t6.lua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32642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模块</a:t>
            </a:r>
            <a:r>
              <a:rPr lang="zh-CN" altLang="en-US" dirty="0" smtClean="0"/>
              <a:t>注册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require(“XXX”)  -- lua5.3</a:t>
            </a:r>
            <a:r>
              <a:rPr lang="zh-CN" altLang="en-US" dirty="0" smtClean="0"/>
              <a:t>中不再使用</a:t>
            </a:r>
            <a:r>
              <a:rPr lang="en-US" altLang="zh-CN" dirty="0" smtClean="0"/>
              <a:t>module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_G[“XXX”] = registry[“_LOADED”][“XXX”]  = {}</a:t>
            </a:r>
          </a:p>
          <a:p>
            <a:endParaRPr lang="en-US" dirty="0"/>
          </a:p>
          <a:p>
            <a:r>
              <a:rPr lang="en-US" dirty="0" smtClean="0"/>
              <a:t>e.g. _G[“</a:t>
            </a:r>
            <a:r>
              <a:rPr lang="en-US" dirty="0" err="1" smtClean="0"/>
              <a:t>os</a:t>
            </a:r>
            <a:r>
              <a:rPr lang="en-US" dirty="0" smtClean="0"/>
              <a:t>”][“print”] = </a:t>
            </a:r>
            <a:r>
              <a:rPr lang="zh-CN" altLang="en-US" dirty="0" smtClean="0"/>
              <a:t>函数指针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9825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热更新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如</a:t>
            </a:r>
            <a:r>
              <a:rPr lang="zh-CN" altLang="en-US" dirty="0" smtClean="0"/>
              <a:t>果想实现热更新，那么就需要先让</a:t>
            </a:r>
            <a:r>
              <a:rPr lang="en-US" altLang="zh-CN" dirty="0" err="1" smtClean="0"/>
              <a:t>Lua</a:t>
            </a:r>
            <a:r>
              <a:rPr lang="zh-CN" altLang="en-US" dirty="0" smtClean="0"/>
              <a:t>虚拟机认为没有加载这个模块，并重新加载。</a:t>
            </a:r>
            <a:endParaRPr lang="en-US" altLang="zh-CN" dirty="0" smtClean="0"/>
          </a:p>
          <a:p>
            <a:endParaRPr lang="en-US" dirty="0" smtClean="0"/>
          </a:p>
          <a:p>
            <a:r>
              <a:rPr lang="en-US" dirty="0" smtClean="0"/>
              <a:t>e.g.</a:t>
            </a:r>
            <a:endParaRPr lang="en-US" dirty="0"/>
          </a:p>
          <a:p>
            <a:r>
              <a:rPr lang="en-US" dirty="0" err="1" smtClean="0"/>
              <a:t>package.loaded</a:t>
            </a:r>
            <a:r>
              <a:rPr lang="en-US" dirty="0" smtClean="0"/>
              <a:t>[_name] = nil</a:t>
            </a:r>
          </a:p>
          <a:p>
            <a:r>
              <a:rPr lang="en-US" dirty="0" smtClean="0"/>
              <a:t>require(_name)</a:t>
            </a:r>
          </a:p>
          <a:p>
            <a:endParaRPr lang="en-US" dirty="0"/>
          </a:p>
          <a:p>
            <a:r>
              <a:rPr lang="zh-CN" altLang="en-US" dirty="0" smtClean="0"/>
              <a:t>只是函数更新，全局变量不应该因为被热更新掉。</a:t>
            </a:r>
            <a:endParaRPr lang="en-US" altLang="zh-CN" dirty="0" smtClean="0"/>
          </a:p>
          <a:p>
            <a:r>
              <a:rPr lang="en-US" dirty="0" err="1" smtClean="0"/>
              <a:t>e.g</a:t>
            </a:r>
            <a:r>
              <a:rPr lang="en-US" dirty="0" smtClean="0"/>
              <a:t> a = a or 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0201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</a:t>
            </a:r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第一</a:t>
            </a:r>
            <a:r>
              <a:rPr lang="zh-CN" altLang="en-US" dirty="0" smtClean="0"/>
              <a:t>次去看一门语言的实现</a:t>
            </a:r>
            <a:endParaRPr lang="en-US" altLang="zh-CN" dirty="0" smtClean="0"/>
          </a:p>
          <a:p>
            <a:r>
              <a:rPr lang="zh-CN" altLang="en-US" dirty="0" smtClean="0"/>
              <a:t>虚拟机</a:t>
            </a:r>
            <a:endParaRPr lang="en-US" altLang="zh-CN" dirty="0" smtClean="0"/>
          </a:p>
          <a:p>
            <a:r>
              <a:rPr lang="en-US" altLang="zh-CN" dirty="0" smtClean="0"/>
              <a:t>GC</a:t>
            </a:r>
          </a:p>
          <a:p>
            <a:r>
              <a:rPr lang="zh-CN" altLang="en-US" dirty="0"/>
              <a:t>数</a:t>
            </a:r>
            <a:r>
              <a:rPr lang="zh-CN" altLang="en-US" dirty="0" smtClean="0"/>
              <a:t>据表示</a:t>
            </a:r>
            <a:endParaRPr lang="en-US" altLang="zh-CN" dirty="0" smtClean="0"/>
          </a:p>
          <a:p>
            <a:r>
              <a:rPr lang="zh-CN" altLang="en-US" dirty="0"/>
              <a:t>高质</a:t>
            </a:r>
            <a:r>
              <a:rPr lang="zh-CN" altLang="en-US" dirty="0" smtClean="0"/>
              <a:t>量的代码</a:t>
            </a:r>
            <a:endParaRPr lang="en-US" altLang="zh-CN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1952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谢谢！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Question?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205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Lua</a:t>
            </a:r>
            <a:r>
              <a:rPr lang="zh-CN" altLang="en-US" dirty="0" smtClean="0"/>
              <a:t>的设计原则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简洁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高效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可移植性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可嵌入性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可扩展性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538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第一部分 数据结构</a:t>
            </a:r>
            <a:endParaRPr 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</a:t>
            </a:r>
            <a:r>
              <a:rPr lang="zh-CN" altLang="en-US" dirty="0" smtClean="0"/>
              <a:t>何表示数据类型</a:t>
            </a:r>
            <a:endParaRPr 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7" t="26207" r="6986" b="21149"/>
          <a:stretch/>
        </p:blipFill>
        <p:spPr>
          <a:xfrm>
            <a:off x="4966138" y="1332534"/>
            <a:ext cx="7099738" cy="5383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192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 descr="屏幕剪辑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6324" y="809787"/>
            <a:ext cx="5184228" cy="5076631"/>
          </a:xfrm>
        </p:spPr>
      </p:pic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数据类型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664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字符串类型</a:t>
            </a:r>
            <a:endParaRPr 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CN" altLang="en-US" dirty="0" smtClean="0"/>
              <a:t>长度和指针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虚拟机中有一个全局区专门存放所有的字符串常量，返回的是字符串指针。</a:t>
            </a:r>
            <a:endParaRPr lang="en-US" altLang="zh-CN" dirty="0" smtClean="0"/>
          </a:p>
          <a:p>
            <a:endParaRPr lang="en-US" dirty="0"/>
          </a:p>
          <a:p>
            <a:r>
              <a:rPr lang="zh-CN" altLang="en-US" dirty="0" smtClean="0"/>
              <a:t>使用字符串的哈希值来查找和比较字符串。可能会被</a:t>
            </a:r>
            <a:r>
              <a:rPr lang="en-US" altLang="zh-CN" dirty="0" smtClean="0"/>
              <a:t>rehash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没有被引用的字符串会在</a:t>
            </a:r>
            <a:r>
              <a:rPr lang="en-US" altLang="zh-CN" dirty="0" smtClean="0"/>
              <a:t>GC</a:t>
            </a:r>
            <a:r>
              <a:rPr lang="zh-CN" altLang="en-US" dirty="0" smtClean="0"/>
              <a:t>阶段被回收。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34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字符串优化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相同的字符串只会有一个副本。 </a:t>
            </a:r>
            <a:r>
              <a:rPr lang="en-US" altLang="zh-CN" dirty="0" smtClean="0"/>
              <a:t>--</a:t>
            </a:r>
            <a:r>
              <a:rPr lang="zh-CN" altLang="en-US" dirty="0" smtClean="0"/>
              <a:t>空间优化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使</a:t>
            </a:r>
            <a:r>
              <a:rPr lang="zh-CN" altLang="en-US" dirty="0" smtClean="0"/>
              <a:t>用哈希提高比较和查找的时间。 </a:t>
            </a:r>
            <a:r>
              <a:rPr lang="en-US" altLang="zh-CN" dirty="0" smtClean="0"/>
              <a:t>--</a:t>
            </a:r>
            <a:r>
              <a:rPr lang="zh-CN" altLang="en-US" dirty="0" smtClean="0"/>
              <a:t>性能优化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/>
              <a:t>对</a:t>
            </a:r>
            <a:r>
              <a:rPr lang="zh-CN" altLang="en-US" dirty="0" smtClean="0"/>
              <a:t>其。  </a:t>
            </a:r>
            <a:r>
              <a:rPr lang="en-US" altLang="zh-CN" dirty="0" smtClean="0"/>
              <a:t>--</a:t>
            </a:r>
            <a:r>
              <a:rPr lang="zh-CN" altLang="en-US" dirty="0" smtClean="0"/>
              <a:t>性能优化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/>
              <a:t>频</a:t>
            </a:r>
            <a:r>
              <a:rPr lang="zh-CN" altLang="en-US" dirty="0" smtClean="0"/>
              <a:t>繁的使用字符串连接会显著影响性能  </a:t>
            </a:r>
            <a:r>
              <a:rPr lang="en-US" altLang="zh-CN" dirty="0" smtClean="0"/>
              <a:t>-&gt; </a:t>
            </a:r>
            <a:r>
              <a:rPr lang="en-US" altLang="zh-CN" dirty="0" smtClean="0"/>
              <a:t>t1.lua</a:t>
            </a:r>
            <a:endParaRPr lang="en-US" altLang="zh-CN" dirty="0" smtClean="0"/>
          </a:p>
          <a:p>
            <a:endParaRPr lang="en-US" dirty="0"/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4122" y="2104860"/>
            <a:ext cx="2979678" cy="2301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4606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表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</a:t>
            </a:r>
            <a:r>
              <a:rPr lang="zh-CN" altLang="en-US" dirty="0" smtClean="0"/>
              <a:t>组部分和散列表部分  </a:t>
            </a:r>
            <a:r>
              <a:rPr lang="en-US" altLang="zh-CN" dirty="0" smtClean="0"/>
              <a:t>-&gt; t2.lua</a:t>
            </a:r>
          </a:p>
          <a:p>
            <a:endParaRPr lang="en-US" dirty="0"/>
          </a:p>
          <a:p>
            <a:r>
              <a:rPr lang="zh-CN" altLang="en-US" dirty="0" smtClean="0"/>
              <a:t>查：键值是否小于数组部分长度</a:t>
            </a:r>
            <a:endParaRPr lang="en-US" altLang="zh-CN" dirty="0" smtClean="0"/>
          </a:p>
          <a:p>
            <a:endParaRPr lang="en-US" dirty="0"/>
          </a:p>
          <a:p>
            <a:r>
              <a:rPr lang="zh-CN" altLang="en-US" dirty="0" smtClean="0"/>
              <a:t>增：</a:t>
            </a:r>
            <a:r>
              <a:rPr lang="en-US" altLang="zh-CN" dirty="0" smtClean="0"/>
              <a:t>rehash</a:t>
            </a:r>
            <a:r>
              <a:rPr lang="zh-CN" altLang="en-US" dirty="0" smtClean="0"/>
              <a:t>触发条件</a:t>
            </a:r>
            <a:endParaRPr lang="en-US" dirty="0"/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7905" y="3726820"/>
            <a:ext cx="4099915" cy="2103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0339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表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Rehash</a:t>
            </a:r>
            <a:r>
              <a:rPr lang="zh-CN" altLang="en-US" dirty="0" smtClean="0"/>
              <a:t>过程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 smtClean="0"/>
              <a:t>Nums</a:t>
            </a:r>
            <a:r>
              <a:rPr lang="zh-CN" altLang="en-US" dirty="0" smtClean="0"/>
              <a:t>数组的第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个元素存放</a:t>
            </a:r>
            <a:r>
              <a:rPr lang="en-US" altLang="zh-CN" dirty="0" smtClean="0"/>
              <a:t>key</a:t>
            </a:r>
            <a:r>
              <a:rPr lang="zh-CN" altLang="en-US" dirty="0" smtClean="0"/>
              <a:t>在</a:t>
            </a:r>
            <a:r>
              <a:rPr lang="en-US" altLang="zh-CN" dirty="0" smtClean="0"/>
              <a:t>2^</a:t>
            </a:r>
            <a:r>
              <a:rPr lang="en-US" altLang="zh-CN" dirty="0"/>
              <a:t>(</a:t>
            </a:r>
            <a:r>
              <a:rPr lang="en-US" altLang="zh-CN" dirty="0" smtClean="0"/>
              <a:t>i-1)</a:t>
            </a:r>
            <a:r>
              <a:rPr lang="zh-CN" altLang="en-US" dirty="0" smtClean="0"/>
              <a:t>和</a:t>
            </a:r>
            <a:r>
              <a:rPr lang="en-US" altLang="zh-CN" dirty="0" smtClean="0"/>
              <a:t>2^i</a:t>
            </a:r>
            <a:r>
              <a:rPr lang="zh-CN" altLang="en-US" dirty="0" smtClean="0"/>
              <a:t>之间的元素数量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遍历</a:t>
            </a:r>
            <a:r>
              <a:rPr lang="en-US" altLang="zh-CN" dirty="0" err="1" smtClean="0"/>
              <a:t>nums</a:t>
            </a:r>
            <a:r>
              <a:rPr lang="zh-CN" altLang="en-US" dirty="0" smtClean="0"/>
              <a:t>获得其范围区间所包含的整数数量大于</a:t>
            </a:r>
            <a:r>
              <a:rPr lang="en-US" altLang="zh-CN" dirty="0" smtClean="0"/>
              <a:t>50%</a:t>
            </a:r>
            <a:r>
              <a:rPr lang="zh-CN" altLang="en-US" dirty="0" smtClean="0"/>
              <a:t>的最大索引，作为重新散列之后的数组大小。其余的部分分配到散列桶中。</a:t>
            </a:r>
            <a:endParaRPr lang="en-US" altLang="zh-CN" dirty="0" smtClean="0"/>
          </a:p>
          <a:p>
            <a:endParaRPr lang="en-US" dirty="0"/>
          </a:p>
          <a:p>
            <a:r>
              <a:rPr lang="zh-CN" altLang="en-US" dirty="0"/>
              <a:t>举</a:t>
            </a:r>
            <a:r>
              <a:rPr lang="zh-CN" altLang="en-US" dirty="0" smtClean="0"/>
              <a:t>例 </a:t>
            </a:r>
            <a:r>
              <a:rPr lang="en-US" altLang="zh-CN" dirty="0" smtClean="0"/>
              <a:t>1,2,3,20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223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844</TotalTime>
  <Words>1400</Words>
  <Application>Microsoft Office PowerPoint</Application>
  <PresentationFormat>宽屏</PresentationFormat>
  <Paragraphs>165</Paragraphs>
  <Slides>24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9" baseType="lpstr">
      <vt:lpstr>宋体</vt:lpstr>
      <vt:lpstr>Arial</vt:lpstr>
      <vt:lpstr>Calibri</vt:lpstr>
      <vt:lpstr>Calibri Light</vt:lpstr>
      <vt:lpstr>Office 主题</vt:lpstr>
      <vt:lpstr>Lua设计与实现</vt:lpstr>
      <vt:lpstr>PowerPoint 演示文稿</vt:lpstr>
      <vt:lpstr>Lua的设计原则</vt:lpstr>
      <vt:lpstr>第一部分 数据结构</vt:lpstr>
      <vt:lpstr>数据类型</vt:lpstr>
      <vt:lpstr>字符串类型</vt:lpstr>
      <vt:lpstr>字符串优化</vt:lpstr>
      <vt:lpstr>表</vt:lpstr>
      <vt:lpstr>表</vt:lpstr>
      <vt:lpstr>表</vt:lpstr>
      <vt:lpstr>第二部分 虚拟机</vt:lpstr>
      <vt:lpstr>第二部分 虚拟机</vt:lpstr>
      <vt:lpstr>ISA</vt:lpstr>
      <vt:lpstr>ISA</vt:lpstr>
      <vt:lpstr>第三部分 独立功能的实现</vt:lpstr>
      <vt:lpstr>第七章 GC数据结构</vt:lpstr>
      <vt:lpstr>第七章 GC算法</vt:lpstr>
      <vt:lpstr>环境</vt:lpstr>
      <vt:lpstr>在环境中查找</vt:lpstr>
      <vt:lpstr>模块</vt:lpstr>
      <vt:lpstr>模块注册</vt:lpstr>
      <vt:lpstr>热更新</vt:lpstr>
      <vt:lpstr>总结</vt:lpstr>
      <vt:lpstr>谢谢！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Lua设计与实现</dc:title>
  <dc:creator>Windows User</dc:creator>
  <cp:lastModifiedBy>Windows User</cp:lastModifiedBy>
  <cp:revision>197</cp:revision>
  <dcterms:created xsi:type="dcterms:W3CDTF">2018-06-07T12:51:25Z</dcterms:created>
  <dcterms:modified xsi:type="dcterms:W3CDTF">2018-06-08T02:55:42Z</dcterms:modified>
</cp:coreProperties>
</file>