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58" r:id="rId5"/>
    <p:sldId id="259" r:id="rId6"/>
    <p:sldId id="260" r:id="rId7"/>
    <p:sldId id="261" r:id="rId8"/>
    <p:sldId id="262" r:id="rId9"/>
    <p:sldId id="263" r:id="rId10"/>
    <p:sldId id="267" r:id="rId11"/>
    <p:sldId id="266" r:id="rId12"/>
    <p:sldId id="268" r:id="rId13"/>
    <p:sldId id="264" r:id="rId14"/>
    <p:sldId id="265" r:id="rId15"/>
    <p:sldId id="269" r:id="rId16"/>
    <p:sldId id="272" r:id="rId17"/>
    <p:sldId id="273"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zh-CN" altLang="en-US" smtClean="0"/>
              <a:t>单击此处编辑母版标题样式</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B80C674-7DFC-42FE-B9CD-82963CDB1557}" type="datetimeFigureOut">
              <a:rPr lang="en-US" dirty="0"/>
              <a:t>4/1/2017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076456F-F47D-4F25-8053-2A695DA0CA7D}" type="datetimeFigureOut">
              <a:rPr lang="en-US" dirty="0"/>
              <a:t>4/1/2017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D6C7379-69CC-4837-9905-BEBA22830C8A}" type="datetimeFigureOut">
              <a:rPr lang="en-US" dirty="0"/>
              <a:t>4/1/2017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9EB8B7E-8AEE-4F10-BFEE-C999AD004D36}" type="datetimeFigureOut">
              <a:rPr lang="en-US" dirty="0"/>
              <a:t>4/1/2017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668F3F9-58BC-440B-B37B-805B9055EF92}" type="datetimeFigureOut">
              <a:rPr lang="en-US" dirty="0"/>
              <a:t>4/1/2017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0D5A53AF-48EA-489D-8260-9DCAB666386A}" type="datetimeFigureOut">
              <a:rPr lang="en-US" dirty="0"/>
              <a:t>4/1/2017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20000" y="2505075"/>
            <a:ext cx="50252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6" name="Content Placeholder 5"/>
          <p:cNvSpPr>
            <a:spLocks noGrp="1"/>
          </p:cNvSpPr>
          <p:nvPr>
            <p:ph sz="quarter" idx="4"/>
          </p:nvPr>
        </p:nvSpPr>
        <p:spPr>
          <a:xfrm>
            <a:off x="6319840" y="2505075"/>
            <a:ext cx="503554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7D1BD23-6E54-4D9D-AD88-A2813C73CC25}" type="datetimeFigureOut">
              <a:rPr lang="en-US" dirty="0"/>
              <a:t>4/1/2017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471A834-4F3C-4AF9-9C74-05EC35A0F292}" type="datetimeFigureOut">
              <a:rPr lang="en-US" dirty="0"/>
              <a:t>4/1/2017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vineetdhanawat/twitter-sentiment-analysis/tree/master/datasets" TargetMode="External"/><Relationship Id="rId2" Type="http://schemas.openxmlformats.org/officeDocument/2006/relationships/hyperlink" Target="http://thinknook.com/wp-content/uploads/2012/09/Sentiment-Analysis-Dataset.zip"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hyperlink" Target="http://stanfordnlp.github.io/CoreNL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nlp.stanford.edu/software/openie.html" TargetMode="External"/><Relationship Id="rId3" Type="http://schemas.openxmlformats.org/officeDocument/2006/relationships/hyperlink" Target="http://nlp.stanford.edu/software/CRF-NER.html" TargetMode="External"/><Relationship Id="rId7" Type="http://schemas.openxmlformats.org/officeDocument/2006/relationships/hyperlink" Target="http://nlp.stanford.edu/software/patternslearning.html" TargetMode="External"/><Relationship Id="rId2" Type="http://schemas.openxmlformats.org/officeDocument/2006/relationships/hyperlink" Target="http://nlp.stanford.edu/software/tagger.html" TargetMode="External"/><Relationship Id="rId1" Type="http://schemas.openxmlformats.org/officeDocument/2006/relationships/slideLayout" Target="../slideLayouts/slideLayout2.xml"/><Relationship Id="rId6" Type="http://schemas.openxmlformats.org/officeDocument/2006/relationships/hyperlink" Target="http://nlp.stanford.edu/sentiment/" TargetMode="External"/><Relationship Id="rId5" Type="http://schemas.openxmlformats.org/officeDocument/2006/relationships/hyperlink" Target="http://nlp.stanford.edu/software/dcoref.html" TargetMode="External"/><Relationship Id="rId4" Type="http://schemas.openxmlformats.org/officeDocument/2006/relationships/hyperlink" Target="http://nlp.stanford.edu/software/lex-parser.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nlp.stanford.edu/software/stanford-french-corenlp-2016-01-14-models.jar" TargetMode="External"/><Relationship Id="rId7" Type="http://schemas.openxmlformats.org/officeDocument/2006/relationships/image" Target="../media/image20.png"/><Relationship Id="rId2" Type="http://schemas.openxmlformats.org/officeDocument/2006/relationships/hyperlink" Target="http://nlp.stanford.edu/software/stanford-chinese-corenlp-2016-01-19-models.jar" TargetMode="External"/><Relationship Id="rId1" Type="http://schemas.openxmlformats.org/officeDocument/2006/relationships/slideLayout" Target="../slideLayouts/slideLayout2.xml"/><Relationship Id="rId6" Type="http://schemas.openxmlformats.org/officeDocument/2006/relationships/hyperlink" Target="http://nlp.stanford.edu/software/stanford-english-corenlp-2016-01-10-models.jar" TargetMode="External"/><Relationship Id="rId5" Type="http://schemas.openxmlformats.org/officeDocument/2006/relationships/hyperlink" Target="http://nlp.stanford.edu/software/stanford-spanish-corenlp-2015-10-14-models.jar" TargetMode="External"/><Relationship Id="rId4" Type="http://schemas.openxmlformats.org/officeDocument/2006/relationships/hyperlink" Target="http://nlp.stanford.edu/software/stanford-german-2016-01-19-models.jar"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tanfordnlp.github.io/CoreNLP/corenlp-server.html" TargetMode="External"/><Relationship Id="rId2" Type="http://schemas.openxmlformats.org/officeDocument/2006/relationships/hyperlink" Target="http://stanfordnlp.github.io/CoreNLP/other-language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ran.r-project.org/web/packages/tm/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ictorneo/Twitter-Sentimental-Analysi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40832" y="1841144"/>
            <a:ext cx="9144000" cy="1641490"/>
          </a:xfrm>
        </p:spPr>
        <p:txBody>
          <a:bodyPr/>
          <a:lstStyle/>
          <a:p>
            <a:r>
              <a:rPr lang="zh-CN" altLang="en-US" dirty="0" smtClean="0"/>
              <a:t>情感分析实验报告</a:t>
            </a:r>
            <a:endParaRPr lang="zh-CN" altLang="en-US" dirty="0"/>
          </a:p>
        </p:txBody>
      </p:sp>
      <p:sp>
        <p:nvSpPr>
          <p:cNvPr id="3" name="副标题 2"/>
          <p:cNvSpPr>
            <a:spLocks noGrp="1"/>
          </p:cNvSpPr>
          <p:nvPr>
            <p:ph type="subTitle" idx="1"/>
          </p:nvPr>
        </p:nvSpPr>
        <p:spPr>
          <a:xfrm>
            <a:off x="2081462" y="3694375"/>
            <a:ext cx="9144000" cy="754025"/>
          </a:xfrm>
        </p:spPr>
        <p:txBody>
          <a:bodyPr>
            <a:normAutofit/>
          </a:bodyPr>
          <a:lstStyle/>
          <a:p>
            <a:r>
              <a:rPr lang="zh-CN" altLang="en-US" dirty="0" smtClean="0"/>
              <a:t>源码数据路径：</a:t>
            </a:r>
            <a:r>
              <a:rPr lang="en-US" altLang="zh-CN" dirty="0" smtClean="0"/>
              <a:t>http</a:t>
            </a:r>
            <a:r>
              <a:rPr lang="en-US" altLang="zh-CN" dirty="0" smtClean="0"/>
              <a:t>://0.0.0.0/sentiment</a:t>
            </a:r>
            <a:r>
              <a:rPr lang="en-US" altLang="zh-CN" dirty="0"/>
              <a:t>/</a:t>
            </a:r>
            <a:endParaRPr lang="zh-CN" altLang="en-US" dirty="0"/>
          </a:p>
        </p:txBody>
      </p:sp>
    </p:spTree>
    <p:extLst>
      <p:ext uri="{BB962C8B-B14F-4D97-AF65-F5344CB8AC3E}">
        <p14:creationId xmlns:p14="http://schemas.microsoft.com/office/powerpoint/2010/main" val="2481076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情感分析</a:t>
            </a:r>
            <a:endParaRPr lang="zh-CN" altLang="en-US" dirty="0"/>
          </a:p>
        </p:txBody>
      </p:sp>
      <p:sp>
        <p:nvSpPr>
          <p:cNvPr id="5" name="内容占位符 4"/>
          <p:cNvSpPr>
            <a:spLocks noGrp="1"/>
          </p:cNvSpPr>
          <p:nvPr>
            <p:ph idx="1"/>
          </p:nvPr>
        </p:nvSpPr>
        <p:spPr/>
        <p:txBody>
          <a:bodyPr>
            <a:normAutofit/>
          </a:bodyPr>
          <a:lstStyle/>
          <a:p>
            <a:r>
              <a:rPr lang="zh-CN" altLang="en-US" dirty="0" smtClean="0"/>
              <a:t>预测结果</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 </a:t>
            </a:r>
          </a:p>
        </p:txBody>
      </p:sp>
      <p:pic>
        <p:nvPicPr>
          <p:cNvPr id="6" name="图片 5"/>
          <p:cNvPicPr>
            <a:picLocks noChangeAspect="1"/>
          </p:cNvPicPr>
          <p:nvPr/>
        </p:nvPicPr>
        <p:blipFill>
          <a:blip r:embed="rId2"/>
          <a:stretch>
            <a:fillRect/>
          </a:stretch>
        </p:blipFill>
        <p:spPr>
          <a:xfrm>
            <a:off x="3109912" y="2996406"/>
            <a:ext cx="5057775" cy="2009775"/>
          </a:xfrm>
          <a:prstGeom prst="rect">
            <a:avLst/>
          </a:prstGeom>
        </p:spPr>
      </p:pic>
    </p:spTree>
    <p:extLst>
      <p:ext uri="{BB962C8B-B14F-4D97-AF65-F5344CB8AC3E}">
        <p14:creationId xmlns:p14="http://schemas.microsoft.com/office/powerpoint/2010/main" val="4189587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Spark-ml </a:t>
            </a:r>
            <a:r>
              <a:rPr lang="en-US" altLang="zh-CN" dirty="0" err="1" smtClean="0"/>
              <a:t>pipline</a:t>
            </a:r>
            <a:r>
              <a:rPr lang="zh-CN" altLang="en-US" dirty="0"/>
              <a:t>简介</a:t>
            </a:r>
          </a:p>
        </p:txBody>
      </p:sp>
      <p:sp>
        <p:nvSpPr>
          <p:cNvPr id="3" name="内容占位符 2"/>
          <p:cNvSpPr>
            <a:spLocks noGrp="1"/>
          </p:cNvSpPr>
          <p:nvPr>
            <p:ph idx="1"/>
          </p:nvPr>
        </p:nvSpPr>
        <p:spPr/>
        <p:txBody>
          <a:bodyPr>
            <a:normAutofit fontScale="70000" lnSpcReduction="20000"/>
          </a:bodyPr>
          <a:lstStyle/>
          <a:p>
            <a:pPr fontAlgn="base"/>
            <a:r>
              <a:rPr lang="en-US" altLang="zh-CN" dirty="0" err="1" smtClean="0"/>
              <a:t>DataFrame</a:t>
            </a:r>
            <a:r>
              <a:rPr lang="zh-CN" altLang="en-US" dirty="0"/>
              <a:t>：</a:t>
            </a:r>
            <a:r>
              <a:rPr lang="zh-CN" altLang="en-US" dirty="0" smtClean="0"/>
              <a:t>它</a:t>
            </a:r>
            <a:r>
              <a:rPr lang="zh-CN" altLang="en-US" dirty="0"/>
              <a:t>被 </a:t>
            </a:r>
            <a:r>
              <a:rPr lang="en-US" altLang="zh-CN" dirty="0"/>
              <a:t>ML Pipeline </a:t>
            </a:r>
            <a:r>
              <a:rPr lang="zh-CN" altLang="en-US" dirty="0"/>
              <a:t>用来存储源数据。</a:t>
            </a:r>
            <a:endParaRPr lang="en-US" altLang="zh-CN" dirty="0"/>
          </a:p>
          <a:p>
            <a:r>
              <a:rPr lang="en-US" altLang="zh-CN" dirty="0" smtClean="0"/>
              <a:t>Transformer</a:t>
            </a:r>
            <a:r>
              <a:rPr lang="zh-CN" altLang="en-US" dirty="0" smtClean="0"/>
              <a:t>：</a:t>
            </a:r>
            <a:r>
              <a:rPr lang="en-US" altLang="zh-CN" dirty="0"/>
              <a:t>Transformer </a:t>
            </a:r>
            <a:r>
              <a:rPr lang="zh-CN" altLang="en-US" dirty="0"/>
              <a:t>中文可以被翻译成转换器，是一个 </a:t>
            </a:r>
            <a:r>
              <a:rPr lang="en-US" altLang="zh-CN" dirty="0" err="1"/>
              <a:t>PipelineStage</a:t>
            </a:r>
            <a:r>
              <a:rPr lang="zh-CN" altLang="en-US" dirty="0"/>
              <a:t>，实现上也是继承自 </a:t>
            </a:r>
            <a:r>
              <a:rPr lang="en-US" altLang="zh-CN" dirty="0" err="1"/>
              <a:t>PipelineStage</a:t>
            </a:r>
            <a:r>
              <a:rPr lang="en-US" altLang="zh-CN" dirty="0"/>
              <a:t> </a:t>
            </a:r>
            <a:r>
              <a:rPr lang="zh-CN" altLang="en-US" dirty="0"/>
              <a:t>类，主要是用来把 一个 </a:t>
            </a:r>
            <a:r>
              <a:rPr lang="en-US" altLang="zh-CN" dirty="0" err="1"/>
              <a:t>DataFrame</a:t>
            </a:r>
            <a:r>
              <a:rPr lang="en-US" altLang="zh-CN" dirty="0"/>
              <a:t> </a:t>
            </a:r>
            <a:r>
              <a:rPr lang="zh-CN" altLang="en-US" dirty="0"/>
              <a:t>转换成另一个 </a:t>
            </a:r>
            <a:r>
              <a:rPr lang="en-US" altLang="zh-CN" dirty="0" err="1"/>
              <a:t>DataFrame</a:t>
            </a:r>
            <a:r>
              <a:rPr lang="zh-CN" altLang="en-US" dirty="0"/>
              <a:t>，比如一个模型就是一个 </a:t>
            </a:r>
            <a:r>
              <a:rPr lang="en-US" altLang="zh-CN" dirty="0"/>
              <a:t>Transformer</a:t>
            </a:r>
            <a:r>
              <a:rPr lang="zh-CN" altLang="en-US" dirty="0"/>
              <a:t>，因为它可以把 一个不包含预测标签的测试数据集 </a:t>
            </a:r>
            <a:r>
              <a:rPr lang="en-US" altLang="zh-CN" dirty="0" err="1"/>
              <a:t>DataFrame</a:t>
            </a:r>
            <a:r>
              <a:rPr lang="en-US" altLang="zh-CN" dirty="0"/>
              <a:t> </a:t>
            </a:r>
            <a:r>
              <a:rPr lang="zh-CN" altLang="en-US" dirty="0"/>
              <a:t>打上标签转化成另一个包含预测标签的 </a:t>
            </a:r>
            <a:r>
              <a:rPr lang="en-US" altLang="zh-CN" dirty="0" err="1"/>
              <a:t>DataFrame</a:t>
            </a:r>
            <a:r>
              <a:rPr lang="zh-CN" altLang="en-US" dirty="0"/>
              <a:t>，显然这样的结果集可以被用来做分析结果的可视化。</a:t>
            </a:r>
            <a:endParaRPr lang="en-US" altLang="zh-CN" dirty="0" smtClean="0"/>
          </a:p>
          <a:p>
            <a:r>
              <a:rPr lang="en-US" altLang="zh-CN" dirty="0" smtClean="0"/>
              <a:t>Estimator</a:t>
            </a:r>
            <a:r>
              <a:rPr lang="zh-CN" altLang="en-US" dirty="0" smtClean="0"/>
              <a:t>：</a:t>
            </a:r>
            <a:r>
              <a:rPr lang="en-US" altLang="zh-CN" dirty="0"/>
              <a:t>Estimator </a:t>
            </a:r>
            <a:r>
              <a:rPr lang="zh-CN" altLang="en-US" dirty="0"/>
              <a:t>中文可以被翻译成评估器或适配器，在 </a:t>
            </a:r>
            <a:r>
              <a:rPr lang="en-US" altLang="zh-CN" dirty="0"/>
              <a:t>Pipeline </a:t>
            </a:r>
            <a:r>
              <a:rPr lang="zh-CN" altLang="en-US" dirty="0"/>
              <a:t>里通常是被用来操作 </a:t>
            </a:r>
            <a:r>
              <a:rPr lang="en-US" altLang="zh-CN" dirty="0" err="1"/>
              <a:t>DataFrame</a:t>
            </a:r>
            <a:r>
              <a:rPr lang="en-US" altLang="zh-CN" dirty="0"/>
              <a:t> </a:t>
            </a:r>
            <a:r>
              <a:rPr lang="zh-CN" altLang="en-US" dirty="0"/>
              <a:t>数据并生产一个 </a:t>
            </a:r>
            <a:r>
              <a:rPr lang="en-US" altLang="zh-CN" dirty="0"/>
              <a:t>Transformer</a:t>
            </a:r>
            <a:r>
              <a:rPr lang="zh-CN" altLang="en-US" dirty="0"/>
              <a:t>，如一个随机森林算法就是一个 </a:t>
            </a:r>
            <a:r>
              <a:rPr lang="en-US" altLang="zh-CN" dirty="0"/>
              <a:t>Estimator</a:t>
            </a:r>
            <a:r>
              <a:rPr lang="zh-CN" altLang="en-US" dirty="0"/>
              <a:t>，因为它可以通过训练特征数据而得到一个随机森林模型。实现上 </a:t>
            </a:r>
            <a:r>
              <a:rPr lang="en-US" altLang="zh-CN" dirty="0"/>
              <a:t>Estimator </a:t>
            </a:r>
            <a:r>
              <a:rPr lang="zh-CN" altLang="en-US" dirty="0"/>
              <a:t>也是继承自 </a:t>
            </a:r>
            <a:r>
              <a:rPr lang="en-US" altLang="zh-CN" dirty="0" err="1"/>
              <a:t>PipelineStage</a:t>
            </a:r>
            <a:r>
              <a:rPr lang="en-US" altLang="zh-CN" dirty="0"/>
              <a:t> </a:t>
            </a:r>
            <a:r>
              <a:rPr lang="zh-CN" altLang="en-US" dirty="0"/>
              <a:t>类</a:t>
            </a:r>
            <a:r>
              <a:rPr lang="zh-CN" altLang="en-US" dirty="0" smtClean="0"/>
              <a:t>。</a:t>
            </a:r>
            <a:endParaRPr lang="en-US" altLang="zh-CN" dirty="0" smtClean="0"/>
          </a:p>
          <a:p>
            <a:pPr fontAlgn="base"/>
            <a:r>
              <a:rPr lang="en-US" altLang="zh-CN" dirty="0" smtClean="0"/>
              <a:t>Parameter</a:t>
            </a:r>
            <a:r>
              <a:rPr lang="zh-CN" altLang="en-US" dirty="0" smtClean="0"/>
              <a:t>：</a:t>
            </a:r>
            <a:r>
              <a:rPr lang="en-US" altLang="zh-CN" dirty="0"/>
              <a:t>Parameter </a:t>
            </a:r>
            <a:r>
              <a:rPr lang="zh-CN" altLang="en-US" dirty="0"/>
              <a:t>被用来设置 </a:t>
            </a:r>
            <a:r>
              <a:rPr lang="en-US" altLang="zh-CN" dirty="0"/>
              <a:t>Transformer </a:t>
            </a:r>
            <a:r>
              <a:rPr lang="zh-CN" altLang="en-US" dirty="0"/>
              <a:t>或者 </a:t>
            </a:r>
            <a:r>
              <a:rPr lang="en-US" altLang="zh-CN" dirty="0"/>
              <a:t>Estimator </a:t>
            </a:r>
            <a:r>
              <a:rPr lang="zh-CN" altLang="en-US" dirty="0"/>
              <a:t>的参数。</a:t>
            </a:r>
          </a:p>
          <a:p>
            <a:pPr fontAlgn="base"/>
            <a:r>
              <a:rPr lang="zh-CN" altLang="en-US" dirty="0"/>
              <a:t>要构建一个 </a:t>
            </a:r>
            <a:r>
              <a:rPr lang="en-US" altLang="zh-CN" dirty="0"/>
              <a:t>Pipeline</a:t>
            </a:r>
            <a:r>
              <a:rPr lang="zh-CN" altLang="en-US" dirty="0"/>
              <a:t>，首先我们需要定义 </a:t>
            </a:r>
            <a:r>
              <a:rPr lang="en-US" altLang="zh-CN" dirty="0"/>
              <a:t>Pipeline </a:t>
            </a:r>
            <a:r>
              <a:rPr lang="zh-CN" altLang="en-US" dirty="0"/>
              <a:t>中的各个 </a:t>
            </a:r>
            <a:r>
              <a:rPr lang="en-US" altLang="zh-CN" dirty="0" err="1"/>
              <a:t>PipelineStage</a:t>
            </a:r>
            <a:r>
              <a:rPr lang="zh-CN" altLang="en-US" dirty="0"/>
              <a:t>，如指标提取和转换模型训练等。有了这些处理特定问题的 </a:t>
            </a:r>
            <a:r>
              <a:rPr lang="en-US" altLang="zh-CN" dirty="0"/>
              <a:t>Transformer </a:t>
            </a:r>
            <a:r>
              <a:rPr lang="zh-CN" altLang="en-US" dirty="0"/>
              <a:t>和 </a:t>
            </a:r>
            <a:r>
              <a:rPr lang="en-US" altLang="zh-CN" dirty="0"/>
              <a:t>Estimator</a:t>
            </a:r>
            <a:r>
              <a:rPr lang="zh-CN" altLang="en-US" dirty="0"/>
              <a:t>，我们就可以按照具体的处理逻辑来有序的组织 </a:t>
            </a:r>
            <a:r>
              <a:rPr lang="en-US" altLang="zh-CN" dirty="0" err="1"/>
              <a:t>PipelineStages</a:t>
            </a:r>
            <a:r>
              <a:rPr lang="en-US" altLang="zh-CN" dirty="0"/>
              <a:t> </a:t>
            </a:r>
            <a:r>
              <a:rPr lang="zh-CN" altLang="en-US" dirty="0"/>
              <a:t>并创建一个 </a:t>
            </a:r>
            <a:r>
              <a:rPr lang="en-US" altLang="zh-CN" dirty="0"/>
              <a:t>Pipeline</a:t>
            </a:r>
            <a:r>
              <a:rPr lang="zh-CN" altLang="en-US" dirty="0"/>
              <a:t>，如 </a:t>
            </a:r>
            <a:r>
              <a:rPr lang="en-US" altLang="zh-CN" dirty="0" err="1"/>
              <a:t>val</a:t>
            </a:r>
            <a:r>
              <a:rPr lang="en-US" altLang="zh-CN" dirty="0"/>
              <a:t> pipeline = new Pipeline().</a:t>
            </a:r>
            <a:r>
              <a:rPr lang="en-US" altLang="zh-CN" dirty="0" err="1"/>
              <a:t>setStages</a:t>
            </a:r>
            <a:r>
              <a:rPr lang="en-US" altLang="zh-CN" dirty="0"/>
              <a:t>(Array(stage1,stage2,stage3,…))</a:t>
            </a:r>
            <a:r>
              <a:rPr lang="zh-CN" altLang="en-US" dirty="0"/>
              <a:t>。然后就可以把训练数据集作为入参并调用 </a:t>
            </a:r>
            <a:r>
              <a:rPr lang="en-US" altLang="zh-CN" dirty="0" err="1"/>
              <a:t>Pipelin</a:t>
            </a:r>
            <a:r>
              <a:rPr lang="en-US" altLang="zh-CN" dirty="0"/>
              <a:t> </a:t>
            </a:r>
            <a:r>
              <a:rPr lang="zh-CN" altLang="en-US" dirty="0"/>
              <a:t>实例的 </a:t>
            </a:r>
            <a:r>
              <a:rPr lang="en-US" altLang="zh-CN" dirty="0"/>
              <a:t>fit </a:t>
            </a:r>
            <a:r>
              <a:rPr lang="zh-CN" altLang="en-US" dirty="0"/>
              <a:t>方法来开始以流的方式来处理源训练数据，这个调用会返回一个 </a:t>
            </a:r>
            <a:r>
              <a:rPr lang="en-US" altLang="zh-CN" dirty="0" err="1"/>
              <a:t>PipelineModel</a:t>
            </a:r>
            <a:r>
              <a:rPr lang="en-US" altLang="zh-CN" dirty="0"/>
              <a:t> </a:t>
            </a:r>
            <a:r>
              <a:rPr lang="zh-CN" altLang="en-US" dirty="0"/>
              <a:t>类实例，进而被用来预测测试数据的标签，它是一个 </a:t>
            </a:r>
            <a:r>
              <a:rPr lang="en-US" altLang="zh-CN" dirty="0"/>
              <a:t>Transformer</a:t>
            </a:r>
            <a:r>
              <a:rPr lang="zh-CN" altLang="en-US" dirty="0"/>
              <a:t>。</a:t>
            </a:r>
          </a:p>
        </p:txBody>
      </p:sp>
    </p:spTree>
    <p:extLst>
      <p:ext uri="{BB962C8B-B14F-4D97-AF65-F5344CB8AC3E}">
        <p14:creationId xmlns:p14="http://schemas.microsoft.com/office/powerpoint/2010/main" val="1726832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Spark-ml </a:t>
            </a:r>
            <a:r>
              <a:rPr lang="en-US" altLang="zh-CN" dirty="0" err="1" smtClean="0"/>
              <a:t>pipline</a:t>
            </a:r>
            <a:r>
              <a:rPr lang="zh-CN" altLang="en-US" dirty="0" smtClean="0"/>
              <a:t>实现步骤</a:t>
            </a:r>
            <a:endParaRPr lang="zh-CN" altLang="en-US" dirty="0"/>
          </a:p>
        </p:txBody>
      </p:sp>
      <p:sp>
        <p:nvSpPr>
          <p:cNvPr id="3" name="内容占位符 2"/>
          <p:cNvSpPr>
            <a:spLocks noGrp="1"/>
          </p:cNvSpPr>
          <p:nvPr>
            <p:ph idx="1"/>
          </p:nvPr>
        </p:nvSpPr>
        <p:spPr/>
        <p:txBody>
          <a:bodyPr>
            <a:normAutofit/>
          </a:bodyPr>
          <a:lstStyle/>
          <a:p>
            <a:r>
              <a:rPr lang="zh-CN" altLang="en-US" dirty="0" smtClean="0"/>
              <a:t>一：使用 </a:t>
            </a:r>
            <a:r>
              <a:rPr lang="en-US" altLang="zh-CN" dirty="0" err="1"/>
              <a:t>StringIndexer</a:t>
            </a:r>
            <a:r>
              <a:rPr lang="en-US" altLang="zh-CN" dirty="0"/>
              <a:t> </a:t>
            </a:r>
            <a:r>
              <a:rPr lang="zh-CN" altLang="en-US" dirty="0"/>
              <a:t>去把源数据里的字符 </a:t>
            </a:r>
            <a:r>
              <a:rPr lang="en-US" altLang="zh-CN" dirty="0"/>
              <a:t>Label</a:t>
            </a:r>
            <a:r>
              <a:rPr lang="zh-CN" altLang="en-US" dirty="0"/>
              <a:t>，按照 </a:t>
            </a:r>
            <a:r>
              <a:rPr lang="en-US" altLang="zh-CN" dirty="0"/>
              <a:t>Label </a:t>
            </a:r>
            <a:r>
              <a:rPr lang="zh-CN" altLang="en-US" dirty="0"/>
              <a:t>出现的频次对其进行序列编码</a:t>
            </a:r>
            <a:r>
              <a:rPr lang="en-US" altLang="zh-CN" dirty="0"/>
              <a:t>, </a:t>
            </a:r>
            <a:r>
              <a:rPr lang="zh-CN" altLang="en-US" dirty="0"/>
              <a:t>如</a:t>
            </a:r>
            <a:r>
              <a:rPr lang="zh-CN" altLang="en-US" dirty="0" smtClean="0"/>
              <a:t>，</a:t>
            </a:r>
            <a:r>
              <a:rPr lang="en-US" altLang="zh-CN" dirty="0" smtClean="0"/>
              <a:t>0,1,2…</a:t>
            </a:r>
            <a:r>
              <a:rPr lang="zh-CN" altLang="en-US" dirty="0" smtClean="0"/>
              <a:t>。</a:t>
            </a:r>
            <a:endParaRPr lang="en-US" altLang="zh-CN" dirty="0" smtClean="0"/>
          </a:p>
          <a:p>
            <a:r>
              <a:rPr lang="zh-CN" altLang="en-US" dirty="0" smtClean="0"/>
              <a:t>二：使用 </a:t>
            </a:r>
            <a:r>
              <a:rPr lang="en-US" altLang="zh-CN" dirty="0" err="1"/>
              <a:t>VectorAssembler</a:t>
            </a:r>
            <a:r>
              <a:rPr lang="en-US" altLang="zh-CN" dirty="0"/>
              <a:t> </a:t>
            </a:r>
            <a:r>
              <a:rPr lang="zh-CN" altLang="en-US" dirty="0"/>
              <a:t>从源数据中提取特征指标</a:t>
            </a:r>
            <a:r>
              <a:rPr lang="zh-CN" altLang="en-US" dirty="0" smtClean="0"/>
              <a:t>数据。</a:t>
            </a:r>
            <a:endParaRPr lang="en-US" altLang="zh-CN" dirty="0" smtClean="0"/>
          </a:p>
          <a:p>
            <a:r>
              <a:rPr lang="zh-CN" altLang="en-US" dirty="0" smtClean="0"/>
              <a:t>三：创建</a:t>
            </a:r>
            <a:r>
              <a:rPr lang="zh-CN" altLang="en-US" dirty="0"/>
              <a:t>一</a:t>
            </a:r>
            <a:r>
              <a:rPr lang="zh-CN" altLang="en-US" dirty="0" smtClean="0"/>
              <a:t>个分类器实例</a:t>
            </a:r>
            <a:r>
              <a:rPr lang="zh-CN" altLang="en-US" dirty="0"/>
              <a:t>，并设定相关参数</a:t>
            </a:r>
            <a:r>
              <a:rPr lang="zh-CN" altLang="en-US" dirty="0" smtClean="0"/>
              <a:t>，</a:t>
            </a:r>
            <a:endParaRPr lang="en-US" altLang="zh-CN" dirty="0" smtClean="0"/>
          </a:p>
          <a:p>
            <a:r>
              <a:rPr lang="zh-CN" altLang="en-US" dirty="0" smtClean="0"/>
              <a:t>四：使用 </a:t>
            </a:r>
            <a:r>
              <a:rPr lang="en-US" altLang="zh-CN" dirty="0" err="1"/>
              <a:t>IndexToString</a:t>
            </a:r>
            <a:r>
              <a:rPr lang="en-US" altLang="zh-CN" dirty="0"/>
              <a:t> Transformer </a:t>
            </a:r>
            <a:r>
              <a:rPr lang="zh-CN" altLang="en-US" dirty="0"/>
              <a:t>去把之前的序列编码后的 </a:t>
            </a:r>
            <a:r>
              <a:rPr lang="en-US" altLang="zh-CN" dirty="0"/>
              <a:t>Label </a:t>
            </a:r>
            <a:r>
              <a:rPr lang="zh-CN" altLang="en-US" dirty="0"/>
              <a:t>转化成原始的 </a:t>
            </a:r>
            <a:r>
              <a:rPr lang="en-US" altLang="zh-CN" dirty="0"/>
              <a:t>Label</a:t>
            </a:r>
            <a:r>
              <a:rPr lang="zh-CN" altLang="en-US" dirty="0"/>
              <a:t>，恢复之前的可读性比较高的 </a:t>
            </a:r>
            <a:r>
              <a:rPr lang="en-US" altLang="zh-CN" dirty="0" smtClean="0"/>
              <a:t>Label</a:t>
            </a:r>
            <a:r>
              <a:rPr lang="zh-CN" altLang="en-US" dirty="0" smtClean="0"/>
              <a:t>。</a:t>
            </a:r>
            <a:endParaRPr lang="en-US" altLang="zh-CN" dirty="0" smtClean="0"/>
          </a:p>
          <a:p>
            <a:r>
              <a:rPr lang="zh-CN" altLang="en-US" dirty="0" smtClean="0"/>
              <a:t>五：这</a:t>
            </a:r>
            <a:r>
              <a:rPr lang="zh-CN" altLang="en-US" dirty="0"/>
              <a:t>几个 </a:t>
            </a:r>
            <a:r>
              <a:rPr lang="en-US" altLang="zh-CN" dirty="0"/>
              <a:t>Stage </a:t>
            </a:r>
            <a:r>
              <a:rPr lang="zh-CN" altLang="en-US" dirty="0"/>
              <a:t>都会被用来构建 </a:t>
            </a:r>
            <a:r>
              <a:rPr lang="en-US" altLang="zh-CN" dirty="0"/>
              <a:t>Pipeline </a:t>
            </a:r>
            <a:r>
              <a:rPr lang="zh-CN" altLang="en-US" dirty="0"/>
              <a:t>实例，并且会按照顺序执行，最终我们根据得到的 </a:t>
            </a:r>
            <a:r>
              <a:rPr lang="en-US" altLang="zh-CN" dirty="0" err="1"/>
              <a:t>PipelineModel</a:t>
            </a:r>
            <a:r>
              <a:rPr lang="en-US" altLang="zh-CN" dirty="0"/>
              <a:t> </a:t>
            </a:r>
            <a:r>
              <a:rPr lang="zh-CN" altLang="en-US" dirty="0"/>
              <a:t>实例，进一步调用其 </a:t>
            </a:r>
            <a:r>
              <a:rPr lang="en-US" altLang="zh-CN" dirty="0"/>
              <a:t>transform </a:t>
            </a:r>
            <a:r>
              <a:rPr lang="zh-CN" altLang="en-US" dirty="0"/>
              <a:t>方法，去用训练好的模型预测测试数据集的分类。</a:t>
            </a:r>
          </a:p>
        </p:txBody>
      </p:sp>
    </p:spTree>
    <p:extLst>
      <p:ext uri="{BB962C8B-B14F-4D97-AF65-F5344CB8AC3E}">
        <p14:creationId xmlns:p14="http://schemas.microsoft.com/office/powerpoint/2010/main" val="1328723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en-US" altLang="zh-CN" dirty="0" err="1" smtClean="0"/>
              <a:t>pipline</a:t>
            </a:r>
            <a:endParaRPr lang="zh-CN" altLang="en-US" dirty="0"/>
          </a:p>
        </p:txBody>
      </p:sp>
      <p:pic>
        <p:nvPicPr>
          <p:cNvPr id="4" name="内容占位符 3"/>
          <p:cNvPicPr>
            <a:picLocks noGrp="1" noChangeAspect="1"/>
          </p:cNvPicPr>
          <p:nvPr>
            <p:ph idx="1"/>
          </p:nvPr>
        </p:nvPicPr>
        <p:blipFill>
          <a:blip r:embed="rId2"/>
          <a:stretch>
            <a:fillRect/>
          </a:stretch>
        </p:blipFill>
        <p:spPr>
          <a:xfrm>
            <a:off x="1011624" y="1514225"/>
            <a:ext cx="4905343" cy="5167312"/>
          </a:xfrm>
          <a:prstGeom prst="rect">
            <a:avLst/>
          </a:prstGeom>
        </p:spPr>
      </p:pic>
      <p:pic>
        <p:nvPicPr>
          <p:cNvPr id="6" name="图片 5"/>
          <p:cNvPicPr>
            <a:picLocks noChangeAspect="1"/>
          </p:cNvPicPr>
          <p:nvPr/>
        </p:nvPicPr>
        <p:blipFill>
          <a:blip r:embed="rId3"/>
          <a:stretch>
            <a:fillRect/>
          </a:stretch>
        </p:blipFill>
        <p:spPr>
          <a:xfrm>
            <a:off x="6216316" y="1525760"/>
            <a:ext cx="5430752" cy="5155777"/>
          </a:xfrm>
          <a:prstGeom prst="rect">
            <a:avLst/>
          </a:prstGeom>
        </p:spPr>
      </p:pic>
    </p:spTree>
    <p:extLst>
      <p:ext uri="{BB962C8B-B14F-4D97-AF65-F5344CB8AC3E}">
        <p14:creationId xmlns:p14="http://schemas.microsoft.com/office/powerpoint/2010/main" val="3580781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Spark-</a:t>
            </a:r>
            <a:r>
              <a:rPr lang="zh-CN" altLang="en-US" dirty="0" smtClean="0"/>
              <a:t>情感分析</a:t>
            </a:r>
            <a:endParaRPr lang="zh-CN" altLang="en-US" dirty="0"/>
          </a:p>
        </p:txBody>
      </p:sp>
      <p:pic>
        <p:nvPicPr>
          <p:cNvPr id="4" name="内容占位符 3"/>
          <p:cNvPicPr>
            <a:picLocks noGrp="1" noChangeAspect="1"/>
          </p:cNvPicPr>
          <p:nvPr>
            <p:ph idx="1"/>
          </p:nvPr>
        </p:nvPicPr>
        <p:blipFill>
          <a:blip r:embed="rId2"/>
          <a:stretch>
            <a:fillRect/>
          </a:stretch>
        </p:blipFill>
        <p:spPr>
          <a:xfrm>
            <a:off x="926432" y="1963404"/>
            <a:ext cx="3552825" cy="3181350"/>
          </a:xfrm>
          <a:prstGeom prst="rect">
            <a:avLst/>
          </a:prstGeom>
        </p:spPr>
      </p:pic>
      <p:pic>
        <p:nvPicPr>
          <p:cNvPr id="5" name="图片 4"/>
          <p:cNvPicPr>
            <a:picLocks noChangeAspect="1"/>
          </p:cNvPicPr>
          <p:nvPr/>
        </p:nvPicPr>
        <p:blipFill>
          <a:blip r:embed="rId3"/>
          <a:stretch>
            <a:fillRect/>
          </a:stretch>
        </p:blipFill>
        <p:spPr>
          <a:xfrm>
            <a:off x="926432" y="5849602"/>
            <a:ext cx="5267325" cy="276225"/>
          </a:xfrm>
          <a:prstGeom prst="rect">
            <a:avLst/>
          </a:prstGeom>
        </p:spPr>
      </p:pic>
      <p:sp>
        <p:nvSpPr>
          <p:cNvPr id="6" name="文本框 5"/>
          <p:cNvSpPr txBox="1"/>
          <p:nvPr/>
        </p:nvSpPr>
        <p:spPr>
          <a:xfrm>
            <a:off x="838200" y="1506022"/>
            <a:ext cx="2117558" cy="369332"/>
          </a:xfrm>
          <a:prstGeom prst="rect">
            <a:avLst/>
          </a:prstGeom>
          <a:noFill/>
        </p:spPr>
        <p:txBody>
          <a:bodyPr wrap="square" rtlCol="0">
            <a:spAutoFit/>
          </a:bodyPr>
          <a:lstStyle/>
          <a:p>
            <a:r>
              <a:rPr lang="en-US" altLang="zh-CN" dirty="0" err="1" smtClean="0"/>
              <a:t>Navibayes</a:t>
            </a:r>
            <a:r>
              <a:rPr lang="zh-CN" altLang="en-US" dirty="0" smtClean="0"/>
              <a:t>分类结果</a:t>
            </a:r>
            <a:endParaRPr lang="zh-CN" altLang="en-US" dirty="0"/>
          </a:p>
        </p:txBody>
      </p:sp>
      <p:pic>
        <p:nvPicPr>
          <p:cNvPr id="7" name="图片 6"/>
          <p:cNvPicPr>
            <a:picLocks noChangeAspect="1"/>
          </p:cNvPicPr>
          <p:nvPr/>
        </p:nvPicPr>
        <p:blipFill>
          <a:blip r:embed="rId4"/>
          <a:stretch>
            <a:fillRect/>
          </a:stretch>
        </p:blipFill>
        <p:spPr>
          <a:xfrm>
            <a:off x="4737684" y="1949116"/>
            <a:ext cx="5267325" cy="3209925"/>
          </a:xfrm>
          <a:prstGeom prst="rect">
            <a:avLst/>
          </a:prstGeom>
        </p:spPr>
      </p:pic>
    </p:spTree>
    <p:extLst>
      <p:ext uri="{BB962C8B-B14F-4D97-AF65-F5344CB8AC3E}">
        <p14:creationId xmlns:p14="http://schemas.microsoft.com/office/powerpoint/2010/main" val="2809070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Twitter</a:t>
            </a:r>
            <a:r>
              <a:rPr lang="zh-CN" altLang="en-US" dirty="0" smtClean="0"/>
              <a:t>数据情感分析示例</a:t>
            </a:r>
            <a:endParaRPr lang="zh-CN" altLang="en-US" dirty="0"/>
          </a:p>
        </p:txBody>
      </p:sp>
      <p:sp>
        <p:nvSpPr>
          <p:cNvPr id="6" name="文本框 5"/>
          <p:cNvSpPr txBox="1"/>
          <p:nvPr/>
        </p:nvSpPr>
        <p:spPr>
          <a:xfrm>
            <a:off x="838200" y="1506022"/>
            <a:ext cx="9043737" cy="3693319"/>
          </a:xfrm>
          <a:prstGeom prst="rect">
            <a:avLst/>
          </a:prstGeom>
          <a:noFill/>
        </p:spPr>
        <p:txBody>
          <a:bodyPr wrap="square" rtlCol="0">
            <a:spAutoFit/>
          </a:bodyPr>
          <a:lstStyle/>
          <a:p>
            <a:r>
              <a:rPr lang="zh-CN" altLang="en-US" dirty="0" smtClean="0"/>
              <a:t>数据源：</a:t>
            </a:r>
            <a:r>
              <a:rPr lang="en-US" altLang="zh-CN" dirty="0">
                <a:hlinkClick r:id="rId2"/>
              </a:rPr>
              <a:t>http://</a:t>
            </a:r>
            <a:r>
              <a:rPr lang="en-US" altLang="zh-CN" dirty="0" smtClean="0">
                <a:hlinkClick r:id="rId2"/>
              </a:rPr>
              <a:t>thinknook.com/wp-content/uploads/2012/09/Sentiment-Analysis-Dataset.zip</a:t>
            </a:r>
            <a:endParaRPr lang="en-US" altLang="zh-CN" dirty="0" smtClean="0"/>
          </a:p>
          <a:p>
            <a:r>
              <a:rPr lang="en-US" altLang="zh-CN" dirty="0" smtClean="0">
                <a:hlinkClick r:id="rId3"/>
              </a:rPr>
              <a:t>https</a:t>
            </a:r>
            <a:r>
              <a:rPr lang="en-US" altLang="zh-CN" dirty="0">
                <a:hlinkClick r:id="rId3"/>
              </a:rPr>
              <a:t>://</a:t>
            </a:r>
            <a:r>
              <a:rPr lang="en-US" altLang="zh-CN" dirty="0" smtClean="0">
                <a:hlinkClick r:id="rId3"/>
              </a:rPr>
              <a:t>github.com/vineetdhanawat/twitter-sentiment-analysis/tree/master/datasets</a:t>
            </a:r>
            <a:endParaRPr lang="en-US" altLang="zh-CN" dirty="0" smtClean="0"/>
          </a:p>
          <a:p>
            <a:endParaRPr lang="en-US" altLang="zh-CN" dirty="0"/>
          </a:p>
          <a:p>
            <a:endParaRPr lang="en-US" altLang="zh-CN" dirty="0" smtClean="0"/>
          </a:p>
          <a:p>
            <a:r>
              <a:rPr lang="zh-CN" altLang="en-US" dirty="0" smtClean="0"/>
              <a:t>数据格式：</a:t>
            </a:r>
            <a:endParaRPr lang="en-US" altLang="zh-CN" dirty="0" smtClean="0"/>
          </a:p>
          <a:p>
            <a:r>
              <a:rPr lang="zh-CN" altLang="en-US" dirty="0" smtClean="0"/>
              <a:t>条数：</a:t>
            </a:r>
            <a:r>
              <a:rPr lang="en-US" altLang="zh-CN" dirty="0" smtClean="0"/>
              <a:t>1578628</a:t>
            </a:r>
          </a:p>
          <a:p>
            <a:endParaRPr lang="en-US" altLang="zh-CN" dirty="0"/>
          </a:p>
          <a:p>
            <a:r>
              <a:rPr lang="zh-CN" altLang="en-US" dirty="0" smtClean="0"/>
              <a:t>数据清洗：把数据中人名、无意义字符除去。</a:t>
            </a:r>
            <a:endParaRPr lang="en-US" altLang="zh-CN" dirty="0" smtClean="0"/>
          </a:p>
          <a:p>
            <a:endParaRPr lang="en-US" altLang="zh-CN" dirty="0"/>
          </a:p>
          <a:p>
            <a:r>
              <a:rPr lang="zh-CN" altLang="en-US" dirty="0" smtClean="0"/>
              <a:t>实验结果：</a:t>
            </a:r>
            <a:endParaRPr lang="en-US" altLang="zh-CN" dirty="0" smtClean="0"/>
          </a:p>
          <a:p>
            <a:r>
              <a:rPr lang="en-US" altLang="zh-CN" dirty="0" smtClean="0"/>
              <a:t>R</a:t>
            </a:r>
            <a:r>
              <a:rPr lang="zh-CN" altLang="en-US" dirty="0" smtClean="0"/>
              <a:t>单机版无法运行</a:t>
            </a:r>
            <a:endParaRPr lang="en-US" altLang="zh-CN" dirty="0" smtClean="0"/>
          </a:p>
          <a:p>
            <a:r>
              <a:rPr lang="en-US" altLang="zh-CN" dirty="0" smtClean="0"/>
              <a:t>Spark</a:t>
            </a:r>
            <a:r>
              <a:rPr lang="zh-CN" altLang="en-US" dirty="0" smtClean="0"/>
              <a:t>集群运行结果：</a:t>
            </a:r>
            <a:endParaRPr lang="en-US" altLang="zh-CN" dirty="0" smtClean="0"/>
          </a:p>
          <a:p>
            <a:endParaRPr lang="zh-CN" altLang="en-US" dirty="0"/>
          </a:p>
        </p:txBody>
      </p:sp>
      <p:pic>
        <p:nvPicPr>
          <p:cNvPr id="8" name="图片 7"/>
          <p:cNvPicPr>
            <a:picLocks noChangeAspect="1"/>
          </p:cNvPicPr>
          <p:nvPr/>
        </p:nvPicPr>
        <p:blipFill>
          <a:blip r:embed="rId4"/>
          <a:stretch>
            <a:fillRect/>
          </a:stretch>
        </p:blipFill>
        <p:spPr>
          <a:xfrm>
            <a:off x="2021305" y="2584938"/>
            <a:ext cx="6324600" cy="381000"/>
          </a:xfrm>
          <a:prstGeom prst="rect">
            <a:avLst/>
          </a:prstGeom>
        </p:spPr>
      </p:pic>
      <p:pic>
        <p:nvPicPr>
          <p:cNvPr id="3" name="图片 2"/>
          <p:cNvPicPr>
            <a:picLocks noChangeAspect="1"/>
          </p:cNvPicPr>
          <p:nvPr/>
        </p:nvPicPr>
        <p:blipFill>
          <a:blip r:embed="rId5"/>
          <a:stretch>
            <a:fillRect/>
          </a:stretch>
        </p:blipFill>
        <p:spPr>
          <a:xfrm>
            <a:off x="3223710" y="4740038"/>
            <a:ext cx="2600325" cy="1600200"/>
          </a:xfrm>
          <a:prstGeom prst="rect">
            <a:avLst/>
          </a:prstGeom>
        </p:spPr>
      </p:pic>
    </p:spTree>
    <p:extLst>
      <p:ext uri="{BB962C8B-B14F-4D97-AF65-F5344CB8AC3E}">
        <p14:creationId xmlns:p14="http://schemas.microsoft.com/office/powerpoint/2010/main" val="1660189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Stanford </a:t>
            </a:r>
            <a:r>
              <a:rPr lang="en-US" altLang="zh-CN" dirty="0" err="1" smtClean="0"/>
              <a:t>CoreNLP</a:t>
            </a:r>
            <a:endParaRPr lang="zh-CN" altLang="en-US" dirty="0"/>
          </a:p>
        </p:txBody>
      </p:sp>
      <p:sp>
        <p:nvSpPr>
          <p:cNvPr id="3" name="内容占位符 2"/>
          <p:cNvSpPr>
            <a:spLocks noGrp="1"/>
          </p:cNvSpPr>
          <p:nvPr>
            <p:ph idx="1"/>
          </p:nvPr>
        </p:nvSpPr>
        <p:spPr/>
        <p:txBody>
          <a:bodyPr/>
          <a:lstStyle/>
          <a:p>
            <a:r>
              <a:rPr lang="en-US" altLang="zh-CN" dirty="0" smtClean="0"/>
              <a:t>Stanford </a:t>
            </a:r>
            <a:r>
              <a:rPr lang="en-US" altLang="zh-CN" dirty="0" err="1" smtClean="0"/>
              <a:t>coreNLP</a:t>
            </a:r>
            <a:r>
              <a:rPr lang="zh-CN" altLang="en-US" dirty="0" smtClean="0"/>
              <a:t>提供一系列的自然语言处理的工具。</a:t>
            </a:r>
            <a:endParaRPr lang="en-US" altLang="zh-CN" dirty="0" smtClean="0"/>
          </a:p>
          <a:p>
            <a:r>
              <a:rPr lang="en-US" altLang="zh-CN" dirty="0"/>
              <a:t>Stanford </a:t>
            </a:r>
            <a:r>
              <a:rPr lang="en-US" altLang="zh-CN" dirty="0" err="1"/>
              <a:t>CoreNLP</a:t>
            </a:r>
            <a:r>
              <a:rPr lang="en-US" altLang="zh-CN" dirty="0"/>
              <a:t> provides a set of natural language analysis tools. It can give the base forms of words, their parts of speech, whether they are names of companies, people, etc., normalize dates, times, and numeric quantities, and mark up the structure of sentences in terms of phrases and word dependencies, indicate which noun phrases refer to the same entities, indicate sentiment, extract open-class relations between mentions, etc</a:t>
            </a:r>
            <a:r>
              <a:rPr lang="en-US" altLang="zh-CN" dirty="0" smtClean="0"/>
              <a:t>.</a:t>
            </a:r>
          </a:p>
          <a:p>
            <a:endParaRPr lang="en-US" altLang="zh-CN" dirty="0"/>
          </a:p>
          <a:p>
            <a:r>
              <a:rPr lang="en-US" altLang="zh-CN" dirty="0">
                <a:hlinkClick r:id="rId2"/>
              </a:rPr>
              <a:t>http://stanfordnlp.github.io/CoreNLP</a:t>
            </a:r>
            <a:r>
              <a:rPr lang="en-US" altLang="zh-CN" dirty="0" smtClean="0">
                <a:hlinkClick r:id="rId2"/>
              </a:rPr>
              <a:t>/</a:t>
            </a:r>
            <a:endParaRPr lang="en-US" altLang="zh-CN" dirty="0" smtClean="0"/>
          </a:p>
          <a:p>
            <a:endParaRPr lang="zh-CN" altLang="en-US" dirty="0"/>
          </a:p>
        </p:txBody>
      </p:sp>
    </p:spTree>
    <p:extLst>
      <p:ext uri="{BB962C8B-B14F-4D97-AF65-F5344CB8AC3E}">
        <p14:creationId xmlns:p14="http://schemas.microsoft.com/office/powerpoint/2010/main" val="2752661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Choose Stanford </a:t>
            </a:r>
            <a:r>
              <a:rPr lang="en-US" altLang="zh-CN" dirty="0" err="1"/>
              <a:t>CoreNLP</a:t>
            </a:r>
            <a:r>
              <a:rPr lang="en-US" altLang="zh-CN" dirty="0"/>
              <a:t> if you need</a:t>
            </a:r>
            <a:r>
              <a:rPr lang="en-US" altLang="zh-CN" dirty="0" smtClean="0"/>
              <a:t>:</a:t>
            </a:r>
            <a:endParaRPr lang="zh-CN" altLang="en-US" dirty="0"/>
          </a:p>
        </p:txBody>
      </p:sp>
      <p:sp>
        <p:nvSpPr>
          <p:cNvPr id="3" name="内容占位符 2"/>
          <p:cNvSpPr>
            <a:spLocks noGrp="1"/>
          </p:cNvSpPr>
          <p:nvPr>
            <p:ph idx="1"/>
          </p:nvPr>
        </p:nvSpPr>
        <p:spPr>
          <a:xfrm>
            <a:off x="1119999" y="1825625"/>
            <a:ext cx="10516829" cy="4351338"/>
          </a:xfrm>
        </p:spPr>
        <p:txBody>
          <a:bodyPr/>
          <a:lstStyle/>
          <a:p>
            <a:r>
              <a:rPr lang="en-US" altLang="zh-CN" dirty="0" smtClean="0"/>
              <a:t>An </a:t>
            </a:r>
            <a:r>
              <a:rPr lang="en-US" altLang="zh-CN" dirty="0"/>
              <a:t>integrated toolkit with a good range of grammatical analysis </a:t>
            </a:r>
            <a:r>
              <a:rPr lang="en-US" altLang="zh-CN" dirty="0" smtClean="0"/>
              <a:t>tools</a:t>
            </a:r>
            <a:r>
              <a:rPr lang="zh-CN" altLang="en-US" sz="2000" dirty="0" smtClean="0"/>
              <a:t>（</a:t>
            </a:r>
            <a:r>
              <a:rPr lang="zh-CN" altLang="en-US" sz="2000" dirty="0"/>
              <a:t>一个集成工具包提供一系列的语法分析工具</a:t>
            </a:r>
            <a:r>
              <a:rPr lang="zh-CN" altLang="en-US" sz="2000" dirty="0" smtClean="0"/>
              <a:t>）</a:t>
            </a:r>
            <a:endParaRPr lang="en-US" altLang="zh-CN" sz="2000" dirty="0"/>
          </a:p>
          <a:p>
            <a:r>
              <a:rPr lang="en-US" altLang="zh-CN" dirty="0"/>
              <a:t>Fast, reliable analysis of arbitrary </a:t>
            </a:r>
            <a:r>
              <a:rPr lang="en-US" altLang="zh-CN" dirty="0" smtClean="0"/>
              <a:t>texts</a:t>
            </a:r>
            <a:r>
              <a:rPr lang="zh-CN" altLang="en-US" sz="2000" dirty="0" smtClean="0"/>
              <a:t>（快速、可靠的分析任意文本）</a:t>
            </a:r>
            <a:endParaRPr lang="en-US" altLang="zh-CN" sz="2000" dirty="0"/>
          </a:p>
          <a:p>
            <a:r>
              <a:rPr lang="en-US" altLang="zh-CN" dirty="0"/>
              <a:t>The overall highest quality text </a:t>
            </a:r>
            <a:r>
              <a:rPr lang="en-US" altLang="zh-CN" dirty="0" smtClean="0"/>
              <a:t>analytics</a:t>
            </a:r>
            <a:r>
              <a:rPr lang="zh-CN" altLang="en-US" sz="2000" dirty="0" smtClean="0"/>
              <a:t>（</a:t>
            </a:r>
            <a:r>
              <a:rPr lang="zh-CN" altLang="en-US" sz="2000" dirty="0"/>
              <a:t>高质量的文本分析</a:t>
            </a:r>
            <a:r>
              <a:rPr lang="zh-CN" altLang="en-US" sz="2000" dirty="0" smtClean="0"/>
              <a:t>）</a:t>
            </a:r>
            <a:endParaRPr lang="en-US" altLang="zh-CN" sz="2000" dirty="0"/>
          </a:p>
          <a:p>
            <a:r>
              <a:rPr lang="en-US" altLang="zh-CN" dirty="0"/>
              <a:t>Support for a number of major (human) languages</a:t>
            </a:r>
          </a:p>
          <a:p>
            <a:r>
              <a:rPr lang="en-US" altLang="zh-CN" dirty="0"/>
              <a:t>Interfaces available for various major modern programming languages</a:t>
            </a:r>
          </a:p>
          <a:p>
            <a:r>
              <a:rPr lang="en-US" altLang="zh-CN" dirty="0"/>
              <a:t>Ability to run as a simple web </a:t>
            </a:r>
            <a:r>
              <a:rPr lang="en-US" altLang="zh-CN" dirty="0" smtClean="0"/>
              <a:t>service</a:t>
            </a:r>
            <a:endParaRPr lang="en-US" altLang="zh-CN" dirty="0"/>
          </a:p>
        </p:txBody>
      </p:sp>
    </p:spTree>
    <p:extLst>
      <p:ext uri="{BB962C8B-B14F-4D97-AF65-F5344CB8AC3E}">
        <p14:creationId xmlns:p14="http://schemas.microsoft.com/office/powerpoint/2010/main" val="4292644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Stanford </a:t>
            </a:r>
            <a:r>
              <a:rPr lang="en-US" altLang="zh-CN" dirty="0" err="1"/>
              <a:t>CoreNLP</a:t>
            </a:r>
            <a:r>
              <a:rPr lang="en-US" altLang="zh-CN" dirty="0"/>
              <a:t> </a:t>
            </a:r>
            <a:r>
              <a:rPr lang="en-US" altLang="zh-CN" dirty="0" smtClean="0"/>
              <a:t>:</a:t>
            </a:r>
            <a:endParaRPr lang="zh-CN" altLang="en-US" dirty="0"/>
          </a:p>
        </p:txBody>
      </p:sp>
      <p:sp>
        <p:nvSpPr>
          <p:cNvPr id="3" name="内容占位符 2"/>
          <p:cNvSpPr>
            <a:spLocks noGrp="1"/>
          </p:cNvSpPr>
          <p:nvPr>
            <p:ph idx="1"/>
          </p:nvPr>
        </p:nvSpPr>
        <p:spPr>
          <a:xfrm>
            <a:off x="1119999" y="1520824"/>
            <a:ext cx="10516829" cy="4791743"/>
          </a:xfrm>
        </p:spPr>
        <p:txBody>
          <a:bodyPr>
            <a:normAutofit lnSpcReduction="10000"/>
          </a:bodyPr>
          <a:lstStyle/>
          <a:p>
            <a:r>
              <a:rPr lang="en-US" altLang="zh-CN" dirty="0"/>
              <a:t>Stanford </a:t>
            </a:r>
            <a:r>
              <a:rPr lang="en-US" altLang="zh-CN" dirty="0" err="1"/>
              <a:t>CoreNLP</a:t>
            </a:r>
            <a:r>
              <a:rPr lang="en-US" altLang="zh-CN" dirty="0"/>
              <a:t> is an </a:t>
            </a:r>
            <a:r>
              <a:rPr lang="en-US" altLang="zh-CN" dirty="0" smtClean="0"/>
              <a:t>integrated</a:t>
            </a:r>
            <a:r>
              <a:rPr lang="zh-CN" altLang="en-US" sz="2000" dirty="0" smtClean="0"/>
              <a:t>（整合）</a:t>
            </a:r>
            <a:r>
              <a:rPr lang="en-US" altLang="zh-CN" sz="2000" dirty="0" smtClean="0"/>
              <a:t> </a:t>
            </a:r>
            <a:r>
              <a:rPr lang="en-US" altLang="zh-CN" dirty="0"/>
              <a:t>framework. Its goal is to make it very easy to apply a bunch of </a:t>
            </a:r>
            <a:r>
              <a:rPr lang="en-US" altLang="zh-CN" dirty="0" smtClean="0"/>
              <a:t>linguistic</a:t>
            </a:r>
            <a:r>
              <a:rPr lang="zh-CN" altLang="en-US" dirty="0"/>
              <a:t> </a:t>
            </a:r>
            <a:r>
              <a:rPr lang="zh-CN" altLang="en-US" sz="2000" dirty="0" smtClean="0"/>
              <a:t>（</a:t>
            </a:r>
            <a:r>
              <a:rPr lang="zh-CN" altLang="en-US" sz="2000" dirty="0"/>
              <a:t>语言</a:t>
            </a:r>
            <a:r>
              <a:rPr lang="zh-CN" altLang="en-US" sz="2000" dirty="0" smtClean="0"/>
              <a:t>）</a:t>
            </a:r>
            <a:r>
              <a:rPr lang="en-US" altLang="zh-CN" sz="2000" dirty="0" smtClean="0"/>
              <a:t> </a:t>
            </a:r>
            <a:r>
              <a:rPr lang="en-US" altLang="zh-CN" dirty="0"/>
              <a:t>analysis tools to a piece of text. A </a:t>
            </a:r>
            <a:r>
              <a:rPr lang="en-US" altLang="zh-CN" dirty="0" err="1"/>
              <a:t>CoreNLP</a:t>
            </a:r>
            <a:r>
              <a:rPr lang="en-US" altLang="zh-CN" dirty="0"/>
              <a:t> tool pipeline can be run on a piece of plain text with just two lines of code. It is designed to be highly flexible and </a:t>
            </a:r>
            <a:r>
              <a:rPr lang="en-US" altLang="zh-CN" dirty="0" smtClean="0"/>
              <a:t>extensible</a:t>
            </a:r>
            <a:r>
              <a:rPr lang="en-US" altLang="zh-CN" sz="2200" dirty="0" smtClean="0"/>
              <a:t>(</a:t>
            </a:r>
            <a:r>
              <a:rPr lang="zh-CN" altLang="en-US" sz="2200" dirty="0" smtClean="0"/>
              <a:t>灵活可扩展</a:t>
            </a:r>
            <a:r>
              <a:rPr lang="en-US" altLang="zh-CN" sz="2200" dirty="0" smtClean="0"/>
              <a:t>). </a:t>
            </a:r>
            <a:r>
              <a:rPr lang="en-US" altLang="zh-CN" dirty="0"/>
              <a:t>With a single option you can change which tools should be enabled and which should be disabled. Stanford </a:t>
            </a:r>
            <a:r>
              <a:rPr lang="en-US" altLang="zh-CN" dirty="0" err="1"/>
              <a:t>CoreNLP</a:t>
            </a:r>
            <a:r>
              <a:rPr lang="en-US" altLang="zh-CN" dirty="0"/>
              <a:t> integrates many of Stanford’s NLP tools, including </a:t>
            </a:r>
            <a:r>
              <a:rPr lang="en-US" altLang="zh-CN" dirty="0">
                <a:hlinkClick r:id="rId2"/>
              </a:rPr>
              <a:t>the part-of-speech (POS) tagger</a:t>
            </a:r>
            <a:r>
              <a:rPr lang="en-US" altLang="zh-CN" dirty="0"/>
              <a:t>, </a:t>
            </a:r>
            <a:r>
              <a:rPr lang="en-US" altLang="zh-CN" dirty="0">
                <a:hlinkClick r:id="rId3"/>
              </a:rPr>
              <a:t>the named entity recognizer (NER)</a:t>
            </a:r>
            <a:r>
              <a:rPr lang="en-US" altLang="zh-CN" dirty="0"/>
              <a:t>, </a:t>
            </a:r>
            <a:r>
              <a:rPr lang="en-US" altLang="zh-CN" dirty="0">
                <a:hlinkClick r:id="rId4"/>
              </a:rPr>
              <a:t>the parser</a:t>
            </a:r>
            <a:r>
              <a:rPr lang="en-US" altLang="zh-CN" dirty="0"/>
              <a:t>, </a:t>
            </a:r>
            <a:r>
              <a:rPr lang="en-US" altLang="zh-CN" dirty="0">
                <a:hlinkClick r:id="rId5"/>
              </a:rPr>
              <a:t>the </a:t>
            </a:r>
            <a:r>
              <a:rPr lang="en-US" altLang="zh-CN" dirty="0" err="1">
                <a:hlinkClick r:id="rId5"/>
              </a:rPr>
              <a:t>coreference</a:t>
            </a:r>
            <a:r>
              <a:rPr lang="en-US" altLang="zh-CN" dirty="0">
                <a:hlinkClick r:id="rId5"/>
              </a:rPr>
              <a:t> resolution system</a:t>
            </a:r>
            <a:r>
              <a:rPr lang="en-US" altLang="zh-CN" dirty="0"/>
              <a:t>, </a:t>
            </a:r>
            <a:r>
              <a:rPr lang="en-US" altLang="zh-CN" dirty="0">
                <a:hlinkClick r:id="rId6"/>
              </a:rPr>
              <a:t>sentiment analysis</a:t>
            </a:r>
            <a:r>
              <a:rPr lang="en-US" altLang="zh-CN" dirty="0"/>
              <a:t>, </a:t>
            </a:r>
            <a:r>
              <a:rPr lang="en-US" altLang="zh-CN" dirty="0">
                <a:hlinkClick r:id="rId7"/>
              </a:rPr>
              <a:t>bootstrapped pattern learning</a:t>
            </a:r>
            <a:r>
              <a:rPr lang="en-US" altLang="zh-CN" dirty="0"/>
              <a:t>, and the </a:t>
            </a:r>
            <a:r>
              <a:rPr lang="en-US" altLang="zh-CN" dirty="0">
                <a:hlinkClick r:id="rId8"/>
              </a:rPr>
              <a:t>open information extraction</a:t>
            </a:r>
            <a:r>
              <a:rPr lang="en-US" altLang="zh-CN" dirty="0"/>
              <a:t> tools. Its analyses provide the foundational building blocks for higher-level and domain-specific text understanding applications.</a:t>
            </a:r>
          </a:p>
        </p:txBody>
      </p:sp>
    </p:spTree>
    <p:extLst>
      <p:ext uri="{BB962C8B-B14F-4D97-AF65-F5344CB8AC3E}">
        <p14:creationId xmlns:p14="http://schemas.microsoft.com/office/powerpoint/2010/main" val="1288227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a:t>
            </a:r>
            <a:endParaRPr lang="zh-CN" altLang="en-US" dirty="0"/>
          </a:p>
        </p:txBody>
      </p:sp>
      <p:pic>
        <p:nvPicPr>
          <p:cNvPr id="4" name="内容占位符 3"/>
          <p:cNvPicPr>
            <a:picLocks noGrp="1" noChangeAspect="1"/>
          </p:cNvPicPr>
          <p:nvPr>
            <p:ph idx="1"/>
          </p:nvPr>
        </p:nvPicPr>
        <p:blipFill>
          <a:blip r:embed="rId2"/>
          <a:stretch>
            <a:fillRect/>
          </a:stretch>
        </p:blipFill>
        <p:spPr>
          <a:xfrm>
            <a:off x="912228" y="2594365"/>
            <a:ext cx="10233025" cy="3365277"/>
          </a:xfrm>
          <a:prstGeom prst="rect">
            <a:avLst/>
          </a:prstGeom>
        </p:spPr>
      </p:pic>
      <p:sp>
        <p:nvSpPr>
          <p:cNvPr id="5" name="文本框 4"/>
          <p:cNvSpPr txBox="1"/>
          <p:nvPr/>
        </p:nvSpPr>
        <p:spPr>
          <a:xfrm>
            <a:off x="1147011" y="1804737"/>
            <a:ext cx="5702968" cy="369332"/>
          </a:xfrm>
          <a:prstGeom prst="rect">
            <a:avLst/>
          </a:prstGeom>
          <a:noFill/>
        </p:spPr>
        <p:txBody>
          <a:bodyPr wrap="square" rtlCol="0">
            <a:spAutoFit/>
          </a:bodyPr>
          <a:lstStyle/>
          <a:p>
            <a:r>
              <a:rPr lang="zh-CN" altLang="en-US" dirty="0" smtClean="0"/>
              <a:t>命名实体识别</a:t>
            </a:r>
            <a:r>
              <a:rPr lang="en-US" altLang="zh-CN" dirty="0" smtClean="0"/>
              <a:t>&amp;</a:t>
            </a:r>
            <a:r>
              <a:rPr lang="zh-CN" altLang="en-US" dirty="0" smtClean="0"/>
              <a:t>指代关系</a:t>
            </a:r>
            <a:endParaRPr lang="zh-CN" altLang="en-US" dirty="0"/>
          </a:p>
        </p:txBody>
      </p:sp>
    </p:spTree>
    <p:extLst>
      <p:ext uri="{BB962C8B-B14F-4D97-AF65-F5344CB8AC3E}">
        <p14:creationId xmlns:p14="http://schemas.microsoft.com/office/powerpoint/2010/main" val="715958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什么是情感分析分析？</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R</a:t>
            </a:r>
            <a:r>
              <a:rPr lang="zh-CN" altLang="en-US" dirty="0"/>
              <a:t>语言中，由</a:t>
            </a:r>
            <a:r>
              <a:rPr lang="en-US" altLang="zh-CN" dirty="0"/>
              <a:t>Timothy </a:t>
            </a:r>
            <a:r>
              <a:rPr lang="en-US" altLang="zh-CN" dirty="0" err="1"/>
              <a:t>P.Jurka</a:t>
            </a:r>
            <a:r>
              <a:rPr lang="zh-CN" altLang="en-US" dirty="0"/>
              <a:t>开发的情感分析以及更一般的文本挖掘包已经得到了很好的发展</a:t>
            </a:r>
            <a:r>
              <a:rPr lang="zh-CN" altLang="en-US" dirty="0" smtClean="0"/>
              <a:t>。</a:t>
            </a:r>
            <a:endParaRPr lang="en-US" altLang="zh-CN" dirty="0" smtClean="0"/>
          </a:p>
          <a:p>
            <a:r>
              <a:rPr lang="zh-CN" altLang="en-US" dirty="0" smtClean="0"/>
              <a:t>其中主要使用了</a:t>
            </a:r>
            <a:r>
              <a:rPr lang="en-US" altLang="zh-CN" dirty="0"/>
              <a:t>sentiment</a:t>
            </a:r>
            <a:r>
              <a:rPr lang="zh-CN" altLang="en-US" dirty="0"/>
              <a:t>包以及梦幻般的</a:t>
            </a:r>
            <a:r>
              <a:rPr lang="en-US" altLang="zh-CN" dirty="0" err="1"/>
              <a:t>RTextTools</a:t>
            </a:r>
            <a:r>
              <a:rPr lang="zh-CN" altLang="en-US" dirty="0" smtClean="0"/>
              <a:t>包，来完成文本分类。</a:t>
            </a:r>
            <a:endParaRPr lang="en-US" altLang="zh-CN" dirty="0" smtClean="0"/>
          </a:p>
          <a:p>
            <a:r>
              <a:rPr lang="en-US" altLang="zh-CN" dirty="0" err="1"/>
              <a:t>RTextTools</a:t>
            </a:r>
            <a:r>
              <a:rPr lang="zh-CN" altLang="en-US" dirty="0"/>
              <a:t>包中不包含朴素贝叶斯方法。</a:t>
            </a:r>
            <a:r>
              <a:rPr lang="en-US" altLang="zh-CN" dirty="0"/>
              <a:t>e1071</a:t>
            </a:r>
            <a:r>
              <a:rPr lang="zh-CN" altLang="en-US" dirty="0"/>
              <a:t>包可以很好的执行朴素贝叶斯方法。</a:t>
            </a:r>
          </a:p>
        </p:txBody>
      </p:sp>
    </p:spTree>
    <p:extLst>
      <p:ext uri="{BB962C8B-B14F-4D97-AF65-F5344CB8AC3E}">
        <p14:creationId xmlns:p14="http://schemas.microsoft.com/office/powerpoint/2010/main" val="2776080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a:t>
            </a:r>
            <a:endParaRPr lang="zh-CN" altLang="en-US" dirty="0"/>
          </a:p>
        </p:txBody>
      </p:sp>
      <p:pic>
        <p:nvPicPr>
          <p:cNvPr id="5" name="内容占位符 4"/>
          <p:cNvPicPr>
            <a:picLocks noGrp="1" noChangeAspect="1"/>
          </p:cNvPicPr>
          <p:nvPr>
            <p:ph idx="1"/>
          </p:nvPr>
        </p:nvPicPr>
        <p:blipFill>
          <a:blip r:embed="rId2"/>
          <a:stretch>
            <a:fillRect/>
          </a:stretch>
        </p:blipFill>
        <p:spPr>
          <a:xfrm>
            <a:off x="1280951" y="1825625"/>
            <a:ext cx="9912673" cy="4351338"/>
          </a:xfrm>
          <a:prstGeom prst="rect">
            <a:avLst/>
          </a:prstGeom>
        </p:spPr>
      </p:pic>
    </p:spTree>
    <p:extLst>
      <p:ext uri="{BB962C8B-B14F-4D97-AF65-F5344CB8AC3E}">
        <p14:creationId xmlns:p14="http://schemas.microsoft.com/office/powerpoint/2010/main" val="2627320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Human languages supported</a:t>
            </a:r>
            <a:endParaRPr lang="zh-CN" altLang="en-US" dirty="0"/>
          </a:p>
        </p:txBody>
      </p:sp>
      <p:sp>
        <p:nvSpPr>
          <p:cNvPr id="5" name="内容占位符 4"/>
          <p:cNvSpPr>
            <a:spLocks noGrp="1"/>
          </p:cNvSpPr>
          <p:nvPr>
            <p:ph idx="1"/>
          </p:nvPr>
        </p:nvSpPr>
        <p:spPr>
          <a:xfrm>
            <a:off x="1120000" y="1825624"/>
            <a:ext cx="10233800" cy="4446839"/>
          </a:xfrm>
        </p:spPr>
        <p:txBody>
          <a:bodyPr/>
          <a:lstStyle/>
          <a:p>
            <a:r>
              <a:rPr lang="en-US" altLang="zh-CN" dirty="0" smtClean="0"/>
              <a:t>We </a:t>
            </a:r>
            <a:r>
              <a:rPr lang="en-US" altLang="zh-CN" dirty="0"/>
              <a:t>provide packaged models for </a:t>
            </a:r>
            <a:r>
              <a:rPr lang="en-US" altLang="zh-CN" dirty="0">
                <a:hlinkClick r:id="rId2"/>
              </a:rPr>
              <a:t>Chinese</a:t>
            </a:r>
            <a:r>
              <a:rPr lang="en-US" altLang="zh-CN" dirty="0" smtClean="0"/>
              <a:t>,</a:t>
            </a:r>
          </a:p>
          <a:p>
            <a:pPr marL="0" indent="0">
              <a:buNone/>
            </a:pPr>
            <a:r>
              <a:rPr lang="en-US" altLang="zh-CN" dirty="0"/>
              <a:t> </a:t>
            </a:r>
            <a:r>
              <a:rPr lang="en-US" altLang="zh-CN" dirty="0">
                <a:hlinkClick r:id="rId3"/>
              </a:rPr>
              <a:t>French</a:t>
            </a:r>
            <a:r>
              <a:rPr lang="en-US" altLang="zh-CN" dirty="0"/>
              <a:t>, </a:t>
            </a:r>
            <a:r>
              <a:rPr lang="en-US" altLang="zh-CN" dirty="0">
                <a:hlinkClick r:id="rId4"/>
              </a:rPr>
              <a:t>German</a:t>
            </a:r>
            <a:r>
              <a:rPr lang="en-US" altLang="zh-CN" dirty="0"/>
              <a:t>, and </a:t>
            </a:r>
            <a:r>
              <a:rPr lang="en-US" altLang="zh-CN" dirty="0">
                <a:hlinkClick r:id="rId5"/>
              </a:rPr>
              <a:t>Spanish</a:t>
            </a:r>
            <a:r>
              <a:rPr lang="en-US" altLang="zh-CN" dirty="0"/>
              <a:t>. We also </a:t>
            </a:r>
            <a:endParaRPr lang="en-US" altLang="zh-CN" dirty="0" smtClean="0"/>
          </a:p>
          <a:p>
            <a:pPr marL="0" indent="0">
              <a:buNone/>
            </a:pPr>
            <a:r>
              <a:rPr lang="en-US" altLang="zh-CN" dirty="0" smtClean="0"/>
              <a:t>provide </a:t>
            </a:r>
            <a:r>
              <a:rPr lang="en-US" altLang="zh-CN" dirty="0"/>
              <a:t>a jar that contains all of </a:t>
            </a:r>
            <a:endParaRPr lang="en-US" altLang="zh-CN" dirty="0" smtClean="0"/>
          </a:p>
          <a:p>
            <a:pPr marL="0" indent="0">
              <a:buNone/>
            </a:pPr>
            <a:r>
              <a:rPr lang="en-US" altLang="zh-CN" dirty="0" err="1" smtClean="0"/>
              <a:t>our</a:t>
            </a:r>
            <a:r>
              <a:rPr lang="en-US" altLang="zh-CN" dirty="0" err="1" smtClean="0">
                <a:hlinkClick r:id="rId6"/>
              </a:rPr>
              <a:t>English</a:t>
            </a:r>
            <a:r>
              <a:rPr lang="en-US" altLang="zh-CN" dirty="0"/>
              <a:t> models</a:t>
            </a:r>
            <a:r>
              <a:rPr lang="en-US" altLang="zh-CN" dirty="0" smtClean="0"/>
              <a:t>.</a:t>
            </a:r>
          </a:p>
          <a:p>
            <a:pPr marL="0" indent="0">
              <a:buNone/>
            </a:pPr>
            <a:r>
              <a:rPr lang="en-US" altLang="zh-CN" dirty="0" smtClean="0"/>
              <a:t> </a:t>
            </a:r>
            <a:r>
              <a:rPr lang="en-US" altLang="zh-CN" dirty="0"/>
              <a:t>Stanford NLP models for </a:t>
            </a:r>
            <a:endParaRPr lang="en-US" altLang="zh-CN" dirty="0" smtClean="0"/>
          </a:p>
          <a:p>
            <a:pPr marL="0" indent="0">
              <a:buNone/>
            </a:pPr>
            <a:r>
              <a:rPr lang="en-US" altLang="zh-CN" b="1" dirty="0" smtClean="0"/>
              <a:t>Arabic</a:t>
            </a:r>
            <a:r>
              <a:rPr lang="en-US" altLang="zh-CN" dirty="0"/>
              <a:t> are also usable inside </a:t>
            </a:r>
            <a:r>
              <a:rPr lang="en-US" altLang="zh-CN" dirty="0" err="1"/>
              <a:t>CoreNLP</a:t>
            </a:r>
            <a:r>
              <a:rPr lang="en-US" altLang="zh-CN" dirty="0"/>
              <a:t>.</a:t>
            </a:r>
            <a:endParaRPr lang="zh-CN" altLang="en-US" dirty="0"/>
          </a:p>
        </p:txBody>
      </p:sp>
      <p:pic>
        <p:nvPicPr>
          <p:cNvPr id="6" name="图片 5"/>
          <p:cNvPicPr>
            <a:picLocks noChangeAspect="1"/>
          </p:cNvPicPr>
          <p:nvPr/>
        </p:nvPicPr>
        <p:blipFill>
          <a:blip r:embed="rId7"/>
          <a:stretch>
            <a:fillRect/>
          </a:stretch>
        </p:blipFill>
        <p:spPr>
          <a:xfrm>
            <a:off x="7664838" y="1922630"/>
            <a:ext cx="3618800" cy="4254333"/>
          </a:xfrm>
          <a:prstGeom prst="rect">
            <a:avLst/>
          </a:prstGeom>
        </p:spPr>
      </p:pic>
    </p:spTree>
    <p:extLst>
      <p:ext uri="{BB962C8B-B14F-4D97-AF65-F5344CB8AC3E}">
        <p14:creationId xmlns:p14="http://schemas.microsoft.com/office/powerpoint/2010/main" val="1317416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Programming languages and operating </a:t>
            </a:r>
            <a:r>
              <a:rPr lang="en-US" altLang="zh-CN" sz="4000" dirty="0" smtClean="0"/>
              <a:t>systems</a:t>
            </a:r>
            <a:endParaRPr lang="zh-CN" altLang="en-US" dirty="0"/>
          </a:p>
        </p:txBody>
      </p:sp>
      <p:sp>
        <p:nvSpPr>
          <p:cNvPr id="3" name="内容占位符 2"/>
          <p:cNvSpPr>
            <a:spLocks noGrp="1"/>
          </p:cNvSpPr>
          <p:nvPr>
            <p:ph idx="1"/>
          </p:nvPr>
        </p:nvSpPr>
        <p:spPr/>
        <p:txBody>
          <a:bodyPr/>
          <a:lstStyle/>
          <a:p>
            <a:r>
              <a:rPr lang="en-US" altLang="zh-CN" dirty="0"/>
              <a:t>Stanford </a:t>
            </a:r>
            <a:r>
              <a:rPr lang="en-US" altLang="zh-CN" dirty="0" err="1"/>
              <a:t>CoreNLP</a:t>
            </a:r>
            <a:r>
              <a:rPr lang="en-US" altLang="zh-CN" dirty="0"/>
              <a:t> is written in </a:t>
            </a:r>
            <a:r>
              <a:rPr lang="en-US" altLang="zh-CN" b="1" dirty="0"/>
              <a:t>Java</a:t>
            </a:r>
            <a:r>
              <a:rPr lang="en-US" altLang="zh-CN" dirty="0"/>
              <a:t>; current releases require </a:t>
            </a:r>
            <a:r>
              <a:rPr lang="en-US" altLang="zh-CN" b="1" dirty="0"/>
              <a:t>Java 1.8+</a:t>
            </a:r>
            <a:r>
              <a:rPr lang="en-US" altLang="zh-CN" dirty="0"/>
              <a:t>.</a:t>
            </a:r>
          </a:p>
          <a:p>
            <a:r>
              <a:rPr lang="en-US" altLang="zh-CN" dirty="0"/>
              <a:t>You can use Stanford </a:t>
            </a:r>
            <a:r>
              <a:rPr lang="en-US" altLang="zh-CN" dirty="0" err="1"/>
              <a:t>CoreNLP</a:t>
            </a:r>
            <a:r>
              <a:rPr lang="en-US" altLang="zh-CN" dirty="0"/>
              <a:t> from the command-line, via its Java programmatic API, via </a:t>
            </a:r>
            <a:r>
              <a:rPr lang="en-US" altLang="zh-CN" dirty="0">
                <a:hlinkClick r:id="rId2"/>
              </a:rPr>
              <a:t>third party APIs</a:t>
            </a:r>
            <a:r>
              <a:rPr lang="en-US" altLang="zh-CN" dirty="0"/>
              <a:t> for most major modern programming languages, or via a </a:t>
            </a:r>
            <a:r>
              <a:rPr lang="en-US" altLang="zh-CN" dirty="0">
                <a:hlinkClick r:id="rId3"/>
              </a:rPr>
              <a:t>service</a:t>
            </a:r>
            <a:r>
              <a:rPr lang="en-US" altLang="zh-CN" dirty="0"/>
              <a:t>. It works on Linux, OS X, and Windows</a:t>
            </a:r>
            <a:r>
              <a:rPr lang="en-US" altLang="zh-CN" dirty="0" smtClean="0"/>
              <a:t>.</a:t>
            </a:r>
            <a:endParaRPr lang="en-US" altLang="zh-CN" dirty="0"/>
          </a:p>
        </p:txBody>
      </p:sp>
    </p:spTree>
    <p:extLst>
      <p:ext uri="{BB962C8B-B14F-4D97-AF65-F5344CB8AC3E}">
        <p14:creationId xmlns:p14="http://schemas.microsoft.com/office/powerpoint/2010/main" val="4101296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CoreNLP</a:t>
            </a:r>
            <a:r>
              <a:rPr lang="en-US" altLang="zh-CN" dirty="0" smtClean="0"/>
              <a:t> demo</a:t>
            </a:r>
            <a:endParaRPr lang="zh-CN" altLang="en-US" dirty="0"/>
          </a:p>
        </p:txBody>
      </p:sp>
      <p:sp>
        <p:nvSpPr>
          <p:cNvPr id="3" name="内容占位符 2"/>
          <p:cNvSpPr>
            <a:spLocks noGrp="1"/>
          </p:cNvSpPr>
          <p:nvPr>
            <p:ph idx="1"/>
          </p:nvPr>
        </p:nvSpPr>
        <p:spPr>
          <a:xfrm>
            <a:off x="979100" y="1450849"/>
            <a:ext cx="10233800" cy="4351338"/>
          </a:xfrm>
        </p:spPr>
        <p:txBody>
          <a:bodyPr/>
          <a:lstStyle/>
          <a:p>
            <a:r>
              <a:rPr lang="zh-CN" altLang="en-US" dirty="0" smtClean="0"/>
              <a:t>设置工具选项</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3121441" y="1883193"/>
            <a:ext cx="8467725" cy="4657725"/>
          </a:xfrm>
          <a:prstGeom prst="rect">
            <a:avLst/>
          </a:prstGeom>
        </p:spPr>
      </p:pic>
    </p:spTree>
    <p:extLst>
      <p:ext uri="{BB962C8B-B14F-4D97-AF65-F5344CB8AC3E}">
        <p14:creationId xmlns:p14="http://schemas.microsoft.com/office/powerpoint/2010/main" val="2671957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Italk</a:t>
            </a:r>
            <a:r>
              <a:rPr lang="en-US" altLang="zh-CN" dirty="0" smtClean="0"/>
              <a:t> </a:t>
            </a:r>
            <a:r>
              <a:rPr lang="zh-CN" altLang="en-US" dirty="0" smtClean="0"/>
              <a:t>英文情感分析</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788737"/>
            <a:ext cx="3248025" cy="847725"/>
          </a:xfrm>
          <a:prstGeom prst="rect">
            <a:avLst/>
          </a:prstGeom>
        </p:spPr>
      </p:pic>
      <p:sp>
        <p:nvSpPr>
          <p:cNvPr id="5" name="文本框 4"/>
          <p:cNvSpPr txBox="1"/>
          <p:nvPr/>
        </p:nvSpPr>
        <p:spPr>
          <a:xfrm>
            <a:off x="729916" y="2871537"/>
            <a:ext cx="8349916" cy="2862322"/>
          </a:xfrm>
          <a:prstGeom prst="rect">
            <a:avLst/>
          </a:prstGeom>
          <a:noFill/>
        </p:spPr>
        <p:txBody>
          <a:bodyPr wrap="square" rtlCol="0">
            <a:spAutoFit/>
          </a:bodyPr>
          <a:lstStyle/>
          <a:p>
            <a:r>
              <a:rPr lang="en-US" altLang="zh-CN" dirty="0"/>
              <a:t>Neutral	fifty   shades   of   </a:t>
            </a:r>
            <a:r>
              <a:rPr lang="en-US" altLang="zh-CN" dirty="0" smtClean="0"/>
              <a:t>black</a:t>
            </a:r>
          </a:p>
          <a:p>
            <a:r>
              <a:rPr lang="en-US" altLang="zh-CN" dirty="0" smtClean="0"/>
              <a:t>Negative</a:t>
            </a:r>
            <a:r>
              <a:rPr lang="en-US" altLang="zh-CN" dirty="0"/>
              <a:t>	why   </a:t>
            </a:r>
            <a:r>
              <a:rPr lang="en-US" altLang="zh-CN" dirty="0" err="1"/>
              <a:t>why</a:t>
            </a:r>
            <a:r>
              <a:rPr lang="en-US" altLang="zh-CN" dirty="0"/>
              <a:t>   </a:t>
            </a:r>
            <a:r>
              <a:rPr lang="en-US" altLang="zh-CN" dirty="0" err="1"/>
              <a:t>why</a:t>
            </a:r>
            <a:r>
              <a:rPr lang="en-US" altLang="zh-CN" dirty="0"/>
              <a:t>   </a:t>
            </a:r>
            <a:r>
              <a:rPr lang="en-US" altLang="zh-CN" dirty="0" err="1"/>
              <a:t>why</a:t>
            </a:r>
            <a:r>
              <a:rPr lang="en-US" altLang="zh-CN" dirty="0"/>
              <a:t>   </a:t>
            </a:r>
            <a:r>
              <a:rPr lang="en-US" altLang="zh-CN" dirty="0" err="1" smtClean="0"/>
              <a:t>why</a:t>
            </a:r>
            <a:endParaRPr lang="en-US" altLang="zh-CN" dirty="0" smtClean="0"/>
          </a:p>
          <a:p>
            <a:r>
              <a:rPr lang="en-US" altLang="zh-CN" dirty="0" smtClean="0"/>
              <a:t>Positive</a:t>
            </a:r>
            <a:r>
              <a:rPr lang="en-US" altLang="zh-CN" dirty="0"/>
              <a:t>	loving   </a:t>
            </a:r>
            <a:r>
              <a:rPr lang="en-US" altLang="zh-CN" dirty="0" err="1"/>
              <a:t>youNeutral</a:t>
            </a:r>
            <a:r>
              <a:rPr lang="en-US" altLang="zh-CN" dirty="0"/>
              <a:t>	what   is   the   weather   like   in   </a:t>
            </a:r>
            <a:r>
              <a:rPr lang="en-US" altLang="zh-CN" dirty="0" err="1" smtClean="0"/>
              <a:t>bijie</a:t>
            </a:r>
            <a:endParaRPr lang="en-US" altLang="zh-CN" dirty="0" smtClean="0"/>
          </a:p>
          <a:p>
            <a:r>
              <a:rPr lang="en-US" altLang="zh-CN" dirty="0" smtClean="0"/>
              <a:t>Neutral</a:t>
            </a:r>
            <a:r>
              <a:rPr lang="en-US" altLang="zh-CN" dirty="0"/>
              <a:t>	are   </a:t>
            </a:r>
            <a:r>
              <a:rPr lang="en-US" altLang="zh-CN" dirty="0" err="1"/>
              <a:t>yer</a:t>
            </a:r>
            <a:r>
              <a:rPr lang="en-US" altLang="zh-CN" dirty="0"/>
              <a:t>   </a:t>
            </a:r>
            <a:r>
              <a:rPr lang="en-US" altLang="zh-CN" dirty="0" err="1"/>
              <a:t>english</a:t>
            </a:r>
            <a:r>
              <a:rPr lang="en-US" altLang="zh-CN" dirty="0"/>
              <a:t>   </a:t>
            </a:r>
            <a:r>
              <a:rPr lang="en-US" altLang="zh-CN" dirty="0" smtClean="0"/>
              <a:t>bolo</a:t>
            </a:r>
          </a:p>
          <a:p>
            <a:r>
              <a:rPr lang="en-US" altLang="zh-CN" dirty="0" smtClean="0"/>
              <a:t>Positive</a:t>
            </a:r>
            <a:r>
              <a:rPr lang="en-US" altLang="zh-CN" dirty="0"/>
              <a:t>	may   you   have   a   wonderful   new   life   together </a:t>
            </a:r>
            <a:r>
              <a:rPr lang="en-US" altLang="zh-CN" dirty="0" smtClean="0"/>
              <a:t>,</a:t>
            </a:r>
          </a:p>
          <a:p>
            <a:r>
              <a:rPr lang="en-US" altLang="zh-CN" dirty="0"/>
              <a:t>Positive	please   </a:t>
            </a:r>
            <a:r>
              <a:rPr lang="en-US" altLang="zh-CN" dirty="0" err="1"/>
              <a:t>spesking</a:t>
            </a:r>
            <a:r>
              <a:rPr lang="en-US" altLang="zh-CN" dirty="0"/>
              <a:t>   </a:t>
            </a:r>
            <a:r>
              <a:rPr lang="en-US" altLang="zh-CN" dirty="0" smtClean="0"/>
              <a:t>English</a:t>
            </a:r>
          </a:p>
          <a:p>
            <a:r>
              <a:rPr lang="en-US" altLang="zh-CN" dirty="0"/>
              <a:t>Very positive	this   is   </a:t>
            </a:r>
            <a:r>
              <a:rPr lang="en-US" altLang="zh-CN" dirty="0" smtClean="0"/>
              <a:t>beautiful</a:t>
            </a:r>
          </a:p>
          <a:p>
            <a:r>
              <a:rPr lang="en-US" altLang="zh-CN" dirty="0"/>
              <a:t>Negative	you   are   very   noisy , ok </a:t>
            </a:r>
            <a:r>
              <a:rPr lang="en-US" altLang="zh-CN" dirty="0" smtClean="0"/>
              <a:t>?</a:t>
            </a:r>
          </a:p>
          <a:p>
            <a:r>
              <a:rPr lang="en-US" altLang="zh-CN" dirty="0"/>
              <a:t>Positive	you     are     so     </a:t>
            </a:r>
            <a:r>
              <a:rPr lang="en-US" altLang="zh-CN" dirty="0" smtClean="0"/>
              <a:t>great</a:t>
            </a:r>
          </a:p>
          <a:p>
            <a:r>
              <a:rPr lang="en-US" altLang="zh-CN" dirty="0"/>
              <a:t>Positive	tomorrow   is   another   day ,</a:t>
            </a:r>
            <a:endParaRPr lang="zh-CN" altLang="en-US" dirty="0"/>
          </a:p>
        </p:txBody>
      </p:sp>
      <p:sp>
        <p:nvSpPr>
          <p:cNvPr id="8"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Arial Unicode MS" panose="020B0604020202020204" pitchFamily="34" charset="-122"/>
              </a:rPr>
              <a:t>Positive please spesking english</a:t>
            </a: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0674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Twitter </a:t>
            </a:r>
            <a:r>
              <a:rPr lang="zh-CN" altLang="en-US" dirty="0" smtClean="0"/>
              <a:t>情感分析</a:t>
            </a:r>
            <a:endParaRPr lang="zh-CN" altLang="en-US" dirty="0"/>
          </a:p>
        </p:txBody>
      </p:sp>
      <p:sp>
        <p:nvSpPr>
          <p:cNvPr id="3" name="内容占位符 2"/>
          <p:cNvSpPr>
            <a:spLocks noGrp="1"/>
          </p:cNvSpPr>
          <p:nvPr>
            <p:ph idx="1"/>
          </p:nvPr>
        </p:nvSpPr>
        <p:spPr/>
        <p:txBody>
          <a:bodyPr/>
          <a:lstStyle/>
          <a:p>
            <a:r>
              <a:rPr lang="en-US" altLang="zh-CN" dirty="0"/>
              <a:t>Negative	I am </a:t>
            </a:r>
            <a:r>
              <a:rPr lang="en-US" altLang="zh-CN" dirty="0" err="1"/>
              <a:t>soooo</a:t>
            </a:r>
            <a:r>
              <a:rPr lang="en-US" altLang="zh-CN" dirty="0"/>
              <a:t> happy I got a chance to hang my boo @</a:t>
            </a:r>
            <a:r>
              <a:rPr lang="en-US" altLang="zh-CN" dirty="0" smtClean="0"/>
              <a:t>BlaqBetty2 </a:t>
            </a:r>
            <a:r>
              <a:rPr lang="en-US" altLang="zh-CN" dirty="0"/>
              <a:t>last night,,, Its been way too long,,, </a:t>
            </a:r>
            <a:r>
              <a:rPr lang="en-US" altLang="zh-CN" dirty="0" err="1"/>
              <a:t>Muah</a:t>
            </a:r>
            <a:r>
              <a:rPr lang="en-US" altLang="zh-CN" dirty="0" smtClean="0"/>
              <a:t>,</a:t>
            </a:r>
          </a:p>
          <a:p>
            <a:r>
              <a:rPr lang="en-US" altLang="zh-CN" dirty="0"/>
              <a:t>Positive	I am so happy, it's kind of unbelievable</a:t>
            </a:r>
            <a:r>
              <a:rPr lang="en-US" altLang="zh-CN" dirty="0" smtClean="0"/>
              <a:t>,</a:t>
            </a:r>
          </a:p>
          <a:p>
            <a:r>
              <a:rPr lang="en-US" altLang="zh-CN" dirty="0"/>
              <a:t>Positive	</a:t>
            </a:r>
            <a:r>
              <a:rPr lang="en-US" altLang="zh-CN" dirty="0" err="1"/>
              <a:t>i</a:t>
            </a:r>
            <a:r>
              <a:rPr lang="en-US" altLang="zh-CN" dirty="0"/>
              <a:t> am happy with </a:t>
            </a:r>
            <a:r>
              <a:rPr lang="en-US" altLang="zh-CN" dirty="0" err="1" smtClean="0"/>
              <a:t>jointwitte</a:t>
            </a:r>
            <a:endParaRPr lang="en-US" altLang="zh-CN" dirty="0" smtClean="0"/>
          </a:p>
          <a:p>
            <a:r>
              <a:rPr lang="en-US" altLang="zh-CN" dirty="0"/>
              <a:t>Positive	I don't specifically know why I like this picture, but I do, I am happy, </a:t>
            </a:r>
            <a:r>
              <a:rPr lang="en-US" altLang="zh-CN" dirty="0" smtClean="0"/>
              <a:t>:)</a:t>
            </a:r>
          </a:p>
          <a:p>
            <a:r>
              <a:rPr lang="en-US" altLang="zh-CN" dirty="0"/>
              <a:t>Negative	I am sorry, Happy </a:t>
            </a:r>
            <a:r>
              <a:rPr lang="en-US" altLang="zh-CN" dirty="0" err="1"/>
              <a:t>birthdax</a:t>
            </a:r>
            <a:r>
              <a:rPr lang="en-US" altLang="zh-CN" dirty="0"/>
              <a:t> :)</a:t>
            </a:r>
            <a:endParaRPr lang="zh-CN" altLang="en-US" dirty="0"/>
          </a:p>
        </p:txBody>
      </p:sp>
    </p:spTree>
    <p:extLst>
      <p:ext uri="{BB962C8B-B14F-4D97-AF65-F5344CB8AC3E}">
        <p14:creationId xmlns:p14="http://schemas.microsoft.com/office/powerpoint/2010/main" val="202950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语言在情感分析应用</a:t>
            </a:r>
            <a:endParaRPr lang="zh-CN" altLang="en-US" dirty="0"/>
          </a:p>
        </p:txBody>
      </p:sp>
      <p:sp>
        <p:nvSpPr>
          <p:cNvPr id="3" name="内容占位符 2"/>
          <p:cNvSpPr>
            <a:spLocks noGrp="1"/>
          </p:cNvSpPr>
          <p:nvPr>
            <p:ph idx="1"/>
          </p:nvPr>
        </p:nvSpPr>
        <p:spPr/>
        <p:txBody>
          <a:bodyPr/>
          <a:lstStyle/>
          <a:p>
            <a:r>
              <a:rPr lang="zh-CN" altLang="en-US" dirty="0"/>
              <a:t>情感分析（</a:t>
            </a:r>
            <a:r>
              <a:rPr lang="en-US" altLang="zh-CN" dirty="0"/>
              <a:t>Sentiment analysis</a:t>
            </a:r>
            <a:r>
              <a:rPr lang="zh-CN" altLang="en-US" dirty="0"/>
              <a:t>），又称倾向性分析，意见抽取（</a:t>
            </a:r>
            <a:r>
              <a:rPr lang="en-US" altLang="zh-CN" dirty="0"/>
              <a:t>Opinion extraction</a:t>
            </a:r>
            <a:r>
              <a:rPr lang="zh-CN" altLang="en-US" dirty="0"/>
              <a:t>），意见挖掘（</a:t>
            </a:r>
            <a:r>
              <a:rPr lang="en-US" altLang="zh-CN" dirty="0"/>
              <a:t>Opinion mining</a:t>
            </a:r>
            <a:r>
              <a:rPr lang="zh-CN" altLang="en-US" dirty="0"/>
              <a:t>），情感挖掘（</a:t>
            </a:r>
            <a:r>
              <a:rPr lang="en-US" altLang="zh-CN" dirty="0"/>
              <a:t>Sentiment mining</a:t>
            </a:r>
            <a:r>
              <a:rPr lang="zh-CN" altLang="en-US" dirty="0"/>
              <a:t>），主观分析（</a:t>
            </a:r>
            <a:r>
              <a:rPr lang="en-US" altLang="zh-CN" dirty="0"/>
              <a:t>Subjectivity analysis</a:t>
            </a:r>
            <a:r>
              <a:rPr lang="zh-CN" altLang="en-US" dirty="0"/>
              <a:t>），它是对带有情感色彩的主观性文本进行分析、处理、归纳和推理的过程，如从评论文本中分析用户对“数码相机”的“变焦、价格、大小、重量、闪光、易用性”等属性的情感倾向。</a:t>
            </a:r>
          </a:p>
        </p:txBody>
      </p:sp>
    </p:spTree>
    <p:extLst>
      <p:ext uri="{BB962C8B-B14F-4D97-AF65-F5344CB8AC3E}">
        <p14:creationId xmlns:p14="http://schemas.microsoft.com/office/powerpoint/2010/main" val="3715417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
            </a:r>
            <a:r>
              <a:rPr lang="zh-CN" altLang="en-US" dirty="0"/>
              <a:t>语言在情感分析应用</a:t>
            </a:r>
          </a:p>
        </p:txBody>
      </p:sp>
      <p:sp>
        <p:nvSpPr>
          <p:cNvPr id="3" name="内容占位符 2"/>
          <p:cNvSpPr>
            <a:spLocks noGrp="1"/>
          </p:cNvSpPr>
          <p:nvPr>
            <p:ph idx="1"/>
          </p:nvPr>
        </p:nvSpPr>
        <p:spPr/>
        <p:txBody>
          <a:bodyPr/>
          <a:lstStyle/>
          <a:p>
            <a:r>
              <a:rPr lang="en-US" altLang="zh-CN" dirty="0">
                <a:hlinkClick r:id="rId2"/>
              </a:rPr>
              <a:t>tm</a:t>
            </a:r>
            <a:r>
              <a:rPr lang="zh-CN" altLang="en-US" dirty="0">
                <a:hlinkClick r:id="rId2"/>
              </a:rPr>
              <a:t>包</a:t>
            </a:r>
            <a:r>
              <a:rPr lang="zh-CN" altLang="en-US" dirty="0"/>
              <a:t>算是其中成功的一部分：它是</a:t>
            </a:r>
            <a:r>
              <a:rPr lang="en-US" altLang="zh-CN" dirty="0"/>
              <a:t>R</a:t>
            </a:r>
            <a:r>
              <a:rPr lang="zh-CN" altLang="en-US" dirty="0"/>
              <a:t>语言在文本挖掘应用中的一个框架。它在文本清洗（词干提取，删除停用词等）以及将文本转换为词条</a:t>
            </a:r>
            <a:r>
              <a:rPr lang="en-US" altLang="zh-CN" dirty="0"/>
              <a:t>-</a:t>
            </a:r>
            <a:r>
              <a:rPr lang="zh-CN" altLang="en-US" dirty="0"/>
              <a:t>文档</a:t>
            </a:r>
            <a:r>
              <a:rPr lang="zh-CN" altLang="en-US" dirty="0" smtClean="0"/>
              <a:t>矩阵</a:t>
            </a:r>
            <a:r>
              <a:rPr lang="en-US" altLang="zh-CN" dirty="0"/>
              <a:t>(</a:t>
            </a:r>
            <a:r>
              <a:rPr lang="en-US" altLang="zh-CN" dirty="0" err="1"/>
              <a:t>dtm</a:t>
            </a:r>
            <a:r>
              <a:rPr lang="en-US" altLang="zh-CN" dirty="0"/>
              <a:t>)</a:t>
            </a:r>
            <a:r>
              <a:rPr lang="zh-CN" altLang="en-US" dirty="0"/>
              <a:t>方面做得</a:t>
            </a:r>
            <a:r>
              <a:rPr lang="zh-CN" altLang="en-US" dirty="0" smtClean="0"/>
              <a:t>很好。</a:t>
            </a:r>
            <a:endParaRPr lang="en-US" altLang="zh-CN" dirty="0" smtClean="0"/>
          </a:p>
          <a:p>
            <a:endParaRPr lang="zh-CN" altLang="en-US" b="1" dirty="0"/>
          </a:p>
        </p:txBody>
      </p:sp>
    </p:spTree>
    <p:extLst>
      <p:ext uri="{BB962C8B-B14F-4D97-AF65-F5344CB8AC3E}">
        <p14:creationId xmlns:p14="http://schemas.microsoft.com/office/powerpoint/2010/main" val="665425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读取数据示例</a:t>
            </a:r>
            <a:endParaRPr lang="zh-CN" altLang="en-US" dirty="0"/>
          </a:p>
        </p:txBody>
      </p:sp>
      <p:pic>
        <p:nvPicPr>
          <p:cNvPr id="5" name="图片 4"/>
          <p:cNvPicPr>
            <a:picLocks noChangeAspect="1"/>
          </p:cNvPicPr>
          <p:nvPr/>
        </p:nvPicPr>
        <p:blipFill>
          <a:blip r:embed="rId2"/>
          <a:stretch>
            <a:fillRect/>
          </a:stretch>
        </p:blipFill>
        <p:spPr>
          <a:xfrm>
            <a:off x="1167648" y="1492877"/>
            <a:ext cx="6410325" cy="4019550"/>
          </a:xfrm>
          <a:prstGeom prst="rect">
            <a:avLst/>
          </a:prstGeom>
        </p:spPr>
      </p:pic>
      <p:pic>
        <p:nvPicPr>
          <p:cNvPr id="7" name="内容占位符 4"/>
          <p:cNvPicPr>
            <a:picLocks noGrp="1" noChangeAspect="1"/>
          </p:cNvPicPr>
          <p:nvPr>
            <p:ph idx="1"/>
          </p:nvPr>
        </p:nvPicPr>
        <p:blipFill>
          <a:blip r:embed="rId3"/>
          <a:stretch>
            <a:fillRect/>
          </a:stretch>
        </p:blipFill>
        <p:spPr>
          <a:xfrm>
            <a:off x="6460122" y="4608889"/>
            <a:ext cx="5153025" cy="2057400"/>
          </a:xfrm>
          <a:prstGeom prst="rect">
            <a:avLst/>
          </a:prstGeom>
        </p:spPr>
      </p:pic>
    </p:spTree>
    <p:extLst>
      <p:ext uri="{BB962C8B-B14F-4D97-AF65-F5344CB8AC3E}">
        <p14:creationId xmlns:p14="http://schemas.microsoft.com/office/powerpoint/2010/main" val="934387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a:t>创建词条</a:t>
            </a:r>
            <a:r>
              <a:rPr lang="en-US" altLang="zh-CN" dirty="0"/>
              <a:t>-</a:t>
            </a:r>
            <a:r>
              <a:rPr lang="zh-CN" altLang="en-US" dirty="0"/>
              <a:t>文档矩阵</a:t>
            </a:r>
          </a:p>
        </p:txBody>
      </p:sp>
      <p:pic>
        <p:nvPicPr>
          <p:cNvPr id="6" name="图片 5"/>
          <p:cNvPicPr>
            <a:picLocks noChangeAspect="1"/>
          </p:cNvPicPr>
          <p:nvPr/>
        </p:nvPicPr>
        <p:blipFill>
          <a:blip r:embed="rId2"/>
          <a:stretch>
            <a:fillRect/>
          </a:stretch>
        </p:blipFill>
        <p:spPr>
          <a:xfrm>
            <a:off x="946485" y="1487667"/>
            <a:ext cx="7239000" cy="1428750"/>
          </a:xfrm>
          <a:prstGeom prst="rect">
            <a:avLst/>
          </a:prstGeom>
        </p:spPr>
      </p:pic>
      <p:sp>
        <p:nvSpPr>
          <p:cNvPr id="7" name="文本框 6"/>
          <p:cNvSpPr txBox="1"/>
          <p:nvPr/>
        </p:nvSpPr>
        <p:spPr>
          <a:xfrm>
            <a:off x="8357938" y="1506022"/>
            <a:ext cx="3938337" cy="369332"/>
          </a:xfrm>
          <a:prstGeom prst="rect">
            <a:avLst/>
          </a:prstGeom>
          <a:noFill/>
        </p:spPr>
        <p:txBody>
          <a:bodyPr wrap="square" rtlCol="0">
            <a:spAutoFit/>
          </a:bodyPr>
          <a:lstStyle/>
          <a:p>
            <a:r>
              <a:rPr lang="zh-CN" altLang="en-US" dirty="0" smtClean="0"/>
              <a:t>其它分类器</a:t>
            </a:r>
            <a:endParaRPr lang="zh-CN" altLang="en-US" dirty="0"/>
          </a:p>
        </p:txBody>
      </p:sp>
      <p:pic>
        <p:nvPicPr>
          <p:cNvPr id="8" name="图片 7"/>
          <p:cNvPicPr>
            <a:picLocks noChangeAspect="1"/>
          </p:cNvPicPr>
          <p:nvPr/>
        </p:nvPicPr>
        <p:blipFill>
          <a:blip r:embed="rId3"/>
          <a:stretch>
            <a:fillRect/>
          </a:stretch>
        </p:blipFill>
        <p:spPr>
          <a:xfrm>
            <a:off x="2676525" y="3016251"/>
            <a:ext cx="6838950" cy="3657600"/>
          </a:xfrm>
          <a:prstGeom prst="rect">
            <a:avLst/>
          </a:prstGeom>
        </p:spPr>
      </p:pic>
    </p:spTree>
    <p:extLst>
      <p:ext uri="{BB962C8B-B14F-4D97-AF65-F5344CB8AC3E}">
        <p14:creationId xmlns:p14="http://schemas.microsoft.com/office/powerpoint/2010/main" val="3789710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情感分析</a:t>
            </a:r>
            <a:endParaRPr lang="zh-CN" altLang="en-US" dirty="0"/>
          </a:p>
        </p:txBody>
      </p:sp>
      <p:sp>
        <p:nvSpPr>
          <p:cNvPr id="3" name="内容占位符 2"/>
          <p:cNvSpPr>
            <a:spLocks noGrp="1"/>
          </p:cNvSpPr>
          <p:nvPr>
            <p:ph idx="1"/>
          </p:nvPr>
        </p:nvSpPr>
        <p:spPr/>
        <p:txBody>
          <a:bodyPr>
            <a:normAutofit/>
          </a:bodyPr>
          <a:lstStyle/>
          <a:p>
            <a:r>
              <a:rPr lang="zh-CN" altLang="en-US" dirty="0" smtClean="0"/>
              <a:t>首先使用下朴素贝叶斯</a:t>
            </a: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en-US" dirty="0" smtClean="0"/>
              <a:t>预测结果</a:t>
            </a:r>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5748337" y="1027906"/>
            <a:ext cx="5876925" cy="4791075"/>
          </a:xfrm>
          <a:prstGeom prst="rect">
            <a:avLst/>
          </a:prstGeom>
        </p:spPr>
      </p:pic>
      <p:sp>
        <p:nvSpPr>
          <p:cNvPr id="5" name="文本框 4"/>
          <p:cNvSpPr txBox="1"/>
          <p:nvPr/>
        </p:nvSpPr>
        <p:spPr>
          <a:xfrm>
            <a:off x="1195137" y="6115702"/>
            <a:ext cx="8550442" cy="369332"/>
          </a:xfrm>
          <a:prstGeom prst="rect">
            <a:avLst/>
          </a:prstGeom>
          <a:noFill/>
        </p:spPr>
        <p:txBody>
          <a:bodyPr wrap="square" rtlCol="0">
            <a:spAutoFit/>
          </a:bodyPr>
          <a:lstStyle/>
          <a:p>
            <a:r>
              <a:rPr lang="zh-CN" altLang="en-US" dirty="0"/>
              <a:t>数据来源：</a:t>
            </a:r>
            <a:r>
              <a:rPr lang="en-US" altLang="zh-CN" dirty="0">
                <a:hlinkClick r:id="rId3"/>
              </a:rPr>
              <a:t>https://github.com/victorneo/Twitter-Sentimental-Analysis</a:t>
            </a:r>
            <a:endParaRPr lang="en-US" altLang="zh-CN" dirty="0"/>
          </a:p>
        </p:txBody>
      </p:sp>
      <p:pic>
        <p:nvPicPr>
          <p:cNvPr id="6" name="图片 5"/>
          <p:cNvPicPr>
            <a:picLocks noChangeAspect="1"/>
          </p:cNvPicPr>
          <p:nvPr/>
        </p:nvPicPr>
        <p:blipFill>
          <a:blip r:embed="rId4"/>
          <a:stretch>
            <a:fillRect/>
          </a:stretch>
        </p:blipFill>
        <p:spPr>
          <a:xfrm>
            <a:off x="1263316" y="4932548"/>
            <a:ext cx="3505200" cy="790575"/>
          </a:xfrm>
          <a:prstGeom prst="rect">
            <a:avLst/>
          </a:prstGeom>
        </p:spPr>
      </p:pic>
    </p:spTree>
    <p:extLst>
      <p:ext uri="{BB962C8B-B14F-4D97-AF65-F5344CB8AC3E}">
        <p14:creationId xmlns:p14="http://schemas.microsoft.com/office/powerpoint/2010/main" val="871076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a:t>情感分析</a:t>
            </a:r>
          </a:p>
        </p:txBody>
      </p:sp>
      <p:pic>
        <p:nvPicPr>
          <p:cNvPr id="4" name="内容占位符 3"/>
          <p:cNvPicPr>
            <a:picLocks noGrp="1" noChangeAspect="1"/>
          </p:cNvPicPr>
          <p:nvPr>
            <p:ph idx="1"/>
          </p:nvPr>
        </p:nvPicPr>
        <p:blipFill>
          <a:blip r:embed="rId2"/>
          <a:stretch>
            <a:fillRect/>
          </a:stretch>
        </p:blipFill>
        <p:spPr>
          <a:xfrm>
            <a:off x="3342363" y="1769478"/>
            <a:ext cx="7458227" cy="4351338"/>
          </a:xfrm>
          <a:prstGeom prst="rect">
            <a:avLst/>
          </a:prstGeom>
        </p:spPr>
      </p:pic>
      <p:sp>
        <p:nvSpPr>
          <p:cNvPr id="5" name="文本框 4"/>
          <p:cNvSpPr txBox="1"/>
          <p:nvPr/>
        </p:nvSpPr>
        <p:spPr>
          <a:xfrm>
            <a:off x="1475874" y="2117558"/>
            <a:ext cx="1339516" cy="369332"/>
          </a:xfrm>
          <a:prstGeom prst="rect">
            <a:avLst/>
          </a:prstGeom>
          <a:noFill/>
        </p:spPr>
        <p:txBody>
          <a:bodyPr wrap="square" rtlCol="0">
            <a:spAutoFit/>
          </a:bodyPr>
          <a:lstStyle/>
          <a:p>
            <a:r>
              <a:rPr lang="zh-CN" altLang="en-US" dirty="0" smtClean="0"/>
              <a:t>其它算法</a:t>
            </a:r>
            <a:endParaRPr lang="zh-CN" altLang="en-US" dirty="0"/>
          </a:p>
        </p:txBody>
      </p:sp>
    </p:spTree>
    <p:extLst>
      <p:ext uri="{BB962C8B-B14F-4D97-AF65-F5344CB8AC3E}">
        <p14:creationId xmlns:p14="http://schemas.microsoft.com/office/powerpoint/2010/main" val="695210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情感分析</a:t>
            </a:r>
            <a:endParaRPr lang="zh-CN" altLang="en-US" dirty="0"/>
          </a:p>
        </p:txBody>
      </p:sp>
      <p:sp>
        <p:nvSpPr>
          <p:cNvPr id="5" name="内容占位符 4"/>
          <p:cNvSpPr>
            <a:spLocks noGrp="1"/>
          </p:cNvSpPr>
          <p:nvPr>
            <p:ph idx="1"/>
          </p:nvPr>
        </p:nvSpPr>
        <p:spPr/>
        <p:txBody>
          <a:bodyPr>
            <a:normAutofit/>
          </a:bodyPr>
          <a:lstStyle/>
          <a:p>
            <a:r>
              <a:rPr lang="zh-CN" altLang="en-US" dirty="0"/>
              <a:t> </a:t>
            </a:r>
            <a:r>
              <a:rPr lang="zh-CN" altLang="en-US" dirty="0" smtClean="0"/>
              <a:t>召回</a:t>
            </a:r>
            <a:r>
              <a:rPr lang="zh-CN" altLang="en-US" dirty="0"/>
              <a:t>率</a:t>
            </a:r>
            <a:r>
              <a:rPr lang="en-US" altLang="zh-CN" dirty="0"/>
              <a:t>(Recall)=  </a:t>
            </a:r>
            <a:r>
              <a:rPr lang="zh-CN" altLang="en-US" dirty="0"/>
              <a:t>系统检索到的相关文件 </a:t>
            </a:r>
            <a:r>
              <a:rPr lang="en-US" altLang="zh-CN" dirty="0"/>
              <a:t>/ </a:t>
            </a:r>
            <a:r>
              <a:rPr lang="zh-CN" altLang="en-US" dirty="0"/>
              <a:t>系统所有相关的文件</a:t>
            </a:r>
            <a:r>
              <a:rPr lang="zh-CN" altLang="en-US" dirty="0" smtClean="0"/>
              <a:t>总数；</a:t>
            </a:r>
            <a:r>
              <a:rPr lang="zh-CN" altLang="en-US" dirty="0"/>
              <a:t>亦即预测为真实正例除以所有真实正例样本的</a:t>
            </a:r>
            <a:r>
              <a:rPr lang="zh-CN" altLang="en-US" dirty="0" smtClean="0"/>
              <a:t>个数；</a:t>
            </a:r>
            <a:endParaRPr lang="zh-CN" altLang="en-US" dirty="0"/>
          </a:p>
          <a:p>
            <a:r>
              <a:rPr lang="zh-CN" altLang="en-US" dirty="0"/>
              <a:t> </a:t>
            </a:r>
            <a:r>
              <a:rPr lang="zh-CN" altLang="en-US" dirty="0" smtClean="0"/>
              <a:t>准确率</a:t>
            </a:r>
            <a:r>
              <a:rPr lang="en-US" altLang="zh-CN" dirty="0"/>
              <a:t>(Precision)=  </a:t>
            </a:r>
            <a:r>
              <a:rPr lang="zh-CN" altLang="en-US" dirty="0"/>
              <a:t>系统检索到的相关文件 </a:t>
            </a:r>
            <a:r>
              <a:rPr lang="en-US" altLang="zh-CN" dirty="0"/>
              <a:t>/ </a:t>
            </a:r>
            <a:r>
              <a:rPr lang="zh-CN" altLang="en-US" dirty="0"/>
              <a:t>系统所有检索到的文件</a:t>
            </a:r>
            <a:r>
              <a:rPr lang="zh-CN" altLang="en-US" dirty="0" smtClean="0"/>
              <a:t>总数；</a:t>
            </a:r>
            <a:r>
              <a:rPr lang="zh-CN" altLang="en-US" dirty="0"/>
              <a:t>亦即等于预测为真实正例除以所有被预测为正例样本的</a:t>
            </a:r>
            <a:r>
              <a:rPr lang="zh-CN" altLang="en-US" dirty="0" smtClean="0"/>
              <a:t>个数；</a:t>
            </a:r>
            <a:endParaRPr lang="zh-CN" altLang="en-US" dirty="0"/>
          </a:p>
          <a:p>
            <a:endParaRPr lang="zh-CN" altLang="en-US" dirty="0"/>
          </a:p>
        </p:txBody>
      </p:sp>
      <p:pic>
        <p:nvPicPr>
          <p:cNvPr id="7" name="图片 6"/>
          <p:cNvPicPr>
            <a:picLocks noChangeAspect="1"/>
          </p:cNvPicPr>
          <p:nvPr/>
        </p:nvPicPr>
        <p:blipFill>
          <a:blip r:embed="rId2"/>
          <a:stretch>
            <a:fillRect/>
          </a:stretch>
        </p:blipFill>
        <p:spPr>
          <a:xfrm>
            <a:off x="3609222" y="3666122"/>
            <a:ext cx="5133975" cy="2990850"/>
          </a:xfrm>
          <a:prstGeom prst="rect">
            <a:avLst/>
          </a:prstGeom>
        </p:spPr>
      </p:pic>
    </p:spTree>
    <p:extLst>
      <p:ext uri="{BB962C8B-B14F-4D97-AF65-F5344CB8AC3E}">
        <p14:creationId xmlns:p14="http://schemas.microsoft.com/office/powerpoint/2010/main" val="419683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深度">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TM04033923[[fn=深度]]</Template>
  <TotalTime>307</TotalTime>
  <Words>1083</Words>
  <Application>Microsoft Office PowerPoint</Application>
  <PresentationFormat>宽屏</PresentationFormat>
  <Paragraphs>110</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Arial Unicode MS</vt:lpstr>
      <vt:lpstr>华文楷体</vt:lpstr>
      <vt:lpstr>Arial</vt:lpstr>
      <vt:lpstr>Corbel</vt:lpstr>
      <vt:lpstr>深度</vt:lpstr>
      <vt:lpstr>情感分析实验报告</vt:lpstr>
      <vt:lpstr>什么是情感分析分析？</vt:lpstr>
      <vt:lpstr>R语言在情感分析应用</vt:lpstr>
      <vt:lpstr>R语言在情感分析应用</vt:lpstr>
      <vt:lpstr>R-读取数据示例</vt:lpstr>
      <vt:lpstr>R-创建词条-文档矩阵</vt:lpstr>
      <vt:lpstr>R-情感分析</vt:lpstr>
      <vt:lpstr>R-情感分析</vt:lpstr>
      <vt:lpstr>R-情感分析</vt:lpstr>
      <vt:lpstr>R-情感分析</vt:lpstr>
      <vt:lpstr>Spark-ml pipline简介</vt:lpstr>
      <vt:lpstr>Spark-ml pipline实现步骤</vt:lpstr>
      <vt:lpstr>SPARK-pipline</vt:lpstr>
      <vt:lpstr>Spark-情感分析</vt:lpstr>
      <vt:lpstr>Twitter数据情感分析示例</vt:lpstr>
      <vt:lpstr>Stanford CoreNLP</vt:lpstr>
      <vt:lpstr>Choose Stanford CoreNLP if you need:</vt:lpstr>
      <vt:lpstr>Stanford CoreNLP :</vt:lpstr>
      <vt:lpstr>example</vt:lpstr>
      <vt:lpstr>example</vt:lpstr>
      <vt:lpstr>Human languages supported</vt:lpstr>
      <vt:lpstr>Programming languages and operating systems</vt:lpstr>
      <vt:lpstr>CoreNLP demo</vt:lpstr>
      <vt:lpstr>Italk 英文情感分析</vt:lpstr>
      <vt:lpstr>Twitter 情感分析</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张双福</dc:creator>
  <cp:lastModifiedBy>张双福</cp:lastModifiedBy>
  <cp:revision>125</cp:revision>
  <dcterms:created xsi:type="dcterms:W3CDTF">2016-06-14T01:04:21Z</dcterms:created>
  <dcterms:modified xsi:type="dcterms:W3CDTF">2017-04-01T09:16:10Z</dcterms:modified>
</cp:coreProperties>
</file>