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44" r:id="rId2"/>
    <p:sldId id="345" r:id="rId3"/>
    <p:sldId id="348" r:id="rId4"/>
    <p:sldId id="349" r:id="rId5"/>
    <p:sldId id="350" r:id="rId6"/>
    <p:sldId id="351" r:id="rId7"/>
    <p:sldId id="352" r:id="rId8"/>
    <p:sldId id="356" r:id="rId9"/>
    <p:sldId id="354" r:id="rId10"/>
    <p:sldId id="355" r:id="rId11"/>
    <p:sldId id="353" r:id="rId12"/>
    <p:sldId id="34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917" autoAdjust="0"/>
  </p:normalViewPr>
  <p:slideViewPr>
    <p:cSldViewPr snapToGrid="0">
      <p:cViewPr varScale="1">
        <p:scale>
          <a:sx n="73" d="100"/>
          <a:sy n="73" d="100"/>
        </p:scale>
        <p:origin x="10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47AE1-6B61-43F2-963A-6501124BF62C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3318D-5CE1-47F9-A424-C71DBACE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927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9D5C2-CE54-4470-A0AA-95A8D38B68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38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它通过键值存储，类似于</a:t>
            </a:r>
            <a:r>
              <a:rPr lang="en-US" altLang="zh-CN" dirty="0"/>
              <a:t>Map</a:t>
            </a:r>
            <a:r>
              <a:rPr lang="zh-CN" altLang="en-US" dirty="0"/>
              <a:t>的结构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3318D-5CE1-47F9-A424-C71DBACE95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328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一言以蔽之，就是没有</a:t>
            </a:r>
            <a:r>
              <a:rPr lang="en-US" altLang="zh-CN" dirty="0"/>
              <a:t>schema</a:t>
            </a:r>
            <a:r>
              <a:rPr lang="zh-CN" altLang="en-US" dirty="0"/>
              <a:t>的数据库，爽到。</a:t>
            </a:r>
            <a:endParaRPr lang="en-US" altLang="zh-CN" dirty="0"/>
          </a:p>
          <a:p>
            <a:r>
              <a:rPr lang="zh-CN" altLang="en-US" dirty="0"/>
              <a:t>根据六度空间理论，人类社会中的任意两个陌生人之间最多通过</a:t>
            </a:r>
            <a:r>
              <a:rPr lang="en-US" altLang="zh-CN" dirty="0"/>
              <a:t>6</a:t>
            </a:r>
            <a:r>
              <a:rPr lang="zh-CN" altLang="en-US" dirty="0"/>
              <a:t>个中间人就可以连起来。由此可见，人类社会社交网络巨大复杂，以领英举例，其服务上亿用户，任何细小的改动都需要谨慎，这个时候改动</a:t>
            </a:r>
            <a:r>
              <a:rPr lang="en-US" altLang="zh-CN" dirty="0"/>
              <a:t>schema</a:t>
            </a:r>
            <a:r>
              <a:rPr lang="zh-CN" altLang="en-US" dirty="0"/>
              <a:t>就显得很艰难。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3318D-5CE1-47F9-A424-C71DBACE95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33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3318D-5CE1-47F9-A424-C71DBACE95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709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3318D-5CE1-47F9-A424-C71DBACE95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441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它通过键值存储，类似于</a:t>
            </a:r>
            <a:r>
              <a:rPr lang="en-US" altLang="zh-CN" dirty="0"/>
              <a:t>Map</a:t>
            </a:r>
            <a:r>
              <a:rPr lang="zh-CN" altLang="en-US" dirty="0"/>
              <a:t>的结构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3318D-5CE1-47F9-A424-C71DBACE957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19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3318D-5CE1-47F9-A424-C71DBACE95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84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32328-2464-42D6-A6E7-20A0C0A60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0E45CB-28A3-41F9-8F2F-5237B15B9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920AE-7ED4-42A1-9064-2FD9222C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CB0A-1438-438F-995E-B09383A0C96A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453478-CF53-4E11-BBD9-4B0E7E2E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FACA3-7FB8-42F0-94B1-2F07312F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7BBEF-82F7-40CA-ADC4-C0B00F007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96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CE393-8BC5-474D-A250-AAAAB1DC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720651-DFE5-4584-BFEA-A7BD87071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6F6FF-2137-4CE9-BB98-31BB1390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CB0A-1438-438F-995E-B09383A0C96A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C6F2A-238A-42ED-9880-146B1BF7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7D8BCC-B5CF-4115-9A74-BE5F5D04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7BBEF-82F7-40CA-ADC4-C0B00F007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04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8E1FDA-C344-45AF-B14E-2D0CFF5F9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BB76D5-E004-46D9-BBB1-191671AB0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1F209-BF12-48C9-8007-2491D158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CB0A-1438-438F-995E-B09383A0C96A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C1015-C31A-4C61-8C6C-2ABA5080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95C29-CC2D-480B-A152-50CAC7A0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7BBEF-82F7-40CA-ADC4-C0B00F007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898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1507FA2-C407-4A02-B988-30AF459FB2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040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CC9B8-D6BA-4561-A2A3-8259C70B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5FDAE-793C-4188-8A4B-D13DACAEA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1D8FE-8D79-4164-9E7C-47D68D3A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CB0A-1438-438F-995E-B09383A0C96A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DB928-FF2B-45AC-B5DB-7D59A2C3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70385-B591-4EFC-B431-4A6FB52B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7BBEF-82F7-40CA-ADC4-C0B00F007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9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5BA99-A950-404D-8F8B-466472EE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5201B9-950D-4E10-9027-A05F85DAA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3C2CF-4CDB-4B94-B993-5FDA9188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CB0A-1438-438F-995E-B09383A0C96A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E6C69-DE15-4773-8700-AA288BF9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733FE-E93E-4014-A33E-A89B101D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7BBEF-82F7-40CA-ADC4-C0B00F007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2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DF220-90FE-4092-9676-758FC27B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DEA8C-639F-4E6B-A40C-B4B5E00FB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4755D8-EFE1-4670-8786-CE7BB77DC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CBCC61-E93D-406E-B722-BA419627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CB0A-1438-438F-995E-B09383A0C96A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2313C-C83A-4459-9D78-933E89DD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AFEB68-864D-4FEC-BBB6-62B09A80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7BBEF-82F7-40CA-ADC4-C0B00F007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06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72AFC-F07E-4D2D-8ADB-C1D11692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EA32F8-0BD2-4BE9-AA69-CAFA677FF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C2E449-8B38-4EB4-89EE-FDF194B35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575D76-8AB0-4A25-8150-96BD87289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6AF041-C5A9-439E-822C-D03621919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398A9B-3AFF-40FB-9DBB-C12D58B3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CB0A-1438-438F-995E-B09383A0C96A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FDEB8D-FB61-4373-B790-D4346FC3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74D723-E242-4041-AAD3-787D043B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7BBEF-82F7-40CA-ADC4-C0B00F007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45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E23FD-E4A1-456D-968F-59876D18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BD48E5-E572-4DEE-820F-B0799337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CB0A-1438-438F-995E-B09383A0C96A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9D681F-0028-47AE-89A9-ABB1885F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C9E233-8BE0-4B20-8AEC-53D9E95D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7BBEF-82F7-40CA-ADC4-C0B00F007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14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22EA86-DB37-4A50-9B59-C825FEA5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CB0A-1438-438F-995E-B09383A0C96A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7C9DBE-7EC0-4F07-9BE4-EC0ED699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C8FE32-0A37-4218-B474-FA5B2E18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7BBEF-82F7-40CA-ADC4-C0B00F007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20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C6A28-CAB5-4FA5-B73C-9BE76527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8E083-7808-4727-BE96-A38615BBC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720B30-443F-41D6-A757-AE40C66B2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9CC23D-8078-47A8-9BBB-8825B8D1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CB0A-1438-438F-995E-B09383A0C96A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B7E390-8048-40D0-AC69-0D43E34F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35706C-1E35-44C9-8C84-863F3986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7BBEF-82F7-40CA-ADC4-C0B00F007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01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448F2-DDE8-48B3-96DE-3F5047E0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4A8D97-04C4-4D1F-B460-E2B47D941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B65764-FF6B-45F0-B35D-C98028613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F1CBC6-E885-4563-B651-8FC6F991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CB0A-1438-438F-995E-B09383A0C96A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EF8E3B-2194-4CF7-BC8E-4F507AFB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2FA6B-7183-4D55-BC09-1E97EB71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7BBEF-82F7-40CA-ADC4-C0B00F007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5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D6D24B-7EAA-43DF-BF08-54A753BE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DFD5CD-B6D2-4A39-9CEA-7179E5AD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5C81B-4A99-44DC-A8A2-783F1E10B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7CB0A-1438-438F-995E-B09383A0C96A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55DCA-24F7-4F72-AE0D-6E0BE47C6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E0F80-C816-4D71-BD1D-A05FC5A1F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7BBEF-82F7-40CA-ADC4-C0B00F007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96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>
            <a:extLst>
              <a:ext uri="{FF2B5EF4-FFF2-40B4-BE49-F238E27FC236}">
                <a16:creationId xmlns:a16="http://schemas.microsoft.com/office/drawing/2014/main" id="{8613AC86-112B-4888-9248-EA8D3D2A3345}"/>
              </a:ext>
            </a:extLst>
          </p:cNvPr>
          <p:cNvSpPr/>
          <p:nvPr/>
        </p:nvSpPr>
        <p:spPr>
          <a:xfrm>
            <a:off x="850528" y="3264333"/>
            <a:ext cx="83587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EC6644"/>
                </a:solidFill>
                <a:latin typeface="+mj-lt"/>
                <a:ea typeface="方正书宋简体" panose="03000509000000000000" pitchFamily="65" charset="-122"/>
              </a:rPr>
              <a:t>项目期末汇报</a:t>
            </a:r>
            <a:r>
              <a:rPr lang="en-US" altLang="zh-CN" sz="3200" dirty="0">
                <a:solidFill>
                  <a:srgbClr val="EC6644"/>
                </a:solidFill>
                <a:latin typeface="+mj-lt"/>
                <a:ea typeface="方正书宋简体" panose="03000509000000000000" pitchFamily="65" charset="-122"/>
              </a:rPr>
              <a:t>——</a:t>
            </a:r>
            <a:r>
              <a:rPr lang="zh-CN" altLang="en-US" sz="3200" dirty="0">
                <a:solidFill>
                  <a:srgbClr val="EC6644"/>
                </a:solidFill>
                <a:latin typeface="+mj-lt"/>
                <a:ea typeface="方正书宋简体" panose="03000509000000000000" pitchFamily="65" charset="-122"/>
              </a:rPr>
              <a:t>基于</a:t>
            </a:r>
            <a:r>
              <a:rPr lang="en-US" altLang="zh-CN" sz="3200" dirty="0">
                <a:solidFill>
                  <a:srgbClr val="EC6644"/>
                </a:solidFill>
                <a:latin typeface="+mj-lt"/>
                <a:ea typeface="方正书宋简体" panose="03000509000000000000" pitchFamily="65" charset="-122"/>
              </a:rPr>
              <a:t>neo4j</a:t>
            </a:r>
            <a:r>
              <a:rPr lang="zh-CN" altLang="en-US" sz="3200" dirty="0">
                <a:solidFill>
                  <a:srgbClr val="EC6644"/>
                </a:solidFill>
                <a:latin typeface="+mj-lt"/>
                <a:ea typeface="方正书宋简体" panose="03000509000000000000" pitchFamily="65" charset="-122"/>
              </a:rPr>
              <a:t>的社交网络实现</a:t>
            </a:r>
            <a:endParaRPr lang="en-US" altLang="zh-CN" sz="3200" dirty="0">
              <a:solidFill>
                <a:srgbClr val="EC6644"/>
              </a:solidFill>
              <a:latin typeface="+mj-lt"/>
              <a:ea typeface="方正书宋简体" panose="03000509000000000000" pitchFamily="65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615D15-5C49-4B4C-A649-2911EB5CE9F7}"/>
              </a:ext>
            </a:extLst>
          </p:cNvPr>
          <p:cNvSpPr/>
          <p:nvPr/>
        </p:nvSpPr>
        <p:spPr>
          <a:xfrm>
            <a:off x="850527" y="1985340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7200" dirty="0">
                <a:solidFill>
                  <a:srgbClr val="EC6644"/>
                </a:solidFill>
                <a:latin typeface="Arial"/>
                <a:ea typeface="方正书宋简体" panose="03000509000000000000" pitchFamily="65" charset="-122"/>
              </a:rPr>
              <a:t>数据库系统应用</a:t>
            </a:r>
            <a:endParaRPr lang="en-US" altLang="zh-CN" sz="7200" dirty="0">
              <a:solidFill>
                <a:srgbClr val="EC6644"/>
              </a:solidFill>
              <a:latin typeface="Arial"/>
              <a:ea typeface="方正书宋简体" panose="03000509000000000000" pitchFamily="65" charset="-122"/>
            </a:endParaRPr>
          </a:p>
        </p:txBody>
      </p:sp>
      <p:sp>
        <p:nvSpPr>
          <p:cNvPr id="9" name="任意多边形 11">
            <a:extLst>
              <a:ext uri="{FF2B5EF4-FFF2-40B4-BE49-F238E27FC236}">
                <a16:creationId xmlns:a16="http://schemas.microsoft.com/office/drawing/2014/main" id="{BBFD72F6-151B-4B5D-9AAA-A3999D6034B8}"/>
              </a:ext>
            </a:extLst>
          </p:cNvPr>
          <p:cNvSpPr/>
          <p:nvPr/>
        </p:nvSpPr>
        <p:spPr>
          <a:xfrm>
            <a:off x="383118" y="1351160"/>
            <a:ext cx="1847273" cy="3193131"/>
          </a:xfrm>
          <a:custGeom>
            <a:avLst/>
            <a:gdLst>
              <a:gd name="connsiteX0" fmla="*/ 1376218 w 1385455"/>
              <a:gd name="connsiteY0" fmla="*/ 794328 h 3205018"/>
              <a:gd name="connsiteX1" fmla="*/ 1376218 w 1385455"/>
              <a:gd name="connsiteY1" fmla="*/ 0 h 3205018"/>
              <a:gd name="connsiteX2" fmla="*/ 0 w 1385455"/>
              <a:gd name="connsiteY2" fmla="*/ 0 h 3205018"/>
              <a:gd name="connsiteX3" fmla="*/ 0 w 1385455"/>
              <a:gd name="connsiteY3" fmla="*/ 3205018 h 3205018"/>
              <a:gd name="connsiteX4" fmla="*/ 1385455 w 1385455"/>
              <a:gd name="connsiteY4" fmla="*/ 3205018 h 3205018"/>
              <a:gd name="connsiteX5" fmla="*/ 1385455 w 1385455"/>
              <a:gd name="connsiteY5" fmla="*/ 2660073 h 320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85455" h="3205018">
                <a:moveTo>
                  <a:pt x="1376218" y="794328"/>
                </a:moveTo>
                <a:lnTo>
                  <a:pt x="1376218" y="0"/>
                </a:lnTo>
                <a:lnTo>
                  <a:pt x="0" y="0"/>
                </a:lnTo>
                <a:lnTo>
                  <a:pt x="0" y="3205018"/>
                </a:lnTo>
                <a:lnTo>
                  <a:pt x="1385455" y="3205018"/>
                </a:lnTo>
                <a:lnTo>
                  <a:pt x="1385455" y="2660073"/>
                </a:lnTo>
              </a:path>
            </a:pathLst>
          </a:custGeom>
          <a:noFill/>
          <a:ln w="28575">
            <a:solidFill>
              <a:srgbClr val="EC6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2D75AC-CA06-41C3-A924-E3FD3611B01C}"/>
              </a:ext>
            </a:extLst>
          </p:cNvPr>
          <p:cNvSpPr txBox="1"/>
          <p:nvPr/>
        </p:nvSpPr>
        <p:spPr>
          <a:xfrm>
            <a:off x="850527" y="5506840"/>
            <a:ext cx="4247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EC6644"/>
                </a:solidFill>
              </a:rPr>
              <a:t>沈越、赵奕威、于文梦</a:t>
            </a:r>
          </a:p>
        </p:txBody>
      </p:sp>
    </p:spTree>
    <p:extLst>
      <p:ext uri="{BB962C8B-B14F-4D97-AF65-F5344CB8AC3E}">
        <p14:creationId xmlns:p14="http://schemas.microsoft.com/office/powerpoint/2010/main" val="5314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1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>
            <a:extLst>
              <a:ext uri="{FF2B5EF4-FFF2-40B4-BE49-F238E27FC236}">
                <a16:creationId xmlns:a16="http://schemas.microsoft.com/office/drawing/2014/main" id="{3F418214-2A20-44B0-8CD0-0C37240F767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3191" y="286522"/>
            <a:ext cx="4728300" cy="6667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733" dirty="0" smtClean="0">
                <a:solidFill>
                  <a:srgbClr val="EC6644"/>
                </a:solidFill>
                <a:latin typeface="Arial"/>
                <a:ea typeface="微软雅黑"/>
                <a:sym typeface="Calibri" panose="020F0502020204030204" pitchFamily="34" charset="0"/>
              </a:rPr>
              <a:t>好友推荐算法</a:t>
            </a:r>
            <a:endParaRPr lang="en-US" altLang="zh-CN" sz="3733" dirty="0">
              <a:solidFill>
                <a:srgbClr val="EC6644"/>
              </a:solidFill>
              <a:latin typeface="Arial"/>
              <a:ea typeface="微软雅黑"/>
              <a:sym typeface="Calibri" panose="020F0502020204030204" pitchFamily="34" charset="0"/>
            </a:endParaRPr>
          </a:p>
        </p:txBody>
      </p:sp>
      <p:cxnSp>
        <p:nvCxnSpPr>
          <p:cNvPr id="3" name="PA_直接连接符 17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>
            <a:extLst>
              <a:ext uri="{FF2B5EF4-FFF2-40B4-BE49-F238E27FC236}">
                <a16:creationId xmlns:a16="http://schemas.microsoft.com/office/drawing/2014/main" id="{53CEDF23-AB35-45C9-B348-4D8A44721BEB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383117" y="1107594"/>
            <a:ext cx="444615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416" y="2901019"/>
            <a:ext cx="3648075" cy="3305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8840" y="0"/>
            <a:ext cx="6267450" cy="74104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5424" y="142369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Match(n1:User)-[r1:Like]-&gt;(t1:Tag),(n2:User)-[r2:Like]-&gt;(t1) where n1.name='imyonzmo' with count(n2.name) as num,sqrt(sum((toInt(r1.count)-toInt(r2.count))^2)) as aaa,n1,n2,r1,r2,t1  return n1,aaa,n2,r1,r2,t1,num order by num,aaa limit 10</a:t>
            </a:r>
          </a:p>
        </p:txBody>
      </p:sp>
    </p:spTree>
    <p:extLst>
      <p:ext uri="{BB962C8B-B14F-4D97-AF65-F5344CB8AC3E}">
        <p14:creationId xmlns:p14="http://schemas.microsoft.com/office/powerpoint/2010/main" val="374651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_文本框 11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>
            <a:extLst>
              <a:ext uri="{FF2B5EF4-FFF2-40B4-BE49-F238E27FC236}">
                <a16:creationId xmlns:a16="http://schemas.microsoft.com/office/drawing/2014/main" id="{3F418214-2A20-44B0-8CD0-0C37240F767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3191" y="286522"/>
            <a:ext cx="4728300" cy="6667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733" dirty="0">
                <a:solidFill>
                  <a:srgbClr val="EC6644"/>
                </a:solidFill>
                <a:latin typeface="Arial"/>
                <a:ea typeface="微软雅黑"/>
                <a:sym typeface="Calibri" panose="020F0502020204030204" pitchFamily="34" charset="0"/>
              </a:rPr>
              <a:t>界面</a:t>
            </a:r>
            <a:endParaRPr lang="en-US" altLang="zh-CN" sz="3733" dirty="0">
              <a:solidFill>
                <a:srgbClr val="EC6644"/>
              </a:solidFill>
              <a:latin typeface="Arial"/>
              <a:ea typeface="微软雅黑"/>
              <a:sym typeface="Calibri" panose="020F0502020204030204" pitchFamily="34" charset="0"/>
            </a:endParaRPr>
          </a:p>
        </p:txBody>
      </p:sp>
      <p:cxnSp>
        <p:nvCxnSpPr>
          <p:cNvPr id="14" name="PA_直接连接符 17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>
            <a:extLst>
              <a:ext uri="{FF2B5EF4-FFF2-40B4-BE49-F238E27FC236}">
                <a16:creationId xmlns:a16="http://schemas.microsoft.com/office/drawing/2014/main" id="{53CEDF23-AB35-45C9-B348-4D8A44721BEB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383117" y="1107594"/>
            <a:ext cx="444615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DC39546-3046-42B9-8653-D71274F5C4A2}"/>
              </a:ext>
            </a:extLst>
          </p:cNvPr>
          <p:cNvSpPr txBox="1"/>
          <p:nvPr/>
        </p:nvSpPr>
        <p:spPr>
          <a:xfrm>
            <a:off x="487859" y="1355245"/>
            <a:ext cx="73890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EC6644"/>
                </a:solidFill>
              </a:rPr>
              <a:t>UI</a:t>
            </a:r>
            <a:r>
              <a:rPr lang="zh-CN" altLang="en-US" sz="2200" dirty="0">
                <a:solidFill>
                  <a:srgbClr val="EC6644"/>
                </a:solidFill>
              </a:rPr>
              <a:t>界面：</a:t>
            </a:r>
            <a:endParaRPr lang="en-US" altLang="zh-CN" sz="2200" dirty="0">
              <a:solidFill>
                <a:srgbClr val="EC664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solidFill>
                <a:srgbClr val="EC6644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21CA8F-B3DF-4E85-86C9-78CF1DEFEF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755" t="24455" r="1567" b="21072"/>
          <a:stretch/>
        </p:blipFill>
        <p:spPr>
          <a:xfrm>
            <a:off x="605424" y="2052979"/>
            <a:ext cx="8298874" cy="344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9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 descr="e7d195523061f1c09e9d68d7cf438b91ef959ecb14fc25d26BBA7F7DBC18E55DFF4014AF651F0BF2569D4B6C1DA7F1A4683A481403BD872FC687266AD13265C1DE7C373772FD8728ABDD69ADD03BFF5BE2862BC891DBB79E7A739485CF5D70A910B31B86B990CD1CF8C5880EFBF1CBEA5D736C9C40BE10D2EAD945C9F5A1675D6095CA1E10316BA60F91B67F90CE9E3D">
            <a:extLst>
              <a:ext uri="{FF2B5EF4-FFF2-40B4-BE49-F238E27FC236}">
                <a16:creationId xmlns:a16="http://schemas.microsoft.com/office/drawing/2014/main" id="{FBD45458-B516-4274-9251-85155639E546}"/>
              </a:ext>
            </a:extLst>
          </p:cNvPr>
          <p:cNvSpPr/>
          <p:nvPr/>
        </p:nvSpPr>
        <p:spPr>
          <a:xfrm>
            <a:off x="0" y="1880143"/>
            <a:ext cx="11998037" cy="1370479"/>
          </a:xfrm>
          <a:prstGeom prst="rect">
            <a:avLst/>
          </a:prstGeom>
          <a:solidFill>
            <a:srgbClr val="FE443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6E7560-4089-4822-AD9E-0F4BEB8EF87E}"/>
              </a:ext>
            </a:extLst>
          </p:cNvPr>
          <p:cNvSpPr txBox="1"/>
          <p:nvPr/>
        </p:nvSpPr>
        <p:spPr>
          <a:xfrm>
            <a:off x="2313708" y="2057550"/>
            <a:ext cx="84374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Thanks for watching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4081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_文本框 11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>
            <a:extLst>
              <a:ext uri="{FF2B5EF4-FFF2-40B4-BE49-F238E27FC236}">
                <a16:creationId xmlns:a16="http://schemas.microsoft.com/office/drawing/2014/main" id="{3F418214-2A20-44B0-8CD0-0C37240F767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3191" y="286522"/>
            <a:ext cx="4728300" cy="6667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733" dirty="0">
                <a:solidFill>
                  <a:srgbClr val="EC6644"/>
                </a:solidFill>
                <a:latin typeface="Arial"/>
                <a:ea typeface="微软雅黑"/>
                <a:sym typeface="Calibri" panose="020F0502020204030204" pitchFamily="34" charset="0"/>
              </a:rPr>
              <a:t>Neo4j</a:t>
            </a:r>
            <a:r>
              <a:rPr lang="zh-CN" altLang="en-US" sz="3733" dirty="0">
                <a:solidFill>
                  <a:srgbClr val="EC6644"/>
                </a:solidFill>
                <a:latin typeface="Arial"/>
                <a:ea typeface="微软雅黑"/>
                <a:sym typeface="Calibri" panose="020F0502020204030204" pitchFamily="34" charset="0"/>
              </a:rPr>
              <a:t>简介</a:t>
            </a:r>
            <a:endParaRPr lang="en-US" altLang="zh-CN" sz="3733" dirty="0">
              <a:solidFill>
                <a:srgbClr val="EC6644"/>
              </a:solidFill>
              <a:latin typeface="Arial"/>
              <a:ea typeface="微软雅黑"/>
              <a:sym typeface="Calibri" panose="020F0502020204030204" pitchFamily="34" charset="0"/>
            </a:endParaRPr>
          </a:p>
        </p:txBody>
      </p:sp>
      <p:cxnSp>
        <p:nvCxnSpPr>
          <p:cNvPr id="14" name="PA_直接连接符 17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>
            <a:extLst>
              <a:ext uri="{FF2B5EF4-FFF2-40B4-BE49-F238E27FC236}">
                <a16:creationId xmlns:a16="http://schemas.microsoft.com/office/drawing/2014/main" id="{53CEDF23-AB35-45C9-B348-4D8A44721BEB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383117" y="1107594"/>
            <a:ext cx="444615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DC39546-3046-42B9-8653-D71274F5C4A2}"/>
              </a:ext>
            </a:extLst>
          </p:cNvPr>
          <p:cNvSpPr txBox="1"/>
          <p:nvPr/>
        </p:nvSpPr>
        <p:spPr>
          <a:xfrm>
            <a:off x="487859" y="1355245"/>
            <a:ext cx="7389044" cy="4662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EC6644"/>
                </a:solidFill>
              </a:rPr>
              <a:t>Neo4j</a:t>
            </a:r>
            <a:r>
              <a:rPr lang="zh-CN" altLang="en-US" sz="2000" dirty="0">
                <a:solidFill>
                  <a:srgbClr val="EC6644"/>
                </a:solidFill>
              </a:rPr>
              <a:t>作为高性能的</a:t>
            </a:r>
            <a:r>
              <a:rPr lang="en-US" altLang="zh-CN" sz="2000" dirty="0">
                <a:solidFill>
                  <a:srgbClr val="EC6644"/>
                </a:solidFill>
              </a:rPr>
              <a:t>NOSQL</a:t>
            </a:r>
            <a:r>
              <a:rPr lang="zh-CN" altLang="en-US" sz="2000" dirty="0">
                <a:solidFill>
                  <a:srgbClr val="EC6644"/>
                </a:solidFill>
              </a:rPr>
              <a:t>图形数据库，具有嵌入式、高性能、轻量级等优势。</a:t>
            </a:r>
            <a:endParaRPr lang="en-US" altLang="zh-CN" sz="2000" dirty="0">
              <a:solidFill>
                <a:srgbClr val="EC664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EC6644"/>
                </a:solidFill>
              </a:rPr>
              <a:t>应用范围：</a:t>
            </a:r>
            <a:endParaRPr lang="en-US" altLang="zh-CN" sz="2000" dirty="0">
              <a:solidFill>
                <a:srgbClr val="EC664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EC6644"/>
                </a:solidFill>
              </a:rPr>
              <a:t>（</a:t>
            </a:r>
            <a:r>
              <a:rPr lang="en-US" altLang="zh-CN" sz="2000" dirty="0">
                <a:solidFill>
                  <a:srgbClr val="EC6644"/>
                </a:solidFill>
              </a:rPr>
              <a:t>1</a:t>
            </a:r>
            <a:r>
              <a:rPr lang="zh-CN" altLang="en-US" sz="2000" dirty="0">
                <a:solidFill>
                  <a:srgbClr val="EC6644"/>
                </a:solidFill>
              </a:rPr>
              <a:t>）社交网络、人力资源与招聘</a:t>
            </a:r>
            <a:endParaRPr lang="en-US" altLang="zh-CN" sz="2000" dirty="0">
              <a:solidFill>
                <a:srgbClr val="EC664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EC6644"/>
                </a:solidFill>
              </a:rPr>
              <a:t>Glowbl</a:t>
            </a:r>
            <a:r>
              <a:rPr lang="zh-CN" altLang="en-US" sz="2000" dirty="0">
                <a:solidFill>
                  <a:srgbClr val="EC6644"/>
                </a:solidFill>
              </a:rPr>
              <a:t>、</a:t>
            </a:r>
            <a:r>
              <a:rPr lang="en-US" altLang="zh-CN" sz="2000" dirty="0" err="1">
                <a:solidFill>
                  <a:srgbClr val="EC6644"/>
                </a:solidFill>
              </a:rPr>
              <a:t>megree</a:t>
            </a:r>
            <a:r>
              <a:rPr lang="zh-CN" altLang="en-US" sz="2000" dirty="0">
                <a:solidFill>
                  <a:srgbClr val="EC6644"/>
                </a:solidFill>
              </a:rPr>
              <a:t>、</a:t>
            </a:r>
            <a:r>
              <a:rPr lang="en-US" altLang="zh-CN" sz="2000" dirty="0" err="1">
                <a:solidFill>
                  <a:srgbClr val="EC6644"/>
                </a:solidFill>
              </a:rPr>
              <a:t>Gamesys</a:t>
            </a:r>
            <a:r>
              <a:rPr lang="zh-CN" altLang="en-US" sz="2000" dirty="0">
                <a:solidFill>
                  <a:srgbClr val="EC6644"/>
                </a:solidFill>
              </a:rPr>
              <a:t>、</a:t>
            </a:r>
            <a:r>
              <a:rPr lang="en-US" altLang="zh-CN" sz="2000" dirty="0" err="1">
                <a:solidFill>
                  <a:srgbClr val="EC6644"/>
                </a:solidFill>
              </a:rPr>
              <a:t>InfoJobs</a:t>
            </a:r>
            <a:r>
              <a:rPr lang="zh-CN" altLang="en-US" sz="2000" dirty="0">
                <a:solidFill>
                  <a:srgbClr val="EC6644"/>
                </a:solidFill>
              </a:rPr>
              <a:t> 、</a:t>
            </a:r>
            <a:r>
              <a:rPr lang="en-US" altLang="zh-CN" sz="2000" dirty="0">
                <a:solidFill>
                  <a:srgbClr val="EC6644"/>
                </a:solidFill>
              </a:rPr>
              <a:t>LinkedIn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EC6644"/>
                </a:solidFill>
              </a:rPr>
              <a:t>（</a:t>
            </a:r>
            <a:r>
              <a:rPr lang="en-US" altLang="zh-CN" sz="2000" dirty="0">
                <a:solidFill>
                  <a:srgbClr val="EC6644"/>
                </a:solidFill>
              </a:rPr>
              <a:t>2</a:t>
            </a:r>
            <a:r>
              <a:rPr lang="zh-CN" altLang="en-US" sz="2000" dirty="0">
                <a:solidFill>
                  <a:srgbClr val="EC6644"/>
                </a:solidFill>
              </a:rPr>
              <a:t>）金融、保险</a:t>
            </a:r>
            <a:endParaRPr lang="en-US" altLang="zh-CN" sz="2000" dirty="0">
              <a:solidFill>
                <a:srgbClr val="EC664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EC6644"/>
                </a:solidFill>
              </a:rPr>
              <a:t>Cerved</a:t>
            </a:r>
            <a:r>
              <a:rPr lang="zh-CN" altLang="en-US" sz="2000" dirty="0">
                <a:solidFill>
                  <a:srgbClr val="EC6644"/>
                </a:solidFill>
              </a:rPr>
              <a:t>、</a:t>
            </a:r>
            <a:r>
              <a:rPr lang="en-US" altLang="zh-CN" sz="2000" dirty="0" err="1">
                <a:solidFill>
                  <a:srgbClr val="EC6644"/>
                </a:solidFill>
              </a:rPr>
              <a:t>Wobi</a:t>
            </a:r>
            <a:r>
              <a:rPr lang="zh-CN" altLang="en-US" sz="2000" dirty="0">
                <a:solidFill>
                  <a:srgbClr val="EC6644"/>
                </a:solidFill>
              </a:rPr>
              <a:t>、</a:t>
            </a:r>
            <a:r>
              <a:rPr lang="en-US" altLang="zh-CN" sz="2000" dirty="0">
                <a:solidFill>
                  <a:srgbClr val="EC6644"/>
                </a:solidFill>
              </a:rPr>
              <a:t>Die </a:t>
            </a:r>
            <a:r>
              <a:rPr lang="en-US" altLang="zh-CN" sz="2000" dirty="0" err="1">
                <a:solidFill>
                  <a:srgbClr val="EC6644"/>
                </a:solidFill>
              </a:rPr>
              <a:t>Bayerische</a:t>
            </a:r>
            <a:endParaRPr lang="en-US" altLang="zh-CN" sz="2000" dirty="0">
              <a:solidFill>
                <a:srgbClr val="EC664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EC6644"/>
                </a:solidFill>
              </a:rPr>
              <a:t>（</a:t>
            </a:r>
            <a:r>
              <a:rPr lang="en-US" altLang="zh-CN" sz="2000" dirty="0">
                <a:solidFill>
                  <a:srgbClr val="EC6644"/>
                </a:solidFill>
              </a:rPr>
              <a:t>3</a:t>
            </a:r>
            <a:r>
              <a:rPr lang="zh-CN" altLang="en-US" sz="2000" dirty="0">
                <a:solidFill>
                  <a:srgbClr val="EC6644"/>
                </a:solidFill>
              </a:rPr>
              <a:t>）零售、广告、营销、电子商务</a:t>
            </a:r>
            <a:endParaRPr lang="en-US" altLang="zh-CN" sz="2000" dirty="0">
              <a:solidFill>
                <a:srgbClr val="EC664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EC6644"/>
                </a:solidFill>
              </a:rPr>
              <a:t>Adidas</a:t>
            </a:r>
            <a:r>
              <a:rPr lang="zh-CN" altLang="en-US" sz="2000" dirty="0">
                <a:solidFill>
                  <a:srgbClr val="EC6644"/>
                </a:solidFill>
              </a:rPr>
              <a:t>、</a:t>
            </a:r>
            <a:r>
              <a:rPr lang="en-US" altLang="zh-CN" sz="2000" dirty="0">
                <a:solidFill>
                  <a:srgbClr val="EC6644"/>
                </a:solidFill>
              </a:rPr>
              <a:t>Qualia</a:t>
            </a:r>
            <a:r>
              <a:rPr lang="zh-CN" altLang="en-US" sz="2000" dirty="0">
                <a:solidFill>
                  <a:srgbClr val="EC6644"/>
                </a:solidFill>
              </a:rPr>
              <a:t>、</a:t>
            </a:r>
            <a:r>
              <a:rPr lang="en-US" altLang="zh-CN" sz="2000" dirty="0">
                <a:solidFill>
                  <a:srgbClr val="EC6644"/>
                </a:solidFill>
              </a:rPr>
              <a:t>Walmart</a:t>
            </a:r>
            <a:r>
              <a:rPr lang="zh-CN" altLang="en-US" sz="2000" dirty="0">
                <a:solidFill>
                  <a:srgbClr val="EC6644"/>
                </a:solidFill>
              </a:rPr>
              <a:t>、</a:t>
            </a:r>
            <a:r>
              <a:rPr lang="en-US" altLang="zh-CN" sz="2000" dirty="0">
                <a:solidFill>
                  <a:srgbClr val="EC6644"/>
                </a:solidFill>
              </a:rPr>
              <a:t>eBay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EC6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20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_文本框 11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>
            <a:extLst>
              <a:ext uri="{FF2B5EF4-FFF2-40B4-BE49-F238E27FC236}">
                <a16:creationId xmlns:a16="http://schemas.microsoft.com/office/drawing/2014/main" id="{3F418214-2A20-44B0-8CD0-0C37240F767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3191" y="247334"/>
            <a:ext cx="4728300" cy="6667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733" dirty="0">
                <a:solidFill>
                  <a:srgbClr val="EC6644"/>
                </a:solidFill>
                <a:latin typeface="Arial"/>
                <a:ea typeface="微软雅黑"/>
                <a:sym typeface="Calibri" panose="020F0502020204030204" pitchFamily="34" charset="0"/>
              </a:rPr>
              <a:t>为什么选择</a:t>
            </a:r>
            <a:r>
              <a:rPr lang="en-US" altLang="zh-CN" sz="3733" dirty="0">
                <a:solidFill>
                  <a:srgbClr val="EC6644"/>
                </a:solidFill>
                <a:latin typeface="Arial"/>
                <a:ea typeface="微软雅黑"/>
                <a:sym typeface="Calibri" panose="020F0502020204030204" pitchFamily="34" charset="0"/>
              </a:rPr>
              <a:t>Neo4j</a:t>
            </a:r>
            <a:r>
              <a:rPr lang="zh-CN" altLang="en-US" sz="3733" dirty="0">
                <a:solidFill>
                  <a:srgbClr val="EC6644"/>
                </a:solidFill>
                <a:latin typeface="Arial"/>
                <a:ea typeface="微软雅黑"/>
                <a:sym typeface="Calibri" panose="020F0502020204030204" pitchFamily="34" charset="0"/>
              </a:rPr>
              <a:t>？</a:t>
            </a:r>
            <a:endParaRPr lang="en-US" altLang="zh-CN" sz="3733" dirty="0">
              <a:solidFill>
                <a:srgbClr val="EC6644"/>
              </a:solidFill>
              <a:latin typeface="Arial"/>
              <a:ea typeface="微软雅黑"/>
              <a:sym typeface="Calibri" panose="020F0502020204030204" pitchFamily="34" charset="0"/>
            </a:endParaRPr>
          </a:p>
        </p:txBody>
      </p:sp>
      <p:cxnSp>
        <p:nvCxnSpPr>
          <p:cNvPr id="14" name="PA_直接连接符 17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>
            <a:extLst>
              <a:ext uri="{FF2B5EF4-FFF2-40B4-BE49-F238E27FC236}">
                <a16:creationId xmlns:a16="http://schemas.microsoft.com/office/drawing/2014/main" id="{53CEDF23-AB35-45C9-B348-4D8A44721BEB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383117" y="1107594"/>
            <a:ext cx="444615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DC39546-3046-42B9-8653-D71274F5C4A2}"/>
              </a:ext>
            </a:extLst>
          </p:cNvPr>
          <p:cNvSpPr txBox="1"/>
          <p:nvPr/>
        </p:nvSpPr>
        <p:spPr>
          <a:xfrm>
            <a:off x="487858" y="1355245"/>
            <a:ext cx="7950747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EC6644"/>
                </a:solidFill>
              </a:rPr>
              <a:t>相对于关系数据库来说，图数据库善于处理大量复杂、互连接、低结构化的数据，这些数据变化迅速，需要频繁的查询</a:t>
            </a:r>
            <a:r>
              <a:rPr lang="en-US" altLang="zh-CN" sz="2000" dirty="0">
                <a:solidFill>
                  <a:srgbClr val="EC6644"/>
                </a:solidFill>
              </a:rPr>
              <a:t>——</a:t>
            </a:r>
            <a:r>
              <a:rPr lang="zh-CN" altLang="en-US" sz="2000" dirty="0">
                <a:solidFill>
                  <a:srgbClr val="EC6644"/>
                </a:solidFill>
              </a:rPr>
              <a:t>在关系数据库中，这些查询会导致大量的表连接，因此会产生性能上的问题。</a:t>
            </a:r>
            <a:endParaRPr lang="en-US" altLang="zh-CN" sz="2000" dirty="0">
              <a:solidFill>
                <a:srgbClr val="EC6644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DD3F07-C885-49FE-8BCC-565DA228A3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6" y="3009128"/>
            <a:ext cx="2733675" cy="3562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1C33F2-A1B0-4CBD-B6ED-E69404C51C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68" y="3919354"/>
            <a:ext cx="3466199" cy="174189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00321A9-0ADE-4688-B02A-714AC1D77174}"/>
              </a:ext>
            </a:extLst>
          </p:cNvPr>
          <p:cNvSpPr txBox="1"/>
          <p:nvPr/>
        </p:nvSpPr>
        <p:spPr>
          <a:xfrm>
            <a:off x="2024923" y="2755091"/>
            <a:ext cx="2649998" cy="42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EC6644"/>
                </a:solidFill>
              </a:rPr>
              <a:t>当你使用关系数据库</a:t>
            </a:r>
            <a:endParaRPr lang="en-US" altLang="zh-CN" sz="1600" dirty="0">
              <a:solidFill>
                <a:srgbClr val="EC6644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7B9CAE-1250-4F4D-93F9-41985E29E166}"/>
              </a:ext>
            </a:extLst>
          </p:cNvPr>
          <p:cNvSpPr txBox="1"/>
          <p:nvPr/>
        </p:nvSpPr>
        <p:spPr>
          <a:xfrm>
            <a:off x="6611669" y="3429000"/>
            <a:ext cx="2649998" cy="42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EC6644"/>
                </a:solidFill>
              </a:rPr>
              <a:t>当你使用</a:t>
            </a:r>
            <a:r>
              <a:rPr lang="en-US" altLang="zh-CN" sz="1600" dirty="0">
                <a:solidFill>
                  <a:srgbClr val="EC6644"/>
                </a:solidFill>
              </a:rPr>
              <a:t>neo4j</a:t>
            </a:r>
          </a:p>
        </p:txBody>
      </p:sp>
    </p:spTree>
    <p:extLst>
      <p:ext uri="{BB962C8B-B14F-4D97-AF65-F5344CB8AC3E}">
        <p14:creationId xmlns:p14="http://schemas.microsoft.com/office/powerpoint/2010/main" val="293775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_文本框 11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>
            <a:extLst>
              <a:ext uri="{FF2B5EF4-FFF2-40B4-BE49-F238E27FC236}">
                <a16:creationId xmlns:a16="http://schemas.microsoft.com/office/drawing/2014/main" id="{3F418214-2A20-44B0-8CD0-0C37240F767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3191" y="286522"/>
            <a:ext cx="4728300" cy="6667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733" dirty="0">
                <a:solidFill>
                  <a:srgbClr val="EC6644"/>
                </a:solidFill>
                <a:latin typeface="Arial"/>
                <a:ea typeface="微软雅黑"/>
                <a:sym typeface="Calibri" panose="020F0502020204030204" pitchFamily="34" charset="0"/>
              </a:rPr>
              <a:t>使用工具</a:t>
            </a:r>
            <a:endParaRPr lang="en-US" altLang="zh-CN" sz="3733" dirty="0">
              <a:solidFill>
                <a:srgbClr val="EC6644"/>
              </a:solidFill>
              <a:latin typeface="Arial"/>
              <a:ea typeface="微软雅黑"/>
              <a:sym typeface="Calibri" panose="020F0502020204030204" pitchFamily="34" charset="0"/>
            </a:endParaRPr>
          </a:p>
        </p:txBody>
      </p:sp>
      <p:cxnSp>
        <p:nvCxnSpPr>
          <p:cNvPr id="14" name="PA_直接连接符 17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>
            <a:extLst>
              <a:ext uri="{FF2B5EF4-FFF2-40B4-BE49-F238E27FC236}">
                <a16:creationId xmlns:a16="http://schemas.microsoft.com/office/drawing/2014/main" id="{53CEDF23-AB35-45C9-B348-4D8A44721BEB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383117" y="1107594"/>
            <a:ext cx="444615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DC39546-3046-42B9-8653-D71274F5C4A2}"/>
              </a:ext>
            </a:extLst>
          </p:cNvPr>
          <p:cNvSpPr txBox="1"/>
          <p:nvPr/>
        </p:nvSpPr>
        <p:spPr>
          <a:xfrm>
            <a:off x="487859" y="1355245"/>
            <a:ext cx="73890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EC6644"/>
                </a:solidFill>
              </a:rPr>
              <a:t>IDEA: </a:t>
            </a:r>
            <a:r>
              <a:rPr lang="en-US" altLang="zh-CN" sz="2800" dirty="0" err="1">
                <a:solidFill>
                  <a:srgbClr val="EC6644"/>
                </a:solidFill>
              </a:rPr>
              <a:t>IntelIJ</a:t>
            </a:r>
            <a:endParaRPr lang="en-US" altLang="zh-CN" sz="2800" dirty="0">
              <a:solidFill>
                <a:srgbClr val="EC664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EC6644"/>
                </a:solidFill>
              </a:rPr>
              <a:t>框架：</a:t>
            </a:r>
            <a:r>
              <a:rPr lang="en-US" altLang="zh-CN" sz="2800" dirty="0">
                <a:solidFill>
                  <a:srgbClr val="EC6644"/>
                </a:solidFill>
              </a:rPr>
              <a:t>Spring boot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EC6644"/>
                </a:solidFill>
              </a:rPr>
              <a:t>数据库：</a:t>
            </a:r>
            <a:r>
              <a:rPr lang="en-US" altLang="zh-CN" sz="2800" dirty="0">
                <a:solidFill>
                  <a:srgbClr val="EC6644"/>
                </a:solidFill>
              </a:rPr>
              <a:t>Neo4j community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EC6644"/>
                </a:solidFill>
              </a:rPr>
              <a:t>结合</a:t>
            </a:r>
            <a:r>
              <a:rPr lang="en-US" altLang="zh-CN" sz="2800" dirty="0" err="1">
                <a:solidFill>
                  <a:srgbClr val="EC6644"/>
                </a:solidFill>
              </a:rPr>
              <a:t>thymeleaf</a:t>
            </a:r>
            <a:r>
              <a:rPr lang="zh-CN" altLang="en-US" sz="2800" dirty="0">
                <a:solidFill>
                  <a:srgbClr val="EC6644"/>
                </a:solidFill>
              </a:rPr>
              <a:t>、</a:t>
            </a:r>
            <a:r>
              <a:rPr lang="en-US" altLang="zh-CN" sz="2800" dirty="0" err="1">
                <a:solidFill>
                  <a:srgbClr val="EC6644"/>
                </a:solidFill>
              </a:rPr>
              <a:t>avalonjs</a:t>
            </a:r>
            <a:r>
              <a:rPr lang="zh-CN" altLang="en-US" sz="2800" dirty="0">
                <a:solidFill>
                  <a:srgbClr val="EC6644"/>
                </a:solidFill>
              </a:rPr>
              <a:t>等一些基础的用法进行实现</a:t>
            </a:r>
            <a:endParaRPr lang="en-US" altLang="zh-CN" sz="2800" dirty="0">
              <a:solidFill>
                <a:srgbClr val="EC6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8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_文本框 11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>
            <a:extLst>
              <a:ext uri="{FF2B5EF4-FFF2-40B4-BE49-F238E27FC236}">
                <a16:creationId xmlns:a16="http://schemas.microsoft.com/office/drawing/2014/main" id="{3F418214-2A20-44B0-8CD0-0C37240F767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3191" y="286522"/>
            <a:ext cx="4728300" cy="6667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733" dirty="0">
                <a:solidFill>
                  <a:srgbClr val="EC6644"/>
                </a:solidFill>
                <a:latin typeface="Arial"/>
                <a:ea typeface="微软雅黑"/>
                <a:sym typeface="Calibri" panose="020F0502020204030204" pitchFamily="34" charset="0"/>
              </a:rPr>
              <a:t>数据库设计</a:t>
            </a:r>
            <a:endParaRPr lang="en-US" altLang="zh-CN" sz="3733" dirty="0">
              <a:solidFill>
                <a:srgbClr val="EC6644"/>
              </a:solidFill>
              <a:latin typeface="Arial"/>
              <a:ea typeface="微软雅黑"/>
              <a:sym typeface="Calibri" panose="020F0502020204030204" pitchFamily="34" charset="0"/>
            </a:endParaRPr>
          </a:p>
        </p:txBody>
      </p:sp>
      <p:cxnSp>
        <p:nvCxnSpPr>
          <p:cNvPr id="14" name="PA_直接连接符 17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>
            <a:extLst>
              <a:ext uri="{FF2B5EF4-FFF2-40B4-BE49-F238E27FC236}">
                <a16:creationId xmlns:a16="http://schemas.microsoft.com/office/drawing/2014/main" id="{53CEDF23-AB35-45C9-B348-4D8A44721BEB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383117" y="1107594"/>
            <a:ext cx="444615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DC39546-3046-42B9-8653-D71274F5C4A2}"/>
              </a:ext>
            </a:extLst>
          </p:cNvPr>
          <p:cNvSpPr txBox="1"/>
          <p:nvPr/>
        </p:nvSpPr>
        <p:spPr>
          <a:xfrm>
            <a:off x="487859" y="1355245"/>
            <a:ext cx="7389044" cy="4611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EC6644"/>
                </a:solidFill>
              </a:rPr>
              <a:t>本次的目标是一个基于</a:t>
            </a:r>
            <a:r>
              <a:rPr lang="en-US" altLang="zh-CN" sz="2200" dirty="0">
                <a:solidFill>
                  <a:srgbClr val="EC6644"/>
                </a:solidFill>
              </a:rPr>
              <a:t>neo4j</a:t>
            </a:r>
            <a:r>
              <a:rPr lang="zh-CN" altLang="en-US" sz="2200" dirty="0">
                <a:solidFill>
                  <a:srgbClr val="EC6644"/>
                </a:solidFill>
              </a:rPr>
              <a:t>简单的社交网络的实现，非常地简单明了：</a:t>
            </a:r>
            <a:endParaRPr lang="en-US" altLang="zh-CN" sz="2200" dirty="0">
              <a:solidFill>
                <a:srgbClr val="EC664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EC6644"/>
                </a:solidFill>
              </a:rPr>
              <a:t>node:</a:t>
            </a:r>
            <a:r>
              <a:rPr lang="zh-CN" altLang="en-US" sz="2200" dirty="0">
                <a:solidFill>
                  <a:srgbClr val="EC6644"/>
                </a:solidFill>
              </a:rPr>
              <a:t>用户、标签（兴趣爱好）</a:t>
            </a:r>
            <a:endParaRPr lang="en-US" altLang="zh-CN" sz="2200" dirty="0">
              <a:solidFill>
                <a:srgbClr val="EC664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EC6644"/>
                </a:solidFill>
              </a:rPr>
              <a:t>relation</a:t>
            </a:r>
            <a:r>
              <a:rPr lang="zh-CN" altLang="en-US" sz="2200" dirty="0">
                <a:solidFill>
                  <a:srgbClr val="EC6644"/>
                </a:solidFill>
              </a:rPr>
              <a:t>：关注、喜欢</a:t>
            </a:r>
            <a:endParaRPr lang="en-US" altLang="zh-CN" sz="2200" dirty="0">
              <a:solidFill>
                <a:srgbClr val="EC664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EC6644"/>
                </a:solidFill>
              </a:rPr>
              <a:t>Node</a:t>
            </a:r>
            <a:r>
              <a:rPr lang="zh-CN" altLang="en-US" sz="2200" dirty="0">
                <a:solidFill>
                  <a:srgbClr val="EC6644"/>
                </a:solidFill>
              </a:rPr>
              <a:t>和</a:t>
            </a:r>
            <a:r>
              <a:rPr lang="en-US" altLang="zh-CN" sz="2200" dirty="0">
                <a:solidFill>
                  <a:srgbClr val="EC6644"/>
                </a:solidFill>
              </a:rPr>
              <a:t>relation</a:t>
            </a:r>
            <a:r>
              <a:rPr lang="zh-CN" altLang="en-US" sz="2200" dirty="0">
                <a:solidFill>
                  <a:srgbClr val="EC6644"/>
                </a:solidFill>
              </a:rPr>
              <a:t>之间的关系：</a:t>
            </a:r>
            <a:endParaRPr lang="en-US" altLang="zh-CN" sz="2200" dirty="0">
              <a:solidFill>
                <a:srgbClr val="EC664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EC6644"/>
                </a:solidFill>
              </a:rPr>
              <a:t>用户关注其他另一位用户；</a:t>
            </a:r>
            <a:endParaRPr lang="en-US" altLang="zh-CN" sz="2200" dirty="0">
              <a:solidFill>
                <a:srgbClr val="EC664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EC6644"/>
                </a:solidFill>
              </a:rPr>
              <a:t>用户和特定标签建立喜欢关系；</a:t>
            </a:r>
            <a:endParaRPr lang="en-US" altLang="zh-CN" sz="2200" dirty="0">
              <a:solidFill>
                <a:srgbClr val="EC664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EC6644"/>
                </a:solidFill>
              </a:rPr>
              <a:t>通过基础的关系来实现通过名字、公共标签查询并进行关系的增删改查</a:t>
            </a:r>
            <a:endParaRPr lang="en-US" altLang="zh-CN" sz="2200" dirty="0">
              <a:solidFill>
                <a:srgbClr val="EC6644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5555" y="286522"/>
            <a:ext cx="5478885" cy="632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0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328186A-B4E3-429F-9716-50C6C14EF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71" y="486827"/>
            <a:ext cx="6006308" cy="463935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59F7C78-6892-44FB-B23B-F0BC1C42C18F}"/>
              </a:ext>
            </a:extLst>
          </p:cNvPr>
          <p:cNvSpPr txBox="1"/>
          <p:nvPr/>
        </p:nvSpPr>
        <p:spPr>
          <a:xfrm>
            <a:off x="1610077" y="5490051"/>
            <a:ext cx="8573014" cy="54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EC6644"/>
                </a:solidFill>
              </a:rPr>
              <a:t>左（用户关系）右（基于一个兴趣的查询）可见相比表格更加明白</a:t>
            </a:r>
            <a:endParaRPr lang="en-US" altLang="zh-CN" sz="2200" dirty="0">
              <a:solidFill>
                <a:srgbClr val="EC6644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703105-2249-4BAB-A50F-1A8659555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5991"/>
            <a:ext cx="6032533" cy="500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_文本框 11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>
            <a:extLst>
              <a:ext uri="{FF2B5EF4-FFF2-40B4-BE49-F238E27FC236}">
                <a16:creationId xmlns:a16="http://schemas.microsoft.com/office/drawing/2014/main" id="{3F418214-2A20-44B0-8CD0-0C37240F767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3191" y="286522"/>
            <a:ext cx="4728300" cy="6667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733" dirty="0">
                <a:solidFill>
                  <a:srgbClr val="EC6644"/>
                </a:solidFill>
                <a:latin typeface="Arial"/>
                <a:ea typeface="微软雅黑"/>
                <a:sym typeface="Calibri" panose="020F0502020204030204" pitchFamily="34" charset="0"/>
              </a:rPr>
              <a:t>数据</a:t>
            </a:r>
            <a:endParaRPr lang="en-US" altLang="zh-CN" sz="3733" dirty="0">
              <a:solidFill>
                <a:srgbClr val="EC6644"/>
              </a:solidFill>
              <a:latin typeface="Arial"/>
              <a:ea typeface="微软雅黑"/>
              <a:sym typeface="Calibri" panose="020F0502020204030204" pitchFamily="34" charset="0"/>
            </a:endParaRPr>
          </a:p>
        </p:txBody>
      </p:sp>
      <p:cxnSp>
        <p:nvCxnSpPr>
          <p:cNvPr id="14" name="PA_直接连接符 17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>
            <a:extLst>
              <a:ext uri="{FF2B5EF4-FFF2-40B4-BE49-F238E27FC236}">
                <a16:creationId xmlns:a16="http://schemas.microsoft.com/office/drawing/2014/main" id="{53CEDF23-AB35-45C9-B348-4D8A44721BEB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383117" y="1107594"/>
            <a:ext cx="444615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DC39546-3046-42B9-8653-D71274F5C4A2}"/>
              </a:ext>
            </a:extLst>
          </p:cNvPr>
          <p:cNvSpPr txBox="1"/>
          <p:nvPr/>
        </p:nvSpPr>
        <p:spPr>
          <a:xfrm>
            <a:off x="487859" y="1355245"/>
            <a:ext cx="7389044" cy="3087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EC6644"/>
                </a:solidFill>
              </a:rPr>
              <a:t>用户</a:t>
            </a:r>
            <a:r>
              <a:rPr lang="en-US" altLang="zh-CN" sz="2200" dirty="0">
                <a:solidFill>
                  <a:srgbClr val="EC6644"/>
                </a:solidFill>
              </a:rPr>
              <a:t>(User)</a:t>
            </a:r>
            <a:r>
              <a:rPr lang="zh-CN" altLang="en-US" sz="2200" dirty="0">
                <a:solidFill>
                  <a:srgbClr val="EC6644"/>
                </a:solidFill>
              </a:rPr>
              <a:t>：个人信息（性别、所在地、个性签名、年龄等等）</a:t>
            </a:r>
            <a:endParaRPr lang="en-US" altLang="zh-CN" sz="2200" dirty="0">
              <a:solidFill>
                <a:srgbClr val="EC664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EC6644"/>
                </a:solidFill>
              </a:rPr>
              <a:t>标签</a:t>
            </a:r>
            <a:r>
              <a:rPr lang="en-US" altLang="zh-CN" sz="2200" dirty="0">
                <a:solidFill>
                  <a:srgbClr val="EC6644"/>
                </a:solidFill>
              </a:rPr>
              <a:t>(Tag)</a:t>
            </a:r>
            <a:r>
              <a:rPr lang="zh-CN" altLang="en-US" sz="2200" dirty="0">
                <a:solidFill>
                  <a:srgbClr val="EC6644"/>
                </a:solidFill>
              </a:rPr>
              <a:t>：标签名（其实可以拓展到类似</a:t>
            </a:r>
            <a:r>
              <a:rPr lang="en-US" altLang="zh-CN" sz="2200" dirty="0" err="1">
                <a:solidFill>
                  <a:srgbClr val="EC6644"/>
                </a:solidFill>
              </a:rPr>
              <a:t>lofter</a:t>
            </a:r>
            <a:r>
              <a:rPr lang="zh-CN" altLang="en-US" sz="2200" dirty="0">
                <a:solidFill>
                  <a:srgbClr val="EC6644"/>
                </a:solidFill>
              </a:rPr>
              <a:t>根据标签可以搜索文章的机制，这次重点没有放在上面）</a:t>
            </a:r>
            <a:endParaRPr lang="en-US" altLang="zh-CN" sz="2200" dirty="0">
              <a:solidFill>
                <a:srgbClr val="EC664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EC6644"/>
                </a:solidFill>
              </a:rPr>
              <a:t>关注（</a:t>
            </a:r>
            <a:r>
              <a:rPr lang="en-US" altLang="zh-CN" sz="2200" dirty="0">
                <a:solidFill>
                  <a:srgbClr val="EC6644"/>
                </a:solidFill>
              </a:rPr>
              <a:t>Follow</a:t>
            </a:r>
            <a:r>
              <a:rPr lang="zh-CN" altLang="en-US" sz="2200" dirty="0">
                <a:solidFill>
                  <a:srgbClr val="EC6644"/>
                </a:solidFill>
              </a:rPr>
              <a:t>）</a:t>
            </a:r>
            <a:r>
              <a:rPr lang="en-US" altLang="zh-CN" sz="2200" dirty="0">
                <a:solidFill>
                  <a:srgbClr val="EC6644"/>
                </a:solidFill>
              </a:rPr>
              <a:t>:</a:t>
            </a:r>
            <a:r>
              <a:rPr lang="zh-CN" altLang="en-US" sz="2200" dirty="0">
                <a:solidFill>
                  <a:srgbClr val="EC6644"/>
                </a:solidFill>
              </a:rPr>
              <a:t>关注时间</a:t>
            </a:r>
            <a:endParaRPr lang="en-US" altLang="zh-CN" sz="2200" dirty="0">
              <a:solidFill>
                <a:srgbClr val="EC664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EC6644"/>
                </a:solidFill>
              </a:rPr>
              <a:t>喜欢（</a:t>
            </a:r>
            <a:r>
              <a:rPr lang="en-US" altLang="zh-CN" sz="2200" dirty="0">
                <a:solidFill>
                  <a:srgbClr val="EC6644"/>
                </a:solidFill>
              </a:rPr>
              <a:t>Like</a:t>
            </a:r>
            <a:r>
              <a:rPr lang="zh-CN" altLang="en-US" sz="2200" dirty="0">
                <a:solidFill>
                  <a:srgbClr val="EC6644"/>
                </a:solidFill>
              </a:rPr>
              <a:t>）：喜欢的程度</a:t>
            </a:r>
            <a:r>
              <a:rPr lang="en-US" altLang="zh-CN" sz="2200" dirty="0">
                <a:solidFill>
                  <a:srgbClr val="EC6644"/>
                </a:solidFill>
              </a:rPr>
              <a:t>count</a:t>
            </a:r>
            <a:r>
              <a:rPr lang="zh-CN" altLang="en-US" sz="2200" dirty="0">
                <a:solidFill>
                  <a:srgbClr val="EC6644"/>
                </a:solidFill>
              </a:rPr>
              <a:t>（</a:t>
            </a:r>
            <a:r>
              <a:rPr lang="en-US" altLang="zh-CN" sz="2200" dirty="0">
                <a:solidFill>
                  <a:srgbClr val="EC6644"/>
                </a:solidFill>
              </a:rPr>
              <a:t>1-10</a:t>
            </a:r>
            <a:r>
              <a:rPr lang="zh-CN" altLang="en-US" sz="2200" dirty="0">
                <a:solidFill>
                  <a:srgbClr val="EC6644"/>
                </a:solidFill>
              </a:rPr>
              <a:t>）</a:t>
            </a:r>
            <a:endParaRPr lang="en-US" altLang="zh-CN" sz="2200" dirty="0">
              <a:solidFill>
                <a:srgbClr val="EC6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26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1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>
            <a:extLst>
              <a:ext uri="{FF2B5EF4-FFF2-40B4-BE49-F238E27FC236}">
                <a16:creationId xmlns:a16="http://schemas.microsoft.com/office/drawing/2014/main" id="{3F418214-2A20-44B0-8CD0-0C37240F767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3191" y="286522"/>
            <a:ext cx="4728300" cy="6667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733" dirty="0" smtClean="0">
                <a:solidFill>
                  <a:srgbClr val="EC6644"/>
                </a:solidFill>
                <a:latin typeface="Arial"/>
                <a:ea typeface="微软雅黑"/>
                <a:sym typeface="Calibri" panose="020F0502020204030204" pitchFamily="34" charset="0"/>
              </a:rPr>
              <a:t>共同好友搜索算法</a:t>
            </a:r>
            <a:endParaRPr lang="en-US" altLang="zh-CN" sz="3733" dirty="0">
              <a:solidFill>
                <a:srgbClr val="EC6644"/>
              </a:solidFill>
              <a:latin typeface="Arial"/>
              <a:ea typeface="微软雅黑"/>
              <a:sym typeface="Calibri" panose="020F0502020204030204" pitchFamily="34" charset="0"/>
            </a:endParaRPr>
          </a:p>
        </p:txBody>
      </p:sp>
      <p:cxnSp>
        <p:nvCxnSpPr>
          <p:cNvPr id="3" name="PA_直接连接符 17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>
            <a:extLst>
              <a:ext uri="{FF2B5EF4-FFF2-40B4-BE49-F238E27FC236}">
                <a16:creationId xmlns:a16="http://schemas.microsoft.com/office/drawing/2014/main" id="{53CEDF23-AB35-45C9-B348-4D8A44721BEB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383117" y="1107594"/>
            <a:ext cx="444615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7" name="矩形 6"/>
          <p:cNvSpPr/>
          <p:nvPr/>
        </p:nvSpPr>
        <p:spPr>
          <a:xfrm>
            <a:off x="383117" y="13588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match (</a:t>
            </a:r>
            <a:r>
              <a:rPr lang="en-US" altLang="zh-CN" dirty="0" err="1"/>
              <a:t>a:User</a:t>
            </a:r>
            <a:r>
              <a:rPr lang="en-US" altLang="zh-CN" dirty="0"/>
              <a:t>)-[:Follow]-&gt;(c)&lt;-[:Follow]-(</a:t>
            </a:r>
            <a:r>
              <a:rPr lang="en-US" altLang="zh-CN" dirty="0" err="1"/>
              <a:t>b:User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dirty="0" smtClean="0"/>
              <a:t>where </a:t>
            </a:r>
            <a:r>
              <a:rPr lang="en-US" altLang="zh-CN" dirty="0"/>
              <a:t>a.name={name1} and b.name={name2}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return c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514" y="2361822"/>
            <a:ext cx="3923206" cy="400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9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1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>
            <a:extLst>
              <a:ext uri="{FF2B5EF4-FFF2-40B4-BE49-F238E27FC236}">
                <a16:creationId xmlns:a16="http://schemas.microsoft.com/office/drawing/2014/main" id="{3F418214-2A20-44B0-8CD0-0C37240F767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3191" y="286522"/>
            <a:ext cx="4728300" cy="6667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733" dirty="0" smtClean="0">
                <a:solidFill>
                  <a:srgbClr val="EC6644"/>
                </a:solidFill>
                <a:latin typeface="Arial"/>
                <a:ea typeface="微软雅黑"/>
                <a:sym typeface="Calibri" panose="020F0502020204030204" pitchFamily="34" charset="0"/>
              </a:rPr>
              <a:t>路径算法</a:t>
            </a:r>
            <a:endParaRPr lang="en-US" altLang="zh-CN" sz="3733" dirty="0">
              <a:solidFill>
                <a:srgbClr val="EC6644"/>
              </a:solidFill>
              <a:latin typeface="Arial"/>
              <a:ea typeface="微软雅黑"/>
              <a:sym typeface="Calibri" panose="020F0502020204030204" pitchFamily="34" charset="0"/>
            </a:endParaRPr>
          </a:p>
        </p:txBody>
      </p:sp>
      <p:cxnSp>
        <p:nvCxnSpPr>
          <p:cNvPr id="3" name="PA_直接连接符 17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>
            <a:extLst>
              <a:ext uri="{FF2B5EF4-FFF2-40B4-BE49-F238E27FC236}">
                <a16:creationId xmlns:a16="http://schemas.microsoft.com/office/drawing/2014/main" id="{53CEDF23-AB35-45C9-B348-4D8A44721BEB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383117" y="1107594"/>
            <a:ext cx="444615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5" name="矩形 4"/>
          <p:cNvSpPr/>
          <p:nvPr/>
        </p:nvSpPr>
        <p:spPr>
          <a:xfrm>
            <a:off x="273191" y="1592345"/>
            <a:ext cx="8292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match p = </a:t>
            </a:r>
            <a:r>
              <a:rPr lang="en-US" altLang="zh-CN" dirty="0" err="1"/>
              <a:t>shortestPath</a:t>
            </a:r>
            <a:r>
              <a:rPr lang="en-US" altLang="zh-CN" dirty="0"/>
              <a:t>((</a:t>
            </a:r>
            <a:r>
              <a:rPr lang="en-US" altLang="zh-CN" dirty="0" err="1"/>
              <a:t>a:User</a:t>
            </a:r>
            <a:r>
              <a:rPr lang="en-US" altLang="zh-CN" dirty="0"/>
              <a:t>{name:{name3}})-[*..15]-&gt;(</a:t>
            </a:r>
            <a:r>
              <a:rPr lang="en-US" altLang="zh-CN" dirty="0" err="1"/>
              <a:t>b:User</a:t>
            </a:r>
            <a:r>
              <a:rPr lang="en-US" altLang="zh-CN" dirty="0"/>
              <a:t>{name:{name4}})) </a:t>
            </a:r>
            <a:endParaRPr lang="en-US" altLang="zh-CN" dirty="0" smtClean="0"/>
          </a:p>
          <a:p>
            <a:r>
              <a:rPr lang="en-US" altLang="zh-CN" dirty="0" smtClean="0"/>
              <a:t>RETURN </a:t>
            </a:r>
            <a:r>
              <a:rPr lang="en-US" altLang="zh-CN" dirty="0"/>
              <a:t>p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987" y="2499327"/>
            <a:ext cx="38100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609</Words>
  <Application>Microsoft Office PowerPoint</Application>
  <PresentationFormat>宽屏</PresentationFormat>
  <Paragraphs>58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方正书宋简体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越</dc:creator>
  <cp:lastModifiedBy>赵奕威</cp:lastModifiedBy>
  <cp:revision>18</cp:revision>
  <dcterms:created xsi:type="dcterms:W3CDTF">2018-06-19T11:51:03Z</dcterms:created>
  <dcterms:modified xsi:type="dcterms:W3CDTF">2018-06-20T01:15:38Z</dcterms:modified>
</cp:coreProperties>
</file>