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378" r:id="rId4"/>
    <p:sldId id="461" r:id="rId6"/>
    <p:sldId id="476" r:id="rId7"/>
    <p:sldId id="477" r:id="rId8"/>
    <p:sldId id="478" r:id="rId9"/>
    <p:sldId id="479" r:id="rId10"/>
    <p:sldId id="480" r:id="rId11"/>
    <p:sldId id="481" r:id="rId12"/>
    <p:sldId id="482" r:id="rId13"/>
    <p:sldId id="483" r:id="rId14"/>
    <p:sldId id="484"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98" r:id="rId29"/>
    <p:sldId id="499" r:id="rId30"/>
    <p:sldId id="500" r:id="rId31"/>
    <p:sldId id="257" r:id="rId32"/>
    <p:sldId id="380" r:id="rId33"/>
    <p:sldId id="296" r:id="rId34"/>
    <p:sldId id="297" r:id="rId35"/>
    <p:sldId id="298" r:id="rId36"/>
    <p:sldId id="301" r:id="rId37"/>
    <p:sldId id="299" r:id="rId38"/>
    <p:sldId id="300" r:id="rId39"/>
    <p:sldId id="302" r:id="rId40"/>
    <p:sldId id="303"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8" r:id="rId63"/>
    <p:sldId id="349" r:id="rId64"/>
    <p:sldId id="350" r:id="rId65"/>
    <p:sldId id="351" r:id="rId66"/>
    <p:sldId id="352" r:id="rId67"/>
    <p:sldId id="353" r:id="rId68"/>
    <p:sldId id="354" r:id="rId69"/>
    <p:sldId id="355" r:id="rId70"/>
    <p:sldId id="501" r:id="rId71"/>
    <p:sldId id="502" r:id="rId72"/>
    <p:sldId id="503" r:id="rId73"/>
    <p:sldId id="504" r:id="rId74"/>
    <p:sldId id="505" r:id="rId75"/>
    <p:sldId id="506" r:id="rId76"/>
    <p:sldId id="507" r:id="rId77"/>
    <p:sldId id="508" r:id="rId78"/>
    <p:sldId id="509" r:id="rId79"/>
    <p:sldId id="510" r:id="rId80"/>
    <p:sldId id="511" r:id="rId81"/>
    <p:sldId id="512" r:id="rId82"/>
    <p:sldId id="513"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106"/>
    <a:srgbClr val="3A6115"/>
    <a:srgbClr val="3E3244"/>
    <a:srgbClr val="6C5134"/>
    <a:srgbClr val="DEA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5" d="100"/>
          <a:sy n="75" d="100"/>
        </p:scale>
        <p:origin x="1854" y="41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en-US"/>
          </a:p>
        </p:txBody>
      </p:sp>
      <p:sp>
        <p:nvSpPr>
          <p:cNvPr id="4099"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charset="0"/>
              </a:rPr>
            </a:fld>
            <a:endParaRPr lang="zh-CN" altLang="en-US" sz="1200" dirty="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en-US"/>
          </a:p>
        </p:txBody>
      </p:sp>
      <p:sp>
        <p:nvSpPr>
          <p:cNvPr id="4099"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charset="0"/>
              </a:rPr>
            </a:fld>
            <a:endParaRPr lang="zh-CN" altLang="en-US" sz="1200" dirty="0">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pPr lvl="0" eaLnBrk="1" hangingPunct="1"/>
            <a:fld id="{BB962C8B-B14F-4D97-AF65-F5344CB8AC3E}" type="datetimeFigureOut">
              <a:rPr lang="zh-CN" altLang="en-US" sz="1200" dirty="0">
                <a:solidFill>
                  <a:srgbClr val="898989"/>
                </a:solidFill>
                <a:ea typeface="微软雅黑" pitchFamily="2" charset="-122"/>
              </a:rPr>
            </a:fld>
            <a:endParaRPr lang="zh-CN" altLang="en-US" sz="1200" dirty="0">
              <a:solidFill>
                <a:srgbClr val="898989"/>
              </a:solidFill>
              <a:ea typeface="微软雅黑" pitchFamily="2" charset="-122"/>
            </a:endParaRPr>
          </a:p>
        </p:txBody>
      </p:sp>
      <p:sp>
        <p:nvSpPr>
          <p:cNvPr id="4" name="Footer Placeholder 3"/>
          <p:cNvSpPr>
            <a:spLocks noGrp="1"/>
          </p:cNvSpPr>
          <p:nvPr>
            <p:ph type="ftr" sz="quarter" idx="11"/>
          </p:nvPr>
        </p:nvSpPr>
        <p:spPr/>
        <p:txBody>
          <a:bodyPr/>
          <a:lstStyle/>
          <a:p>
            <a:pPr lvl="0" algn="ctr" eaLnBrk="1" hangingPunct="1"/>
            <a:endParaRPr lang="zh-CN" altLang="en-US" sz="1200" dirty="0">
              <a:solidFill>
                <a:srgbClr val="898989"/>
              </a:solidFill>
              <a:ea typeface="微软雅黑" pitchFamily="2" charset="-122"/>
            </a:endParaRPr>
          </a:p>
        </p:txBody>
      </p:sp>
      <p:sp>
        <p:nvSpPr>
          <p:cNvPr id="5" name="Slide Number Placeholder 4"/>
          <p:cNvSpPr>
            <a:spLocks noGrp="1"/>
          </p:cNvSpPr>
          <p:nvPr>
            <p:ph type="sldNum" sz="quarter" idx="12"/>
          </p:nvPr>
        </p:nvSpPr>
        <p:spPr/>
        <p:txBody>
          <a:bodyPr/>
          <a:lstStyle/>
          <a:p>
            <a:pPr lvl="0" algn="r" eaLnBrk="1" hangingPunct="1"/>
            <a:fld id="{9A0DB2DC-4C9A-4742-B13C-FB6460FD3503}" type="slidenum">
              <a:rPr lang="zh-CN" altLang="en-US" sz="1200" dirty="0">
                <a:solidFill>
                  <a:srgbClr val="898989"/>
                </a:solidFill>
                <a:ea typeface="微软雅黑" pitchFamily="2" charset="-122"/>
              </a:rPr>
            </a:fld>
            <a:endParaRPr lang="zh-CN" altLang="en-US" sz="1200" dirty="0">
              <a:solidFill>
                <a:srgbClr val="898989"/>
              </a:solidFill>
              <a:ea typeface="微软雅黑"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miter/>
          </a:ln>
        </p:spPr>
        <p:txBody>
          <a:bodyPr anchor="ctr"/>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miter/>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fld id="{FDE934FF-F4E1-47C5-9CA5-30A81DDE2BE4}" type="datetimeFigureOut">
              <a:rPr lang="en-US" smtClean="0"/>
            </a:fld>
            <a:endParaRPr lang="en-U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512064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512064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512064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512064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490980" y="1555750"/>
            <a:ext cx="6399530" cy="1926590"/>
          </a:xfrm>
          <a:prstGeom prst="rect">
            <a:avLst/>
          </a:prstGeom>
          <a:noFill/>
        </p:spPr>
        <p:txBody>
          <a:bodyPr wrap="square" rtlCol="0" anchor="t">
            <a:spAutoFit/>
          </a:bodyPr>
          <a:lstStyle/>
          <a:p>
            <a:pPr algn="ctr"/>
            <a:r>
              <a:rPr lang="en-US" sz="6000">
                <a:latin typeface="WenQuanYi Micro Hei" charset="0"/>
                <a:ea typeface="WenQuanYi Micro Hei" charset="0"/>
              </a:rPr>
              <a:t>第三周分析和开发情况汇报</a:t>
            </a:r>
          </a:p>
        </p:txBody>
      </p:sp>
      <p:sp>
        <p:nvSpPr>
          <p:cNvPr id="6" name="Text Box 5"/>
          <p:cNvSpPr txBox="1"/>
          <p:nvPr/>
        </p:nvSpPr>
        <p:spPr>
          <a:xfrm>
            <a:off x="3600450" y="4098925"/>
            <a:ext cx="2137410" cy="367665"/>
          </a:xfrm>
          <a:prstGeom prst="rect">
            <a:avLst/>
          </a:prstGeom>
          <a:noFill/>
        </p:spPr>
        <p:txBody>
          <a:bodyPr wrap="square" rtlCol="0" anchor="t">
            <a:spAutoFit/>
          </a:bodyPr>
          <a:lstStyle/>
          <a:p>
            <a:r>
              <a:rPr lang="en-US">
                <a:latin typeface="WenQuanYi Micro Hei" charset="0"/>
                <a:ea typeface="WenQuanYi Micro Hei" charset="0"/>
              </a:rPr>
              <a:t>TooSimple小组</a:t>
            </a:r>
          </a:p>
        </p:txBody>
      </p:sp>
      <p:sp>
        <p:nvSpPr>
          <p:cNvPr id="2" name="Text Box 1"/>
          <p:cNvSpPr txBox="1"/>
          <p:nvPr/>
        </p:nvSpPr>
        <p:spPr>
          <a:xfrm>
            <a:off x="5702935" y="5815330"/>
            <a:ext cx="2137410" cy="640080"/>
          </a:xfrm>
          <a:prstGeom prst="rect">
            <a:avLst/>
          </a:prstGeom>
          <a:noFill/>
        </p:spPr>
        <p:txBody>
          <a:bodyPr wrap="square" rtlCol="0" anchor="t">
            <a:spAutoFit/>
          </a:bodyPr>
          <a:p>
            <a:r>
              <a:rPr lang="x-none"/>
              <a:t>主讲：王驰</a:t>
            </a:r>
            <a:endParaRPr lang="x-none"/>
          </a:p>
          <a:p>
            <a:r>
              <a:rPr lang="x-none"/>
              <a:t>1120132016</a:t>
            </a:r>
            <a:endParaRPr lang="x-none"/>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x-none" sz="3200" dirty="0">
                <a:solidFill>
                  <a:schemeClr val="tx1"/>
                </a:solidFill>
                <a:latin typeface="WenQuanYi Micro Hei" charset="0"/>
                <a:ea typeface="WenQuanYi Micro Hei" charset="0"/>
                <a:sym typeface="+mn-ea"/>
              </a:rPr>
              <a:t>开发过程</a:t>
            </a:r>
            <a:endParaRPr lang="x-none"/>
          </a:p>
        </p:txBody>
      </p:sp>
      <p:sp>
        <p:nvSpPr>
          <p:cNvPr id="3" name="Content Placeholder 2"/>
          <p:cNvSpPr>
            <a:spLocks noGrp="1"/>
          </p:cNvSpPr>
          <p:nvPr>
            <p:ph idx="1"/>
          </p:nvPr>
        </p:nvSpPr>
        <p:spPr>
          <a:xfrm>
            <a:off x="448310" y="1303020"/>
            <a:ext cx="8173085" cy="5281930"/>
          </a:xfrm>
        </p:spPr>
        <p:txBody>
          <a:bodyPr/>
          <a:p>
            <a:pPr marL="0" indent="0">
              <a:buNone/>
            </a:pPr>
            <a:r>
              <a:rPr lang="x-none" sz="2400">
                <a:latin typeface="WenQuanYi Micro Hei" charset="0"/>
                <a:ea typeface="WenQuanYi Micro Hei" charset="0"/>
              </a:rPr>
              <a:t>由此可见，其对Mac，Linux和Windows的路径是确定的，由此我只要在确定的设置下做一个简单的复制即可实现功能了，首先确定源文件路径，</a:t>
            </a:r>
            <a:endParaRPr lang="x-none" sz="2400">
              <a:latin typeface="WenQuanYi Micro Hei" charset="0"/>
              <a:ea typeface="WenQuanYi Micro Hei" charset="0"/>
            </a:endParaRPr>
          </a:p>
          <a:p>
            <a:pPr marL="0" indent="0">
              <a:buNone/>
            </a:pP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Windows：%APPDATA%\\Cppcheck\\Cppcheck-GUI.ini</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Linux&amp;Mac:$HOME/.config/Cppcheck/Cppcheck-GUI.conf</a:t>
            </a:r>
            <a:endParaRPr lang="x-none" sz="2400">
              <a:latin typeface="WenQuanYi Micro Hei" charset="0"/>
              <a:ea typeface="WenQuanYi Micro Hei" charset="0"/>
            </a:endParaRPr>
          </a:p>
          <a:p>
            <a:pPr marL="0" indent="0">
              <a:buNone/>
            </a:pP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发现Linux下QT路径无法使用$HOME获取环境变量，使用Qprocess获取系统环境变量以达到获取路径的目的</a:t>
            </a:r>
            <a:endParaRPr lang="x-none" sz="2400">
              <a:latin typeface="WenQuanYi Micro Hei" charset="0"/>
              <a:ea typeface="WenQuanYi Micro He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x-none" sz="3200" dirty="0">
                <a:solidFill>
                  <a:schemeClr val="tx1"/>
                </a:solidFill>
                <a:latin typeface="WenQuanYi Micro Hei" charset="0"/>
                <a:ea typeface="WenQuanYi Micro Hei" charset="0"/>
                <a:sym typeface="+mn-ea"/>
              </a:rPr>
              <a:t>开发过程</a:t>
            </a:r>
            <a:endParaRPr lang="x-none"/>
          </a:p>
        </p:txBody>
      </p:sp>
      <p:pic>
        <p:nvPicPr>
          <p:cNvPr id="5" name="Picture 4"/>
          <p:cNvPicPr>
            <a:picLocks noChangeAspect="1"/>
          </p:cNvPicPr>
          <p:nvPr/>
        </p:nvPicPr>
        <p:blipFill>
          <a:blip r:embed="rId1"/>
          <a:stretch>
            <a:fillRect/>
          </a:stretch>
        </p:blipFill>
        <p:spPr>
          <a:xfrm>
            <a:off x="71755" y="1402715"/>
            <a:ext cx="9355455" cy="45408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x-none" sz="3200" dirty="0">
                <a:solidFill>
                  <a:schemeClr val="tx1"/>
                </a:solidFill>
                <a:latin typeface="WenQuanYi Micro Hei" charset="0"/>
                <a:ea typeface="WenQuanYi Micro Hei" charset="0"/>
                <a:sym typeface="+mn-ea"/>
              </a:rPr>
              <a:t>开发过程</a:t>
            </a:r>
            <a:endParaRPr lang="x-none"/>
          </a:p>
        </p:txBody>
      </p:sp>
      <p:pic>
        <p:nvPicPr>
          <p:cNvPr id="3" name="Picture 2"/>
          <p:cNvPicPr>
            <a:picLocks noChangeAspect="1"/>
          </p:cNvPicPr>
          <p:nvPr/>
        </p:nvPicPr>
        <p:blipFill>
          <a:blip r:embed="rId1"/>
          <a:stretch>
            <a:fillRect/>
          </a:stretch>
        </p:blipFill>
        <p:spPr>
          <a:xfrm>
            <a:off x="1226820" y="2395220"/>
            <a:ext cx="6927215" cy="4357370"/>
          </a:xfrm>
          <a:prstGeom prst="rect">
            <a:avLst/>
          </a:prstGeom>
        </p:spPr>
      </p:pic>
      <p:sp>
        <p:nvSpPr>
          <p:cNvPr id="6" name="Content Placeholder 5"/>
          <p:cNvSpPr>
            <a:spLocks noGrp="1"/>
          </p:cNvSpPr>
          <p:nvPr>
            <p:ph idx="1"/>
          </p:nvPr>
        </p:nvSpPr>
        <p:spPr>
          <a:xfrm>
            <a:off x="448945" y="1303655"/>
            <a:ext cx="8173085" cy="1006475"/>
          </a:xfrm>
        </p:spPr>
        <p:txBody>
          <a:bodyPr/>
          <a:p>
            <a:r>
              <a:rPr lang="x-none" sz="2400">
                <a:latin typeface="WenQuanYi Micro Hei" charset="0"/>
                <a:ea typeface="WenQuanYi Micro Hei" charset="0"/>
              </a:rPr>
              <a:t>进行必要的文件存在性检测后使用QFile进行文件间的复制</a:t>
            </a:r>
            <a:endParaRPr lang="x-none" sz="2400">
              <a:latin typeface="WenQuanYi Micro Hei" charset="0"/>
              <a:ea typeface="WenQuanYi Micro He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x-none" sz="3200" dirty="0">
                <a:solidFill>
                  <a:schemeClr val="tx1"/>
                </a:solidFill>
                <a:latin typeface="WenQuanYi Micro Hei" charset="0"/>
                <a:ea typeface="WenQuanYi Micro Hei" charset="0"/>
                <a:sym typeface="+mn-ea"/>
              </a:rPr>
              <a:t>开发过程</a:t>
            </a:r>
            <a:endParaRPr lang="x-none"/>
          </a:p>
        </p:txBody>
      </p:sp>
      <p:sp>
        <p:nvSpPr>
          <p:cNvPr id="6" name="Content Placeholder 5"/>
          <p:cNvSpPr>
            <a:spLocks noGrp="1"/>
          </p:cNvSpPr>
          <p:nvPr>
            <p:ph idx="1"/>
          </p:nvPr>
        </p:nvSpPr>
        <p:spPr>
          <a:xfrm>
            <a:off x="449580" y="1303655"/>
            <a:ext cx="8173085" cy="4132580"/>
          </a:xfrm>
        </p:spPr>
        <p:txBody>
          <a:bodyPr/>
          <a:p>
            <a:r>
              <a:rPr lang="x-none" sz="2400">
                <a:latin typeface="WenQuanYi Micro Hei" charset="0"/>
                <a:ea typeface="WenQuanYi Micro Hei" charset="0"/>
              </a:rPr>
              <a:t>进行导出检测，成功，但是发现无法做到实时导出，猜测是临时设置不会实时保存到设置保存文件导致复制的是老的设置。</a:t>
            </a:r>
            <a:endParaRPr lang="x-none" sz="2400">
              <a:latin typeface="WenQuanYi Micro Hei" charset="0"/>
              <a:ea typeface="WenQuanYi Micro Hei" charset="0"/>
            </a:endParaRPr>
          </a:p>
          <a:p>
            <a:r>
              <a:rPr lang="x-none" sz="2400">
                <a:latin typeface="WenQuanYi Micro Hei" charset="0"/>
                <a:ea typeface="WenQuanYi Micro Hei" charset="0"/>
              </a:rPr>
              <a:t>经实验，发现当软件关闭时设置才会更新，于是去closeEvent函数查看，发现SaveSettings函数</a:t>
            </a:r>
            <a:endParaRPr lang="x-none" sz="2400">
              <a:latin typeface="WenQuanYi Micro Hei" charset="0"/>
              <a:ea typeface="WenQuanYi Micro Hei" charset="0"/>
            </a:endParaRPr>
          </a:p>
          <a:p>
            <a:r>
              <a:rPr lang="x-none" sz="2400">
                <a:latin typeface="WenQuanYi Micro Hei" charset="0"/>
                <a:ea typeface="WenQuanYi Micro Hei" charset="0"/>
              </a:rPr>
              <a:t>加到导出函数第一句进行强制设置保存，发现能完美实现实时导出设置功能</a:t>
            </a:r>
            <a:endParaRPr lang="x-none" sz="2400">
              <a:latin typeface="WenQuanYi Micro Hei" charset="0"/>
              <a:ea typeface="WenQuanYi Micro Hei" charset="0"/>
            </a:endParaRPr>
          </a:p>
          <a:p>
            <a:endParaRPr lang="x-none" sz="2400">
              <a:latin typeface="WenQuanYi Micro Hei" charset="0"/>
              <a:ea typeface="WenQuanYi Micro Hei" charset="0"/>
            </a:endParaRPr>
          </a:p>
        </p:txBody>
      </p:sp>
      <p:pic>
        <p:nvPicPr>
          <p:cNvPr id="4" name="Picture 3"/>
          <p:cNvPicPr>
            <a:picLocks noChangeAspect="1"/>
          </p:cNvPicPr>
          <p:nvPr/>
        </p:nvPicPr>
        <p:blipFill>
          <a:blip r:embed="rId1"/>
          <a:stretch>
            <a:fillRect/>
          </a:stretch>
        </p:blipFill>
        <p:spPr>
          <a:xfrm>
            <a:off x="1713230" y="4177665"/>
            <a:ext cx="5941060" cy="1851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en-US" sz="3200">
                <a:latin typeface="WenQuanYi Micro Hei" charset="0"/>
                <a:ea typeface="WenQuanYi Micro Hei" charset="0"/>
                <a:sym typeface="+mn-ea"/>
              </a:rPr>
              <a:t>开发中遇到的问题</a:t>
            </a:r>
            <a:endParaRPr lang="x-none"/>
          </a:p>
        </p:txBody>
      </p:sp>
      <p:sp>
        <p:nvSpPr>
          <p:cNvPr id="6" name="Content Placeholder 5"/>
          <p:cNvSpPr>
            <a:spLocks noGrp="1"/>
          </p:cNvSpPr>
          <p:nvPr>
            <p:ph idx="1"/>
          </p:nvPr>
        </p:nvSpPr>
        <p:spPr>
          <a:xfrm>
            <a:off x="449580" y="1303655"/>
            <a:ext cx="8173085" cy="4132580"/>
          </a:xfrm>
        </p:spPr>
        <p:txBody>
          <a:bodyPr/>
          <a:p>
            <a:r>
              <a:rPr lang="x-none" sz="2400">
                <a:latin typeface="WenQuanYi Micro Hei" charset="0"/>
                <a:ea typeface="WenQuanYi Micro Hei" charset="0"/>
              </a:rPr>
              <a:t>QT编程不熟悉</a:t>
            </a:r>
            <a:endParaRPr lang="x-none" sz="2400">
              <a:latin typeface="WenQuanYi Micro Hei" charset="0"/>
              <a:ea typeface="WenQuanYi Micro Hei" charset="0"/>
            </a:endParaRPr>
          </a:p>
          <a:p>
            <a:r>
              <a:rPr lang="x-none" sz="2400">
                <a:latin typeface="WenQuanYi Micro Hei" charset="0"/>
                <a:ea typeface="WenQuanYi Micro Hei" charset="0"/>
              </a:rPr>
              <a:t>Linux无法直接获取环境变量$HOME</a:t>
            </a:r>
            <a:endParaRPr lang="x-none" sz="2400">
              <a:latin typeface="WenQuanYi Micro Hei" charset="0"/>
              <a:ea typeface="WenQuanYi Micro Hei" charset="0"/>
            </a:endParaRPr>
          </a:p>
          <a:p>
            <a:r>
              <a:rPr lang="x-none" sz="2400">
                <a:latin typeface="WenQuanYi Micro Hei" charset="0"/>
                <a:ea typeface="WenQuanYi Micro Hei" charset="0"/>
              </a:rPr>
              <a:t>实时导出的实现</a:t>
            </a:r>
            <a:endParaRPr lang="x-none" sz="2400">
              <a:latin typeface="WenQuanYi Micro Hei" charset="0"/>
              <a:ea typeface="WenQuanYi Micro Hei" charset="0"/>
            </a:endParaRPr>
          </a:p>
          <a:p>
            <a:r>
              <a:rPr lang="x-none" sz="2400">
                <a:latin typeface="WenQuanYi Micro Hei" charset="0"/>
                <a:ea typeface="WenQuanYi Micro Hei" charset="0"/>
              </a:rPr>
              <a:t>所需函数的锁定</a:t>
            </a:r>
            <a:endParaRPr lang="x-none" sz="2400">
              <a:latin typeface="WenQuanYi Micro Hei" charset="0"/>
              <a:ea typeface="WenQuanYi Micro He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等腰三角形 33"/>
          <p:cNvSpPr/>
          <p:nvPr/>
        </p:nvSpPr>
        <p:spPr>
          <a:xfrm rot="16200000">
            <a:off x="1535113" y="4406900"/>
            <a:ext cx="1727200" cy="1296988"/>
          </a:xfrm>
          <a:prstGeom prst="triangle">
            <a:avLst>
              <a:gd name="adj" fmla="val 50000"/>
            </a:avLst>
          </a:prstGeom>
          <a:solidFill>
            <a:srgbClr val="2C7494"/>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75" name="椭圆 34"/>
          <p:cNvSpPr/>
          <p:nvPr/>
        </p:nvSpPr>
        <p:spPr>
          <a:xfrm>
            <a:off x="2516188" y="4651375"/>
            <a:ext cx="325437" cy="323850"/>
          </a:xfrm>
          <a:prstGeom prst="ellipse">
            <a:avLst/>
          </a:prstGeom>
          <a:solidFill>
            <a:sysClr val="grayText" lastClr="00000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76" name="椭圆 35"/>
          <p:cNvSpPr/>
          <p:nvPr/>
        </p:nvSpPr>
        <p:spPr>
          <a:xfrm>
            <a:off x="2582863" y="4722813"/>
            <a:ext cx="182562" cy="182562"/>
          </a:xfrm>
          <a:prstGeom prst="ellipse">
            <a:avLst/>
          </a:prstGeom>
          <a:solidFill>
            <a:srgbClr val="0D0D0D"/>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77" name="椭圆 36"/>
          <p:cNvSpPr/>
          <p:nvPr/>
        </p:nvSpPr>
        <p:spPr>
          <a:xfrm>
            <a:off x="2705100" y="4949825"/>
            <a:ext cx="49213" cy="49213"/>
          </a:xfrm>
          <a:prstGeom prst="ellipse">
            <a:avLst/>
          </a:prstGeom>
          <a:solidFill>
            <a:sysClr val="grayText" lastClr="00000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78" name="矩形 37"/>
          <p:cNvSpPr/>
          <p:nvPr/>
        </p:nvSpPr>
        <p:spPr>
          <a:xfrm>
            <a:off x="2994025" y="5022850"/>
            <a:ext cx="3617913" cy="147638"/>
          </a:xfrm>
          <a:prstGeom prst="rect">
            <a:avLst/>
          </a:prstGeom>
          <a:solidFill>
            <a:srgbClr val="2C7494"/>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79" name="等腰三角形 7"/>
          <p:cNvSpPr/>
          <p:nvPr/>
        </p:nvSpPr>
        <p:spPr>
          <a:xfrm rot="16200000">
            <a:off x="6410325" y="4719638"/>
            <a:ext cx="1157288" cy="754062"/>
          </a:xfrm>
          <a:custGeom>
            <a:avLst/>
            <a:gdLst/>
            <a:ahLst/>
            <a:cxnLst/>
            <a:rect l="0" t="0" r="0" b="0"/>
            <a:pathLst>
              <a:path w="1541765" h="1005412">
                <a:moveTo>
                  <a:pt x="1541765" y="1005412"/>
                </a:moveTo>
                <a:lnTo>
                  <a:pt x="0" y="1005412"/>
                </a:lnTo>
                <a:lnTo>
                  <a:pt x="670275" y="0"/>
                </a:lnTo>
                <a:lnTo>
                  <a:pt x="871491" y="0"/>
                </a:lnTo>
                <a:lnTo>
                  <a:pt x="1541765" y="1005412"/>
                </a:lnTo>
                <a:close/>
              </a:path>
            </a:pathLst>
          </a:custGeom>
          <a:solidFill>
            <a:srgbClr val="2C7494">
              <a:alpha val="100000"/>
            </a:srgbClr>
          </a:solidFill>
          <a:ln w="9525">
            <a:noFill/>
          </a:ln>
        </p:spPr>
        <p:txBody>
          <a:bodyPr/>
          <a:lstStyle/>
          <a:p>
            <a:endParaRPr lang="en-US"/>
          </a:p>
        </p:txBody>
      </p:sp>
      <p:sp>
        <p:nvSpPr>
          <p:cNvPr id="3080" name="矩形 39"/>
          <p:cNvSpPr/>
          <p:nvPr/>
        </p:nvSpPr>
        <p:spPr>
          <a:xfrm>
            <a:off x="3484880" y="4001135"/>
            <a:ext cx="377825" cy="1000760"/>
          </a:xfrm>
          <a:prstGeom prst="rect">
            <a:avLst/>
          </a:prstGeom>
          <a:solidFill>
            <a:schemeClr val="bg1">
              <a:lumMod val="75000"/>
            </a:schemeClr>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82" name="矩形 41"/>
          <p:cNvSpPr/>
          <p:nvPr/>
        </p:nvSpPr>
        <p:spPr>
          <a:xfrm>
            <a:off x="4181475" y="2989580"/>
            <a:ext cx="379730" cy="1997075"/>
          </a:xfrm>
          <a:prstGeom prst="rect">
            <a:avLst/>
          </a:prstGeom>
          <a:solidFill>
            <a:schemeClr val="bg1">
              <a:lumMod val="75000"/>
            </a:schemeClr>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84" name="矩形 43"/>
          <p:cNvSpPr/>
          <p:nvPr/>
        </p:nvSpPr>
        <p:spPr>
          <a:xfrm>
            <a:off x="4895850" y="4034790"/>
            <a:ext cx="377825" cy="954405"/>
          </a:xfrm>
          <a:prstGeom prst="rect">
            <a:avLst/>
          </a:prstGeom>
          <a:solidFill>
            <a:schemeClr val="bg1">
              <a:lumMod val="75000"/>
            </a:schemeClr>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86" name="矩形 45"/>
          <p:cNvSpPr/>
          <p:nvPr/>
        </p:nvSpPr>
        <p:spPr>
          <a:xfrm>
            <a:off x="5642610" y="2990850"/>
            <a:ext cx="377825" cy="2000885"/>
          </a:xfrm>
          <a:prstGeom prst="rect">
            <a:avLst/>
          </a:prstGeom>
          <a:solidFill>
            <a:schemeClr val="tx1">
              <a:lumMod val="85000"/>
              <a:lumOff val="15000"/>
            </a:schemeClr>
          </a:solidFill>
          <a:ln w="9525">
            <a:noFill/>
            <a:miter/>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88" name="任意多边形 47"/>
          <p:cNvSpPr/>
          <p:nvPr/>
        </p:nvSpPr>
        <p:spPr>
          <a:xfrm>
            <a:off x="3649663" y="5153025"/>
            <a:ext cx="185737" cy="481013"/>
          </a:xfrm>
          <a:custGeom>
            <a:avLst/>
            <a:gdLst/>
            <a:ahLst/>
            <a:cxnLst>
              <a:cxn ang="0">
                <a:pos x="0" y="0"/>
              </a:cxn>
              <a:cxn ang="0">
                <a:pos x="0" y="294497"/>
              </a:cxn>
              <a:cxn ang="0">
                <a:pos x="185737" y="481013"/>
              </a:cxn>
            </a:cxnLst>
            <a:rect l="0" t="0" r="0" b="0"/>
            <a:pathLst>
              <a:path w="248195" h="640080">
                <a:moveTo>
                  <a:pt x="0" y="0"/>
                </a:moveTo>
                <a:lnTo>
                  <a:pt x="0" y="391885"/>
                </a:lnTo>
                <a:lnTo>
                  <a:pt x="248195" y="640080"/>
                </a:lnTo>
              </a:path>
            </a:pathLst>
          </a:custGeom>
          <a:noFill/>
          <a:ln w="25400" cap="flat" cmpd="sng">
            <a:solidFill>
              <a:srgbClr val="F79646"/>
            </a:solidFill>
            <a:prstDash val="solid"/>
            <a:headEnd type="none" w="med" len="med"/>
            <a:tailEnd type="none" w="med" len="med"/>
          </a:ln>
        </p:spPr>
        <p:txBody>
          <a:bodyPr/>
          <a:lstStyle/>
          <a:p>
            <a:endParaRPr lang="en-US"/>
          </a:p>
        </p:txBody>
      </p:sp>
      <p:sp>
        <p:nvSpPr>
          <p:cNvPr id="3089" name="TextBox 48"/>
          <p:cNvSpPr txBox="1"/>
          <p:nvPr/>
        </p:nvSpPr>
        <p:spPr>
          <a:xfrm flipH="1">
            <a:off x="3324225" y="3613785"/>
            <a:ext cx="671195" cy="258445"/>
          </a:xfrm>
          <a:prstGeom prst="rect">
            <a:avLst/>
          </a:prstGeom>
          <a:noFill/>
          <a:ln w="9525">
            <a:noFill/>
            <a:miter/>
          </a:ln>
        </p:spPr>
        <p:txBody>
          <a:bodyPr anchor="ctr"/>
          <a:lstStyle/>
          <a:p>
            <a:pPr lvl="0" algn="ctr" eaLnBrk="1" hangingPunct="1"/>
            <a:r>
              <a:rPr lang="x-none" altLang="en-US" sz="1300" b="1" dirty="0">
                <a:solidFill>
                  <a:srgbClr val="2C7494"/>
                </a:solidFill>
                <a:latin typeface="Arial Rounded MT Bold" pitchFamily="2" charset="0"/>
                <a:ea typeface="微软雅黑" pitchFamily="2" charset="-122"/>
              </a:rPr>
              <a:t>50</a:t>
            </a:r>
            <a:r>
              <a:rPr lang="en-US" altLang="x-none" sz="1300" b="1" dirty="0">
                <a:solidFill>
                  <a:srgbClr val="2C7494"/>
                </a:solidFill>
                <a:latin typeface="Arial Rounded MT Bold" pitchFamily="2" charset="0"/>
                <a:ea typeface="微软雅黑" pitchFamily="2" charset="-122"/>
              </a:rPr>
              <a:t>%</a:t>
            </a:r>
            <a:endParaRPr lang="x-none" altLang="en-US" sz="1300" b="1" dirty="0">
              <a:solidFill>
                <a:srgbClr val="2C7494"/>
              </a:solidFill>
              <a:latin typeface="Arial Rounded MT Bold" pitchFamily="2" charset="0"/>
              <a:ea typeface="微软雅黑" pitchFamily="2" charset="-122"/>
            </a:endParaRPr>
          </a:p>
        </p:txBody>
      </p:sp>
      <p:sp>
        <p:nvSpPr>
          <p:cNvPr id="3090" name="TextBox 49"/>
          <p:cNvSpPr txBox="1"/>
          <p:nvPr/>
        </p:nvSpPr>
        <p:spPr>
          <a:xfrm flipH="1">
            <a:off x="3971925" y="2644775"/>
            <a:ext cx="747395" cy="258445"/>
          </a:xfrm>
          <a:prstGeom prst="rect">
            <a:avLst/>
          </a:prstGeom>
          <a:noFill/>
          <a:ln w="9525">
            <a:noFill/>
            <a:miter/>
          </a:ln>
        </p:spPr>
        <p:txBody>
          <a:bodyPr anchor="ctr"/>
          <a:lstStyle/>
          <a:p>
            <a:pPr lvl="0" algn="ctr" eaLnBrk="1" hangingPunct="1"/>
            <a:r>
              <a:rPr lang="x-none" altLang="en-US" sz="1300" b="1" dirty="0">
                <a:solidFill>
                  <a:srgbClr val="2C7494"/>
                </a:solidFill>
                <a:latin typeface="Arial Rounded MT Bold" pitchFamily="2" charset="0"/>
                <a:ea typeface="微软雅黑" pitchFamily="2" charset="-122"/>
              </a:rPr>
              <a:t>10</a:t>
            </a:r>
            <a:r>
              <a:rPr lang="en-US" altLang="x-none" sz="1300" b="1" dirty="0">
                <a:solidFill>
                  <a:srgbClr val="2C7494"/>
                </a:solidFill>
                <a:latin typeface="Arial Rounded MT Bold" pitchFamily="2" charset="0"/>
                <a:ea typeface="微软雅黑" pitchFamily="2" charset="-122"/>
              </a:rPr>
              <a:t>0%</a:t>
            </a:r>
            <a:endParaRPr lang="zh-CN" altLang="en-US" sz="1300" b="1" dirty="0">
              <a:solidFill>
                <a:srgbClr val="2C7494"/>
              </a:solidFill>
              <a:latin typeface="Arial Rounded MT Bold" pitchFamily="2" charset="0"/>
              <a:ea typeface="微软雅黑" pitchFamily="2" charset="-122"/>
            </a:endParaRPr>
          </a:p>
        </p:txBody>
      </p:sp>
      <p:sp>
        <p:nvSpPr>
          <p:cNvPr id="3091" name="TextBox 50"/>
          <p:cNvSpPr txBox="1"/>
          <p:nvPr/>
        </p:nvSpPr>
        <p:spPr>
          <a:xfrm flipH="1">
            <a:off x="4844415" y="3642360"/>
            <a:ext cx="568325" cy="258763"/>
          </a:xfrm>
          <a:prstGeom prst="rect">
            <a:avLst/>
          </a:prstGeom>
          <a:noFill/>
          <a:ln w="9525">
            <a:noFill/>
            <a:miter/>
          </a:ln>
        </p:spPr>
        <p:txBody>
          <a:bodyPr anchor="ctr"/>
          <a:lstStyle/>
          <a:p>
            <a:pPr lvl="0" algn="ctr" eaLnBrk="1" hangingPunct="1"/>
            <a:r>
              <a:rPr lang="x-none" altLang="en-US" sz="1300" b="1" dirty="0">
                <a:solidFill>
                  <a:srgbClr val="2C7494"/>
                </a:solidFill>
                <a:latin typeface="Arial Rounded MT Bold" pitchFamily="2" charset="0"/>
                <a:ea typeface="微软雅黑" pitchFamily="2" charset="-122"/>
              </a:rPr>
              <a:t>50</a:t>
            </a:r>
            <a:r>
              <a:rPr lang="en-US" altLang="x-none" sz="1300" b="1" dirty="0">
                <a:solidFill>
                  <a:srgbClr val="2C7494"/>
                </a:solidFill>
                <a:latin typeface="Arial Rounded MT Bold" pitchFamily="2" charset="0"/>
                <a:ea typeface="微软雅黑" pitchFamily="2" charset="-122"/>
              </a:rPr>
              <a:t>%</a:t>
            </a:r>
            <a:endParaRPr lang="zh-CN" altLang="en-US" sz="1300" b="1" dirty="0">
              <a:solidFill>
                <a:srgbClr val="2C7494"/>
              </a:solidFill>
              <a:latin typeface="Arial Rounded MT Bold" pitchFamily="2" charset="0"/>
              <a:ea typeface="微软雅黑" pitchFamily="2" charset="-122"/>
            </a:endParaRPr>
          </a:p>
        </p:txBody>
      </p:sp>
      <p:sp>
        <p:nvSpPr>
          <p:cNvPr id="3092" name="TextBox 51"/>
          <p:cNvSpPr txBox="1"/>
          <p:nvPr/>
        </p:nvSpPr>
        <p:spPr>
          <a:xfrm flipH="1">
            <a:off x="5485130" y="2645410"/>
            <a:ext cx="662305" cy="259080"/>
          </a:xfrm>
          <a:prstGeom prst="rect">
            <a:avLst/>
          </a:prstGeom>
          <a:noFill/>
          <a:ln w="9525">
            <a:noFill/>
            <a:miter/>
          </a:ln>
        </p:spPr>
        <p:txBody>
          <a:bodyPr anchor="ctr"/>
          <a:lstStyle/>
          <a:p>
            <a:pPr lvl="0" algn="ctr" eaLnBrk="1" hangingPunct="1"/>
            <a:r>
              <a:rPr lang="x-none" altLang="en-US" sz="1300" b="1" dirty="0">
                <a:solidFill>
                  <a:srgbClr val="2C7494"/>
                </a:solidFill>
                <a:latin typeface="Arial Rounded MT Bold" pitchFamily="2" charset="0"/>
                <a:ea typeface="微软雅黑" pitchFamily="2" charset="-122"/>
              </a:rPr>
              <a:t>100</a:t>
            </a:r>
            <a:r>
              <a:rPr lang="en-US" altLang="x-none" sz="1300" b="1" dirty="0">
                <a:solidFill>
                  <a:srgbClr val="2C7494"/>
                </a:solidFill>
                <a:latin typeface="Arial Rounded MT Bold" pitchFamily="2" charset="0"/>
                <a:ea typeface="微软雅黑" pitchFamily="2" charset="-122"/>
              </a:rPr>
              <a:t>%</a:t>
            </a:r>
            <a:endParaRPr lang="zh-CN" altLang="en-US" sz="1300" b="1" dirty="0">
              <a:solidFill>
                <a:srgbClr val="2C7494"/>
              </a:solidFill>
              <a:latin typeface="Arial Rounded MT Bold" pitchFamily="2" charset="0"/>
              <a:ea typeface="微软雅黑" pitchFamily="2" charset="-122"/>
            </a:endParaRPr>
          </a:p>
        </p:txBody>
      </p:sp>
      <p:sp>
        <p:nvSpPr>
          <p:cNvPr id="3093" name="TextBox 52"/>
          <p:cNvSpPr txBox="1"/>
          <p:nvPr/>
        </p:nvSpPr>
        <p:spPr>
          <a:xfrm rot="-19085944" flipH="1">
            <a:off x="3690938" y="5900738"/>
            <a:ext cx="1135062" cy="239712"/>
          </a:xfrm>
          <a:prstGeom prst="rect">
            <a:avLst/>
          </a:prstGeom>
          <a:noFill/>
          <a:ln w="9525">
            <a:noFill/>
            <a:miter/>
          </a:ln>
        </p:spPr>
        <p:txBody>
          <a:bodyPr anchor="ctr"/>
          <a:lstStyle>
            <a:lvl1pPr marL="342900" lvl="0" indent="-342900" algn="l" defTabSz="914400" eaLnBrk="0" fontAlgn="base" latinLnBrk="0" hangingPunct="0">
              <a:lnSpc>
                <a:spcPct val="100000"/>
              </a:lnSpc>
              <a:spcBef>
                <a:spcPct val="20000"/>
              </a:spcBef>
              <a:spcAft>
                <a:spcPct val="0"/>
              </a:spcAft>
              <a:buFont typeface="Arial" panose="02080604020202020204" charset="0"/>
              <a:buChar char="•"/>
              <a:defRPr sz="3200" b="0" i="0" u="none" kern="1200" baseline="0">
                <a:solidFill>
                  <a:schemeClr val="tx1"/>
                </a:solidFill>
                <a:latin typeface="Arial Narrow" pitchFamily="2" charset="0"/>
                <a:ea typeface="微软雅黑" pitchFamily="2" charset="-122"/>
              </a:defRPr>
            </a:lvl1pPr>
            <a:lvl2pPr marL="742950" lvl="1" indent="-285750" algn="l" defTabSz="914400" eaLnBrk="0" fontAlgn="base" latinLnBrk="0" hangingPunct="0">
              <a:lnSpc>
                <a:spcPct val="100000"/>
              </a:lnSpc>
              <a:spcBef>
                <a:spcPct val="20000"/>
              </a:spcBef>
              <a:spcAft>
                <a:spcPct val="0"/>
              </a:spcAft>
              <a:buFont typeface="Arial" panose="02080604020202020204"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80604020202020204"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5pPr>
          </a:lstStyle>
          <a:p>
            <a:pPr marL="0" lvl="0" indent="0" eaLnBrk="1" hangingPunct="1">
              <a:spcBef>
                <a:spcPct val="0"/>
              </a:spcBef>
              <a:buNone/>
            </a:pPr>
            <a:r>
              <a:rPr lang="x-none" altLang="zh-CN" sz="1200" b="1" dirty="0">
                <a:solidFill>
                  <a:srgbClr val="2C7494"/>
                </a:solidFill>
                <a:latin typeface="Arial Rounded MT Bold" pitchFamily="2" charset="0"/>
                <a:ea typeface="Times New Roman" charset="0"/>
              </a:rPr>
              <a:t>数据转换时的溢出检测</a:t>
            </a:r>
          </a:p>
        </p:txBody>
      </p:sp>
      <p:sp>
        <p:nvSpPr>
          <p:cNvPr id="3094" name="椭圆 53"/>
          <p:cNvSpPr/>
          <p:nvPr/>
        </p:nvSpPr>
        <p:spPr>
          <a:xfrm>
            <a:off x="3402013" y="4949825"/>
            <a:ext cx="49212" cy="49213"/>
          </a:xfrm>
          <a:prstGeom prst="ellipse">
            <a:avLst/>
          </a:prstGeom>
          <a:solidFill>
            <a:sysClr val="grayText" lastClr="00000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95" name="任意多边形 54"/>
          <p:cNvSpPr/>
          <p:nvPr/>
        </p:nvSpPr>
        <p:spPr>
          <a:xfrm>
            <a:off x="4346575" y="5153025"/>
            <a:ext cx="185738" cy="481013"/>
          </a:xfrm>
          <a:custGeom>
            <a:avLst/>
            <a:gdLst/>
            <a:ahLst/>
            <a:cxnLst>
              <a:cxn ang="0">
                <a:pos x="0" y="0"/>
              </a:cxn>
              <a:cxn ang="0">
                <a:pos x="0" y="294497"/>
              </a:cxn>
              <a:cxn ang="0">
                <a:pos x="185738" y="481013"/>
              </a:cxn>
            </a:cxnLst>
            <a:rect l="0" t="0" r="0" b="0"/>
            <a:pathLst>
              <a:path w="248195" h="640080">
                <a:moveTo>
                  <a:pt x="0" y="0"/>
                </a:moveTo>
                <a:lnTo>
                  <a:pt x="0" y="391885"/>
                </a:lnTo>
                <a:lnTo>
                  <a:pt x="248195" y="640080"/>
                </a:lnTo>
              </a:path>
            </a:pathLst>
          </a:custGeom>
          <a:noFill/>
          <a:ln w="25400" cap="flat" cmpd="sng">
            <a:solidFill>
              <a:srgbClr val="F79646"/>
            </a:solidFill>
            <a:prstDash val="solid"/>
            <a:headEnd type="none" w="med" len="med"/>
            <a:tailEnd type="none" w="med" len="med"/>
          </a:ln>
        </p:spPr>
        <p:txBody>
          <a:bodyPr/>
          <a:lstStyle/>
          <a:p>
            <a:endParaRPr lang="en-US"/>
          </a:p>
        </p:txBody>
      </p:sp>
      <p:sp>
        <p:nvSpPr>
          <p:cNvPr id="3096" name="TextBox 55"/>
          <p:cNvSpPr txBox="1"/>
          <p:nvPr/>
        </p:nvSpPr>
        <p:spPr>
          <a:xfrm rot="-19085944" flipH="1">
            <a:off x="4274185" y="6026150"/>
            <a:ext cx="1695450" cy="239395"/>
          </a:xfrm>
          <a:prstGeom prst="rect">
            <a:avLst/>
          </a:prstGeom>
          <a:noFill/>
          <a:ln w="9525">
            <a:noFill/>
            <a:miter/>
          </a:ln>
        </p:spPr>
        <p:txBody>
          <a:bodyPr anchor="ctr"/>
          <a:lstStyle>
            <a:lvl1pPr marL="342900" lvl="0" indent="-342900" algn="l" defTabSz="914400" eaLnBrk="0" fontAlgn="base" latinLnBrk="0" hangingPunct="0">
              <a:lnSpc>
                <a:spcPct val="100000"/>
              </a:lnSpc>
              <a:spcBef>
                <a:spcPct val="20000"/>
              </a:spcBef>
              <a:spcAft>
                <a:spcPct val="0"/>
              </a:spcAft>
              <a:buFont typeface="Arial" panose="02080604020202020204" charset="0"/>
              <a:buChar char="•"/>
              <a:defRPr sz="3200" b="0" i="0" u="none" kern="1200" baseline="0">
                <a:solidFill>
                  <a:schemeClr val="tx1"/>
                </a:solidFill>
                <a:latin typeface="Arial Narrow" pitchFamily="2" charset="0"/>
                <a:ea typeface="微软雅黑" pitchFamily="2" charset="-122"/>
              </a:defRPr>
            </a:lvl1pPr>
            <a:lvl2pPr marL="742950" lvl="1" indent="-285750" algn="l" defTabSz="914400" eaLnBrk="0" fontAlgn="base" latinLnBrk="0" hangingPunct="0">
              <a:lnSpc>
                <a:spcPct val="100000"/>
              </a:lnSpc>
              <a:spcBef>
                <a:spcPct val="20000"/>
              </a:spcBef>
              <a:spcAft>
                <a:spcPct val="0"/>
              </a:spcAft>
              <a:buFont typeface="Arial" panose="02080604020202020204"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80604020202020204"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5pPr>
          </a:lstStyle>
          <a:p>
            <a:pPr marL="0" lvl="0" indent="0" eaLnBrk="1" hangingPunct="1">
              <a:spcBef>
                <a:spcPct val="0"/>
              </a:spcBef>
              <a:buNone/>
            </a:pPr>
            <a:r>
              <a:rPr lang="x-none" altLang="zh-CN" sz="1200" b="1" dirty="0">
                <a:solidFill>
                  <a:srgbClr val="2C7494"/>
                </a:solidFill>
                <a:latin typeface="Arial Rounded MT Bold" pitchFamily="2" charset="0"/>
                <a:ea typeface="Times New Roman" charset="0"/>
                <a:sym typeface="+mn-ea"/>
              </a:rPr>
              <a:t>字符串在进行strcat时检查不完善</a:t>
            </a:r>
          </a:p>
        </p:txBody>
      </p:sp>
      <p:sp>
        <p:nvSpPr>
          <p:cNvPr id="3097" name="椭圆 56"/>
          <p:cNvSpPr/>
          <p:nvPr/>
        </p:nvSpPr>
        <p:spPr>
          <a:xfrm>
            <a:off x="4098925" y="4949825"/>
            <a:ext cx="49213" cy="49213"/>
          </a:xfrm>
          <a:prstGeom prst="ellipse">
            <a:avLst/>
          </a:prstGeom>
          <a:solidFill>
            <a:sysClr val="grayText" lastClr="00000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098" name="任意多边形 57"/>
          <p:cNvSpPr/>
          <p:nvPr/>
        </p:nvSpPr>
        <p:spPr>
          <a:xfrm>
            <a:off x="5041900" y="5153025"/>
            <a:ext cx="187325" cy="481013"/>
          </a:xfrm>
          <a:custGeom>
            <a:avLst/>
            <a:gdLst/>
            <a:ahLst/>
            <a:cxnLst>
              <a:cxn ang="0">
                <a:pos x="0" y="0"/>
              </a:cxn>
              <a:cxn ang="0">
                <a:pos x="0" y="294497"/>
              </a:cxn>
              <a:cxn ang="0">
                <a:pos x="187325" y="481013"/>
              </a:cxn>
            </a:cxnLst>
            <a:rect l="0" t="0" r="0" b="0"/>
            <a:pathLst>
              <a:path w="248195" h="640080">
                <a:moveTo>
                  <a:pt x="0" y="0"/>
                </a:moveTo>
                <a:lnTo>
                  <a:pt x="0" y="391885"/>
                </a:lnTo>
                <a:lnTo>
                  <a:pt x="248195" y="640080"/>
                </a:lnTo>
              </a:path>
            </a:pathLst>
          </a:custGeom>
          <a:noFill/>
          <a:ln w="25400" cap="flat" cmpd="sng">
            <a:solidFill>
              <a:srgbClr val="F79646"/>
            </a:solidFill>
            <a:prstDash val="solid"/>
            <a:headEnd type="none" w="med" len="med"/>
            <a:tailEnd type="none" w="med" len="med"/>
          </a:ln>
        </p:spPr>
        <p:txBody>
          <a:bodyPr/>
          <a:lstStyle/>
          <a:p>
            <a:endParaRPr lang="en-US"/>
          </a:p>
        </p:txBody>
      </p:sp>
      <p:sp>
        <p:nvSpPr>
          <p:cNvPr id="3099" name="TextBox 58"/>
          <p:cNvSpPr txBox="1"/>
          <p:nvPr/>
        </p:nvSpPr>
        <p:spPr>
          <a:xfrm rot="-19085944" flipH="1">
            <a:off x="4947285" y="6074410"/>
            <a:ext cx="1807210" cy="239395"/>
          </a:xfrm>
          <a:prstGeom prst="rect">
            <a:avLst/>
          </a:prstGeom>
          <a:noFill/>
          <a:ln w="9525">
            <a:noFill/>
            <a:miter/>
          </a:ln>
        </p:spPr>
        <p:txBody>
          <a:bodyPr anchor="ctr"/>
          <a:lstStyle>
            <a:lvl1pPr marL="342900" lvl="0" indent="-342900" algn="l" defTabSz="914400" eaLnBrk="0" fontAlgn="base" latinLnBrk="0" hangingPunct="0">
              <a:lnSpc>
                <a:spcPct val="100000"/>
              </a:lnSpc>
              <a:spcBef>
                <a:spcPct val="20000"/>
              </a:spcBef>
              <a:spcAft>
                <a:spcPct val="0"/>
              </a:spcAft>
              <a:buFont typeface="Arial" panose="02080604020202020204" charset="0"/>
              <a:buChar char="•"/>
              <a:defRPr sz="3200" b="0" i="0" u="none" kern="1200" baseline="0">
                <a:solidFill>
                  <a:schemeClr val="tx1"/>
                </a:solidFill>
                <a:latin typeface="Arial Narrow" pitchFamily="2" charset="0"/>
                <a:ea typeface="微软雅黑" pitchFamily="2" charset="-122"/>
              </a:defRPr>
            </a:lvl1pPr>
            <a:lvl2pPr marL="742950" lvl="1" indent="-285750" algn="l" defTabSz="914400" eaLnBrk="0" fontAlgn="base" latinLnBrk="0" hangingPunct="0">
              <a:lnSpc>
                <a:spcPct val="100000"/>
              </a:lnSpc>
              <a:spcBef>
                <a:spcPct val="20000"/>
              </a:spcBef>
              <a:spcAft>
                <a:spcPct val="0"/>
              </a:spcAft>
              <a:buFont typeface="Arial" panose="02080604020202020204"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80604020202020204"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5pPr>
          </a:lstStyle>
          <a:p>
            <a:pPr marL="0" lvl="0" algn="l" eaLnBrk="1" hangingPunct="1">
              <a:buNone/>
            </a:pPr>
            <a:r>
              <a:rPr lang="x-none" altLang="zh-CN" sz="1200" b="1" dirty="0">
                <a:solidFill>
                  <a:srgbClr val="2C7494"/>
                </a:solidFill>
                <a:latin typeface="Arial Rounded MT Bold" pitchFamily="2" charset="0"/>
                <a:ea typeface="Times New Roman" charset="0"/>
                <a:sym typeface="+mn-ea"/>
              </a:rPr>
              <a:t>char型数据的地址可被当做字符串进行传递</a:t>
            </a:r>
          </a:p>
        </p:txBody>
      </p:sp>
      <p:sp>
        <p:nvSpPr>
          <p:cNvPr id="3100" name="椭圆 59"/>
          <p:cNvSpPr/>
          <p:nvPr/>
        </p:nvSpPr>
        <p:spPr>
          <a:xfrm>
            <a:off x="4795838" y="4949825"/>
            <a:ext cx="49212" cy="49213"/>
          </a:xfrm>
          <a:prstGeom prst="ellipse">
            <a:avLst/>
          </a:prstGeom>
          <a:solidFill>
            <a:sysClr val="grayText" lastClr="00000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sp>
        <p:nvSpPr>
          <p:cNvPr id="3101" name="任意多边形 60"/>
          <p:cNvSpPr/>
          <p:nvPr/>
        </p:nvSpPr>
        <p:spPr>
          <a:xfrm>
            <a:off x="5738813" y="5153025"/>
            <a:ext cx="187325" cy="481013"/>
          </a:xfrm>
          <a:custGeom>
            <a:avLst/>
            <a:gdLst/>
            <a:ahLst/>
            <a:cxnLst>
              <a:cxn ang="0">
                <a:pos x="0" y="0"/>
              </a:cxn>
              <a:cxn ang="0">
                <a:pos x="0" y="294497"/>
              </a:cxn>
              <a:cxn ang="0">
                <a:pos x="187325" y="481013"/>
              </a:cxn>
            </a:cxnLst>
            <a:rect l="0" t="0" r="0" b="0"/>
            <a:pathLst>
              <a:path w="248195" h="640080">
                <a:moveTo>
                  <a:pt x="0" y="0"/>
                </a:moveTo>
                <a:lnTo>
                  <a:pt x="0" y="391885"/>
                </a:lnTo>
                <a:lnTo>
                  <a:pt x="248195" y="640080"/>
                </a:lnTo>
              </a:path>
            </a:pathLst>
          </a:custGeom>
          <a:noFill/>
          <a:ln w="25400" cap="flat" cmpd="sng">
            <a:solidFill>
              <a:srgbClr val="F79646"/>
            </a:solidFill>
            <a:prstDash val="solid"/>
            <a:headEnd type="none" w="med" len="med"/>
            <a:tailEnd type="none" w="med" len="med"/>
          </a:ln>
        </p:spPr>
        <p:txBody>
          <a:bodyPr/>
          <a:lstStyle/>
          <a:p>
            <a:endParaRPr lang="en-US"/>
          </a:p>
        </p:txBody>
      </p:sp>
      <p:sp>
        <p:nvSpPr>
          <p:cNvPr id="3102" name="TextBox 61"/>
          <p:cNvSpPr txBox="1"/>
          <p:nvPr/>
        </p:nvSpPr>
        <p:spPr>
          <a:xfrm rot="-19085944" flipH="1">
            <a:off x="5681980" y="6162040"/>
            <a:ext cx="1913890" cy="239395"/>
          </a:xfrm>
          <a:prstGeom prst="rect">
            <a:avLst/>
          </a:prstGeom>
          <a:noFill/>
          <a:ln w="9525">
            <a:noFill/>
            <a:miter/>
          </a:ln>
        </p:spPr>
        <p:txBody>
          <a:bodyPr anchor="ctr"/>
          <a:lstStyle>
            <a:lvl1pPr marL="342900" lvl="0" indent="-342900" algn="l" defTabSz="914400" eaLnBrk="0" fontAlgn="base" latinLnBrk="0" hangingPunct="0">
              <a:lnSpc>
                <a:spcPct val="100000"/>
              </a:lnSpc>
              <a:spcBef>
                <a:spcPct val="20000"/>
              </a:spcBef>
              <a:spcAft>
                <a:spcPct val="0"/>
              </a:spcAft>
              <a:buFont typeface="Arial" panose="02080604020202020204" charset="0"/>
              <a:buChar char="•"/>
              <a:defRPr sz="3200" b="0" i="0" u="none" kern="1200" baseline="0">
                <a:solidFill>
                  <a:schemeClr val="tx1"/>
                </a:solidFill>
                <a:latin typeface="Arial Narrow" pitchFamily="2" charset="0"/>
                <a:ea typeface="微软雅黑" pitchFamily="2" charset="-122"/>
              </a:defRPr>
            </a:lvl1pPr>
            <a:lvl2pPr marL="742950" lvl="1" indent="-285750" algn="l" defTabSz="914400" eaLnBrk="0" fontAlgn="base" latinLnBrk="0" hangingPunct="0">
              <a:lnSpc>
                <a:spcPct val="100000"/>
              </a:lnSpc>
              <a:spcBef>
                <a:spcPct val="20000"/>
              </a:spcBef>
              <a:spcAft>
                <a:spcPct val="0"/>
              </a:spcAft>
              <a:buFont typeface="Arial" panose="02080604020202020204"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80604020202020204"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80604020202020204" charset="0"/>
              <a:buChar char="»"/>
              <a:defRPr sz="2000" b="0" i="0" u="none" kern="1200" baseline="0">
                <a:solidFill>
                  <a:schemeClr val="tx1"/>
                </a:solidFill>
                <a:latin typeface="+mn-lt"/>
                <a:ea typeface="+mn-ea"/>
                <a:cs typeface="+mn-cs"/>
              </a:defRPr>
            </a:lvl5pPr>
          </a:lstStyle>
          <a:p>
            <a:pPr marL="0" indent="0">
              <a:buNone/>
            </a:pPr>
            <a:r>
              <a:rPr lang="en-US" sz="1200" b="1">
                <a:latin typeface="WenQuanYi Micro Hei" charset="0"/>
                <a:ea typeface="WenQuanYi Micro Hei" charset="0"/>
                <a:sym typeface="+mn-ea"/>
              </a:rPr>
              <a:t>建议使用const变量来代替常数</a:t>
            </a:r>
            <a:endParaRPr lang="x-none" altLang="zh-CN" sz="1200" b="1" dirty="0">
              <a:solidFill>
                <a:schemeClr val="tx1"/>
              </a:solidFill>
              <a:latin typeface="Arial Rounded MT Bold" pitchFamily="2" charset="0"/>
              <a:ea typeface="Times New Roman" charset="0"/>
              <a:sym typeface="+mn-ea"/>
            </a:endParaRPr>
          </a:p>
        </p:txBody>
      </p:sp>
      <p:sp>
        <p:nvSpPr>
          <p:cNvPr id="3103" name="椭圆 62"/>
          <p:cNvSpPr/>
          <p:nvPr/>
        </p:nvSpPr>
        <p:spPr>
          <a:xfrm>
            <a:off x="2670175" y="4786313"/>
            <a:ext cx="49213" cy="49212"/>
          </a:xfrm>
          <a:prstGeom prst="ellipse">
            <a:avLst/>
          </a:prstGeom>
          <a:solidFill>
            <a:sysClr val="grayText" lastClr="000000">
              <a:gamma/>
              <a:invGamma/>
            </a:sysClr>
          </a:solidFill>
          <a:ln w="9525">
            <a:noFill/>
          </a:ln>
        </p:spPr>
        <p:txBody>
          <a:bodyPr lIns="68580" tIns="34290" rIns="68580" bIns="34290" anchor="ctr"/>
          <a:lstStyle/>
          <a:p>
            <a:pPr lvl="0" algn="ctr" eaLnBrk="1" hangingPunct="1"/>
            <a:endParaRPr lang="en-US" altLang="x-none" sz="1300" dirty="0">
              <a:solidFill>
                <a:srgbClr val="FFFFFF"/>
              </a:solidFill>
              <a:latin typeface="Calibri" charset="0"/>
              <a:ea typeface="微软雅黑" pitchFamily="2" charset="-122"/>
            </a:endParaRPr>
          </a:p>
        </p:txBody>
      </p:sp>
      <p:pic>
        <p:nvPicPr>
          <p:cNvPr id="3105" name="直接连接符 66"/>
          <p:cNvPicPr/>
          <p:nvPr/>
        </p:nvPicPr>
        <p:blipFill>
          <a:blip r:embed="rId1"/>
          <a:stretch>
            <a:fillRect/>
          </a:stretch>
        </p:blipFill>
        <p:spPr>
          <a:xfrm>
            <a:off x="0" y="1438275"/>
            <a:ext cx="4694238" cy="25400"/>
          </a:xfrm>
          <a:prstGeom prst="rect">
            <a:avLst/>
          </a:prstGeom>
          <a:noFill/>
          <a:ln w="9525">
            <a:noFill/>
            <a:miter/>
          </a:ln>
        </p:spPr>
      </p:pic>
      <p:pic>
        <p:nvPicPr>
          <p:cNvPr id="3106" name="直接连接符 67"/>
          <p:cNvPicPr/>
          <p:nvPr/>
        </p:nvPicPr>
        <p:blipFill>
          <a:blip r:embed="rId2"/>
          <a:stretch>
            <a:fillRect/>
          </a:stretch>
        </p:blipFill>
        <p:spPr>
          <a:xfrm>
            <a:off x="4462463" y="2505075"/>
            <a:ext cx="4694237" cy="25400"/>
          </a:xfrm>
          <a:prstGeom prst="rect">
            <a:avLst/>
          </a:prstGeom>
          <a:noFill/>
          <a:ln w="9525">
            <a:noFill/>
            <a:miter/>
          </a:ln>
        </p:spPr>
      </p:pic>
      <p:sp>
        <p:nvSpPr>
          <p:cNvPr id="3107" name="标题 5"/>
          <p:cNvSpPr>
            <a:spLocks noGrp="1"/>
          </p:cNvSpPr>
          <p:nvPr>
            <p:ph type="title"/>
          </p:nvPr>
        </p:nvSpPr>
        <p:spPr/>
        <p:txBody>
          <a:bodyPr vert="horz" wrap="square" anchor="ctr"/>
          <a:lstStyle/>
          <a:p>
            <a:pPr lvl="0" eaLnBrk="1" hangingPunct="1"/>
            <a:r>
              <a:rPr lang="en-US" altLang="zh-CN" dirty="0" smtClean="0"/>
              <a:t> </a:t>
            </a:r>
            <a:endParaRPr lang="zh-CN" altLang="en-US" dirty="0"/>
          </a:p>
        </p:txBody>
      </p:sp>
      <p:sp>
        <p:nvSpPr>
          <p:cNvPr id="38" name="Title 1"/>
          <p:cNvSpPr txBox="1"/>
          <p:nvPr/>
        </p:nvSpPr>
        <p:spPr>
          <a:xfrm>
            <a:off x="417513" y="273050"/>
            <a:ext cx="8229600" cy="1143000"/>
          </a:xfrm>
          <a:prstGeom prst="rect">
            <a:avLst/>
          </a:prstGeom>
        </p:spPr>
        <p:txBody>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x-none" altLang="en-US" dirty="0">
                <a:latin typeface="WenQuanYi Micro Hei" charset="0"/>
                <a:ea typeface="WenQuanYi Micro Hei" charset="0"/>
                <a:sym typeface="+mn-ea"/>
              </a:rPr>
              <a:t>软件</a:t>
            </a:r>
            <a:r>
              <a:rPr lang="en-US" altLang="zh-CN" dirty="0">
                <a:latin typeface="WenQuanYi Micro Hei" charset="0"/>
                <a:ea typeface="WenQuanYi Micro Hei" charset="0"/>
                <a:sym typeface="+mn-ea"/>
              </a:rPr>
              <a:t>开发情况汇报</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15" y="1383030"/>
            <a:ext cx="8079740" cy="1143000"/>
          </a:xfrm>
        </p:spPr>
        <p:txBody>
          <a:bodyPr/>
          <a:lstStyle/>
          <a:p>
            <a:pPr algn="ctr"/>
            <a:r>
              <a:rPr lang="en-US" sz="4800">
                <a:latin typeface="WenQuanYi Micro Hei" charset="0"/>
                <a:ea typeface="WenQuanYi Micro Hei" charset="0"/>
              </a:rPr>
              <a:t>新添检查规则</a:t>
            </a:r>
            <a:endParaRPr lang="en-US" sz="4800">
              <a:latin typeface="WenQuanYi Micro Hei" charset="0"/>
              <a:ea typeface="WenQuanYi Micro Hei" charset="0"/>
            </a:endParaRPr>
          </a:p>
        </p:txBody>
      </p:sp>
      <p:sp>
        <p:nvSpPr>
          <p:cNvPr id="3" name="Content Placeholder 2"/>
          <p:cNvSpPr>
            <a:spLocks noGrp="1"/>
          </p:cNvSpPr>
          <p:nvPr>
            <p:ph idx="1"/>
          </p:nvPr>
        </p:nvSpPr>
        <p:spPr>
          <a:xfrm>
            <a:off x="1929130" y="3935095"/>
            <a:ext cx="5720715" cy="761365"/>
          </a:xfrm>
        </p:spPr>
        <p:txBody>
          <a:bodyPr/>
          <a:lstStyle/>
          <a:p>
            <a:pPr marL="0" indent="0">
              <a:buNone/>
            </a:pPr>
            <a:r>
              <a:rPr lang="en-US" sz="2800" b="1">
                <a:latin typeface="WenQuanYi Micro Hei" charset="0"/>
                <a:ea typeface="WenQuanYi Micro Hei" charset="0"/>
              </a:rPr>
              <a:t>建议使用const变量来代替常数</a:t>
            </a:r>
            <a:endParaRPr lang="en-US" sz="2800" b="1">
              <a:latin typeface="WenQuanYi Micro Hei" charset="0"/>
              <a:ea typeface="WenQuanYi Micro Hei"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进行此开发前的分析成果</a:t>
            </a:r>
            <a:endParaRPr lang="en-US">
              <a:latin typeface="WenQuanYi Micro Hei" charset="0"/>
              <a:ea typeface="WenQuanYi Micro Hei" charset="0"/>
              <a:sym typeface="+mn-ea"/>
            </a:endParaRPr>
          </a:p>
        </p:txBody>
      </p:sp>
      <p:sp>
        <p:nvSpPr>
          <p:cNvPr id="3" name="Content Placeholder 2"/>
          <p:cNvSpPr>
            <a:spLocks noGrp="1"/>
          </p:cNvSpPr>
          <p:nvPr>
            <p:ph idx="1"/>
          </p:nvPr>
        </p:nvSpPr>
        <p:spPr>
          <a:xfrm>
            <a:off x="398145" y="1203325"/>
            <a:ext cx="8444230" cy="5356860"/>
          </a:xfrm>
        </p:spPr>
        <p:txBody>
          <a:bodyPr/>
          <a:lstStyle/>
          <a:p>
            <a:pPr marL="0" indent="0">
              <a:buNone/>
            </a:pPr>
            <a:r>
              <a:rPr lang="en-US" sz="2800">
                <a:latin typeface="Source Code Pro for Powerline" charset="0"/>
              </a:rPr>
              <a:t>cppcheck在进行检查时有如下步骤</a:t>
            </a:r>
            <a:r>
              <a:rPr lang="x-none" altLang="en-US" sz="2800">
                <a:latin typeface="Source Code Pro for Powerline" charset="0"/>
              </a:rPr>
              <a:t>：</a:t>
            </a:r>
            <a:endParaRPr lang="x-none" altLang="en-US" sz="2800">
              <a:latin typeface="Source Code Pro for Powerline" charset="0"/>
            </a:endParaRPr>
          </a:p>
          <a:p>
            <a:pPr marL="1028700" lvl="1" indent="-571500">
              <a:buFont typeface="+mj-lt"/>
              <a:buAutoNum type="alphaLcPeriod"/>
            </a:pPr>
            <a:r>
              <a:rPr lang="en-US" sz="2450">
                <a:latin typeface="Source Code Pro for Powerline" charset="0"/>
              </a:rPr>
              <a:t>遍历所有已注册的检查类的对象。</a:t>
            </a:r>
            <a:endParaRPr lang="en-US" sz="2450">
              <a:latin typeface="Source Code Pro for Powerline" charset="0"/>
            </a:endParaRPr>
          </a:p>
          <a:p>
            <a:pPr marL="1028700" lvl="1" indent="-571500">
              <a:buFont typeface="+mj-lt"/>
              <a:buAutoNum type="alphaLcPeriod"/>
            </a:pPr>
            <a:r>
              <a:rPr lang="en-US" sz="2450">
                <a:latin typeface="Source Code Pro for Powerline" charset="0"/>
              </a:rPr>
              <a:t>调用该对象的runCheck方法进行检查。</a:t>
            </a:r>
            <a:endParaRPr lang="en-US" sz="2450">
              <a:latin typeface="Source Code Pro for Powerline" charset="0"/>
            </a:endParaRPr>
          </a:p>
          <a:p>
            <a:pPr marL="1028700" lvl="1" indent="-571500">
              <a:buFont typeface="+mj-lt"/>
              <a:buAutoNum type="alphaLcPeriod"/>
            </a:pPr>
            <a:r>
              <a:rPr lang="en-US" sz="2450">
                <a:latin typeface="Source Code Pro for Powerline" charset="0"/>
              </a:rPr>
              <a:t>将tokenlist进行简化。</a:t>
            </a:r>
            <a:endParaRPr lang="en-US" sz="2450">
              <a:latin typeface="Source Code Pro for Powerline" charset="0"/>
            </a:endParaRPr>
          </a:p>
          <a:p>
            <a:pPr marL="1028700" lvl="1" indent="-571500">
              <a:buFont typeface="+mj-lt"/>
              <a:buAutoNum type="alphaLcPeriod"/>
            </a:pPr>
            <a:r>
              <a:rPr lang="en-US" sz="2450">
                <a:latin typeface="Source Code Pro for Powerline" charset="0"/>
              </a:rPr>
              <a:t>再次遍历所有检查类的对象。</a:t>
            </a:r>
            <a:endParaRPr lang="en-US" sz="2450">
              <a:latin typeface="Source Code Pro for Powerline" charset="0"/>
            </a:endParaRPr>
          </a:p>
          <a:p>
            <a:pPr marL="1028700" lvl="1" indent="-571500">
              <a:buFont typeface="+mj-lt"/>
              <a:buAutoNum type="alphaLcPeriod"/>
            </a:pPr>
            <a:r>
              <a:rPr lang="en-US" sz="2450">
                <a:latin typeface="Source Code Pro for Powerline" charset="0"/>
              </a:rPr>
              <a:t>调用该对象的runSimplifiedCheck方法进行检查。</a:t>
            </a:r>
            <a:endParaRPr lang="en-US" sz="2450">
              <a:latin typeface="Source Code Pro for Powerline" charset="0"/>
            </a:endParaRPr>
          </a:p>
          <a:p>
            <a:pPr marL="514350" indent="-514350"/>
            <a:endParaRPr lang="en-US" sz="2800">
              <a:latin typeface="Source Code Pro for Powerline" charset="0"/>
            </a:endParaRPr>
          </a:p>
          <a:p>
            <a:pPr marL="0" indent="0">
              <a:buNone/>
            </a:pPr>
            <a:r>
              <a:rPr lang="en-US" sz="2800">
                <a:latin typeface="Source Code Pro for Powerline" charset="0"/>
              </a:rPr>
              <a:t>所以，如果我们要新添检查类的话，需要重点实现runCheck和runSimplifiedCheck这两个方法。同时还要知道如何注册该检查类的对象。</a:t>
            </a:r>
            <a:endParaRPr lang="en-US" sz="2800">
              <a:latin typeface="Source Code Pro for Powerline"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进行此开发前的分析成果</a:t>
            </a:r>
            <a:endParaRPr lang="en-US">
              <a:latin typeface="WenQuanYi Micro Hei" charset="0"/>
              <a:ea typeface="WenQuanYi Micro Hei" charset="0"/>
              <a:sym typeface="+mn-ea"/>
            </a:endParaRPr>
          </a:p>
        </p:txBody>
      </p:sp>
      <p:sp>
        <p:nvSpPr>
          <p:cNvPr id="3" name="Content Placeholder 2"/>
          <p:cNvSpPr>
            <a:spLocks noGrp="1"/>
          </p:cNvSpPr>
          <p:nvPr>
            <p:ph idx="1"/>
          </p:nvPr>
        </p:nvSpPr>
        <p:spPr>
          <a:xfrm>
            <a:off x="447675" y="1831340"/>
            <a:ext cx="8444230" cy="4249420"/>
          </a:xfrm>
        </p:spPr>
        <p:txBody>
          <a:bodyPr/>
          <a:lstStyle/>
          <a:p>
            <a:pPr marL="0" indent="0">
              <a:buNone/>
            </a:pPr>
            <a:r>
              <a:rPr lang="x-none" sz="2800">
                <a:latin typeface="Source Code Pro for Powerline" charset="0"/>
              </a:rPr>
              <a:t>    </a:t>
            </a:r>
            <a:r>
              <a:rPr sz="2800">
                <a:latin typeface="Source Code Pro for Powerline" charset="0"/>
              </a:rPr>
              <a:t>在这个检查规则中，简化后的代码会对检查造成干扰，所以我们应该在简化前就进行检查，从上述的cppcheck的检查流程可以看出，我们需要将检查功能实现在runCheck方法中。</a:t>
            </a:r>
            <a:endParaRPr sz="2800">
              <a:latin typeface="Source Code Pro for Powerline" charset="0"/>
            </a:endParaRPr>
          </a:p>
          <a:p>
            <a:pPr marL="0" indent="0">
              <a:buNone/>
            </a:pPr>
            <a:r>
              <a:rPr lang="x-none" sz="2800">
                <a:latin typeface="Source Code Pro for Powerline" charset="0"/>
              </a:rPr>
              <a:t>	</a:t>
            </a:r>
            <a:r>
              <a:rPr sz="2800">
                <a:latin typeface="Source Code Pro for Powerline" charset="0"/>
              </a:rPr>
              <a:t>而runSimplifiedCheck方法对这个检查来说没有用处。</a:t>
            </a:r>
            <a:endParaRPr sz="2800">
              <a:latin typeface="Source Code Pro for Powerline" charset="0"/>
            </a:endParaRPr>
          </a:p>
          <a:p>
            <a:pPr marL="0" indent="0">
              <a:buNone/>
            </a:pPr>
            <a:r>
              <a:rPr lang="x-none" sz="2800">
                <a:latin typeface="Source Code Pro for Powerline" charset="0"/>
              </a:rPr>
              <a:t>	还有要注意的地方是Check类中有两个构造函数，用于不同的场景。</a:t>
            </a:r>
            <a:endParaRPr lang="x-none" sz="2800">
              <a:latin typeface="Source Code Pro for Powerline" charset="0"/>
            </a:endParaRPr>
          </a:p>
          <a:p>
            <a:pPr marL="0" indent="0">
              <a:buNone/>
            </a:pPr>
            <a:endParaRPr lang="x-none" sz="2800">
              <a:latin typeface="Source Code Pro for Powerline"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进行此开发前的分析成果</a:t>
            </a:r>
            <a:endParaRPr lang="en-US">
              <a:latin typeface="WenQuanYi Micro Hei" charset="0"/>
              <a:ea typeface="WenQuanYi Micro Hei" charset="0"/>
              <a:sym typeface="+mn-ea"/>
            </a:endParaRPr>
          </a:p>
        </p:txBody>
      </p:sp>
      <p:sp>
        <p:nvSpPr>
          <p:cNvPr id="3" name="Content Placeholder 2"/>
          <p:cNvSpPr>
            <a:spLocks noGrp="1"/>
          </p:cNvSpPr>
          <p:nvPr>
            <p:ph idx="1"/>
          </p:nvPr>
        </p:nvSpPr>
        <p:spPr>
          <a:xfrm>
            <a:off x="447675" y="1831340"/>
            <a:ext cx="8444230" cy="4249420"/>
          </a:xfrm>
        </p:spPr>
        <p:txBody>
          <a:bodyPr/>
          <a:lstStyle/>
          <a:p>
            <a:pPr marL="0" indent="0">
              <a:buNone/>
            </a:pPr>
            <a:r>
              <a:rPr sz="2800">
                <a:latin typeface="Source Code Pro for Powerline" charset="0"/>
              </a:rPr>
              <a:t>Check(const std::string &amp;aname)用于对象的注册，所谓注册就是把对象insert到一个list中，这个list声明在Check类中。</a:t>
            </a:r>
            <a:endParaRPr sz="2800">
              <a:latin typeface="Source Code Pro for Powerline" charset="0"/>
            </a:endParaRPr>
          </a:p>
          <a:p>
            <a:pPr marL="0" indent="0">
              <a:buNone/>
            </a:pPr>
            <a:endParaRPr sz="2800">
              <a:latin typeface="Source Code Pro for Powerline" charset="0"/>
            </a:endParaRPr>
          </a:p>
          <a:p>
            <a:pPr marL="0" indent="0">
              <a:buNone/>
            </a:pPr>
            <a:r>
              <a:rPr sz="2800">
                <a:latin typeface="Source Code Pro for Powerline" charset="0"/>
              </a:rPr>
              <a:t>Check(const std::string &amp;aname, const Tokenizer tokenizer, const Settings settings, ErrorLogger * errorLogger)创建一个用于检查的对象。</a:t>
            </a:r>
            <a:endParaRPr sz="2800">
              <a:latin typeface="Source Code Pro for Powerline"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13"/>
          <p:cNvSpPr/>
          <p:nvPr/>
        </p:nvSpPr>
        <p:spPr>
          <a:xfrm>
            <a:off x="5654514" y="4818802"/>
            <a:ext cx="1127222" cy="1045173"/>
          </a:xfrm>
          <a:custGeom>
            <a:avLst/>
            <a:gdLst/>
            <a:ahLst/>
            <a:cxnLst/>
            <a:rect l="l" t="t" r="r" b="b"/>
            <a:pathLst>
              <a:path w="1502962" h="1393564">
                <a:moveTo>
                  <a:pt x="721705" y="0"/>
                </a:moveTo>
                <a:cubicBezTo>
                  <a:pt x="940434" y="0"/>
                  <a:pt x="1117749" y="177315"/>
                  <a:pt x="1117749" y="396044"/>
                </a:cubicBezTo>
                <a:cubicBezTo>
                  <a:pt x="1117749" y="543784"/>
                  <a:pt x="1036853" y="672629"/>
                  <a:pt x="916059" y="739148"/>
                </a:cubicBezTo>
                <a:cubicBezTo>
                  <a:pt x="1228745" y="806914"/>
                  <a:pt x="1468249" y="1069578"/>
                  <a:pt x="1502962" y="1393564"/>
                </a:cubicBezTo>
                <a:lnTo>
                  <a:pt x="0" y="1393564"/>
                </a:lnTo>
                <a:cubicBezTo>
                  <a:pt x="33240" y="1083322"/>
                  <a:pt x="254267" y="829309"/>
                  <a:pt x="548042" y="750378"/>
                </a:cubicBezTo>
                <a:cubicBezTo>
                  <a:pt x="416051" y="687270"/>
                  <a:pt x="325661" y="552213"/>
                  <a:pt x="325661" y="396044"/>
                </a:cubicBezTo>
                <a:cubicBezTo>
                  <a:pt x="325661" y="177315"/>
                  <a:pt x="502976" y="0"/>
                  <a:pt x="721705" y="0"/>
                </a:cubicBezTo>
                <a:close/>
              </a:path>
            </a:pathLst>
          </a:custGeom>
          <a:solidFill>
            <a:srgbClr val="93D051"/>
          </a:solidFill>
          <a:ln w="38100">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b"/>
          <a:lstStyle/>
          <a:p>
            <a:pPr lvl="0" algn="ctr" eaLnBrk="1" hangingPunct="1"/>
            <a:r>
              <a:rPr lang="x-none" altLang="en-US" sz="1600" dirty="0">
                <a:solidFill>
                  <a:srgbClr val="FFFFFF"/>
                </a:solidFill>
                <a:latin typeface="WenQuanYi Micro Hei" charset="0"/>
                <a:ea typeface="WenQuanYi Micro Hei" charset="0"/>
              </a:rPr>
              <a:t>高浩然</a:t>
            </a:r>
          </a:p>
        </p:txBody>
      </p:sp>
      <p:sp>
        <p:nvSpPr>
          <p:cNvPr id="37" name="任意多边形 36"/>
          <p:cNvSpPr/>
          <p:nvPr/>
        </p:nvSpPr>
        <p:spPr>
          <a:xfrm flipH="1">
            <a:off x="6159500" y="3635375"/>
            <a:ext cx="34925" cy="1236663"/>
          </a:xfrm>
          <a:custGeom>
            <a:avLst/>
            <a:gdLst>
              <a:gd name="connsiteX0" fmla="*/ 0 w 0"/>
              <a:gd name="connsiteY0" fmla="*/ 836023 h 836023"/>
              <a:gd name="connsiteX1" fmla="*/ 0 w 0"/>
              <a:gd name="connsiteY1" fmla="*/ 0 h 836023"/>
            </a:gdLst>
            <a:ahLst/>
            <a:cxnLst>
              <a:cxn ang="0">
                <a:pos x="connsiteX0" y="connsiteY0"/>
              </a:cxn>
              <a:cxn ang="0">
                <a:pos x="connsiteX1" y="connsiteY1"/>
              </a:cxn>
            </a:cxnLst>
            <a:rect l="l" t="t" r="r" b="b"/>
            <a:pathLst>
              <a:path h="836023">
                <a:moveTo>
                  <a:pt x="0" y="836023"/>
                </a:moveTo>
                <a:lnTo>
                  <a:pt x="0" y="0"/>
                </a:lnTo>
              </a:path>
            </a:pathLst>
          </a:custGeom>
          <a:noFill/>
          <a:ln w="28575" cap="flat" cmpd="sng" algn="ctr">
            <a:solidFill>
              <a:schemeClr val="bg1">
                <a:lumMod val="85000"/>
              </a:schemeClr>
            </a:solidFill>
            <a:prstDash val="sysDash"/>
            <a:miter lim="800000"/>
            <a:headEnd type="diamond" w="med" len="med"/>
            <a:tailEnd type="triangl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mn-lt"/>
              <a:ea typeface="+mn-ea"/>
              <a:cs typeface="+mn-cs"/>
            </a:endParaRPr>
          </a:p>
        </p:txBody>
      </p:sp>
      <p:sp>
        <p:nvSpPr>
          <p:cNvPr id="38" name="KSO_GT4.1"/>
          <p:cNvSpPr txBox="1"/>
          <p:nvPr/>
        </p:nvSpPr>
        <p:spPr>
          <a:xfrm>
            <a:off x="5474970" y="2371725"/>
            <a:ext cx="1318895" cy="1224280"/>
          </a:xfrm>
          <a:prstGeom prst="rect">
            <a:avLst/>
          </a:prstGeom>
          <a:noFill/>
        </p:spPr>
        <p:txBody>
          <a:bodyPr anchor="ctr"/>
          <a:lstStyle/>
          <a:p>
            <a:pPr lvl="0" algn="ctr" eaLnBrk="1" hangingPunct="1">
              <a:lnSpc>
                <a:spcPct val="130000"/>
              </a:lnSpc>
            </a:pPr>
            <a:r>
              <a:rPr lang="x-none" sz="1400">
                <a:solidFill>
                  <a:srgbClr val="92D050"/>
                </a:solidFill>
                <a:latin typeface="WenQuanYi Micro Hei" charset="0"/>
                <a:ea typeface="WenQuanYi Micro Hei" charset="0"/>
                <a:sym typeface="+mn-ea"/>
              </a:rPr>
              <a:t>对</a:t>
            </a:r>
            <a:r>
              <a:rPr sz="1400">
                <a:solidFill>
                  <a:srgbClr val="92D050"/>
                </a:solidFill>
                <a:latin typeface="WenQuanYi Micro Hei" charset="0"/>
                <a:ea typeface="WenQuanYi Micro Hei" charset="0"/>
                <a:sym typeface="+mn-ea"/>
              </a:rPr>
              <a:t>Symboldatabase类</a:t>
            </a:r>
            <a:r>
              <a:rPr lang="x-none" sz="1400">
                <a:solidFill>
                  <a:srgbClr val="92D050"/>
                </a:solidFill>
                <a:latin typeface="WenQuanYi Micro Hei" charset="0"/>
                <a:ea typeface="WenQuanYi Micro Hei" charset="0"/>
                <a:sym typeface="+mn-ea"/>
              </a:rPr>
              <a:t>的分析</a:t>
            </a:r>
            <a:endParaRPr lang="x-none" sz="1400">
              <a:solidFill>
                <a:srgbClr val="92D050"/>
              </a:solidFill>
              <a:latin typeface="WenQuanYi Micro Hei" charset="0"/>
              <a:ea typeface="WenQuanYi Micro Hei" charset="0"/>
              <a:sym typeface="+mn-ea"/>
            </a:endParaRPr>
          </a:p>
        </p:txBody>
      </p:sp>
      <p:sp>
        <p:nvSpPr>
          <p:cNvPr id="25" name="椭圆 12"/>
          <p:cNvSpPr/>
          <p:nvPr/>
        </p:nvSpPr>
        <p:spPr>
          <a:xfrm>
            <a:off x="4093899" y="4818802"/>
            <a:ext cx="1127222" cy="1045173"/>
          </a:xfrm>
          <a:custGeom>
            <a:avLst/>
            <a:gdLst/>
            <a:ahLst/>
            <a:cxnLst/>
            <a:rect l="l" t="t" r="r" b="b"/>
            <a:pathLst>
              <a:path w="1502962" h="1393564">
                <a:moveTo>
                  <a:pt x="736593" y="0"/>
                </a:moveTo>
                <a:cubicBezTo>
                  <a:pt x="955322" y="0"/>
                  <a:pt x="1132637" y="177315"/>
                  <a:pt x="1132637" y="396044"/>
                </a:cubicBezTo>
                <a:cubicBezTo>
                  <a:pt x="1132637" y="545894"/>
                  <a:pt x="1049414" y="676307"/>
                  <a:pt x="925774" y="741955"/>
                </a:cubicBezTo>
                <a:cubicBezTo>
                  <a:pt x="1233780" y="812467"/>
                  <a:pt x="1468616" y="1072999"/>
                  <a:pt x="1502962" y="1393564"/>
                </a:cubicBezTo>
                <a:lnTo>
                  <a:pt x="0" y="1393564"/>
                </a:lnTo>
                <a:cubicBezTo>
                  <a:pt x="33610" y="1079873"/>
                  <a:pt x="259205" y="823667"/>
                  <a:pt x="557757" y="747571"/>
                </a:cubicBezTo>
                <a:cubicBezTo>
                  <a:pt x="428521" y="683629"/>
                  <a:pt x="340549" y="550110"/>
                  <a:pt x="340549" y="396044"/>
                </a:cubicBezTo>
                <a:cubicBezTo>
                  <a:pt x="340549" y="177315"/>
                  <a:pt x="517864" y="0"/>
                  <a:pt x="736593" y="0"/>
                </a:cubicBezTo>
                <a:close/>
              </a:path>
            </a:pathLst>
          </a:custGeom>
          <a:solidFill>
            <a:srgbClr val="F68207"/>
          </a:solidFill>
          <a:ln w="38100">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b"/>
          <a:lstStyle/>
          <a:p>
            <a:pPr lvl="0" algn="ctr" eaLnBrk="1" hangingPunct="1"/>
            <a:r>
              <a:rPr lang="x-none" sz="1600" dirty="0">
                <a:solidFill>
                  <a:srgbClr val="FFFFFF"/>
                </a:solidFill>
                <a:latin typeface="WenQuanYi Micro Hei" charset="0"/>
                <a:ea typeface="WenQuanYi Micro Hei" charset="0"/>
              </a:rPr>
              <a:t>易万鑫</a:t>
            </a:r>
          </a:p>
        </p:txBody>
      </p:sp>
      <p:sp>
        <p:nvSpPr>
          <p:cNvPr id="35" name="任意多边形 34"/>
          <p:cNvSpPr/>
          <p:nvPr/>
        </p:nvSpPr>
        <p:spPr>
          <a:xfrm>
            <a:off x="4657725" y="4244975"/>
            <a:ext cx="0" cy="627063"/>
          </a:xfrm>
          <a:custGeom>
            <a:avLst/>
            <a:gdLst>
              <a:gd name="connsiteX0" fmla="*/ 0 w 0"/>
              <a:gd name="connsiteY0" fmla="*/ 836023 h 836023"/>
              <a:gd name="connsiteX1" fmla="*/ 0 w 0"/>
              <a:gd name="connsiteY1" fmla="*/ 0 h 836023"/>
            </a:gdLst>
            <a:ahLst/>
            <a:cxnLst>
              <a:cxn ang="0">
                <a:pos x="connsiteX0" y="connsiteY0"/>
              </a:cxn>
              <a:cxn ang="0">
                <a:pos x="connsiteX1" y="connsiteY1"/>
              </a:cxn>
            </a:cxnLst>
            <a:rect l="l" t="t" r="r" b="b"/>
            <a:pathLst>
              <a:path h="836023">
                <a:moveTo>
                  <a:pt x="0" y="836023"/>
                </a:moveTo>
                <a:lnTo>
                  <a:pt x="0" y="0"/>
                </a:lnTo>
              </a:path>
            </a:pathLst>
          </a:custGeom>
          <a:noFill/>
          <a:ln w="28575" cap="flat" cmpd="sng" algn="ctr">
            <a:solidFill>
              <a:schemeClr val="bg1">
                <a:lumMod val="85000"/>
              </a:schemeClr>
            </a:solidFill>
            <a:prstDash val="sysDash"/>
            <a:miter lim="800000"/>
            <a:headEnd type="diamond" w="med" len="med"/>
            <a:tailEnd type="triangl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mn-lt"/>
              <a:ea typeface="+mn-ea"/>
              <a:cs typeface="+mn-cs"/>
            </a:endParaRPr>
          </a:p>
        </p:txBody>
      </p:sp>
      <p:sp>
        <p:nvSpPr>
          <p:cNvPr id="36" name="KSO_GT3.1"/>
          <p:cNvSpPr txBox="1"/>
          <p:nvPr/>
        </p:nvSpPr>
        <p:spPr>
          <a:xfrm>
            <a:off x="3897630" y="2953385"/>
            <a:ext cx="1524635" cy="1344930"/>
          </a:xfrm>
          <a:prstGeom prst="rect">
            <a:avLst/>
          </a:prstGeom>
          <a:noFill/>
        </p:spPr>
        <p:txBody>
          <a:bodyPr anchor="ctr"/>
          <a:lstStyle/>
          <a:p>
            <a:pPr lvl="0" algn="ctr" eaLnBrk="1" hangingPunct="1">
              <a:lnSpc>
                <a:spcPct val="130000"/>
              </a:lnSpc>
            </a:pPr>
            <a:r>
              <a:rPr lang="x-none" altLang="en-US" sz="1400" dirty="0">
                <a:solidFill>
                  <a:srgbClr val="F8B106"/>
                </a:solidFill>
                <a:latin typeface="WenQuanYi Micro Hei" charset="0"/>
                <a:ea typeface="WenQuanYi Micro Hei" charset="0"/>
                <a:sym typeface="+mn-ea"/>
              </a:rPr>
              <a:t>对错误检测机制的细致分析</a:t>
            </a:r>
            <a:endParaRPr lang="x-none" altLang="en-US" sz="1400" dirty="0">
              <a:solidFill>
                <a:srgbClr val="F8B106"/>
              </a:solidFill>
              <a:latin typeface="WenQuanYi Micro Hei" charset="0"/>
              <a:ea typeface="WenQuanYi Micro Hei" charset="0"/>
              <a:sym typeface="+mn-ea"/>
            </a:endParaRPr>
          </a:p>
        </p:txBody>
      </p:sp>
      <p:sp>
        <p:nvSpPr>
          <p:cNvPr id="24" name="椭圆 11"/>
          <p:cNvSpPr/>
          <p:nvPr/>
        </p:nvSpPr>
        <p:spPr>
          <a:xfrm>
            <a:off x="2582044" y="4818802"/>
            <a:ext cx="1127222" cy="1045173"/>
          </a:xfrm>
          <a:custGeom>
            <a:avLst/>
            <a:gdLst/>
            <a:ahLst/>
            <a:cxnLst/>
            <a:rect l="l" t="t" r="r" b="b"/>
            <a:pathLst>
              <a:path w="1502962" h="1393564">
                <a:moveTo>
                  <a:pt x="751481" y="0"/>
                </a:moveTo>
                <a:cubicBezTo>
                  <a:pt x="970210" y="0"/>
                  <a:pt x="1147525" y="177315"/>
                  <a:pt x="1147525" y="396044"/>
                </a:cubicBezTo>
                <a:cubicBezTo>
                  <a:pt x="1147525" y="548003"/>
                  <a:pt x="1061942" y="679974"/>
                  <a:pt x="935490" y="744763"/>
                </a:cubicBezTo>
                <a:cubicBezTo>
                  <a:pt x="1238785" y="818053"/>
                  <a:pt x="1468984" y="1076431"/>
                  <a:pt x="1502962" y="1393564"/>
                </a:cubicBezTo>
                <a:lnTo>
                  <a:pt x="0" y="1393564"/>
                </a:lnTo>
                <a:cubicBezTo>
                  <a:pt x="33979" y="1076431"/>
                  <a:pt x="264178" y="818053"/>
                  <a:pt x="567473" y="744763"/>
                </a:cubicBezTo>
                <a:cubicBezTo>
                  <a:pt x="441020" y="679974"/>
                  <a:pt x="355437" y="548003"/>
                  <a:pt x="355437" y="396044"/>
                </a:cubicBezTo>
                <a:cubicBezTo>
                  <a:pt x="355437" y="177315"/>
                  <a:pt x="532752" y="0"/>
                  <a:pt x="751481" y="0"/>
                </a:cubicBezTo>
                <a:close/>
              </a:path>
            </a:pathLst>
          </a:custGeom>
          <a:solidFill>
            <a:schemeClr val="accent6">
              <a:lumMod val="75000"/>
            </a:schemeClr>
          </a:solidFill>
          <a:ln w="38100">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b"/>
          <a:lstStyle/>
          <a:p>
            <a:pPr lvl="0" algn="ctr" eaLnBrk="1" hangingPunct="1"/>
            <a:r>
              <a:rPr lang="x-none" altLang="en-US" sz="1600" kern="0" noProof="0" smtClean="0">
                <a:ln>
                  <a:noFill/>
                </a:ln>
                <a:solidFill>
                  <a:schemeClr val="bg1"/>
                </a:solidFill>
                <a:uLnTx/>
                <a:uFillTx/>
                <a:latin typeface="WenQuanYi Micro Hei" charset="0"/>
                <a:ea typeface="WenQuanYi Micro Hei" charset="0"/>
                <a:sym typeface="+mn-ea"/>
              </a:rPr>
              <a:t>王驰</a:t>
            </a:r>
            <a:endParaRPr lang="x-none" altLang="en-US" sz="1600" kern="0" noProof="0" dirty="0" smtClean="0">
              <a:ln>
                <a:noFill/>
              </a:ln>
              <a:solidFill>
                <a:schemeClr val="bg1"/>
              </a:solidFill>
              <a:uLnTx/>
              <a:uFillTx/>
              <a:latin typeface="WenQuanYi Micro Hei" charset="0"/>
              <a:ea typeface="WenQuanYi Micro Hei" charset="0"/>
              <a:sym typeface="+mn-ea"/>
            </a:endParaRPr>
          </a:p>
        </p:txBody>
      </p:sp>
      <p:sp>
        <p:nvSpPr>
          <p:cNvPr id="33" name="任意多边形 32"/>
          <p:cNvSpPr/>
          <p:nvPr/>
        </p:nvSpPr>
        <p:spPr>
          <a:xfrm>
            <a:off x="3128963" y="3635375"/>
            <a:ext cx="33338" cy="1236663"/>
          </a:xfrm>
          <a:custGeom>
            <a:avLst/>
            <a:gdLst>
              <a:gd name="connsiteX0" fmla="*/ 0 w 0"/>
              <a:gd name="connsiteY0" fmla="*/ 836023 h 836023"/>
              <a:gd name="connsiteX1" fmla="*/ 0 w 0"/>
              <a:gd name="connsiteY1" fmla="*/ 0 h 836023"/>
            </a:gdLst>
            <a:ahLst/>
            <a:cxnLst>
              <a:cxn ang="0">
                <a:pos x="connsiteX0" y="connsiteY0"/>
              </a:cxn>
              <a:cxn ang="0">
                <a:pos x="connsiteX1" y="connsiteY1"/>
              </a:cxn>
            </a:cxnLst>
            <a:rect l="l" t="t" r="r" b="b"/>
            <a:pathLst>
              <a:path h="836023">
                <a:moveTo>
                  <a:pt x="0" y="836023"/>
                </a:moveTo>
                <a:lnTo>
                  <a:pt x="0" y="0"/>
                </a:lnTo>
              </a:path>
            </a:pathLst>
          </a:custGeom>
          <a:noFill/>
          <a:ln w="28575" cap="flat" cmpd="sng" algn="ctr">
            <a:solidFill>
              <a:schemeClr val="bg1">
                <a:lumMod val="85000"/>
              </a:schemeClr>
            </a:solidFill>
            <a:prstDash val="sysDash"/>
            <a:miter lim="800000"/>
            <a:headEnd type="diamond" w="med" len="med"/>
            <a:tailEnd type="triangl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mn-lt"/>
              <a:ea typeface="+mn-ea"/>
              <a:cs typeface="+mn-cs"/>
            </a:endParaRPr>
          </a:p>
        </p:txBody>
      </p:sp>
      <p:sp>
        <p:nvSpPr>
          <p:cNvPr id="34" name="KSO_GT2.1"/>
          <p:cNvSpPr txBox="1"/>
          <p:nvPr/>
        </p:nvSpPr>
        <p:spPr>
          <a:xfrm>
            <a:off x="2301240" y="1788795"/>
            <a:ext cx="1750060" cy="1759585"/>
          </a:xfrm>
          <a:prstGeom prst="rect">
            <a:avLst/>
          </a:prstGeom>
          <a:noFill/>
        </p:spPr>
        <p:txBody>
          <a:bodyPr anchor="ctr"/>
          <a:lstStyle/>
          <a:p>
            <a:pPr lvl="0" algn="l" eaLnBrk="1" hangingPunct="1">
              <a:lnSpc>
                <a:spcPct val="130000"/>
              </a:lnSpc>
            </a:pPr>
            <a:r>
              <a:rPr lang="x-none" altLang="en-US" sz="1400" kern="0" noProof="0" smtClean="0">
                <a:ln>
                  <a:noFill/>
                </a:ln>
                <a:solidFill>
                  <a:schemeClr val="accent6">
                    <a:lumMod val="75000"/>
                  </a:schemeClr>
                </a:solidFill>
                <a:uLnTx/>
                <a:uFillTx/>
                <a:latin typeface="WenQuanYi Micro Hei" charset="0"/>
                <a:ea typeface="WenQuanYi Micro Hei" charset="0"/>
                <a:sym typeface="+mn-ea"/>
              </a:rPr>
              <a:t>1.完成GUI偏好设置导出功能的实现</a:t>
            </a:r>
            <a:endParaRPr lang="x-none" altLang="en-US" sz="1400" kern="0" noProof="0" smtClean="0">
              <a:ln>
                <a:noFill/>
              </a:ln>
              <a:solidFill>
                <a:schemeClr val="accent6">
                  <a:lumMod val="75000"/>
                </a:schemeClr>
              </a:solidFill>
              <a:uLnTx/>
              <a:uFillTx/>
              <a:latin typeface="WenQuanYi Micro Hei" charset="0"/>
              <a:ea typeface="WenQuanYi Micro Hei" charset="0"/>
              <a:sym typeface="+mn-ea"/>
            </a:endParaRPr>
          </a:p>
          <a:p>
            <a:pPr lvl="0" algn="l" eaLnBrk="1" hangingPunct="1">
              <a:lnSpc>
                <a:spcPct val="130000"/>
              </a:lnSpc>
            </a:pPr>
            <a:r>
              <a:rPr lang="x-none" altLang="en-US" sz="1400" kern="0" noProof="0" smtClean="0">
                <a:ln>
                  <a:noFill/>
                </a:ln>
                <a:solidFill>
                  <a:schemeClr val="accent6">
                    <a:lumMod val="75000"/>
                  </a:schemeClr>
                </a:solidFill>
                <a:uLnTx/>
                <a:uFillTx/>
                <a:latin typeface="WenQuanYi Micro Hei" charset="0"/>
                <a:ea typeface="WenQuanYi Micro Hei" charset="0"/>
                <a:sym typeface="+mn-ea"/>
              </a:rPr>
              <a:t>2.</a:t>
            </a:r>
            <a:r>
              <a:rPr lang="x-none" sz="1400" kern="0" noProof="0" smtClean="0">
                <a:ln>
                  <a:noFill/>
                </a:ln>
                <a:solidFill>
                  <a:schemeClr val="accent6">
                    <a:lumMod val="75000"/>
                  </a:schemeClr>
                </a:solidFill>
                <a:uLnTx/>
                <a:uFillTx/>
                <a:latin typeface="WenQuanYi Micro Hei" charset="0"/>
                <a:ea typeface="WenQuanYi Micro Hei" charset="0"/>
                <a:sym typeface="+mn-ea"/>
              </a:rPr>
              <a:t>PPT制作和主讲</a:t>
            </a:r>
            <a:endParaRPr lang="x-none"/>
          </a:p>
        </p:txBody>
      </p:sp>
      <p:sp>
        <p:nvSpPr>
          <p:cNvPr id="23" name="椭圆 10"/>
          <p:cNvSpPr/>
          <p:nvPr/>
        </p:nvSpPr>
        <p:spPr>
          <a:xfrm>
            <a:off x="1021428" y="4818802"/>
            <a:ext cx="1127222" cy="1045173"/>
          </a:xfrm>
          <a:custGeom>
            <a:avLst/>
            <a:gdLst/>
            <a:ahLst/>
            <a:cxnLst/>
            <a:rect l="l" t="t" r="r" b="b"/>
            <a:pathLst>
              <a:path w="1502962" h="1393564">
                <a:moveTo>
                  <a:pt x="766369" y="0"/>
                </a:moveTo>
                <a:cubicBezTo>
                  <a:pt x="985098" y="0"/>
                  <a:pt x="1162413" y="177315"/>
                  <a:pt x="1162413" y="396044"/>
                </a:cubicBezTo>
                <a:cubicBezTo>
                  <a:pt x="1162413" y="550110"/>
                  <a:pt x="1074441" y="683629"/>
                  <a:pt x="945205" y="747570"/>
                </a:cubicBezTo>
                <a:cubicBezTo>
                  <a:pt x="1243758" y="823667"/>
                  <a:pt x="1469352" y="1079873"/>
                  <a:pt x="1502962" y="1393564"/>
                </a:cubicBezTo>
                <a:lnTo>
                  <a:pt x="0" y="1393564"/>
                </a:lnTo>
                <a:cubicBezTo>
                  <a:pt x="34346" y="1073000"/>
                  <a:pt x="269183" y="812468"/>
                  <a:pt x="577188" y="741955"/>
                </a:cubicBezTo>
                <a:cubicBezTo>
                  <a:pt x="453549" y="676307"/>
                  <a:pt x="370325" y="545894"/>
                  <a:pt x="370325" y="396044"/>
                </a:cubicBezTo>
                <a:cubicBezTo>
                  <a:pt x="370325" y="177315"/>
                  <a:pt x="547640" y="0"/>
                  <a:pt x="766369" y="0"/>
                </a:cubicBezTo>
                <a:close/>
              </a:path>
            </a:pathLst>
          </a:custGeom>
          <a:solidFill>
            <a:srgbClr val="0170C1"/>
          </a:solidFill>
          <a:ln w="38100">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b"/>
          <a:lstStyle/>
          <a:p>
            <a:pPr lvl="0" algn="ctr" eaLnBrk="1" hangingPunct="1"/>
            <a:r>
              <a:rPr lang="x-none" altLang="en-US" sz="1600" kern="0" noProof="0" dirty="0">
                <a:ln>
                  <a:noFill/>
                </a:ln>
                <a:solidFill>
                  <a:schemeClr val="bg1"/>
                </a:solidFill>
                <a:uLnTx/>
                <a:uFillTx/>
                <a:latin typeface="WenQuanYi Micro Hei" charset="0"/>
                <a:ea typeface="WenQuanYi Micro Hei" charset="0"/>
                <a:sym typeface="+mn-ea"/>
              </a:rPr>
              <a:t>颜振松</a:t>
            </a:r>
          </a:p>
        </p:txBody>
      </p:sp>
      <p:sp>
        <p:nvSpPr>
          <p:cNvPr id="31" name="任意多边形 30"/>
          <p:cNvSpPr/>
          <p:nvPr/>
        </p:nvSpPr>
        <p:spPr>
          <a:xfrm>
            <a:off x="1584325" y="4244975"/>
            <a:ext cx="0" cy="627063"/>
          </a:xfrm>
          <a:custGeom>
            <a:avLst/>
            <a:gdLst>
              <a:gd name="connsiteX0" fmla="*/ 0 w 0"/>
              <a:gd name="connsiteY0" fmla="*/ 836023 h 836023"/>
              <a:gd name="connsiteX1" fmla="*/ 0 w 0"/>
              <a:gd name="connsiteY1" fmla="*/ 0 h 836023"/>
            </a:gdLst>
            <a:ahLst/>
            <a:cxnLst>
              <a:cxn ang="0">
                <a:pos x="connsiteX0" y="connsiteY0"/>
              </a:cxn>
              <a:cxn ang="0">
                <a:pos x="connsiteX1" y="connsiteY1"/>
              </a:cxn>
            </a:cxnLst>
            <a:rect l="l" t="t" r="r" b="b"/>
            <a:pathLst>
              <a:path h="836023">
                <a:moveTo>
                  <a:pt x="0" y="836023"/>
                </a:moveTo>
                <a:lnTo>
                  <a:pt x="0" y="0"/>
                </a:lnTo>
              </a:path>
            </a:pathLst>
          </a:custGeom>
          <a:noFill/>
          <a:ln w="28575" cap="flat" cmpd="sng" algn="ctr">
            <a:solidFill>
              <a:schemeClr val="bg1">
                <a:lumMod val="85000"/>
              </a:schemeClr>
            </a:solidFill>
            <a:prstDash val="sysDash"/>
            <a:miter lim="800000"/>
            <a:headEnd type="diamond" w="med" len="med"/>
            <a:tailEnd type="triangl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mn-lt"/>
              <a:ea typeface="+mn-ea"/>
              <a:cs typeface="+mn-cs"/>
            </a:endParaRPr>
          </a:p>
        </p:txBody>
      </p:sp>
      <p:sp>
        <p:nvSpPr>
          <p:cNvPr id="32" name="KSO_GT1.1"/>
          <p:cNvSpPr txBox="1"/>
          <p:nvPr/>
        </p:nvSpPr>
        <p:spPr>
          <a:xfrm>
            <a:off x="779780" y="2475230"/>
            <a:ext cx="1670050" cy="1966595"/>
          </a:xfrm>
          <a:prstGeom prst="rect">
            <a:avLst/>
          </a:prstGeom>
          <a:noFill/>
        </p:spPr>
        <p:txBody>
          <a:bodyPr anchor="ctr"/>
          <a:lstStyle/>
          <a:p>
            <a:pPr lvl="0" algn="l" eaLnBrk="1" hangingPunct="1">
              <a:lnSpc>
                <a:spcPct val="130000"/>
              </a:lnSpc>
            </a:pPr>
            <a:r>
              <a:rPr lang="x-none" sz="1400" kern="0" noProof="0" dirty="0">
                <a:ln>
                  <a:noFill/>
                </a:ln>
                <a:solidFill>
                  <a:srgbClr val="266CC0"/>
                </a:solidFill>
                <a:uLnTx/>
                <a:uFillTx/>
                <a:latin typeface="WenQuanYi Micro Hei" charset="0"/>
                <a:ea typeface="WenQuanYi Micro Hei" charset="0"/>
                <a:sym typeface="+mn-ea"/>
              </a:rPr>
              <a:t>完成[建议使用const变量来代替常数]功能的实现</a:t>
            </a:r>
            <a:endParaRPr lang="x-none" sz="1400" kern="0" noProof="0" dirty="0">
              <a:ln>
                <a:noFill/>
              </a:ln>
              <a:solidFill>
                <a:srgbClr val="266CC0"/>
              </a:solidFill>
              <a:uLnTx/>
              <a:uFillTx/>
              <a:latin typeface="WenQuanYi Micro Hei" charset="0"/>
              <a:ea typeface="WenQuanYi Micro Hei" charset="0"/>
              <a:sym typeface="+mn-ea"/>
            </a:endParaRPr>
          </a:p>
        </p:txBody>
      </p:sp>
      <p:sp>
        <p:nvSpPr>
          <p:cNvPr id="20" name="椭圆 12"/>
          <p:cNvSpPr/>
          <p:nvPr/>
        </p:nvSpPr>
        <p:spPr>
          <a:xfrm>
            <a:off x="7158133" y="4818802"/>
            <a:ext cx="1127222" cy="1045173"/>
          </a:xfrm>
          <a:custGeom>
            <a:avLst/>
            <a:gdLst/>
            <a:ahLst/>
            <a:cxnLst/>
            <a:rect l="l" t="t" r="r" b="b"/>
            <a:pathLst>
              <a:path w="1502962" h="1393564">
                <a:moveTo>
                  <a:pt x="736593" y="0"/>
                </a:moveTo>
                <a:cubicBezTo>
                  <a:pt x="955322" y="0"/>
                  <a:pt x="1132637" y="177315"/>
                  <a:pt x="1132637" y="396044"/>
                </a:cubicBezTo>
                <a:cubicBezTo>
                  <a:pt x="1132637" y="545894"/>
                  <a:pt x="1049414" y="676307"/>
                  <a:pt x="925774" y="741955"/>
                </a:cubicBezTo>
                <a:cubicBezTo>
                  <a:pt x="1233780" y="812467"/>
                  <a:pt x="1468616" y="1072999"/>
                  <a:pt x="1502962" y="1393564"/>
                </a:cubicBezTo>
                <a:lnTo>
                  <a:pt x="0" y="1393564"/>
                </a:lnTo>
                <a:cubicBezTo>
                  <a:pt x="33610" y="1079873"/>
                  <a:pt x="259205" y="823667"/>
                  <a:pt x="557757" y="747571"/>
                </a:cubicBezTo>
                <a:cubicBezTo>
                  <a:pt x="428521" y="683629"/>
                  <a:pt x="340549" y="550110"/>
                  <a:pt x="340549" y="396044"/>
                </a:cubicBezTo>
                <a:cubicBezTo>
                  <a:pt x="340549" y="177315"/>
                  <a:pt x="517864" y="0"/>
                  <a:pt x="736593" y="0"/>
                </a:cubicBezTo>
                <a:close/>
              </a:path>
            </a:pathLst>
          </a:custGeom>
          <a:solidFill>
            <a:schemeClr val="accent5">
              <a:lumMod val="75000"/>
            </a:schemeClr>
          </a:solidFill>
          <a:ln w="38100">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b"/>
          <a:lstStyle/>
          <a:p>
            <a:pPr lvl="0" algn="ctr" eaLnBrk="1" hangingPunct="1"/>
            <a:r>
              <a:rPr lang="x-none" altLang="en-US" sz="1600" dirty="0">
                <a:solidFill>
                  <a:srgbClr val="FFFFFF"/>
                </a:solidFill>
                <a:latin typeface="WenQuanYi Micro Hei" charset="0"/>
                <a:ea typeface="WenQuanYi Micro Hei" charset="0"/>
              </a:rPr>
              <a:t>吴桐</a:t>
            </a:r>
          </a:p>
        </p:txBody>
      </p:sp>
      <p:sp>
        <p:nvSpPr>
          <p:cNvPr id="21" name="任意多边形 20"/>
          <p:cNvSpPr/>
          <p:nvPr/>
        </p:nvSpPr>
        <p:spPr>
          <a:xfrm>
            <a:off x="7721600" y="4244975"/>
            <a:ext cx="0" cy="627063"/>
          </a:xfrm>
          <a:custGeom>
            <a:avLst/>
            <a:gdLst>
              <a:gd name="connsiteX0" fmla="*/ 0 w 0"/>
              <a:gd name="connsiteY0" fmla="*/ 836023 h 836023"/>
              <a:gd name="connsiteX1" fmla="*/ 0 w 0"/>
              <a:gd name="connsiteY1" fmla="*/ 0 h 836023"/>
            </a:gdLst>
            <a:ahLst/>
            <a:cxnLst>
              <a:cxn ang="0">
                <a:pos x="connsiteX0" y="connsiteY0"/>
              </a:cxn>
              <a:cxn ang="0">
                <a:pos x="connsiteX1" y="connsiteY1"/>
              </a:cxn>
            </a:cxnLst>
            <a:rect l="l" t="t" r="r" b="b"/>
            <a:pathLst>
              <a:path h="836023">
                <a:moveTo>
                  <a:pt x="0" y="836023"/>
                </a:moveTo>
                <a:lnTo>
                  <a:pt x="0" y="0"/>
                </a:lnTo>
              </a:path>
            </a:pathLst>
          </a:custGeom>
          <a:noFill/>
          <a:ln w="28575" cap="flat" cmpd="sng" algn="ctr">
            <a:solidFill>
              <a:schemeClr val="bg1">
                <a:lumMod val="85000"/>
              </a:schemeClr>
            </a:solidFill>
            <a:prstDash val="sysDash"/>
            <a:miter lim="800000"/>
            <a:headEnd type="diamond" w="med" len="med"/>
            <a:tailEnd type="triangle" w="med" len="me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mn-lt"/>
              <a:ea typeface="+mn-ea"/>
              <a:cs typeface="+mn-cs"/>
            </a:endParaRPr>
          </a:p>
        </p:txBody>
      </p:sp>
      <p:sp>
        <p:nvSpPr>
          <p:cNvPr id="22" name="KSO_GT3.1"/>
          <p:cNvSpPr txBox="1"/>
          <p:nvPr/>
        </p:nvSpPr>
        <p:spPr>
          <a:xfrm>
            <a:off x="7066280" y="2922905"/>
            <a:ext cx="1431290" cy="1344930"/>
          </a:xfrm>
          <a:prstGeom prst="rect">
            <a:avLst/>
          </a:prstGeom>
          <a:noFill/>
        </p:spPr>
        <p:txBody>
          <a:bodyPr anchor="ctr"/>
          <a:lstStyle/>
          <a:p>
            <a:pPr lvl="0" algn="ctr" eaLnBrk="1" hangingPunct="1">
              <a:lnSpc>
                <a:spcPct val="130000"/>
              </a:lnSpc>
            </a:pPr>
            <a:r>
              <a:rPr lang="x-none" altLang="zh-CN" sz="1400" dirty="0">
                <a:solidFill>
                  <a:schemeClr val="accent4">
                    <a:lumMod val="75000"/>
                  </a:schemeClr>
                </a:solidFill>
                <a:latin typeface="微软雅黑" pitchFamily="2" charset="-122"/>
                <a:ea typeface="微软雅黑" pitchFamily="2" charset="-122"/>
              </a:rPr>
              <a:t>对Preprocessor类的细致分析</a:t>
            </a:r>
            <a:endParaRPr lang="x-none" altLang="zh-CN" sz="1400" dirty="0">
              <a:solidFill>
                <a:schemeClr val="accent4">
                  <a:lumMod val="75000"/>
                </a:schemeClr>
              </a:solidFill>
              <a:latin typeface="微软雅黑" pitchFamily="2" charset="-122"/>
              <a:ea typeface="微软雅黑" pitchFamily="2" charset="-122"/>
            </a:endParaRPr>
          </a:p>
        </p:txBody>
      </p:sp>
      <p:sp>
        <p:nvSpPr>
          <p:cNvPr id="3099" name="标题 5"/>
          <p:cNvSpPr>
            <a:spLocks noGrp="1"/>
          </p:cNvSpPr>
          <p:nvPr>
            <p:ph type="title"/>
          </p:nvPr>
        </p:nvSpPr>
        <p:spPr/>
        <p:txBody>
          <a:bodyPr vert="horz" wrap="square" lIns="91440" tIns="45720" rIns="91440" bIns="45720" anchor="ctr"/>
          <a:lstStyle/>
          <a:p>
            <a:pPr eaLnBrk="1" hangingPunct="1"/>
            <a:r>
              <a:rPr lang="x-none" dirty="0">
                <a:latin typeface="WenQuanYi Micro Hei" charset="0"/>
                <a:ea typeface="WenQuanYi Micro Hei" charset="0"/>
                <a:sym typeface="+mn-ea"/>
              </a:rPr>
              <a:t>组员分工</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开发过程</a:t>
            </a:r>
            <a:endParaRPr lang="en-US">
              <a:latin typeface="WenQuanYi Micro Hei" charset="0"/>
              <a:ea typeface="WenQuanYi Micro Hei" charset="0"/>
              <a:sym typeface="+mn-ea"/>
            </a:endParaRPr>
          </a:p>
        </p:txBody>
      </p:sp>
      <p:sp>
        <p:nvSpPr>
          <p:cNvPr id="3" name="Content Placeholder 2"/>
          <p:cNvSpPr>
            <a:spLocks noGrp="1"/>
          </p:cNvSpPr>
          <p:nvPr>
            <p:ph idx="1"/>
          </p:nvPr>
        </p:nvSpPr>
        <p:spPr>
          <a:xfrm>
            <a:off x="447675" y="1303020"/>
            <a:ext cx="8444230" cy="5323205"/>
          </a:xfrm>
        </p:spPr>
        <p:txBody>
          <a:bodyPr/>
          <a:lstStyle/>
          <a:p>
            <a:pPr marL="0" indent="0">
              <a:buNone/>
            </a:pPr>
            <a:r>
              <a:rPr sz="2400">
                <a:latin typeface="WenQuanYi Micro Hei" charset="0"/>
                <a:ea typeface="WenQuanYi Micro Hei" charset="0"/>
              </a:rPr>
              <a:t>新建一个检查类，类名是CheckConstNumber，继承自Check类。</a:t>
            </a:r>
            <a:endParaRPr sz="2400">
              <a:latin typeface="WenQuanYi Micro Hei" charset="0"/>
              <a:ea typeface="WenQuanYi Micro Hei" charset="0"/>
            </a:endParaRPr>
          </a:p>
          <a:p>
            <a:pPr marL="0" indent="0">
              <a:buNone/>
            </a:pPr>
            <a:endParaRPr sz="2800">
              <a:latin typeface="WenQuanYi Micro Hei" charset="0"/>
              <a:ea typeface="WenQuanYi Micro Hei" charset="0"/>
            </a:endParaRPr>
          </a:p>
          <a:p>
            <a:pPr marL="0" indent="0">
              <a:buNone/>
            </a:pPr>
            <a:r>
              <a:rPr sz="2400">
                <a:latin typeface="WenQuanYi Micro Hei" charset="0"/>
                <a:ea typeface="WenQuanYi Micro Hei" charset="0"/>
              </a:rPr>
              <a:t>新建文件checkconstnumber.cpp和checkconstnumber.hpp。</a:t>
            </a:r>
            <a:endParaRPr sz="2400">
              <a:latin typeface="WenQuanYi Micro Hei" charset="0"/>
              <a:ea typeface="WenQuanYi Micro Hei" charset="0"/>
            </a:endParaRPr>
          </a:p>
          <a:p>
            <a:pPr marL="0" indent="0">
              <a:buNone/>
            </a:pPr>
            <a:endParaRPr sz="2800">
              <a:latin typeface="WenQuanYi Micro Hei" charset="0"/>
              <a:ea typeface="WenQuanYi Micro Hei" charset="0"/>
            </a:endParaRPr>
          </a:p>
          <a:p>
            <a:pPr marL="0" indent="0">
              <a:buNone/>
            </a:pPr>
            <a:r>
              <a:rPr sz="2400">
                <a:latin typeface="WenQuanYi Micro Hei" charset="0"/>
                <a:ea typeface="WenQuanYi Micro Hei" charset="0"/>
              </a:rPr>
              <a:t>在该类中我们实现了下列函数</a:t>
            </a:r>
            <a:endParaRPr sz="2400">
              <a:latin typeface="WenQuanYi Micro Hei" charset="0"/>
              <a:ea typeface="WenQuanYi Micro Hei" charset="0"/>
            </a:endParaRPr>
          </a:p>
          <a:p>
            <a:pPr marL="0" indent="0">
              <a:buNone/>
            </a:pPr>
            <a:endParaRPr sz="2800">
              <a:latin typeface="WenQuanYi Micro Hei" charset="0"/>
              <a:ea typeface="WenQuanYi Micro Hei" charset="0"/>
            </a:endParaRPr>
          </a:p>
          <a:p>
            <a:r>
              <a:rPr sz="2400">
                <a:latin typeface="WenQuanYi Micro Hei" charset="0"/>
                <a:ea typeface="WenQuanYi Micro Hei" charset="0"/>
              </a:rPr>
              <a:t>CheckConstNumber()</a:t>
            </a:r>
            <a:endParaRPr sz="2400">
              <a:latin typeface="WenQuanYi Micro Hei" charset="0"/>
              <a:ea typeface="WenQuanYi Micro Hei" charset="0"/>
            </a:endParaRPr>
          </a:p>
          <a:p>
            <a:r>
              <a:rPr sz="2400">
                <a:latin typeface="WenQuanYi Micro Hei" charset="0"/>
                <a:ea typeface="WenQuanYi Micro Hei" charset="0"/>
              </a:rPr>
              <a:t>CheckConstNumber(const Tokenizer tokenizer, const Settings settings, ErrorLogger *errorLogger)</a:t>
            </a:r>
            <a:endParaRPr sz="2400">
              <a:latin typeface="WenQuanYi Micro Hei" charset="0"/>
              <a:ea typeface="WenQuanYi Micro Hei" charset="0"/>
            </a:endParaRPr>
          </a:p>
          <a:p>
            <a:r>
              <a:rPr sz="2400">
                <a:latin typeface="WenQuanYi Micro Hei" charset="0"/>
                <a:ea typeface="WenQuanYi Micro Hei" charset="0"/>
              </a:rPr>
              <a:t>void runChecks(const Tokenizer , const Settings , ErrorLogger *)</a:t>
            </a:r>
            <a:endParaRPr sz="2400">
              <a:latin typeface="WenQuanYi Micro Hei" charset="0"/>
              <a:ea typeface="WenQuanYi Micro Hei" charset="0"/>
            </a:endParaRPr>
          </a:p>
          <a:p>
            <a:pPr marL="0" indent="0">
              <a:buNone/>
            </a:pPr>
            <a:endParaRPr sz="2400">
              <a:latin typeface="WenQuanYi Micro Hei" charset="0"/>
              <a:ea typeface="WenQuanYi Micro Hei"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开发过程</a:t>
            </a:r>
            <a:endParaRPr lang="en-US">
              <a:latin typeface="WenQuanYi Micro Hei" charset="0"/>
              <a:ea typeface="WenQuanYi Micro Hei" charset="0"/>
              <a:sym typeface="+mn-ea"/>
            </a:endParaRPr>
          </a:p>
        </p:txBody>
      </p:sp>
      <p:sp>
        <p:nvSpPr>
          <p:cNvPr id="3" name="Content Placeholder 2"/>
          <p:cNvSpPr>
            <a:spLocks noGrp="1"/>
          </p:cNvSpPr>
          <p:nvPr>
            <p:ph idx="1"/>
          </p:nvPr>
        </p:nvSpPr>
        <p:spPr>
          <a:xfrm>
            <a:off x="480695" y="1500505"/>
            <a:ext cx="8444230" cy="4249420"/>
          </a:xfrm>
        </p:spPr>
        <p:txBody>
          <a:bodyPr/>
          <a:lstStyle/>
          <a:p>
            <a:r>
              <a:rPr sz="2400">
                <a:latin typeface="WenQuanYi Micro Hei" charset="0"/>
                <a:ea typeface="WenQuanYi Micro Hei" charset="0"/>
              </a:rPr>
              <a:t>void runChecks(const Tokenizer , const Settings , ErrorLogger *)</a:t>
            </a:r>
            <a:endParaRPr sz="2400">
              <a:latin typeface="WenQuanYi Micro Hei" charset="0"/>
              <a:ea typeface="WenQuanYi Micro Hei" charset="0"/>
            </a:endParaRPr>
          </a:p>
          <a:p>
            <a:r>
              <a:rPr sz="2400">
                <a:latin typeface="WenQuanYi Micro Hei" charset="0"/>
                <a:ea typeface="WenQuanYi Micro Hei" charset="0"/>
              </a:rPr>
              <a:t>void runSimplifiedChecks (const Tokenizer tokenizer, const Settings settings, ErrorLogger * errorLogger)</a:t>
            </a:r>
            <a:endParaRPr sz="2400">
              <a:latin typeface="WenQuanYi Micro Hei" charset="0"/>
              <a:ea typeface="WenQuanYi Micro Hei" charset="0"/>
            </a:endParaRPr>
          </a:p>
          <a:p>
            <a:r>
              <a:rPr sz="2400">
                <a:latin typeface="WenQuanYi Micro Hei" charset="0"/>
                <a:ea typeface="WenQuanYi Micro Hei" charset="0"/>
              </a:rPr>
              <a:t>void constNumber()</a:t>
            </a:r>
            <a:endParaRPr sz="2400">
              <a:latin typeface="WenQuanYi Micro Hei" charset="0"/>
              <a:ea typeface="WenQuanYi Micro Hei" charset="0"/>
            </a:endParaRPr>
          </a:p>
          <a:p>
            <a:r>
              <a:rPr sz="2400">
                <a:latin typeface="WenQuanYi Micro Hei" charset="0"/>
                <a:ea typeface="WenQuanYi Micro Hei" charset="0"/>
              </a:rPr>
              <a:t>void getErrorMessages(ErrorLogger errorLogger, const Settings settings) const</a:t>
            </a:r>
            <a:endParaRPr sz="2400">
              <a:latin typeface="WenQuanYi Micro Hei" charset="0"/>
              <a:ea typeface="WenQuanYi Micro Hei" charset="0"/>
            </a:endParaRPr>
          </a:p>
          <a:p>
            <a:r>
              <a:rPr sz="2400">
                <a:latin typeface="WenQuanYi Micro Hei" charset="0"/>
                <a:ea typeface="WenQuanYi Micro Hei" charset="0"/>
              </a:rPr>
              <a:t>std::string classInfo() const</a:t>
            </a:r>
            <a:endParaRPr sz="2400">
              <a:latin typeface="WenQuanYi Micro Hei" charset="0"/>
              <a:ea typeface="WenQuanYi Micro Hei" charset="0"/>
            </a:endParaRPr>
          </a:p>
          <a:p>
            <a:r>
              <a:rPr sz="2400">
                <a:latin typeface="WenQuanYi Micro Hei" charset="0"/>
                <a:ea typeface="WenQuanYi Micro Hei" charset="0"/>
              </a:rPr>
              <a:t>static std::string myName()</a:t>
            </a:r>
            <a:endParaRPr sz="2400">
              <a:latin typeface="WenQuanYi Micro Hei" charset="0"/>
              <a:ea typeface="WenQuanYi Micro Hei"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CheckConstNumber()</a:t>
            </a:r>
            <a:endParaRPr lang="en-US">
              <a:latin typeface="WenQuanYi Micro Hei" charset="0"/>
              <a:ea typeface="WenQuanYi Micro Hei" charset="0"/>
              <a:sym typeface="+mn-ea"/>
            </a:endParaRPr>
          </a:p>
        </p:txBody>
      </p:sp>
      <p:sp>
        <p:nvSpPr>
          <p:cNvPr id="3" name="Content Placeholder 2"/>
          <p:cNvSpPr>
            <a:spLocks noGrp="1"/>
          </p:cNvSpPr>
          <p:nvPr>
            <p:ph idx="1"/>
          </p:nvPr>
        </p:nvSpPr>
        <p:spPr>
          <a:xfrm>
            <a:off x="480695" y="1500505"/>
            <a:ext cx="8444230" cy="4249420"/>
          </a:xfrm>
        </p:spPr>
        <p:txBody>
          <a:bodyPr/>
          <a:lstStyle/>
          <a:p>
            <a:r>
              <a:rPr sz="2800">
                <a:latin typeface="WenQuanYi Micro Hei" charset="0"/>
                <a:ea typeface="WenQuanYi Micro Hei" charset="0"/>
              </a:rPr>
              <a:t>该构造函数用于注册该检查类的对象，直接通过该构造函数定义一个对象即可完成注册。</a:t>
            </a:r>
            <a:endParaRPr sz="2800">
              <a:latin typeface="WenQuanYi Micro Hei" charset="0"/>
              <a:ea typeface="WenQuanYi Micro Hei" charset="0"/>
            </a:endParaRPr>
          </a:p>
          <a:p>
            <a:endParaRPr>
              <a:latin typeface="WenQuanYi Micro Hei" charset="0"/>
              <a:ea typeface="WenQuanYi Micro Hei" charset="0"/>
            </a:endParaRPr>
          </a:p>
          <a:p>
            <a:endParaRPr sz="3600">
              <a:latin typeface="WenQuanYi Micro Hei" charset="0"/>
              <a:ea typeface="WenQuanYi Micro Hei" charset="0"/>
            </a:endParaRPr>
          </a:p>
          <a:p>
            <a:r>
              <a:rPr sz="2800">
                <a:latin typeface="WenQuanYi Micro Hei" charset="0"/>
                <a:ea typeface="WenQuanYi Micro Hei" charset="0"/>
              </a:rPr>
              <a:t>CheckConstNumber(): Check(myName()){}</a:t>
            </a:r>
            <a:endParaRPr sz="2800">
              <a:latin typeface="WenQuanYi Micro Hei" charset="0"/>
              <a:ea typeface="WenQuanYi Micro Hei"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0678"/>
            <a:ext cx="8229600" cy="1143000"/>
          </a:xfrm>
        </p:spPr>
        <p:txBody>
          <a:bodyPr/>
          <a:lstStyle/>
          <a:p>
            <a:pPr algn="ctr"/>
            <a:r>
              <a:rPr lang="en-US" sz="2400">
                <a:latin typeface="WenQuanYi Micro Hei" charset="0"/>
                <a:ea typeface="WenQuanYi Micro Hei" charset="0"/>
                <a:sym typeface="+mn-ea"/>
              </a:rPr>
              <a:t>CheckConstNumber(const Tokenizer tokenizer, const Settings settings, ErrorLogger * errorLogger)</a:t>
            </a:r>
            <a:br>
              <a:rPr lang="en-US" sz="2400">
                <a:latin typeface="WenQuanYi Micro Hei" charset="0"/>
                <a:ea typeface="WenQuanYi Micro Hei" charset="0"/>
                <a:sym typeface="+mn-ea"/>
              </a:rPr>
            </a:br>
            <a:endParaRPr lang="en-US" sz="2400">
              <a:latin typeface="WenQuanYi Micro Hei" charset="0"/>
              <a:ea typeface="WenQuanYi Micro Hei" charset="0"/>
              <a:sym typeface="+mn-ea"/>
            </a:endParaRPr>
          </a:p>
        </p:txBody>
      </p:sp>
      <p:sp>
        <p:nvSpPr>
          <p:cNvPr id="3" name="Content Placeholder 2"/>
          <p:cNvSpPr>
            <a:spLocks noGrp="1"/>
          </p:cNvSpPr>
          <p:nvPr>
            <p:ph idx="1"/>
          </p:nvPr>
        </p:nvSpPr>
        <p:spPr>
          <a:xfrm>
            <a:off x="480695" y="1500505"/>
            <a:ext cx="8444230" cy="4249420"/>
          </a:xfrm>
        </p:spPr>
        <p:txBody>
          <a:bodyPr/>
          <a:lstStyle/>
          <a:p>
            <a:pPr marL="0" indent="0">
              <a:buNone/>
            </a:pPr>
            <a:r>
              <a:rPr sz="2800">
                <a:latin typeface="WenQuanYi Micro Hei" charset="0"/>
                <a:ea typeface="WenQuanYi Micro Hei" charset="0"/>
              </a:rPr>
              <a:t>在进行检查时通过该构造函数创建一个对象，通过该对象来调用方法。</a:t>
            </a:r>
            <a:endParaRPr sz="2800">
              <a:latin typeface="WenQuanYi Micro Hei" charset="0"/>
              <a:ea typeface="WenQuanYi Micro Hei" charset="0"/>
            </a:endParaRPr>
          </a:p>
          <a:p>
            <a:pPr marL="0" indent="0">
              <a:buNone/>
            </a:pPr>
            <a:endParaRPr sz="2800">
              <a:latin typeface="WenQuanYi Micro Hei" charset="0"/>
              <a:ea typeface="WenQuanYi Micro Hei" charset="0"/>
            </a:endParaRPr>
          </a:p>
          <a:p>
            <a:pPr marL="0" indent="0">
              <a:buNone/>
            </a:pPr>
            <a:r>
              <a:rPr sz="2800">
                <a:latin typeface="WenQuanYi Micro Hei" charset="0"/>
                <a:ea typeface="WenQuanYi Micro Hei" charset="0"/>
              </a:rPr>
              <a:t>CheckConstNumber(const Tokenizer *tokenizer, const Settings *settings, </a:t>
            </a:r>
            <a:endParaRPr sz="2800">
              <a:latin typeface="WenQuanYi Micro Hei" charset="0"/>
              <a:ea typeface="WenQuanYi Micro Hei" charset="0"/>
            </a:endParaRPr>
          </a:p>
          <a:p>
            <a:pPr marL="0" indent="0">
              <a:buNone/>
            </a:pPr>
            <a:r>
              <a:rPr sz="2800">
                <a:latin typeface="WenQuanYi Micro Hei" charset="0"/>
                <a:ea typeface="WenQuanYi Micro Hei" charset="0"/>
              </a:rPr>
              <a:t>ErrorLogger *errorLogger): </a:t>
            </a:r>
            <a:endParaRPr sz="2800">
              <a:latin typeface="WenQuanYi Micro Hei" charset="0"/>
              <a:ea typeface="WenQuanYi Micro Hei" charset="0"/>
            </a:endParaRPr>
          </a:p>
          <a:p>
            <a:pPr marL="0" indent="0">
              <a:buNone/>
            </a:pPr>
            <a:r>
              <a:rPr sz="2800">
                <a:latin typeface="WenQuanYi Micro Hei" charset="0"/>
                <a:ea typeface="WenQuanYi Micro Hei" charset="0"/>
              </a:rPr>
              <a:t>Check(myName(), tokenizer, settings, errorLogger){}</a:t>
            </a:r>
            <a:endParaRPr sz="2800">
              <a:latin typeface="WenQuanYi Micro Hei" charset="0"/>
              <a:ea typeface="WenQuanYi Micro Hei"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0678"/>
            <a:ext cx="8229600" cy="1143000"/>
          </a:xfrm>
        </p:spPr>
        <p:txBody>
          <a:bodyPr/>
          <a:lstStyle/>
          <a:p>
            <a:pPr algn="ctr"/>
            <a:r>
              <a:rPr lang="en-US" sz="3600">
                <a:latin typeface="WenQuanYi Micro Hei" charset="0"/>
                <a:ea typeface="WenQuanYi Micro Hei" charset="0"/>
                <a:sym typeface="+mn-ea"/>
              </a:rPr>
              <a:t>void runChecks(const Tokenizer , const Settings , ErrorLogger *)</a:t>
            </a:r>
            <a:endParaRPr lang="en-US" sz="3600">
              <a:latin typeface="WenQuanYi Micro Hei" charset="0"/>
              <a:ea typeface="WenQuanYi Micro Hei" charset="0"/>
              <a:sym typeface="+mn-ea"/>
            </a:endParaRPr>
          </a:p>
        </p:txBody>
      </p:sp>
      <p:sp>
        <p:nvSpPr>
          <p:cNvPr id="3" name="Content Placeholder 2"/>
          <p:cNvSpPr>
            <a:spLocks noGrp="1"/>
          </p:cNvSpPr>
          <p:nvPr>
            <p:ph idx="1"/>
          </p:nvPr>
        </p:nvSpPr>
        <p:spPr>
          <a:xfrm>
            <a:off x="480695" y="1501140"/>
            <a:ext cx="8444230" cy="5158105"/>
          </a:xfrm>
        </p:spPr>
        <p:txBody>
          <a:bodyPr/>
          <a:lstStyle/>
          <a:p>
            <a:pPr marL="0" indent="0">
              <a:buNone/>
            </a:pPr>
            <a:r>
              <a:rPr sz="2800">
                <a:latin typeface="WenQuanYi Micro Hei" charset="0"/>
                <a:ea typeface="WenQuanYi Micro Hei" charset="0"/>
              </a:rPr>
              <a:t>这个方法将父类Check的该方法进行重写。主要目的是实现检查功能。先创建一个对象，再通过该对象调用constNumber方法进行检查。</a:t>
            </a:r>
            <a:endParaRPr sz="2800">
              <a:latin typeface="WenQuanYi Micro Hei" charset="0"/>
              <a:ea typeface="WenQuanYi Micro Hei" charset="0"/>
            </a:endParaRPr>
          </a:p>
          <a:p>
            <a:pPr marL="0" indent="0">
              <a:buNone/>
            </a:pPr>
            <a:endParaRPr sz="2800">
              <a:latin typeface="WenQuanYi Micro Hei" charset="0"/>
              <a:ea typeface="WenQuanYi Micro Hei" charset="0"/>
            </a:endParaRPr>
          </a:p>
          <a:p>
            <a:pPr marL="0" indent="0">
              <a:buNone/>
            </a:pPr>
            <a:r>
              <a:rPr sz="2400">
                <a:latin typeface="WenQuanYi Micro Hei" charset="0"/>
                <a:ea typeface="WenQuanYi Micro Hei" charset="0"/>
              </a:rPr>
              <a:t>void CheckConstNumber:: runChecks(const Tokenizer *tokenizer, const Settings *settings, ErrorLogger *errorLogger){</a:t>
            </a:r>
            <a:endParaRPr sz="2400">
              <a:latin typeface="WenQuanYi Micro Hei" charset="0"/>
              <a:ea typeface="WenQuanYi Micro Hei" charset="0"/>
            </a:endParaRPr>
          </a:p>
          <a:p>
            <a:pPr marL="0" indent="0">
              <a:buNone/>
            </a:pPr>
            <a:r>
              <a:rPr sz="2400">
                <a:latin typeface="WenQuanYi Micro Hei" charset="0"/>
                <a:ea typeface="WenQuanYi Micro Hei" charset="0"/>
              </a:rPr>
              <a:t>    CheckConstNumber checkConstNumber(tokenizer, settings, errorLogger);</a:t>
            </a:r>
            <a:endParaRPr sz="2400">
              <a:latin typeface="WenQuanYi Micro Hei" charset="0"/>
              <a:ea typeface="WenQuanYi Micro Hei" charset="0"/>
            </a:endParaRPr>
          </a:p>
          <a:p>
            <a:pPr marL="0" indent="0">
              <a:buNone/>
            </a:pPr>
            <a:r>
              <a:rPr sz="2400">
                <a:latin typeface="WenQuanYi Micro Hei" charset="0"/>
                <a:ea typeface="WenQuanYi Micro Hei" charset="0"/>
              </a:rPr>
              <a:t>    checkConstNumber.constNumber();</a:t>
            </a:r>
            <a:endParaRPr sz="2400">
              <a:latin typeface="WenQuanYi Micro Hei" charset="0"/>
              <a:ea typeface="WenQuanYi Micro Hei" charset="0"/>
            </a:endParaRPr>
          </a:p>
          <a:p>
            <a:pPr marL="0" indent="0">
              <a:buNone/>
            </a:pPr>
            <a:r>
              <a:rPr sz="2400">
                <a:latin typeface="WenQuanYi Micro Hei" charset="0"/>
                <a:ea typeface="WenQuanYi Micro Hei" charset="0"/>
              </a:rPr>
              <a:t>}</a:t>
            </a:r>
            <a:endParaRPr sz="2400">
              <a:latin typeface="WenQuanYi Micro Hei" charset="0"/>
              <a:ea typeface="WenQuanYi Micro Hei"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0678"/>
            <a:ext cx="8229600" cy="1143000"/>
          </a:xfrm>
        </p:spPr>
        <p:txBody>
          <a:bodyPr/>
          <a:lstStyle/>
          <a:p>
            <a:pPr algn="ctr"/>
            <a:r>
              <a:rPr lang="en-US" sz="2400">
                <a:latin typeface="WenQuanYi Micro Hei" charset="0"/>
                <a:ea typeface="WenQuanYi Micro Hei" charset="0"/>
                <a:sym typeface="+mn-ea"/>
              </a:rPr>
              <a:t>void runSimplifiedChecks(const Tokenizer tokenizer, const Settings settings, ErrorLogger * errorLogger)</a:t>
            </a:r>
            <a:endParaRPr lang="en-US" sz="2400">
              <a:latin typeface="WenQuanYi Micro Hei" charset="0"/>
              <a:ea typeface="WenQuanYi Micro Hei" charset="0"/>
              <a:sym typeface="+mn-ea"/>
            </a:endParaRPr>
          </a:p>
        </p:txBody>
      </p:sp>
      <p:sp>
        <p:nvSpPr>
          <p:cNvPr id="3" name="Content Placeholder 2"/>
          <p:cNvSpPr>
            <a:spLocks noGrp="1"/>
          </p:cNvSpPr>
          <p:nvPr>
            <p:ph idx="1"/>
          </p:nvPr>
        </p:nvSpPr>
        <p:spPr>
          <a:xfrm>
            <a:off x="480695" y="1501140"/>
            <a:ext cx="8444230" cy="5158105"/>
          </a:xfrm>
        </p:spPr>
        <p:txBody>
          <a:bodyPr/>
          <a:lstStyle/>
          <a:p>
            <a:pPr marL="0" indent="0">
              <a:buNone/>
            </a:pPr>
            <a:r>
              <a:rPr sz="2000">
                <a:latin typeface="WenQuanYi Micro Hei" charset="0"/>
                <a:ea typeface="WenQuanYi Micro Hei" charset="0"/>
              </a:rPr>
              <a:t>这个函数在这里没用，但是因为这是Check类中的纯虚函数，所以在这里必须得进行定义。</a:t>
            </a:r>
            <a:endParaRPr sz="2000">
              <a:latin typeface="WenQuanYi Micro Hei" charset="0"/>
              <a:ea typeface="WenQuanYi Micro Hei" charset="0"/>
            </a:endParaRPr>
          </a:p>
          <a:p>
            <a:pPr marL="0" indent="0">
              <a:buNone/>
            </a:pPr>
            <a:r>
              <a:rPr sz="2000">
                <a:latin typeface="WenQuanYi Micro Hei" charset="0"/>
                <a:ea typeface="WenQuanYi Micro Hei" charset="0"/>
              </a:rPr>
              <a:t>void constNumber()</a:t>
            </a:r>
            <a:endParaRPr sz="2000">
              <a:latin typeface="WenQuanYi Micro Hei" charset="0"/>
              <a:ea typeface="WenQuanYi Micro Hei" charset="0"/>
            </a:endParaRPr>
          </a:p>
          <a:p>
            <a:pPr marL="0" indent="0">
              <a:buNone/>
            </a:pPr>
            <a:r>
              <a:rPr sz="1800">
                <a:latin typeface="WenQuanYi Micro Hei" charset="0"/>
                <a:ea typeface="WenQuanYi Micro Hei" charset="0"/>
              </a:rPr>
              <a:t>这个函数进行对常数的检查，如果检查到常数则给出提醒。</a:t>
            </a:r>
            <a:endParaRPr sz="2000">
              <a:latin typeface="WenQuanYi Micro Hei" charset="0"/>
              <a:ea typeface="WenQuanYi Micro Hei" charset="0"/>
            </a:endParaRPr>
          </a:p>
        </p:txBody>
      </p:sp>
      <p:pic>
        <p:nvPicPr>
          <p:cNvPr id="7" name="Picture 6"/>
          <p:cNvPicPr>
            <a:picLocks noChangeAspect="1"/>
          </p:cNvPicPr>
          <p:nvPr/>
        </p:nvPicPr>
        <p:blipFill>
          <a:blip r:embed="rId1"/>
          <a:stretch>
            <a:fillRect/>
          </a:stretch>
        </p:blipFill>
        <p:spPr>
          <a:xfrm>
            <a:off x="353060" y="2961005"/>
            <a:ext cx="8333105" cy="37033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开发中遇到的问题</a:t>
            </a:r>
            <a:endParaRPr lang="en-US">
              <a:latin typeface="WenQuanYi Micro Hei" charset="0"/>
              <a:ea typeface="WenQuanYi Micro Hei" charset="0"/>
              <a:sym typeface="+mn-ea"/>
            </a:endParaRPr>
          </a:p>
        </p:txBody>
      </p:sp>
      <p:sp>
        <p:nvSpPr>
          <p:cNvPr id="3" name="Content Placeholder 2"/>
          <p:cNvSpPr>
            <a:spLocks noGrp="1"/>
          </p:cNvSpPr>
          <p:nvPr>
            <p:ph idx="1"/>
          </p:nvPr>
        </p:nvSpPr>
        <p:spPr>
          <a:xfrm>
            <a:off x="447675" y="1303020"/>
            <a:ext cx="8444230" cy="5323205"/>
          </a:xfrm>
        </p:spPr>
        <p:txBody>
          <a:bodyPr/>
          <a:lstStyle/>
          <a:p>
            <a:pPr marL="0" indent="0">
              <a:buNone/>
            </a:pPr>
            <a:r>
              <a:rPr sz="2400">
                <a:latin typeface="WenQuanYi Micro Hei" charset="0"/>
                <a:ea typeface="WenQuanYi Micro Hei" charset="0"/>
              </a:rPr>
              <a:t>在把类写完了之后不知道如何注册检查对象，当时看了很多类也没有找到怎么进行注册，后来在CheckMemoryLeak.cpp中看到了一段代码</a:t>
            </a:r>
            <a:endParaRPr sz="2400">
              <a:latin typeface="WenQuanYi Micro Hei" charset="0"/>
              <a:ea typeface="WenQuanYi Micro Hei" charset="0"/>
            </a:endParaRPr>
          </a:p>
          <a:p>
            <a:pPr marL="0" indent="0">
              <a:buNone/>
            </a:pPr>
            <a:endParaRPr sz="2400">
              <a:latin typeface="WenQuanYi Micro Hei" charset="0"/>
              <a:ea typeface="WenQuanYi Micro Hei" charset="0"/>
            </a:endParaRPr>
          </a:p>
          <a:p>
            <a:pPr marL="0" indent="0">
              <a:buNone/>
            </a:pPr>
            <a:r>
              <a:rPr sz="2400">
                <a:latin typeface="WenQuanYi Micro Hei" charset="0"/>
                <a:ea typeface="WenQuanYi Micro Hei" charset="0"/>
              </a:rPr>
              <a:t>// Register this check class (by creating a static instance of it)</a:t>
            </a:r>
            <a:endParaRPr sz="2400">
              <a:latin typeface="WenQuanYi Micro Hei" charset="0"/>
              <a:ea typeface="WenQuanYi Micro Hei" charset="0"/>
            </a:endParaRPr>
          </a:p>
          <a:p>
            <a:pPr marL="0" indent="0">
              <a:buNone/>
            </a:pPr>
            <a:r>
              <a:rPr sz="2400">
                <a:latin typeface="WenQuanYi Micro Hei" charset="0"/>
                <a:ea typeface="WenQuanYi Micro Hei" charset="0"/>
              </a:rPr>
              <a:t>namespace {</a:t>
            </a:r>
            <a:endParaRPr sz="2400">
              <a:latin typeface="WenQuanYi Micro Hei" charset="0"/>
              <a:ea typeface="WenQuanYi Micro Hei" charset="0"/>
            </a:endParaRPr>
          </a:p>
          <a:p>
            <a:pPr marL="0" indent="0">
              <a:buNone/>
            </a:pPr>
            <a:r>
              <a:rPr sz="2400">
                <a:latin typeface="WenQuanYi Micro Hei" charset="0"/>
                <a:ea typeface="WenQuanYi Micro Hei" charset="0"/>
              </a:rPr>
              <a:t>    CheckMemoryLeakInFunction instance1;</a:t>
            </a:r>
            <a:endParaRPr sz="2400">
              <a:latin typeface="WenQuanYi Micro Hei" charset="0"/>
              <a:ea typeface="WenQuanYi Micro Hei" charset="0"/>
            </a:endParaRPr>
          </a:p>
          <a:p>
            <a:pPr marL="0" indent="0">
              <a:buNone/>
            </a:pPr>
            <a:r>
              <a:rPr sz="2400">
                <a:latin typeface="WenQuanYi Micro Hei" charset="0"/>
                <a:ea typeface="WenQuanYi Micro Hei" charset="0"/>
              </a:rPr>
              <a:t>    CheckMemoryLeakInClass instance2;</a:t>
            </a:r>
            <a:endParaRPr sz="2400">
              <a:latin typeface="WenQuanYi Micro Hei" charset="0"/>
              <a:ea typeface="WenQuanYi Micro Hei" charset="0"/>
            </a:endParaRPr>
          </a:p>
          <a:p>
            <a:pPr marL="0" indent="0">
              <a:buNone/>
            </a:pPr>
            <a:r>
              <a:rPr sz="2400">
                <a:latin typeface="WenQuanYi Micro Hei" charset="0"/>
                <a:ea typeface="WenQuanYi Micro Hei" charset="0"/>
              </a:rPr>
              <a:t>    CheckMemoryLeakStructMember instance3;</a:t>
            </a:r>
            <a:endParaRPr sz="2400">
              <a:latin typeface="WenQuanYi Micro Hei" charset="0"/>
              <a:ea typeface="WenQuanYi Micro Hei" charset="0"/>
            </a:endParaRPr>
          </a:p>
          <a:p>
            <a:pPr marL="0" indent="0">
              <a:buNone/>
            </a:pPr>
            <a:r>
              <a:rPr sz="2400">
                <a:latin typeface="WenQuanYi Micro Hei" charset="0"/>
                <a:ea typeface="WenQuanYi Micro Hei" charset="0"/>
              </a:rPr>
              <a:t>    CheckMemoryLeakNoVar instance4;</a:t>
            </a:r>
            <a:endParaRPr sz="2400">
              <a:latin typeface="WenQuanYi Micro Hei" charset="0"/>
              <a:ea typeface="WenQuanYi Micro Hei" charset="0"/>
            </a:endParaRPr>
          </a:p>
          <a:p>
            <a:pPr marL="0" indent="0">
              <a:buNone/>
            </a:pPr>
            <a:r>
              <a:rPr sz="2400">
                <a:latin typeface="WenQuanYi Micro Hei" charset="0"/>
                <a:ea typeface="WenQuanYi Micro Hei" charset="0"/>
              </a:rPr>
              <a:t>}</a:t>
            </a:r>
            <a:endParaRPr sz="2400">
              <a:latin typeface="WenQuanYi Micro Hei" charset="0"/>
              <a:ea typeface="WenQuanYi Micro Hei"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en-US">
                <a:latin typeface="WenQuanYi Micro Hei" charset="0"/>
                <a:ea typeface="WenQuanYi Micro Hei" charset="0"/>
                <a:sym typeface="+mn-ea"/>
              </a:rPr>
              <a:t>开发中遇到的问题</a:t>
            </a:r>
            <a:endParaRPr lang="en-US">
              <a:latin typeface="WenQuanYi Micro Hei" charset="0"/>
              <a:ea typeface="WenQuanYi Micro Hei" charset="0"/>
              <a:sym typeface="+mn-ea"/>
            </a:endParaRPr>
          </a:p>
        </p:txBody>
      </p:sp>
      <p:sp>
        <p:nvSpPr>
          <p:cNvPr id="3" name="Content Placeholder 2"/>
          <p:cNvSpPr>
            <a:spLocks noGrp="1"/>
          </p:cNvSpPr>
          <p:nvPr>
            <p:ph idx="1"/>
          </p:nvPr>
        </p:nvSpPr>
        <p:spPr>
          <a:xfrm>
            <a:off x="447675" y="1303020"/>
            <a:ext cx="8444230" cy="5323205"/>
          </a:xfrm>
        </p:spPr>
        <p:txBody>
          <a:bodyPr/>
          <a:lstStyle/>
          <a:p>
            <a:pPr marL="0" indent="0">
              <a:buNone/>
            </a:pPr>
            <a:r>
              <a:rPr sz="2400">
                <a:latin typeface="WenQuanYi Micro Hei" charset="0"/>
                <a:ea typeface="WenQuanYi Micro Hei" charset="0"/>
              </a:rPr>
              <a:t>这段代码的意思是使用匿名namespace来声明全局变量，调用的构造函数是无参数的注册构造函数。</a:t>
            </a:r>
            <a:endParaRPr sz="2400">
              <a:latin typeface="WenQuanYi Micro Hei" charset="0"/>
              <a:ea typeface="WenQuanYi Micro Hei" charset="0"/>
            </a:endParaRPr>
          </a:p>
          <a:p>
            <a:pPr marL="0" indent="0">
              <a:buNone/>
            </a:pPr>
            <a:endParaRPr sz="2400">
              <a:latin typeface="WenQuanYi Micro Hei" charset="0"/>
              <a:ea typeface="WenQuanYi Micro Hei" charset="0"/>
            </a:endParaRPr>
          </a:p>
          <a:p>
            <a:pPr marL="0" indent="0">
              <a:buNone/>
            </a:pPr>
            <a:r>
              <a:rPr sz="2400">
                <a:latin typeface="WenQuanYi Micro Hei" charset="0"/>
                <a:ea typeface="WenQuanYi Micro Hei" charset="0"/>
              </a:rPr>
              <a:t>所以使用如下代码即可注册该检查对象</a:t>
            </a:r>
            <a:endParaRPr sz="2400">
              <a:latin typeface="WenQuanYi Micro Hei" charset="0"/>
              <a:ea typeface="WenQuanYi Micro Hei" charset="0"/>
            </a:endParaRPr>
          </a:p>
          <a:p>
            <a:pPr marL="0" indent="0">
              <a:buNone/>
            </a:pPr>
            <a:endParaRPr sz="2400">
              <a:latin typeface="WenQuanYi Micro Hei" charset="0"/>
              <a:ea typeface="WenQuanYi Micro Hei" charset="0"/>
            </a:endParaRPr>
          </a:p>
          <a:p>
            <a:pPr marL="0" indent="0">
              <a:buNone/>
            </a:pPr>
            <a:r>
              <a:rPr sz="2400">
                <a:latin typeface="WenQuanYi Micro Hei" charset="0"/>
                <a:ea typeface="WenQuanYi Micro Hei" charset="0"/>
              </a:rPr>
              <a:t>namespace {</a:t>
            </a:r>
            <a:endParaRPr sz="2400">
              <a:latin typeface="WenQuanYi Micro Hei" charset="0"/>
              <a:ea typeface="WenQuanYi Micro Hei" charset="0"/>
            </a:endParaRPr>
          </a:p>
          <a:p>
            <a:pPr marL="0" indent="0">
              <a:buNone/>
            </a:pPr>
            <a:r>
              <a:rPr sz="2400">
                <a:latin typeface="WenQuanYi Micro Hei" charset="0"/>
                <a:ea typeface="WenQuanYi Micro Hei" charset="0"/>
              </a:rPr>
              <a:t>    CheckConstNumber checkConstNumber;</a:t>
            </a:r>
            <a:endParaRPr sz="2400">
              <a:latin typeface="WenQuanYi Micro Hei" charset="0"/>
              <a:ea typeface="WenQuanYi Micro Hei" charset="0"/>
            </a:endParaRPr>
          </a:p>
          <a:p>
            <a:pPr marL="0" indent="0">
              <a:buNone/>
            </a:pPr>
            <a:r>
              <a:rPr sz="2400">
                <a:latin typeface="WenQuanYi Micro Hei" charset="0"/>
                <a:ea typeface="WenQuanYi Micro Hei" charset="0"/>
              </a:rPr>
              <a:t>}</a:t>
            </a:r>
            <a:endParaRPr sz="2400">
              <a:latin typeface="WenQuanYi Micro Hei" charset="0"/>
              <a:ea typeface="WenQuanYi Micro Hei"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08"/>
            <a:ext cx="8229600" cy="1143000"/>
          </a:xfrm>
        </p:spPr>
        <p:txBody>
          <a:bodyPr/>
          <a:lstStyle/>
          <a:p>
            <a:pPr algn="ctr"/>
            <a:r>
              <a:rPr lang="x-none" altLang="en-US">
                <a:latin typeface="WenQuanYi Micro Hei" charset="0"/>
                <a:ea typeface="WenQuanYi Micro Hei" charset="0"/>
                <a:sym typeface="+mn-ea"/>
              </a:rPr>
              <a:t>成果展示</a:t>
            </a:r>
            <a:endParaRPr lang="x-none" altLang="en-US">
              <a:latin typeface="WenQuanYi Micro Hei" charset="0"/>
              <a:ea typeface="WenQuanYi Micro Hei" charset="0"/>
              <a:sym typeface="+mn-ea"/>
            </a:endParaRPr>
          </a:p>
        </p:txBody>
      </p:sp>
      <p:pic>
        <p:nvPicPr>
          <p:cNvPr id="5" name="Picture 4"/>
          <p:cNvPicPr>
            <a:picLocks noChangeAspect="1"/>
          </p:cNvPicPr>
          <p:nvPr/>
        </p:nvPicPr>
        <p:blipFill>
          <a:blip r:embed="rId1"/>
          <a:stretch>
            <a:fillRect/>
          </a:stretch>
        </p:blipFill>
        <p:spPr>
          <a:xfrm>
            <a:off x="26670" y="1527175"/>
            <a:ext cx="9106535" cy="43592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409700" y="1720850"/>
            <a:ext cx="6399530" cy="1012190"/>
          </a:xfrm>
          <a:prstGeom prst="rect">
            <a:avLst/>
          </a:prstGeom>
          <a:noFill/>
        </p:spPr>
        <p:txBody>
          <a:bodyPr wrap="square" rtlCol="0" anchor="t">
            <a:spAutoFit/>
          </a:bodyPr>
          <a:lstStyle/>
          <a:p>
            <a:pPr algn="ctr"/>
            <a:r>
              <a:rPr lang="en-US" sz="6000">
                <a:latin typeface="WenQuanYi Micro Hei" charset="0"/>
                <a:ea typeface="WenQuanYi Micro Hei" charset="0"/>
                <a:sym typeface="+mn-ea"/>
              </a:rPr>
              <a:t>分析</a:t>
            </a:r>
            <a:r>
              <a:rPr lang="en-US" sz="6000">
                <a:latin typeface="WenQuanYi Micro Hei" charset="0"/>
                <a:ea typeface="WenQuanYi Micro Hei" charset="0"/>
              </a:rPr>
              <a:t>情况汇报</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501140" y="1720850"/>
            <a:ext cx="6399530" cy="1012190"/>
          </a:xfrm>
          <a:prstGeom prst="rect">
            <a:avLst/>
          </a:prstGeom>
          <a:noFill/>
        </p:spPr>
        <p:txBody>
          <a:bodyPr wrap="square" rtlCol="0" anchor="t">
            <a:spAutoFit/>
          </a:bodyPr>
          <a:lstStyle/>
          <a:p>
            <a:pPr algn="ctr"/>
            <a:r>
              <a:rPr lang="en-US" sz="6000">
                <a:latin typeface="WenQuanYi Micro Hei" charset="0"/>
                <a:ea typeface="WenQuanYi Micro Hei" charset="0"/>
              </a:rPr>
              <a:t>开发情况汇报</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30" y="2658428"/>
            <a:ext cx="8229600" cy="1143000"/>
          </a:xfrm>
        </p:spPr>
        <p:txBody>
          <a:bodyPr/>
          <a:lstStyle/>
          <a:p>
            <a:pPr algn="ctr"/>
            <a:r>
              <a:rPr lang="en-US" sz="6000">
                <a:latin typeface="WenQuanYi Micro Hei" charset="0"/>
                <a:ea typeface="WenQuanYi Micro Hei" charset="0"/>
              </a:rPr>
              <a:t>Preprocessor</a:t>
            </a:r>
            <a:r>
              <a:rPr lang="en-US" sz="5400">
                <a:latin typeface="WenQuanYi Micro Hei" charset="0"/>
                <a:ea typeface="WenQuanYi Micro Hei" charset="0"/>
              </a:rPr>
              <a:t>类</a:t>
            </a:r>
            <a:endParaRPr lang="en-US" sz="5400">
              <a:latin typeface="WenQuanYi Micro Hei" charset="0"/>
              <a:ea typeface="WenQuanYi Micro Hei"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rPr>
              <a:t>Preprocessor类</a:t>
            </a:r>
            <a:endParaRPr lang="en-US">
              <a:latin typeface="WenQuanYi Micro Hei" charset="0"/>
              <a:ea typeface="WenQuanYi Micro Hei" charset="0"/>
            </a:endParaRPr>
          </a:p>
        </p:txBody>
      </p:sp>
      <p:sp>
        <p:nvSpPr>
          <p:cNvPr id="3" name="Content Placeholder 2"/>
          <p:cNvSpPr>
            <a:spLocks noGrp="1"/>
          </p:cNvSpPr>
          <p:nvPr>
            <p:ph idx="1"/>
          </p:nvPr>
        </p:nvSpPr>
        <p:spPr>
          <a:xfrm>
            <a:off x="520065" y="1458595"/>
            <a:ext cx="8229600" cy="4525963"/>
          </a:xfrm>
        </p:spPr>
        <p:txBody>
          <a:bodyPr/>
          <a:lstStyle/>
          <a:p>
            <a:pPr marL="571500" indent="-571500"/>
            <a:r>
              <a:rPr lang="en-US" sz="3600">
                <a:latin typeface="WenQuanYi Micro Hei" charset="0"/>
                <a:ea typeface="WenQuanYi Micro Hei" charset="0"/>
              </a:rPr>
              <a:t>预处理类，具有提取各个源文件中配置的特殊功能</a:t>
            </a:r>
            <a:endParaRPr lang="en-US" sz="3600">
              <a:latin typeface="WenQuanYi Micro Hei" charset="0"/>
              <a:ea typeface="WenQuanYi Micro Hei" charset="0"/>
            </a:endParaRPr>
          </a:p>
          <a:p>
            <a:pPr marL="571500" indent="-571500"/>
            <a:endParaRPr lang="en-US" sz="4000">
              <a:latin typeface="WenQuanYi Micro Hei" charset="0"/>
              <a:ea typeface="WenQuanYi Micro Hei" charset="0"/>
            </a:endParaRPr>
          </a:p>
          <a:p>
            <a:pPr marL="571500" indent="-571500"/>
            <a:r>
              <a:rPr lang="en-US" sz="2800">
                <a:latin typeface="WenQuanYi Micro Hei" charset="0"/>
                <a:ea typeface="WenQuanYi Micro Hei" charset="0"/>
              </a:rPr>
              <a:t>构造函数和析构函数文档写在preprocessor.cpp中</a:t>
            </a:r>
            <a:endParaRPr lang="en-US" sz="2800">
              <a:latin typeface="WenQuanYi Micro Hei" charset="0"/>
              <a:ea typeface="WenQuanYi Micro Hei" charset="0"/>
            </a:endParaRPr>
          </a:p>
          <a:p>
            <a:pPr marL="571500" indent="-571500"/>
            <a:r>
              <a:rPr lang="en-US" sz="2800">
                <a:latin typeface="WenQuanYi Micro Hei" charset="0"/>
                <a:ea typeface="WenQuanYi Micro Hei" charset="0"/>
              </a:rPr>
              <a:t>Preprocessor::Preprocessor(Settings&amp; settings, ErrorLogger *errorLogger) : _settings(settings), _errorLogger(errorLogger)</a:t>
            </a:r>
            <a:endParaRPr lang="en-US" sz="2800">
              <a:latin typeface="WenQuanYi Micro Hei" charset="0"/>
              <a:ea typeface="WenQuanYi Micro Hei"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rPr>
              <a:t>preprocessor.cpp</a:t>
            </a:r>
            <a:endParaRPr lang="en-US">
              <a:latin typeface="WenQuanYi Micro Hei" charset="0"/>
              <a:ea typeface="WenQuanYi Micro Hei" charset="0"/>
            </a:endParaRPr>
          </a:p>
        </p:txBody>
      </p:sp>
      <p:sp>
        <p:nvSpPr>
          <p:cNvPr id="3" name="Content Placeholder 2"/>
          <p:cNvSpPr>
            <a:spLocks noGrp="1"/>
          </p:cNvSpPr>
          <p:nvPr>
            <p:ph idx="1"/>
          </p:nvPr>
        </p:nvSpPr>
        <p:spPr>
          <a:xfrm>
            <a:off x="691515" y="2208530"/>
            <a:ext cx="7794625" cy="3324225"/>
          </a:xfrm>
        </p:spPr>
        <p:txBody>
          <a:bodyPr/>
          <a:lstStyle/>
          <a:p>
            <a:pPr marL="0" indent="0">
              <a:buNone/>
            </a:pPr>
            <a:r>
              <a:rPr lang="en-US" sz="2400">
                <a:latin typeface="Source Code Pro for Powerline" charset="0"/>
              </a:rPr>
              <a:t>成员函数文档： </a:t>
            </a:r>
            <a:endParaRPr lang="en-US" sz="2400">
              <a:latin typeface="Source Code Pro for Powerline" charset="0"/>
            </a:endParaRPr>
          </a:p>
          <a:p>
            <a:pPr marL="0" indent="0">
              <a:buNone/>
            </a:pPr>
            <a:r>
              <a:rPr lang="en-US" sz="2400">
                <a:latin typeface="Source Code Pro for Powerline" charset="0"/>
              </a:rPr>
              <a:t>bool Preprocessor::cplusplus  ( const Settings *  settings, const std::string &amp;  filename  )  </a:t>
            </a:r>
            <a:endParaRPr lang="en-US" sz="2400">
              <a:latin typeface="Source Code Pro for Powerline"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endParaRPr lang="en-US">
              <a:latin typeface="WenQuanYi Micro Hei" charset="0"/>
              <a:ea typeface="WenQuanYi Micro Hei" charset="0"/>
            </a:endParaRPr>
          </a:p>
        </p:txBody>
      </p:sp>
      <p:sp>
        <p:nvSpPr>
          <p:cNvPr id="3" name="Content Placeholder 2"/>
          <p:cNvSpPr>
            <a:spLocks noGrp="1"/>
          </p:cNvSpPr>
          <p:nvPr>
            <p:ph idx="1"/>
          </p:nvPr>
        </p:nvSpPr>
        <p:spPr/>
        <p:txBody>
          <a:bodyPr/>
          <a:lstStyle/>
          <a:p>
            <a:pPr marL="0" indent="0">
              <a:buNone/>
            </a:pPr>
            <a:r>
              <a:rPr lang="en-US" sz="2000">
                <a:latin typeface="WenQuanYi Micro Hei" charset="0"/>
                <a:ea typeface="WenQuanYi Micro Hei" charset="0"/>
              </a:rPr>
              <a:t>在代码中扩展宏：</a:t>
            </a:r>
            <a:endParaRPr lang="en-US" sz="2000">
              <a:latin typeface="WenQuanYi Micro Hei" charset="0"/>
              <a:ea typeface="WenQuanYi Micro Hei" charset="0"/>
            </a:endParaRPr>
          </a:p>
          <a:p>
            <a:pPr marL="0" indent="0">
              <a:buNone/>
            </a:pPr>
            <a:r>
              <a:rPr lang="en-US" sz="2000">
                <a:latin typeface="WenQuanYi Micro Hei" charset="0"/>
                <a:ea typeface="WenQuanYi Micro Hei" charset="0"/>
              </a:rPr>
              <a:t>std::string Preprocessor::expandMacros  ( const std::string &amp;  code,  </a:t>
            </a:r>
            <a:endParaRPr lang="en-US" sz="2000">
              <a:latin typeface="WenQuanYi Micro Hei" charset="0"/>
              <a:ea typeface="WenQuanYi Micro Hei" charset="0"/>
            </a:endParaRPr>
          </a:p>
          <a:p>
            <a:pPr marL="0" indent="0">
              <a:buNone/>
            </a:pPr>
            <a:r>
              <a:rPr lang="en-US" sz="2000">
                <a:latin typeface="WenQuanYi Micro Hei" charset="0"/>
                <a:ea typeface="WenQuanYi Micro Hei" charset="0"/>
              </a:rPr>
              <a:t>  std::string  filename,  </a:t>
            </a:r>
            <a:endParaRPr lang="en-US" sz="2000">
              <a:latin typeface="WenQuanYi Micro Hei" charset="0"/>
              <a:ea typeface="WenQuanYi Micro Hei" charset="0"/>
            </a:endParaRPr>
          </a:p>
          <a:p>
            <a:pPr marL="0" indent="0">
              <a:buNone/>
            </a:pPr>
            <a:r>
              <a:rPr lang="en-US" sz="2000">
                <a:latin typeface="WenQuanYi Micro Hei" charset="0"/>
                <a:ea typeface="WenQuanYi Micro Hei" charset="0"/>
              </a:rPr>
              <a:t>  const std::string &amp;  cfg,  </a:t>
            </a:r>
            <a:endParaRPr lang="en-US" sz="2000">
              <a:latin typeface="WenQuanYi Micro Hei" charset="0"/>
              <a:ea typeface="WenQuanYi Micro Hei" charset="0"/>
            </a:endParaRPr>
          </a:p>
          <a:p>
            <a:pPr marL="0" indent="0">
              <a:buNone/>
            </a:pPr>
            <a:r>
              <a:rPr lang="en-US" sz="2000">
                <a:latin typeface="WenQuanYi Micro Hei" charset="0"/>
                <a:ea typeface="WenQuanYi Micro Hei" charset="0"/>
              </a:rPr>
              <a:t>  ErrorLogger *  errorLogger  </a:t>
            </a:r>
            <a:endParaRPr lang="en-US" sz="2000">
              <a:latin typeface="WenQuanYi Micro Hei" charset="0"/>
              <a:ea typeface="WenQuanYi Micro Hei" charset="0"/>
            </a:endParaRPr>
          </a:p>
          <a:p>
            <a:pPr marL="0" indent="0">
              <a:buNone/>
            </a:pPr>
            <a:r>
              <a:rPr lang="en-US" sz="2000">
                <a:latin typeface="WenQuanYi Micro Hei" charset="0"/>
                <a:ea typeface="WenQuanYi Micro Hei" charset="0"/>
              </a:rPr>
              <a:t> )  </a:t>
            </a:r>
            <a:endParaRPr lang="en-US" sz="2000">
              <a:latin typeface="WenQuanYi Micro Hei" charset="0"/>
              <a:ea typeface="WenQuanYi Micro Hei" charset="0"/>
            </a:endParaRPr>
          </a:p>
          <a:p>
            <a:pPr marL="0" indent="0">
              <a:buNone/>
            </a:pPr>
            <a:r>
              <a:rPr lang="en-US" sz="2000">
                <a:latin typeface="WenQuanYi Micro Hei" charset="0"/>
                <a:ea typeface="WenQuanYi Micro Hei" charset="0"/>
              </a:rPr>
              <a:t>参数：</a:t>
            </a:r>
            <a:endParaRPr lang="en-US" sz="2000">
              <a:latin typeface="WenQuanYi Micro Hei" charset="0"/>
              <a:ea typeface="WenQuanYi Micro Hei" charset="0"/>
            </a:endParaRPr>
          </a:p>
          <a:p>
            <a:pPr marL="0" indent="0">
              <a:buNone/>
            </a:pPr>
            <a:r>
              <a:rPr lang="en-US" sz="2000">
                <a:latin typeface="WenQuanYi Micro Hei" charset="0"/>
                <a:ea typeface="WenQuanYi Micro Hei" charset="0"/>
              </a:rPr>
              <a:t>code 输入代码  </a:t>
            </a:r>
            <a:endParaRPr lang="en-US" sz="2000">
              <a:latin typeface="WenQuanYi Micro Hei" charset="0"/>
              <a:ea typeface="WenQuanYi Micro Hei" charset="0"/>
            </a:endParaRPr>
          </a:p>
          <a:p>
            <a:pPr marL="0" indent="0">
              <a:buNone/>
            </a:pPr>
            <a:r>
              <a:rPr lang="en-US" sz="2000">
                <a:latin typeface="WenQuanYi Micro Hei" charset="0"/>
                <a:ea typeface="WenQuanYi Micro Hei" charset="0"/>
              </a:rPr>
              <a:t>filename 源文件文件名  </a:t>
            </a:r>
            <a:endParaRPr lang="en-US" sz="2000">
              <a:latin typeface="WenQuanYi Micro Hei" charset="0"/>
              <a:ea typeface="WenQuanYi Micro Hei" charset="0"/>
            </a:endParaRPr>
          </a:p>
          <a:p>
            <a:pPr marL="0" indent="0">
              <a:buNone/>
            </a:pPr>
            <a:r>
              <a:rPr lang="en-US" sz="2000">
                <a:latin typeface="WenQuanYi Micro Hei" charset="0"/>
                <a:ea typeface="WenQuanYi Micro Hei" charset="0"/>
              </a:rPr>
              <a:t>cfg 用户而给定的 -D 配置  </a:t>
            </a:r>
            <a:endParaRPr lang="en-US" sz="2000">
              <a:latin typeface="WenQuanYi Micro Hei" charset="0"/>
              <a:ea typeface="WenQuanYi Micro Hei" charset="0"/>
            </a:endParaRPr>
          </a:p>
          <a:p>
            <a:pPr marL="0" indent="0">
              <a:buNone/>
            </a:pPr>
            <a:r>
              <a:rPr lang="en-US" sz="2000">
                <a:latin typeface="WenQuanYi Micro Hei" charset="0"/>
                <a:ea typeface="WenQuanYi Micro Hei" charset="0"/>
              </a:rPr>
              <a:t>errorLogger 错误记录器，记录可能存在的错误</a:t>
            </a:r>
            <a:endParaRPr lang="en-US" sz="2000">
              <a:latin typeface="WenQuanYi Micro Hei" charset="0"/>
              <a:ea typeface="WenQuanYi Micro Hei" charset="0"/>
            </a:endParaRPr>
          </a:p>
          <a:p>
            <a:pPr marL="0" indent="0">
              <a:buNone/>
            </a:pPr>
            <a:r>
              <a:rPr lang="en-US" sz="2000">
                <a:latin typeface="WenQuanYi Micro Hei" charset="0"/>
                <a:ea typeface="WenQuanYi Micro Hei" charset="0"/>
              </a:rPr>
              <a:t>返回值：被扩展的字符串</a:t>
            </a:r>
            <a:endParaRPr lang="en-US" sz="2000">
              <a:latin typeface="WenQuanYi Micro Hei" charset="0"/>
              <a:ea typeface="WenQuanYi Micro Hei"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endParaRPr lang="en-US">
              <a:latin typeface="WenQuanYi Micro Hei" charset="0"/>
              <a:ea typeface="WenQuanYi Micro Hei" charset="0"/>
            </a:endParaRPr>
          </a:p>
        </p:txBody>
      </p:sp>
      <p:sp>
        <p:nvSpPr>
          <p:cNvPr id="3" name="Content Placeholder 2"/>
          <p:cNvSpPr>
            <a:spLocks noGrp="1"/>
          </p:cNvSpPr>
          <p:nvPr>
            <p:ph idx="1"/>
          </p:nvPr>
        </p:nvSpPr>
        <p:spPr>
          <a:xfrm>
            <a:off x="458470" y="1600835"/>
            <a:ext cx="8481695" cy="5031105"/>
          </a:xfrm>
        </p:spPr>
        <p:txBody>
          <a:bodyPr/>
          <a:lstStyle/>
          <a:p>
            <a:pPr marL="0" indent="0">
              <a:buNone/>
            </a:pPr>
            <a:r>
              <a:rPr lang="en-US" sz="2800">
                <a:latin typeface="WenQuanYi Micro Hei" charset="0"/>
                <a:ea typeface="WenQuanYi Micro Hei" charset="0"/>
              </a:rPr>
              <a:t>得到所有配置文件并按字母排序</a:t>
            </a:r>
            <a:endParaRPr lang="en-US" sz="2800">
              <a:latin typeface="WenQuanYi Micro Hei" charset="0"/>
              <a:ea typeface="WenQuanYi Micro Hei" charset="0"/>
            </a:endParaRPr>
          </a:p>
          <a:p>
            <a:pPr marL="0" indent="0">
              <a:buNone/>
            </a:pPr>
            <a:endParaRPr lang="en-US" sz="2800">
              <a:latin typeface="WenQuanYi Micro Hei" charset="0"/>
              <a:ea typeface="WenQuanYi Micro Hei" charset="0"/>
            </a:endParaRPr>
          </a:p>
          <a:p>
            <a:pPr marL="0" indent="0">
              <a:buNone/>
            </a:pPr>
            <a:r>
              <a:rPr lang="en-US" sz="2800">
                <a:latin typeface="WenQuanYi Micro Hei" charset="0"/>
                <a:ea typeface="WenQuanYi Micro Hei" charset="0"/>
              </a:rPr>
              <a:t>std::list&lt; std::string &gt; Preprocessor::getcfgs  ( </a:t>
            </a:r>
            <a:endParaRPr lang="en-US" sz="2800">
              <a:latin typeface="WenQuanYi Micro Hei" charset="0"/>
              <a:ea typeface="WenQuanYi Micro Hei" charset="0"/>
            </a:endParaRPr>
          </a:p>
          <a:p>
            <a:pPr marL="0" indent="0">
              <a:buNone/>
            </a:pPr>
            <a:r>
              <a:rPr lang="en-US" sz="2800">
                <a:latin typeface="WenQuanYi Micro Hei" charset="0"/>
                <a:ea typeface="WenQuanYi Micro Hei" charset="0"/>
              </a:rPr>
              <a:t>const std::string &amp;  filedata,  </a:t>
            </a:r>
            <a:endParaRPr lang="en-US" sz="2800">
              <a:latin typeface="WenQuanYi Micro Hei" charset="0"/>
              <a:ea typeface="WenQuanYi Micro Hei" charset="0"/>
            </a:endParaRPr>
          </a:p>
          <a:p>
            <a:pPr marL="0" indent="0">
              <a:buNone/>
            </a:pPr>
            <a:r>
              <a:rPr lang="en-US" sz="2800">
                <a:latin typeface="WenQuanYi Micro Hei" charset="0"/>
                <a:ea typeface="WenQuanYi Micro Hei" charset="0"/>
              </a:rPr>
              <a:t>const std::string &amp;  filename,  </a:t>
            </a:r>
            <a:endParaRPr lang="en-US" sz="2800">
              <a:latin typeface="WenQuanYi Micro Hei" charset="0"/>
              <a:ea typeface="WenQuanYi Micro Hei" charset="0"/>
            </a:endParaRPr>
          </a:p>
          <a:p>
            <a:pPr marL="0" indent="0">
              <a:buNone/>
            </a:pPr>
            <a:r>
              <a:rPr lang="en-US" sz="2800">
                <a:latin typeface="WenQuanYi Micro Hei" charset="0"/>
                <a:ea typeface="WenQuanYi Micro Hei" charset="0"/>
              </a:rPr>
              <a:t>const std::map&lt; std::string, std::string &gt; &amp;  defs  </a:t>
            </a:r>
            <a:endParaRPr lang="en-US" sz="2800">
              <a:latin typeface="WenQuanYi Micro Hei" charset="0"/>
              <a:ea typeface="WenQuanYi Micro Hei" charset="0"/>
            </a:endParaRPr>
          </a:p>
          <a:p>
            <a:pPr marL="0" indent="0">
              <a:buNone/>
            </a:pPr>
            <a:r>
              <a:rPr lang="en-US" sz="2800">
                <a:latin typeface="WenQuanYi Micro Hei" charset="0"/>
                <a:ea typeface="WenQuanYi Micro Hei" charset="0"/>
              </a:rPr>
              <a:t> )  </a:t>
            </a:r>
            <a:endParaRPr lang="en-US" sz="2800">
              <a:latin typeface="WenQuanYi Micro Hei" charset="0"/>
              <a:ea typeface="WenQuanYi Micro Hei"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57200" y="1600200"/>
            <a:ext cx="8435340" cy="4526280"/>
          </a:xfrm>
        </p:spPr>
        <p:txBody>
          <a:bodyPr/>
          <a:lstStyle/>
          <a:p>
            <a:pPr marL="0" indent="0">
              <a:buNone/>
            </a:pPr>
            <a:r>
              <a:rPr lang="en-US" sz="2400">
                <a:latin typeface="Source Code Pro for Powerline" charset="0"/>
              </a:rPr>
              <a:t>对于一个给定的配置得到预处理代码：</a:t>
            </a:r>
            <a:endParaRPr lang="en-US" sz="2400">
              <a:latin typeface="Source Code Pro for Powerline" charset="0"/>
            </a:endParaRPr>
          </a:p>
          <a:p>
            <a:pPr marL="0" indent="0">
              <a:buNone/>
            </a:pPr>
            <a:r>
              <a:rPr lang="en-US" sz="2400">
                <a:latin typeface="Source Code Pro for Powerline" charset="0"/>
              </a:rPr>
              <a:t>std::string Preprocessor::getcode  ( const std::string &amp;  filedata,  </a:t>
            </a:r>
            <a:endParaRPr lang="en-US" sz="2400">
              <a:latin typeface="Source Code Pro for Powerline" charset="0"/>
            </a:endParaRPr>
          </a:p>
          <a:p>
            <a:pPr marL="0" indent="0">
              <a:buNone/>
            </a:pPr>
            <a:r>
              <a:rPr lang="en-US" sz="2400">
                <a:latin typeface="Source Code Pro for Powerline" charset="0"/>
              </a:rPr>
              <a:t>  const std::string &amp;  cfg,  </a:t>
            </a:r>
            <a:endParaRPr lang="en-US" sz="2400">
              <a:latin typeface="Source Code Pro for Powerline" charset="0"/>
            </a:endParaRPr>
          </a:p>
          <a:p>
            <a:pPr marL="0" indent="0">
              <a:buNone/>
            </a:pPr>
            <a:r>
              <a:rPr lang="en-US" sz="2400">
                <a:latin typeface="Source Code Pro for Powerline" charset="0"/>
              </a:rPr>
              <a:t>  const std::string &amp;  filename  </a:t>
            </a:r>
            <a:endParaRPr lang="en-US" sz="2400">
              <a:latin typeface="Source Code Pro for Powerline" charset="0"/>
            </a:endParaRPr>
          </a:p>
          <a:p>
            <a:pPr marL="0" indent="0">
              <a:buNone/>
            </a:pPr>
            <a:r>
              <a:rPr lang="en-US" sz="2400">
                <a:latin typeface="Source Code Pro for Powerline" charset="0"/>
              </a:rPr>
              <a:t> )   </a:t>
            </a:r>
            <a:endParaRPr lang="en-US" sz="2400">
              <a:latin typeface="Source Code Pro for Powerline" charset="0"/>
            </a:endParaRPr>
          </a:p>
          <a:p>
            <a:pPr marL="0" indent="0">
              <a:buNone/>
            </a:pPr>
            <a:r>
              <a:rPr lang="en-US" sz="2400">
                <a:latin typeface="Source Code Pro for Powerline" charset="0"/>
              </a:rPr>
              <a:t>参数：</a:t>
            </a:r>
            <a:endParaRPr lang="en-US" sz="2400">
              <a:latin typeface="Source Code Pro for Powerline" charset="0"/>
            </a:endParaRPr>
          </a:p>
          <a:p>
            <a:pPr marL="0" indent="0">
              <a:buNone/>
            </a:pPr>
            <a:r>
              <a:rPr lang="en-US" sz="2400">
                <a:latin typeface="Source Code Pro for Powerline" charset="0"/>
              </a:rPr>
              <a:t>filedata 文件数据包括预处理 'if', 'define'等  </a:t>
            </a:r>
            <a:endParaRPr lang="en-US" sz="2400">
              <a:latin typeface="Source Code Pro for Powerline" charset="0"/>
            </a:endParaRPr>
          </a:p>
          <a:p>
            <a:pPr marL="0" indent="0">
              <a:buNone/>
            </a:pPr>
            <a:r>
              <a:rPr lang="en-US" sz="2400">
                <a:latin typeface="Source Code Pro for Powerline" charset="0"/>
              </a:rPr>
              <a:t>cfg 配置  </a:t>
            </a:r>
            <a:endParaRPr lang="en-US" sz="2400">
              <a:latin typeface="Source Code Pro for Powerline" charset="0"/>
            </a:endParaRPr>
          </a:p>
          <a:p>
            <a:pPr marL="0" indent="0">
              <a:buNone/>
            </a:pPr>
            <a:r>
              <a:rPr lang="en-US" sz="2400">
                <a:latin typeface="Source Code Pro for Powerline" charset="0"/>
              </a:rPr>
              <a:t>filename源文件名  </a:t>
            </a:r>
            <a:endParaRPr lang="en-US" sz="2400">
              <a:latin typeface="Source Code Pro for Powerline"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p:txBody>
          <a:bodyPr/>
          <a:lstStyle/>
          <a:p>
            <a:pPr marL="0" indent="0">
              <a:buNone/>
            </a:pPr>
            <a:r>
              <a:rPr lang="x-none" altLang="en-US">
                <a:latin typeface="Source Code Pro for Powerline" charset="0"/>
              </a:rPr>
              <a:t>获取</a:t>
            </a:r>
            <a:r>
              <a:rPr lang="en-US">
                <a:latin typeface="Source Code Pro for Powerline" charset="0"/>
              </a:rPr>
              <a:t>错误信息</a:t>
            </a:r>
            <a:endParaRPr lang="en-US">
              <a:latin typeface="Source Code Pro for Powerline" charset="0"/>
            </a:endParaRPr>
          </a:p>
          <a:p>
            <a:pPr marL="0" indent="0">
              <a:buNone/>
            </a:pPr>
            <a:r>
              <a:rPr lang="en-US">
                <a:latin typeface="Source Code Pro for Powerline" charset="0"/>
              </a:rPr>
              <a:t>void Preprocessor::getErrorMessages  ( ErrorLogger *  errorLogger,  </a:t>
            </a:r>
            <a:endParaRPr lang="en-US">
              <a:latin typeface="Source Code Pro for Powerline" charset="0"/>
            </a:endParaRPr>
          </a:p>
          <a:p>
            <a:pPr marL="0" indent="0">
              <a:buNone/>
            </a:pPr>
            <a:r>
              <a:rPr lang="en-US">
                <a:latin typeface="Source Code Pro for Powerline" charset="0"/>
              </a:rPr>
              <a:t>  const Settings *  settings  </a:t>
            </a:r>
            <a:endParaRPr lang="en-US">
              <a:latin typeface="Source Code Pro for Powerline" charset="0"/>
            </a:endParaRPr>
          </a:p>
          <a:p>
            <a:pPr marL="0" indent="0">
              <a:buNone/>
            </a:pPr>
            <a:r>
              <a:rPr lang="en-US">
                <a:latin typeface="Source Code Pro for Powerline" charset="0"/>
              </a:rPr>
              <a:t> )</a:t>
            </a:r>
            <a:endParaRPr lang="en-US">
              <a:latin typeface="Source Code Pro for Powerline"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p:txBody>
          <a:bodyPr/>
          <a:lstStyle/>
          <a:p>
            <a:pPr marL="0" indent="0">
              <a:buNone/>
            </a:pPr>
            <a:r>
              <a:rPr lang="en-US" sz="2800">
                <a:latin typeface="Source Code Pro for Powerline" charset="0"/>
              </a:rPr>
              <a:t>返回双引号或&lt;&gt;号中间的字符串  include“”或include&lt;&gt;</a:t>
            </a:r>
            <a:r>
              <a:rPr lang="x-none" altLang="en-US" sz="2800">
                <a:latin typeface="Source Code Pro for Powerline" charset="0"/>
              </a:rPr>
              <a:t>：</a:t>
            </a:r>
            <a:endParaRPr lang="x-none" altLang="en-US" sz="2800">
              <a:latin typeface="Source Code Pro for Powerline" charset="0"/>
            </a:endParaRPr>
          </a:p>
          <a:p>
            <a:pPr marL="0" indent="0">
              <a:buNone/>
            </a:pPr>
            <a:r>
              <a:rPr lang="en-US" sz="2800">
                <a:latin typeface="Source Code Pro for Powerline" charset="0"/>
              </a:rPr>
              <a:t>Preprocessor::HeaderTypes Preprocessor::getHeaderFileName  ( std::string &amp;  str )  </a:t>
            </a:r>
            <a:endParaRPr lang="en-US" sz="2800">
              <a:latin typeface="Source Code Pro for Powerline" charset="0"/>
            </a:endParaRPr>
          </a:p>
          <a:p>
            <a:pPr marL="0" indent="0">
              <a:buNone/>
            </a:pPr>
            <a:r>
              <a:rPr lang="en-US" sz="2800">
                <a:latin typeface="Source Code Pro for Powerline" charset="0"/>
              </a:rPr>
              <a:t>返回值：</a:t>
            </a:r>
            <a:endParaRPr lang="en-US" sz="2800">
              <a:latin typeface="Source Code Pro for Powerline" charset="0"/>
            </a:endParaRPr>
          </a:p>
          <a:p>
            <a:pPr marL="0" indent="0">
              <a:buNone/>
            </a:pPr>
            <a:r>
              <a:rPr lang="en-US" sz="2800">
                <a:latin typeface="Source Code Pro for Powerline" charset="0"/>
              </a:rPr>
              <a:t>如果没有“”也没有&lt;&gt;，则返回NoHeader</a:t>
            </a:r>
            <a:endParaRPr lang="en-US" sz="2800">
              <a:latin typeface="Source Code Pro for Powerline" charset="0"/>
            </a:endParaRPr>
          </a:p>
          <a:p>
            <a:pPr marL="0" indent="0">
              <a:buNone/>
            </a:pPr>
            <a:r>
              <a:rPr lang="en-US" sz="2800">
                <a:latin typeface="Source Code Pro for Powerline" charset="0"/>
              </a:rPr>
              <a:t>如果发现“”返回UserHeader</a:t>
            </a:r>
            <a:endParaRPr lang="en-US" sz="2800">
              <a:latin typeface="Source Code Pro for Powerline" charset="0"/>
            </a:endParaRPr>
          </a:p>
          <a:p>
            <a:pPr marL="0" indent="0">
              <a:buNone/>
            </a:pPr>
            <a:r>
              <a:rPr lang="en-US" sz="2800">
                <a:latin typeface="Source Code Pro for Powerline" charset="0"/>
              </a:rPr>
              <a:t>如果发现&lt;&gt;返回SystemHeader</a:t>
            </a:r>
            <a:endParaRPr lang="en-US" sz="2800">
              <a:latin typeface="Source Code Pro for Powerline"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23178"/>
            <a:ext cx="8229600" cy="1143000"/>
          </a:xfrm>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25450" y="1017905"/>
            <a:ext cx="8229600" cy="6007735"/>
          </a:xfrm>
        </p:spPr>
        <p:txBody>
          <a:bodyPr/>
          <a:lstStyle/>
          <a:p>
            <a:pPr marL="0" indent="0">
              <a:buNone/>
            </a:pPr>
            <a:r>
              <a:rPr lang="en-US" sz="2000">
                <a:latin typeface="WenQuanYi Micro Hei" charset="0"/>
                <a:ea typeface="WenQuanYi Micro Hei" charset="0"/>
              </a:rPr>
              <a:t>处理有特殊配置的</a:t>
            </a:r>
            <a:r>
              <a:rPr lang="en-US" sz="2000">
                <a:latin typeface="Source Code Pro for Powerline" charset="0"/>
              </a:rPr>
              <a:t>include</a:t>
            </a:r>
            <a:endParaRPr lang="en-US" sz="2000">
              <a:latin typeface="Source Code Pro for Powerline" charset="0"/>
            </a:endParaRPr>
          </a:p>
          <a:p>
            <a:pPr marL="0" indent="0">
              <a:buNone/>
            </a:pPr>
            <a:r>
              <a:rPr lang="en-US" sz="2000">
                <a:latin typeface="Source Code Pro for Powerline" charset="0"/>
              </a:rPr>
              <a:t>std::string Preprocessor::handleIncludes  ( const std::string &amp;  code,  </a:t>
            </a:r>
            <a:endParaRPr lang="en-US" sz="2000">
              <a:latin typeface="Source Code Pro for Powerline" charset="0"/>
            </a:endParaRPr>
          </a:p>
          <a:p>
            <a:pPr marL="0" indent="0">
              <a:buNone/>
            </a:pPr>
            <a:r>
              <a:rPr lang="en-US" sz="2000">
                <a:latin typeface="Source Code Pro for Powerline" charset="0"/>
              </a:rPr>
              <a:t>  const std::string &amp;  filePath,  </a:t>
            </a:r>
            <a:endParaRPr lang="en-US" sz="2000">
              <a:latin typeface="Source Code Pro for Powerline" charset="0"/>
            </a:endParaRPr>
          </a:p>
          <a:p>
            <a:pPr marL="0" indent="0">
              <a:buNone/>
            </a:pPr>
            <a:r>
              <a:rPr lang="en-US" sz="2000">
                <a:latin typeface="Source Code Pro for Powerline" charset="0"/>
              </a:rPr>
              <a:t>  const std::list&lt; std::string &gt; &amp;  includePaths,  </a:t>
            </a:r>
            <a:endParaRPr lang="en-US" sz="2000">
              <a:latin typeface="Source Code Pro for Powerline" charset="0"/>
            </a:endParaRPr>
          </a:p>
          <a:p>
            <a:pPr marL="0" indent="0">
              <a:buNone/>
            </a:pPr>
            <a:r>
              <a:rPr lang="en-US" sz="2000">
                <a:latin typeface="Source Code Pro for Powerline" charset="0"/>
              </a:rPr>
              <a:t>  std::map&lt; std::string, std::string &gt; &amp;  defs,  </a:t>
            </a:r>
            <a:endParaRPr lang="en-US" sz="2000">
              <a:latin typeface="Source Code Pro for Powerline" charset="0"/>
            </a:endParaRPr>
          </a:p>
          <a:p>
            <a:pPr marL="0" indent="0">
              <a:buNone/>
            </a:pPr>
            <a:r>
              <a:rPr lang="en-US" sz="2000">
                <a:latin typeface="Source Code Pro for Powerline" charset="0"/>
              </a:rPr>
              <a:t>  std::set&lt; std::string &gt; &amp;  pragmaOnce,  </a:t>
            </a:r>
            <a:endParaRPr lang="en-US" sz="2000">
              <a:latin typeface="Source Code Pro for Powerline" charset="0"/>
            </a:endParaRPr>
          </a:p>
          <a:p>
            <a:pPr marL="0" indent="0">
              <a:buNone/>
            </a:pPr>
            <a:r>
              <a:rPr lang="en-US" sz="2000">
                <a:latin typeface="Source Code Pro for Powerline" charset="0"/>
              </a:rPr>
              <a:t>  std::list&lt; std::string &gt;  includes  </a:t>
            </a:r>
            <a:endParaRPr lang="en-US" sz="2000">
              <a:latin typeface="Source Code Pro for Powerline" charset="0"/>
            </a:endParaRPr>
          </a:p>
          <a:p>
            <a:pPr marL="0" indent="0">
              <a:buNone/>
            </a:pPr>
            <a:r>
              <a:rPr lang="en-US" sz="2000">
                <a:latin typeface="Source Code Pro for Powerline" charset="0"/>
              </a:rPr>
              <a:t> )</a:t>
            </a:r>
            <a:endParaRPr lang="en-US" sz="2000">
              <a:latin typeface="Source Code Pro for Powerline" charset="0"/>
            </a:endParaRPr>
          </a:p>
          <a:p>
            <a:pPr marL="0" indent="0">
              <a:buNone/>
            </a:pPr>
            <a:r>
              <a:rPr lang="en-US" sz="2000">
                <a:latin typeface="Source Code Pro for Powerline" charset="0"/>
              </a:rPr>
              <a:t>参数：</a:t>
            </a:r>
            <a:endParaRPr lang="en-US" sz="2000">
              <a:latin typeface="Source Code Pro for Powerline" charset="0"/>
            </a:endParaRPr>
          </a:p>
          <a:p>
            <a:pPr marL="0" indent="0">
              <a:buNone/>
            </a:pPr>
            <a:r>
              <a:rPr lang="en-US" sz="2000">
                <a:latin typeface="Source Code Pro for Powerline" charset="0"/>
              </a:rPr>
              <a:t>code 字符串中的代码               filePath代码的文件名  </a:t>
            </a:r>
            <a:endParaRPr lang="en-US" sz="2000">
              <a:latin typeface="Source Code Pro for Powerline" charset="0"/>
            </a:endParaRPr>
          </a:p>
          <a:p>
            <a:pPr marL="0" indent="0">
              <a:buNone/>
            </a:pPr>
            <a:r>
              <a:rPr lang="en-US" sz="2000">
                <a:latin typeface="Source Code Pro for Powerline" charset="0"/>
              </a:rPr>
              <a:t>includePaths 头文件可能存在的路径  defs 只有值的定义 </a:t>
            </a:r>
            <a:endParaRPr lang="en-US" sz="2000">
              <a:latin typeface="Source Code Pro for Powerline" charset="0"/>
            </a:endParaRPr>
          </a:p>
          <a:p>
            <a:pPr marL="0" indent="0">
              <a:buNone/>
            </a:pPr>
            <a:r>
              <a:rPr lang="en-US" sz="2000">
                <a:latin typeface="Source Code Pro for Powerline" charset="0"/>
              </a:rPr>
              <a:t>pragmaOnce 参数声明    includes 提供一个空表防止递归出问题  </a:t>
            </a:r>
            <a:endParaRPr lang="en-US" sz="2000">
              <a:latin typeface="Source Code Pro for Powerline" charset="0"/>
            </a:endParaRPr>
          </a:p>
          <a:p>
            <a:pPr marL="0" indent="0">
              <a:buNone/>
            </a:pPr>
            <a:endParaRPr lang="en-US" sz="2000">
              <a:latin typeface="Source Code Pro for Powerline" charset="0"/>
            </a:endParaRPr>
          </a:p>
          <a:p>
            <a:pPr marL="0" indent="0">
              <a:buNone/>
            </a:pPr>
            <a:r>
              <a:rPr lang="en-US" sz="2000">
                <a:latin typeface="Source Code Pro for Powerline" charset="0"/>
              </a:rPr>
              <a:t>返回值：</a:t>
            </a:r>
            <a:endParaRPr lang="en-US" sz="2000">
              <a:latin typeface="Source Code Pro for Powerline" charset="0"/>
            </a:endParaRPr>
          </a:p>
          <a:p>
            <a:pPr marL="0" indent="0">
              <a:buNone/>
            </a:pPr>
            <a:r>
              <a:rPr lang="en-US" sz="2000">
                <a:latin typeface="Source Code Pro for Powerline" charset="0"/>
              </a:rPr>
              <a:t>结果字符串</a:t>
            </a:r>
            <a:endParaRPr lang="en-US" sz="2000">
              <a:latin typeface="Source Code Pro for Powerline"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04825" y="2089785"/>
            <a:ext cx="8229600" cy="2744470"/>
          </a:xfrm>
        </p:spPr>
        <p:txBody>
          <a:bodyPr/>
          <a:lstStyle/>
          <a:p>
            <a:pPr marL="0" indent="0">
              <a:buNone/>
            </a:pPr>
            <a:r>
              <a:rPr lang="en-US" sz="2400">
                <a:latin typeface="Source Code Pro for Powerline" charset="0"/>
              </a:rPr>
              <a:t>处理无定义</a:t>
            </a:r>
            <a:endParaRPr lang="en-US" sz="2400">
              <a:latin typeface="Source Code Pro for Powerline" charset="0"/>
            </a:endParaRPr>
          </a:p>
          <a:p>
            <a:pPr marL="0" indent="0">
              <a:buNone/>
            </a:pPr>
            <a:r>
              <a:rPr lang="en-US" sz="2400">
                <a:latin typeface="Source Code Pro for Powerline" charset="0"/>
              </a:rPr>
              <a:t>void Preprocessor::handleUndef  ( std::list&lt; std::string &gt; &amp;  configurations ) </a:t>
            </a:r>
            <a:endParaRPr lang="en-US" sz="2400">
              <a:latin typeface="Source Code Pro for Powerline"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44"/>
          <p:cNvSpPr/>
          <p:nvPr/>
        </p:nvSpPr>
        <p:spPr bwMode="auto">
          <a:xfrm>
            <a:off x="2421890" y="3614103"/>
            <a:ext cx="1446213" cy="323850"/>
          </a:xfrm>
          <a:custGeom>
            <a:avLst/>
            <a:gdLst>
              <a:gd name="T0" fmla="*/ 0 w 760"/>
              <a:gd name="T1" fmla="*/ 82 h 226"/>
              <a:gd name="T2" fmla="*/ 384 w 760"/>
              <a:gd name="T3" fmla="*/ 226 h 226"/>
              <a:gd name="T4" fmla="*/ 760 w 760"/>
              <a:gd name="T5" fmla="*/ 91 h 226"/>
              <a:gd name="T6" fmla="*/ 384 w 760"/>
              <a:gd name="T7" fmla="*/ 0 h 226"/>
              <a:gd name="T8" fmla="*/ 0 w 760"/>
              <a:gd name="T9" fmla="*/ 82 h 226"/>
            </a:gdLst>
            <a:ahLst/>
            <a:cxnLst>
              <a:cxn ang="0">
                <a:pos x="T0" y="T1"/>
              </a:cxn>
              <a:cxn ang="0">
                <a:pos x="T2" y="T3"/>
              </a:cxn>
              <a:cxn ang="0">
                <a:pos x="T4" y="T5"/>
              </a:cxn>
              <a:cxn ang="0">
                <a:pos x="T6" y="T7"/>
              </a:cxn>
              <a:cxn ang="0">
                <a:pos x="T8" y="T9"/>
              </a:cxn>
            </a:cxnLst>
            <a:rect l="0" t="0" r="r" b="b"/>
            <a:pathLst>
              <a:path w="760" h="226">
                <a:moveTo>
                  <a:pt x="0" y="82"/>
                </a:moveTo>
                <a:lnTo>
                  <a:pt x="384" y="226"/>
                </a:lnTo>
                <a:lnTo>
                  <a:pt x="760" y="91"/>
                </a:lnTo>
                <a:lnTo>
                  <a:pt x="384" y="0"/>
                </a:lnTo>
                <a:lnTo>
                  <a:pt x="0" y="82"/>
                </a:lnTo>
                <a:close/>
              </a:path>
            </a:pathLst>
          </a:cu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155" name="Freeform 35"/>
          <p:cNvSpPr/>
          <p:nvPr/>
        </p:nvSpPr>
        <p:spPr bwMode="auto">
          <a:xfrm>
            <a:off x="1788478" y="3731578"/>
            <a:ext cx="1363663" cy="1249363"/>
          </a:xfrm>
          <a:custGeom>
            <a:avLst/>
            <a:gdLst>
              <a:gd name="T0" fmla="*/ 716 w 716"/>
              <a:gd name="T1" fmla="*/ 144 h 870"/>
              <a:gd name="T2" fmla="*/ 332 w 716"/>
              <a:gd name="T3" fmla="*/ 0 h 870"/>
              <a:gd name="T4" fmla="*/ 0 w 716"/>
              <a:gd name="T5" fmla="*/ 550 h 870"/>
              <a:gd name="T6" fmla="*/ 713 w 716"/>
              <a:gd name="T7" fmla="*/ 870 h 870"/>
              <a:gd name="T8" fmla="*/ 716 w 716"/>
              <a:gd name="T9" fmla="*/ 869 h 870"/>
              <a:gd name="T10" fmla="*/ 716 w 716"/>
              <a:gd name="T11" fmla="*/ 144 h 870"/>
            </a:gdLst>
            <a:ahLst/>
            <a:cxnLst>
              <a:cxn ang="0">
                <a:pos x="T0" y="T1"/>
              </a:cxn>
              <a:cxn ang="0">
                <a:pos x="T2" y="T3"/>
              </a:cxn>
              <a:cxn ang="0">
                <a:pos x="T4" y="T5"/>
              </a:cxn>
              <a:cxn ang="0">
                <a:pos x="T6" y="T7"/>
              </a:cxn>
              <a:cxn ang="0">
                <a:pos x="T8" y="T9"/>
              </a:cxn>
              <a:cxn ang="0">
                <a:pos x="T10" y="T11"/>
              </a:cxn>
            </a:cxnLst>
            <a:rect l="0" t="0" r="r" b="b"/>
            <a:pathLst>
              <a:path w="716" h="870">
                <a:moveTo>
                  <a:pt x="716" y="144"/>
                </a:moveTo>
                <a:lnTo>
                  <a:pt x="332" y="0"/>
                </a:lnTo>
                <a:lnTo>
                  <a:pt x="0" y="550"/>
                </a:lnTo>
                <a:lnTo>
                  <a:pt x="713" y="870"/>
                </a:lnTo>
                <a:lnTo>
                  <a:pt x="716" y="869"/>
                </a:lnTo>
                <a:lnTo>
                  <a:pt x="716" y="144"/>
                </a:lnTo>
                <a:close/>
              </a:path>
            </a:pathLst>
          </a:custGeom>
          <a:solidFill>
            <a:schemeClr val="bg1">
              <a:lumMod val="8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158" name="Freeform 38"/>
          <p:cNvSpPr/>
          <p:nvPr/>
        </p:nvSpPr>
        <p:spPr bwMode="auto">
          <a:xfrm>
            <a:off x="3152140" y="3744278"/>
            <a:ext cx="1331913" cy="1236663"/>
          </a:xfrm>
          <a:custGeom>
            <a:avLst/>
            <a:gdLst>
              <a:gd name="T0" fmla="*/ 376 w 699"/>
              <a:gd name="T1" fmla="*/ 0 h 860"/>
              <a:gd name="T2" fmla="*/ 0 w 699"/>
              <a:gd name="T3" fmla="*/ 135 h 860"/>
              <a:gd name="T4" fmla="*/ 0 w 699"/>
              <a:gd name="T5" fmla="*/ 860 h 860"/>
              <a:gd name="T6" fmla="*/ 699 w 699"/>
              <a:gd name="T7" fmla="*/ 553 h 860"/>
              <a:gd name="T8" fmla="*/ 376 w 699"/>
              <a:gd name="T9" fmla="*/ 0 h 860"/>
            </a:gdLst>
            <a:ahLst/>
            <a:cxnLst>
              <a:cxn ang="0">
                <a:pos x="T0" y="T1"/>
              </a:cxn>
              <a:cxn ang="0">
                <a:pos x="T2" y="T3"/>
              </a:cxn>
              <a:cxn ang="0">
                <a:pos x="T4" y="T5"/>
              </a:cxn>
              <a:cxn ang="0">
                <a:pos x="T6" y="T7"/>
              </a:cxn>
              <a:cxn ang="0">
                <a:pos x="T8" y="T9"/>
              </a:cxn>
            </a:cxnLst>
            <a:rect l="0" t="0" r="r" b="b"/>
            <a:pathLst>
              <a:path w="699" h="860">
                <a:moveTo>
                  <a:pt x="376" y="0"/>
                </a:moveTo>
                <a:lnTo>
                  <a:pt x="0" y="135"/>
                </a:lnTo>
                <a:lnTo>
                  <a:pt x="0" y="860"/>
                </a:lnTo>
                <a:lnTo>
                  <a:pt x="699" y="553"/>
                </a:lnTo>
                <a:lnTo>
                  <a:pt x="376" y="0"/>
                </a:lnTo>
                <a:close/>
              </a:path>
            </a:pathLst>
          </a:custGeom>
          <a:solidFill>
            <a:schemeClr val="tx1">
              <a:lumMod val="50000"/>
              <a:lumOff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E86D9C"/>
              </a:solidFill>
              <a:effectLst/>
              <a:uLnTx/>
              <a:uFillTx/>
              <a:latin typeface="+mn-lt"/>
              <a:ea typeface="+mn-ea"/>
              <a:cs typeface="+mn-cs"/>
            </a:endParaRPr>
          </a:p>
        </p:txBody>
      </p:sp>
      <p:sp>
        <p:nvSpPr>
          <p:cNvPr id="5149" name="Freeform 29"/>
          <p:cNvSpPr/>
          <p:nvPr/>
        </p:nvSpPr>
        <p:spPr bwMode="auto">
          <a:xfrm>
            <a:off x="3152140" y="2818765"/>
            <a:ext cx="639763" cy="1000125"/>
          </a:xfrm>
          <a:custGeom>
            <a:avLst/>
            <a:gdLst>
              <a:gd name="T0" fmla="*/ 336 w 336"/>
              <a:gd name="T1" fmla="*/ 575 h 696"/>
              <a:gd name="T2" fmla="*/ 0 w 336"/>
              <a:gd name="T3" fmla="*/ 0 h 696"/>
              <a:gd name="T4" fmla="*/ 0 w 336"/>
              <a:gd name="T5" fmla="*/ 696 h 696"/>
              <a:gd name="T6" fmla="*/ 336 w 336"/>
              <a:gd name="T7" fmla="*/ 575 h 696"/>
            </a:gdLst>
            <a:ahLst/>
            <a:cxnLst>
              <a:cxn ang="0">
                <a:pos x="T0" y="T1"/>
              </a:cxn>
              <a:cxn ang="0">
                <a:pos x="T2" y="T3"/>
              </a:cxn>
              <a:cxn ang="0">
                <a:pos x="T4" y="T5"/>
              </a:cxn>
              <a:cxn ang="0">
                <a:pos x="T6" y="T7"/>
              </a:cxn>
            </a:cxnLst>
            <a:rect l="0" t="0" r="r" b="b"/>
            <a:pathLst>
              <a:path w="336" h="696">
                <a:moveTo>
                  <a:pt x="336" y="575"/>
                </a:moveTo>
                <a:lnTo>
                  <a:pt x="0" y="0"/>
                </a:lnTo>
                <a:lnTo>
                  <a:pt x="0" y="696"/>
                </a:lnTo>
                <a:lnTo>
                  <a:pt x="336" y="575"/>
                </a:lnTo>
                <a:close/>
              </a:path>
            </a:pathLst>
          </a:custGeom>
          <a:solidFill>
            <a:schemeClr val="tx1">
              <a:lumMod val="50000"/>
              <a:lumOff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152" name="Freeform 32"/>
          <p:cNvSpPr/>
          <p:nvPr/>
        </p:nvSpPr>
        <p:spPr bwMode="auto">
          <a:xfrm>
            <a:off x="2498090" y="2818765"/>
            <a:ext cx="654050" cy="1001713"/>
          </a:xfrm>
          <a:custGeom>
            <a:avLst/>
            <a:gdLst>
              <a:gd name="T0" fmla="*/ 0 w 344"/>
              <a:gd name="T1" fmla="*/ 570 h 698"/>
              <a:gd name="T2" fmla="*/ 340 w 344"/>
              <a:gd name="T3" fmla="*/ 698 h 698"/>
              <a:gd name="T4" fmla="*/ 344 w 344"/>
              <a:gd name="T5" fmla="*/ 696 h 698"/>
              <a:gd name="T6" fmla="*/ 344 w 344"/>
              <a:gd name="T7" fmla="*/ 0 h 698"/>
              <a:gd name="T8" fmla="*/ 0 w 344"/>
              <a:gd name="T9" fmla="*/ 570 h 698"/>
            </a:gdLst>
            <a:ahLst/>
            <a:cxnLst>
              <a:cxn ang="0">
                <a:pos x="T0" y="T1"/>
              </a:cxn>
              <a:cxn ang="0">
                <a:pos x="T2" y="T3"/>
              </a:cxn>
              <a:cxn ang="0">
                <a:pos x="T4" y="T5"/>
              </a:cxn>
              <a:cxn ang="0">
                <a:pos x="T6" y="T7"/>
              </a:cxn>
              <a:cxn ang="0">
                <a:pos x="T8" y="T9"/>
              </a:cxn>
            </a:cxnLst>
            <a:rect l="0" t="0" r="r" b="b"/>
            <a:pathLst>
              <a:path w="344" h="698">
                <a:moveTo>
                  <a:pt x="0" y="570"/>
                </a:moveTo>
                <a:lnTo>
                  <a:pt x="340" y="698"/>
                </a:lnTo>
                <a:lnTo>
                  <a:pt x="344" y="696"/>
                </a:lnTo>
                <a:lnTo>
                  <a:pt x="344" y="0"/>
                </a:lnTo>
                <a:lnTo>
                  <a:pt x="0" y="570"/>
                </a:lnTo>
                <a:close/>
              </a:path>
            </a:pathLst>
          </a:custGeom>
          <a:solidFill>
            <a:schemeClr val="bg1">
              <a:lumMod val="8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cxnSp>
        <p:nvCxnSpPr>
          <p:cNvPr id="22" name="直接连接符 21"/>
          <p:cNvCxnSpPr/>
          <p:nvPr/>
        </p:nvCxnSpPr>
        <p:spPr>
          <a:xfrm>
            <a:off x="3791903" y="4296728"/>
            <a:ext cx="3887788" cy="0"/>
          </a:xfrm>
          <a:prstGeom prst="line">
            <a:avLst/>
          </a:prstGeom>
          <a:ln>
            <a:solidFill>
              <a:srgbClr val="B2B2B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086" name="KSO_GT1"/>
          <p:cNvSpPr txBox="1"/>
          <p:nvPr/>
        </p:nvSpPr>
        <p:spPr>
          <a:xfrm>
            <a:off x="4623753" y="3961765"/>
            <a:ext cx="3046412" cy="337185"/>
          </a:xfrm>
          <a:prstGeom prst="rect">
            <a:avLst/>
          </a:prstGeom>
          <a:noFill/>
          <a:ln w="9525">
            <a:noFill/>
            <a:miter/>
          </a:ln>
        </p:spPr>
        <p:txBody>
          <a:bodyPr>
            <a:spAutoFit/>
          </a:bodyPr>
          <a:lstStyle>
            <a:lvl1pPr marL="342900" indent="-342900" algn="l" rtl="0" eaLnBrk="0" fontAlgn="base" hangingPunct="0">
              <a:spcBef>
                <a:spcPct val="20000"/>
              </a:spcBef>
              <a:spcAft>
                <a:spcPct val="0"/>
              </a:spcAft>
              <a:buFont typeface="Arial" panose="0208060402020202020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charset="0"/>
              <a:buChar char="»"/>
              <a:defRPr sz="2000" kern="1200">
                <a:solidFill>
                  <a:schemeClr val="tx1"/>
                </a:solidFill>
                <a:latin typeface="+mn-lt"/>
                <a:ea typeface="+mn-ea"/>
                <a:cs typeface="+mn-cs"/>
              </a:defRPr>
            </a:lvl5pPr>
          </a:lstStyle>
          <a:p>
            <a:pPr marL="0" lvl="0" indent="0" algn="r" eaLnBrk="1" hangingPunct="1">
              <a:spcBef>
                <a:spcPct val="0"/>
              </a:spcBef>
              <a:buNone/>
            </a:pPr>
            <a:r>
              <a:rPr lang="en-US" altLang="zh-CN" sz="1600" dirty="0">
                <a:solidFill>
                  <a:schemeClr val="accent3">
                    <a:lumMod val="60000"/>
                    <a:lumOff val="40000"/>
                  </a:schemeClr>
                </a:solidFill>
                <a:latin typeface="WenQuanYi Micro Hei" charset="0"/>
                <a:ea typeface="WenQuanYi Micro Hei" charset="0"/>
              </a:rPr>
              <a:t>增加导入和导出设置的功能</a:t>
            </a:r>
          </a:p>
        </p:txBody>
      </p:sp>
      <p:sp>
        <p:nvSpPr>
          <p:cNvPr id="31" name="KSO_GT1"/>
          <p:cNvSpPr txBox="1"/>
          <p:nvPr/>
        </p:nvSpPr>
        <p:spPr>
          <a:xfrm>
            <a:off x="4623753" y="4318953"/>
            <a:ext cx="3046413" cy="317500"/>
          </a:xfrm>
          <a:prstGeom prst="rect">
            <a:avLst/>
          </a:prstGeom>
          <a:noFill/>
        </p:spPr>
        <p:txBody>
          <a:bodyPr anchor="ctr">
            <a:spAutoFit/>
          </a:bodyPr>
          <a:lstStyle/>
          <a:p>
            <a:pPr lvl="0" algn="r" eaLnBrk="1" hangingPunct="1"/>
            <a:r>
              <a:rPr lang="x-none" altLang="en-US" sz="1400" dirty="0">
                <a:solidFill>
                  <a:srgbClr val="A6A6A6"/>
                </a:solidFill>
                <a:latin typeface="Source Code Pro for Powerline" charset="0"/>
                <a:ea typeface="幼圆" pitchFamily="1" charset="-122"/>
                <a:sym typeface="+mn-ea"/>
              </a:rPr>
              <a:t>完成度70%</a:t>
            </a:r>
            <a:endParaRPr lang="zh-CN" altLang="en-US" sz="1400" dirty="0">
              <a:solidFill>
                <a:srgbClr val="A6A6A6"/>
              </a:solidFill>
              <a:latin typeface="幼圆" pitchFamily="1" charset="-122"/>
              <a:ea typeface="幼圆" pitchFamily="1" charset="-122"/>
            </a:endParaRPr>
          </a:p>
        </p:txBody>
      </p:sp>
      <p:cxnSp>
        <p:nvCxnSpPr>
          <p:cNvPr id="32" name="直接连接符 31"/>
          <p:cNvCxnSpPr/>
          <p:nvPr/>
        </p:nvCxnSpPr>
        <p:spPr>
          <a:xfrm>
            <a:off x="3329940" y="3229928"/>
            <a:ext cx="4349750" cy="0"/>
          </a:xfrm>
          <a:prstGeom prst="line">
            <a:avLst/>
          </a:prstGeom>
          <a:ln>
            <a:solidFill>
              <a:srgbClr val="B2B2B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089" name="KSO_GT1"/>
          <p:cNvSpPr txBox="1"/>
          <p:nvPr/>
        </p:nvSpPr>
        <p:spPr>
          <a:xfrm>
            <a:off x="4623753" y="2894965"/>
            <a:ext cx="3046412" cy="337185"/>
          </a:xfrm>
          <a:prstGeom prst="rect">
            <a:avLst/>
          </a:prstGeom>
          <a:noFill/>
          <a:ln w="9525">
            <a:noFill/>
            <a:miter/>
          </a:ln>
        </p:spPr>
        <p:txBody>
          <a:bodyPr>
            <a:spAutoFit/>
          </a:bodyPr>
          <a:lstStyle>
            <a:lvl1pPr marL="342900" indent="-342900" algn="l" rtl="0" eaLnBrk="0" fontAlgn="base" hangingPunct="0">
              <a:spcBef>
                <a:spcPct val="20000"/>
              </a:spcBef>
              <a:spcAft>
                <a:spcPct val="0"/>
              </a:spcAft>
              <a:buFont typeface="Arial" panose="0208060402020202020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charset="0"/>
              <a:buChar char="»"/>
              <a:defRPr sz="2000" kern="1200">
                <a:solidFill>
                  <a:schemeClr val="tx1"/>
                </a:solidFill>
                <a:latin typeface="+mn-lt"/>
                <a:ea typeface="+mn-ea"/>
                <a:cs typeface="+mn-cs"/>
              </a:defRPr>
            </a:lvl5pPr>
          </a:lstStyle>
          <a:p>
            <a:pPr marL="0" lvl="0" indent="0" algn="r" eaLnBrk="1" hangingPunct="1">
              <a:spcBef>
                <a:spcPct val="0"/>
              </a:spcBef>
              <a:buNone/>
            </a:pPr>
            <a:r>
              <a:rPr lang="en-US" altLang="zh-CN" sz="1600" dirty="0">
                <a:solidFill>
                  <a:schemeClr val="accent3">
                    <a:lumMod val="60000"/>
                    <a:lumOff val="40000"/>
                  </a:schemeClr>
                </a:solidFill>
                <a:latin typeface="WenQuanYi Micro Hei" charset="0"/>
                <a:ea typeface="WenQuanYi Micro Hei" charset="0"/>
              </a:rPr>
              <a:t>将图标进行美化</a:t>
            </a:r>
          </a:p>
        </p:txBody>
      </p:sp>
      <p:sp>
        <p:nvSpPr>
          <p:cNvPr id="34" name="KSO_GT1"/>
          <p:cNvSpPr txBox="1"/>
          <p:nvPr/>
        </p:nvSpPr>
        <p:spPr>
          <a:xfrm>
            <a:off x="4623753" y="3253741"/>
            <a:ext cx="3046413" cy="317500"/>
          </a:xfrm>
          <a:prstGeom prst="rect">
            <a:avLst/>
          </a:prstGeom>
          <a:noFill/>
        </p:spPr>
        <p:txBody>
          <a:bodyPr anchor="ctr">
            <a:spAutoFit/>
          </a:bodyPr>
          <a:lstStyle/>
          <a:p>
            <a:pPr lvl="0" algn="r" eaLnBrk="1" hangingPunct="1"/>
            <a:r>
              <a:rPr lang="x-none" altLang="en-US" sz="1400" dirty="0">
                <a:solidFill>
                  <a:srgbClr val="A6A6A6"/>
                </a:solidFill>
                <a:latin typeface="Source Code Pro for Powerline" charset="0"/>
                <a:ea typeface="幼圆" pitchFamily="1" charset="-122"/>
              </a:rPr>
              <a:t>完成度100%</a:t>
            </a:r>
          </a:p>
        </p:txBody>
      </p:sp>
      <p:sp>
        <p:nvSpPr>
          <p:cNvPr id="3091" name="标题 4"/>
          <p:cNvSpPr>
            <a:spLocks noGrp="1"/>
          </p:cNvSpPr>
          <p:nvPr>
            <p:ph type="title"/>
          </p:nvPr>
        </p:nvSpPr>
        <p:spPr>
          <a:xfrm>
            <a:off x="415925" y="274638"/>
            <a:ext cx="8229600" cy="1143000"/>
          </a:xfrm>
        </p:spPr>
        <p:txBody>
          <a:bodyPr vert="horz" wrap="square" lIns="91440" tIns="45720" rIns="91440" bIns="45720" anchor="ctr"/>
          <a:lstStyle/>
          <a:p>
            <a:pPr lvl="0" eaLnBrk="1" hangingPunct="1"/>
            <a:r>
              <a:rPr lang="x-none" altLang="en-US">
                <a:latin typeface="WenQuanYi Micro Hei" charset="0"/>
                <a:ea typeface="WenQuanYi Micro Hei" charset="0"/>
                <a:sym typeface="+mn-ea"/>
              </a:rPr>
              <a:t>GUI</a:t>
            </a:r>
            <a:r>
              <a:rPr lang="en-US">
                <a:latin typeface="WenQuanYi Micro Hei" charset="0"/>
                <a:ea typeface="WenQuanYi Micro Hei" charset="0"/>
                <a:sym typeface="+mn-ea"/>
              </a:rPr>
              <a:t>开发情况汇报</a:t>
            </a:r>
            <a:endParaRPr lang="zh-CN" altLang="en-US" dirty="0"/>
          </a:p>
        </p:txBody>
      </p:sp>
      <p:sp>
        <p:nvSpPr>
          <p:cNvPr id="3" name="Freeform 29"/>
          <p:cNvSpPr/>
          <p:nvPr/>
        </p:nvSpPr>
        <p:spPr bwMode="auto">
          <a:xfrm>
            <a:off x="3155315" y="2812415"/>
            <a:ext cx="639763" cy="1000125"/>
          </a:xfrm>
          <a:custGeom>
            <a:avLst/>
            <a:gdLst>
              <a:gd name="T0" fmla="*/ 336 w 336"/>
              <a:gd name="T1" fmla="*/ 575 h 696"/>
              <a:gd name="T2" fmla="*/ 0 w 336"/>
              <a:gd name="T3" fmla="*/ 0 h 696"/>
              <a:gd name="T4" fmla="*/ 0 w 336"/>
              <a:gd name="T5" fmla="*/ 696 h 696"/>
              <a:gd name="T6" fmla="*/ 336 w 336"/>
              <a:gd name="T7" fmla="*/ 575 h 696"/>
            </a:gdLst>
            <a:ahLst/>
            <a:cxnLst>
              <a:cxn ang="0">
                <a:pos x="T0" y="T1"/>
              </a:cxn>
              <a:cxn ang="0">
                <a:pos x="T2" y="T3"/>
              </a:cxn>
              <a:cxn ang="0">
                <a:pos x="T4" y="T5"/>
              </a:cxn>
              <a:cxn ang="0">
                <a:pos x="T6" y="T7"/>
              </a:cxn>
            </a:cxnLst>
            <a:rect l="0" t="0" r="r" b="b"/>
            <a:pathLst>
              <a:path w="336" h="696">
                <a:moveTo>
                  <a:pt x="336" y="575"/>
                </a:moveTo>
                <a:lnTo>
                  <a:pt x="0" y="0"/>
                </a:lnTo>
                <a:lnTo>
                  <a:pt x="0" y="696"/>
                </a:lnTo>
                <a:lnTo>
                  <a:pt x="336" y="575"/>
                </a:lnTo>
                <a:close/>
              </a:path>
            </a:pathLst>
          </a:custGeom>
          <a:solidFill>
            <a:schemeClr val="accent3">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 name="Freeform 38"/>
          <p:cNvSpPr/>
          <p:nvPr/>
        </p:nvSpPr>
        <p:spPr bwMode="auto">
          <a:xfrm>
            <a:off x="3160395" y="3742055"/>
            <a:ext cx="1181100" cy="982345"/>
          </a:xfrm>
          <a:custGeom>
            <a:avLst/>
            <a:gdLst>
              <a:gd name="connsiteX0" fmla="*/ 1119 w 1860"/>
              <a:gd name="connsiteY0" fmla="*/ 0 h 1547"/>
              <a:gd name="connsiteX1" fmla="*/ 6 w 1860"/>
              <a:gd name="connsiteY1" fmla="*/ 285 h 1547"/>
              <a:gd name="connsiteX2" fmla="*/ 0 w 1860"/>
              <a:gd name="connsiteY2" fmla="*/ 1547 h 1547"/>
              <a:gd name="connsiteX3" fmla="*/ 1860 w 1860"/>
              <a:gd name="connsiteY3" fmla="*/ 971 h 1547"/>
              <a:gd name="connsiteX4" fmla="*/ 1119 w 1860"/>
              <a:gd name="connsiteY4" fmla="*/ 0 h 1547"/>
            </a:gdLst>
            <a:ahLst/>
            <a:cxnLst>
              <a:cxn ang="0">
                <a:pos x="connsiteX0" y="connsiteY0"/>
              </a:cxn>
              <a:cxn ang="0">
                <a:pos x="connsiteX1" y="connsiteY1"/>
              </a:cxn>
              <a:cxn ang="0">
                <a:pos x="connsiteX2" y="connsiteY2"/>
              </a:cxn>
              <a:cxn ang="0">
                <a:pos x="connsiteX3" y="connsiteY3"/>
              </a:cxn>
              <a:cxn ang="0">
                <a:pos x="connsiteX4" y="connsiteY4"/>
              </a:cxn>
            </a:cxnLst>
            <a:rect l="0" t="0" r="r" b="b"/>
            <a:pathLst>
              <a:path w="1860" h="1547">
                <a:moveTo>
                  <a:pt x="1119" y="0"/>
                </a:moveTo>
                <a:lnTo>
                  <a:pt x="6" y="285"/>
                </a:lnTo>
                <a:lnTo>
                  <a:pt x="0" y="1547"/>
                </a:lnTo>
                <a:lnTo>
                  <a:pt x="1860" y="971"/>
                </a:lnTo>
                <a:lnTo>
                  <a:pt x="1119" y="0"/>
                </a:lnTo>
                <a:close/>
              </a:path>
            </a:pathLst>
          </a:custGeom>
          <a:solidFill>
            <a:schemeClr val="accent3">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E86D9C"/>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348740"/>
            <a:ext cx="8229600" cy="5440045"/>
          </a:xfrm>
        </p:spPr>
        <p:txBody>
          <a:bodyPr/>
          <a:lstStyle/>
          <a:p>
            <a:pPr marL="0" indent="0">
              <a:buNone/>
            </a:pPr>
            <a:r>
              <a:rPr lang="en-US" sz="2400">
                <a:latin typeface="Source Code Pro for Powerline" charset="0"/>
              </a:rPr>
              <a:t>评估条件的数值</a:t>
            </a:r>
            <a:endParaRPr lang="en-US" sz="2400">
              <a:latin typeface="Source Code Pro for Powerline" charset="0"/>
            </a:endParaRPr>
          </a:p>
          <a:p>
            <a:pPr marL="0" indent="0">
              <a:buNone/>
            </a:pPr>
            <a:r>
              <a:rPr lang="en-US" sz="2400">
                <a:latin typeface="Source Code Pro for Powerline" charset="0"/>
              </a:rPr>
              <a:t>bool Preprocessor::match_cfg_def  ( std::map&lt; std::string, std::string &gt;  cfg,  </a:t>
            </a:r>
            <a:endParaRPr lang="en-US" sz="2400">
              <a:latin typeface="Source Code Pro for Powerline" charset="0"/>
            </a:endParaRPr>
          </a:p>
          <a:p>
            <a:pPr marL="0" indent="0">
              <a:buNone/>
            </a:pPr>
            <a:r>
              <a:rPr lang="en-US" sz="2400">
                <a:latin typeface="Source Code Pro for Powerline" charset="0"/>
              </a:rPr>
              <a:t>  std::string  def  </a:t>
            </a:r>
            <a:endParaRPr lang="en-US" sz="2400">
              <a:latin typeface="Source Code Pro for Powerline" charset="0"/>
            </a:endParaRPr>
          </a:p>
          <a:p>
            <a:pPr marL="0" indent="0">
              <a:buNone/>
            </a:pPr>
            <a:r>
              <a:rPr lang="en-US" sz="2400">
                <a:latin typeface="Source Code Pro for Powerline" charset="0"/>
              </a:rPr>
              <a:t> )</a:t>
            </a:r>
            <a:endParaRPr lang="en-US" sz="2400">
              <a:latin typeface="Source Code Pro for Powerline" charset="0"/>
            </a:endParaRPr>
          </a:p>
          <a:p>
            <a:pPr marL="0" indent="0">
              <a:buNone/>
            </a:pPr>
            <a:r>
              <a:rPr lang="en-US" sz="2400">
                <a:latin typeface="Source Code Pro for Powerline" charset="0"/>
              </a:rPr>
              <a:t>参数：</a:t>
            </a:r>
            <a:endParaRPr lang="en-US" sz="2400">
              <a:latin typeface="Source Code Pro for Powerline" charset="0"/>
            </a:endParaRPr>
          </a:p>
          <a:p>
            <a:pPr marL="0" indent="0">
              <a:buNone/>
            </a:pPr>
            <a:r>
              <a:rPr lang="en-US" sz="2400">
                <a:latin typeface="Source Code Pro for Powerline" charset="0"/>
              </a:rPr>
              <a:t>cfg 配置  </a:t>
            </a:r>
            <a:endParaRPr lang="en-US" sz="2400">
              <a:latin typeface="Source Code Pro for Powerline" charset="0"/>
            </a:endParaRPr>
          </a:p>
          <a:p>
            <a:pPr marL="0" indent="0">
              <a:buNone/>
            </a:pPr>
            <a:r>
              <a:rPr lang="en-US" sz="2400">
                <a:latin typeface="Source Code Pro for Powerline" charset="0"/>
              </a:rPr>
              <a:t>def 条件  </a:t>
            </a:r>
            <a:endParaRPr lang="en-US" sz="2400">
              <a:latin typeface="Source Code Pro for Powerline" charset="0"/>
            </a:endParaRPr>
          </a:p>
          <a:p>
            <a:pPr marL="0" indent="0">
              <a:buNone/>
            </a:pPr>
            <a:r>
              <a:rPr lang="en-US" sz="2400">
                <a:latin typeface="Source Code Pro for Powerline" charset="0"/>
              </a:rPr>
              <a:t>返回值：</a:t>
            </a:r>
            <a:endParaRPr lang="en-US" sz="2400">
              <a:latin typeface="Source Code Pro for Powerline" charset="0"/>
            </a:endParaRPr>
          </a:p>
          <a:p>
            <a:pPr marL="0" indent="0">
              <a:buNone/>
            </a:pPr>
            <a:r>
              <a:rPr lang="en-US" sz="2400">
                <a:latin typeface="Source Code Pro for Powerline" charset="0"/>
              </a:rPr>
              <a:t>评估条件的结果，当def==‘0’时返回false，def==‘1’时返回true</a:t>
            </a:r>
            <a:endParaRPr lang="en-US" sz="2400">
              <a:latin typeface="Source Code Pro for Powerline"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301115"/>
            <a:ext cx="8229600" cy="5440045"/>
          </a:xfrm>
        </p:spPr>
        <p:txBody>
          <a:bodyPr/>
          <a:lstStyle/>
          <a:p>
            <a:pPr marL="0" indent="0">
              <a:buNone/>
            </a:pPr>
            <a:r>
              <a:rPr lang="en-US" sz="2000">
                <a:latin typeface="Source Code Pro for Powerline" charset="0"/>
              </a:rPr>
              <a:t>提取每个配置的代码</a:t>
            </a:r>
            <a:endParaRPr lang="en-US" sz="2000">
              <a:latin typeface="Source Code Pro for Powerline" charset="0"/>
            </a:endParaRPr>
          </a:p>
          <a:p>
            <a:pPr marL="0" indent="0">
              <a:buNone/>
            </a:pPr>
            <a:r>
              <a:rPr lang="en-US" sz="2000">
                <a:latin typeface="Source Code Pro for Powerline" charset="0"/>
              </a:rPr>
              <a:t>void Preprocessor::preprocess  ( std::istream &amp;  istr,  </a:t>
            </a:r>
            <a:endParaRPr lang="en-US" sz="2000">
              <a:latin typeface="Source Code Pro for Powerline" charset="0"/>
            </a:endParaRPr>
          </a:p>
          <a:p>
            <a:pPr marL="0" indent="0">
              <a:buNone/>
            </a:pPr>
            <a:r>
              <a:rPr lang="en-US" sz="2000">
                <a:latin typeface="Source Code Pro for Powerline" charset="0"/>
              </a:rPr>
              <a:t>  std::map&lt; std::string, std::string &gt; &amp;  result,  </a:t>
            </a:r>
            <a:endParaRPr lang="en-US" sz="2000">
              <a:latin typeface="Source Code Pro for Powerline" charset="0"/>
            </a:endParaRPr>
          </a:p>
          <a:p>
            <a:pPr marL="0" indent="0">
              <a:buNone/>
            </a:pPr>
            <a:r>
              <a:rPr lang="en-US" sz="2000">
                <a:latin typeface="Source Code Pro for Powerline" charset="0"/>
              </a:rPr>
              <a:t>  const std::string &amp;  filename,  </a:t>
            </a:r>
            <a:endParaRPr lang="en-US" sz="2000">
              <a:latin typeface="Source Code Pro for Powerline" charset="0"/>
            </a:endParaRPr>
          </a:p>
          <a:p>
            <a:pPr marL="0" indent="0">
              <a:buNone/>
            </a:pPr>
            <a:r>
              <a:rPr lang="en-US" sz="2000">
                <a:latin typeface="Source Code Pro for Powerline" charset="0"/>
              </a:rPr>
              <a:t>  const std::list&lt; std::string &gt; &amp;  includePaths = std::list&lt;std::string&gt;()  )</a:t>
            </a:r>
            <a:endParaRPr lang="en-US" sz="2000">
              <a:latin typeface="Source Code Pro for Powerline" charset="0"/>
            </a:endParaRPr>
          </a:p>
          <a:p>
            <a:pPr marL="0" indent="0">
              <a:buNone/>
            </a:pPr>
            <a:r>
              <a:rPr lang="en-US" sz="2000">
                <a:latin typeface="Source Code Pro for Powerline" charset="0"/>
              </a:rPr>
              <a:t>参数：</a:t>
            </a:r>
            <a:endParaRPr lang="en-US" sz="2000">
              <a:latin typeface="Source Code Pro for Powerline" charset="0"/>
            </a:endParaRPr>
          </a:p>
          <a:p>
            <a:pPr marL="0" indent="0">
              <a:buNone/>
            </a:pPr>
            <a:r>
              <a:rPr lang="en-US" sz="2000">
                <a:latin typeface="Source Code Pro for Powerline" charset="0"/>
              </a:rPr>
              <a:t>istr 文件、字符串的流读取  </a:t>
            </a:r>
            <a:endParaRPr lang="en-US" sz="2000">
              <a:latin typeface="Source Code Pro for Powerline" charset="0"/>
            </a:endParaRPr>
          </a:p>
          <a:p>
            <a:pPr marL="0" indent="0">
              <a:buNone/>
            </a:pPr>
            <a:r>
              <a:rPr lang="en-US" sz="2000">
                <a:latin typeface="Source Code Pro for Powerline" charset="0"/>
              </a:rPr>
              <a:t>result 将会得到结果的区域  </a:t>
            </a:r>
            <a:endParaRPr lang="en-US" sz="2000">
              <a:latin typeface="Source Code Pro for Powerline" charset="0"/>
            </a:endParaRPr>
          </a:p>
          <a:p>
            <a:pPr marL="0" indent="0">
              <a:buNone/>
            </a:pPr>
            <a:r>
              <a:rPr lang="en-US" sz="2000">
                <a:latin typeface="Source Code Pro for Powerline" charset="0"/>
              </a:rPr>
              <a:t>filename 用来检测的文件名 如 "src/main.cpp"  </a:t>
            </a:r>
            <a:endParaRPr lang="en-US" sz="2000">
              <a:latin typeface="Source Code Pro for Powerline" charset="0"/>
            </a:endParaRPr>
          </a:p>
          <a:p>
            <a:pPr marL="0" indent="0">
              <a:buNone/>
            </a:pPr>
            <a:r>
              <a:rPr lang="en-US" sz="2000">
                <a:latin typeface="Source Code Pro for Powerline" charset="0"/>
              </a:rPr>
              <a:t>includePaths 文件搜索的路径表，单路径比如"include/"的结尾必须有一个路径分隔符。默认参数是空的列表。注意，如果所给文件名的路径也是提取的，那么如果包含路径没有从先前的路径中找到，它就作为最后的include 路径。 </a:t>
            </a:r>
            <a:endParaRPr lang="en-US" sz="2000">
              <a:latin typeface="Source Code Pro for Powerline"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616710"/>
            <a:ext cx="8229600" cy="5440045"/>
          </a:xfrm>
        </p:spPr>
        <p:txBody>
          <a:bodyPr/>
          <a:lstStyle/>
          <a:p>
            <a:pPr marL="0" indent="0">
              <a:buNone/>
            </a:pPr>
            <a:r>
              <a:rPr lang="en-US" sz="2400">
                <a:latin typeface="Source Code Pro for Powerline" charset="0"/>
              </a:rPr>
              <a:t>为每个配置提取代码</a:t>
            </a:r>
            <a:endParaRPr lang="en-US" sz="2400">
              <a:latin typeface="Source Code Pro for Powerline" charset="0"/>
            </a:endParaRPr>
          </a:p>
          <a:p>
            <a:pPr marL="0" indent="0">
              <a:buNone/>
            </a:pPr>
            <a:r>
              <a:rPr lang="en-US" sz="2400">
                <a:latin typeface="Source Code Pro for Powerline" charset="0"/>
              </a:rPr>
              <a:t>void Preprocessor::preprocess  ( std::istream &amp;  srcCodeStream,  </a:t>
            </a:r>
            <a:endParaRPr lang="en-US" sz="2400">
              <a:latin typeface="Source Code Pro for Powerline" charset="0"/>
            </a:endParaRPr>
          </a:p>
          <a:p>
            <a:pPr marL="0" indent="0">
              <a:buNone/>
            </a:pPr>
            <a:r>
              <a:rPr lang="en-US" sz="2400">
                <a:latin typeface="Source Code Pro for Powerline" charset="0"/>
              </a:rPr>
              <a:t>  std::string &amp;  processedFile,  </a:t>
            </a:r>
            <a:endParaRPr lang="en-US" sz="2400">
              <a:latin typeface="Source Code Pro for Powerline" charset="0"/>
            </a:endParaRPr>
          </a:p>
          <a:p>
            <a:pPr marL="0" indent="0">
              <a:buNone/>
            </a:pPr>
            <a:r>
              <a:rPr lang="en-US" sz="2400">
                <a:latin typeface="Source Code Pro for Powerline" charset="0"/>
              </a:rPr>
              <a:t>  std::list&lt; std::string &gt; &amp;  resultConfigurations,  </a:t>
            </a:r>
            <a:endParaRPr lang="en-US" sz="2400">
              <a:latin typeface="Source Code Pro for Powerline" charset="0"/>
            </a:endParaRPr>
          </a:p>
          <a:p>
            <a:pPr marL="0" indent="0">
              <a:buNone/>
            </a:pPr>
            <a:r>
              <a:rPr lang="en-US" sz="2400">
                <a:latin typeface="Source Code Pro for Powerline" charset="0"/>
              </a:rPr>
              <a:t>  const std::string &amp;  filename,  </a:t>
            </a:r>
            <a:endParaRPr lang="en-US" sz="2400">
              <a:latin typeface="Source Code Pro for Powerline" charset="0"/>
            </a:endParaRPr>
          </a:p>
          <a:p>
            <a:pPr marL="0" indent="0">
              <a:buNone/>
            </a:pPr>
            <a:r>
              <a:rPr lang="en-US" sz="2400">
                <a:latin typeface="Source Code Pro for Powerline" charset="0"/>
              </a:rPr>
              <a:t>  const std::list&lt; std::string &gt; &amp;  includePaths  </a:t>
            </a:r>
            <a:endParaRPr lang="en-US" sz="2400">
              <a:latin typeface="Source Code Pro for Powerline" charset="0"/>
            </a:endParaRPr>
          </a:p>
          <a:p>
            <a:pPr marL="0" indent="0">
              <a:buNone/>
            </a:pPr>
            <a:r>
              <a:rPr lang="en-US" sz="2400">
                <a:latin typeface="Source Code Pro for Powerline" charset="0"/>
              </a:rPr>
              <a:t> )</a:t>
            </a:r>
            <a:endParaRPr lang="en-US" sz="2400">
              <a:latin typeface="Source Code Pro for Powerline" charset="0"/>
            </a:endParaRPr>
          </a:p>
          <a:p>
            <a:pPr marL="0" indent="0">
              <a:buNone/>
            </a:pPr>
            <a:endParaRPr lang="en-US" sz="2400">
              <a:latin typeface="Source Code Pro for Powerline"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459230"/>
            <a:ext cx="8229600" cy="5440045"/>
          </a:xfrm>
        </p:spPr>
        <p:txBody>
          <a:bodyPr/>
          <a:lstStyle/>
          <a:p>
            <a:pPr marL="0" indent="0">
              <a:buNone/>
            </a:pPr>
            <a:r>
              <a:rPr lang="en-US" sz="2400">
                <a:latin typeface="Source Code Pro for Powerline" charset="0"/>
              </a:rPr>
              <a:t>参数：</a:t>
            </a:r>
            <a:endParaRPr lang="en-US" sz="2400">
              <a:latin typeface="Source Code Pro for Powerline" charset="0"/>
            </a:endParaRPr>
          </a:p>
          <a:p>
            <a:pPr marL="0" indent="0">
              <a:buNone/>
            </a:pPr>
            <a:r>
              <a:rPr lang="en-US" sz="2400">
                <a:latin typeface="Source Code Pro for Powerline" charset="0"/>
              </a:rPr>
              <a:t>srcCodeStream文件、字符串的流读取  </a:t>
            </a:r>
            <a:endParaRPr lang="en-US" sz="2400">
              <a:latin typeface="Source Code Pro for Powerline" charset="0"/>
            </a:endParaRPr>
          </a:p>
          <a:p>
            <a:pPr marL="0" indent="0">
              <a:buNone/>
            </a:pPr>
            <a:r>
              <a:rPr lang="en-US" sz="2400">
                <a:latin typeface="Source Code Pro for Powerline" charset="0"/>
              </a:rPr>
              <a:t>processedFile给空字符串作为参数,函数将填补处理文件。使用这个也作为文件数据的参数getcode()如果收到不止一次配置。 </a:t>
            </a:r>
            <a:endParaRPr lang="en-US" sz="2400">
              <a:latin typeface="Source Code Pro for Powerline" charset="0"/>
            </a:endParaRPr>
          </a:p>
          <a:p>
            <a:pPr marL="0" indent="0">
              <a:buNone/>
            </a:pPr>
            <a:r>
              <a:rPr lang="en-US" sz="2400">
                <a:latin typeface="Source Code Pro for Powerline" charset="0"/>
              </a:rPr>
              <a:t>resultConfigurations配置清单用处理文件将这些一个接一个的传递给getcode()</a:t>
            </a:r>
            <a:endParaRPr lang="en-US" sz="2400">
              <a:latin typeface="Source Code Pro for Powerline" charset="0"/>
            </a:endParaRPr>
          </a:p>
          <a:p>
            <a:pPr marL="0" indent="0">
              <a:buNone/>
            </a:pPr>
            <a:r>
              <a:rPr lang="en-US" sz="2400">
                <a:latin typeface="Source Code Pro for Powerline" charset="0"/>
              </a:rPr>
              <a:t>filename用来检测的文件名 如 "src/main.cpp"</a:t>
            </a:r>
            <a:endParaRPr lang="en-US" sz="2400">
              <a:latin typeface="Source Code Pro for Powerline" charset="0"/>
            </a:endParaRPr>
          </a:p>
          <a:p>
            <a:pPr marL="0" indent="0">
              <a:buNone/>
            </a:pPr>
            <a:r>
              <a:rPr lang="en-US" sz="2400">
                <a:latin typeface="Source Code Pro for Powerline" charset="0"/>
              </a:rPr>
              <a:t>includePaths文件搜索的路径表，单路径比如"include/"的结尾必须有一个路径分隔符。默认参数是空的列表。注意，如果所给文件名的路径也是提取的，那么如果包含路径没有从先前的路径中找到，它就作为最后的include 路径。 </a:t>
            </a:r>
            <a:endParaRPr lang="en-US" sz="2400">
              <a:latin typeface="Source Code Pro for Powerline"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459230"/>
            <a:ext cx="8229600" cy="5440045"/>
          </a:xfrm>
        </p:spPr>
        <p:txBody>
          <a:bodyPr/>
          <a:lstStyle/>
          <a:p>
            <a:pPr marL="0" indent="0">
              <a:buNone/>
            </a:pPr>
            <a:r>
              <a:rPr lang="en-US" sz="2800">
                <a:latin typeface="Source Code Pro for Powerline" charset="0"/>
              </a:rPr>
              <a:t>清理预处理行</a:t>
            </a:r>
            <a:endParaRPr lang="en-US" sz="2800">
              <a:latin typeface="Source Code Pro for Powerline" charset="0"/>
            </a:endParaRPr>
          </a:p>
          <a:p>
            <a:pPr marL="0" indent="0">
              <a:buNone/>
            </a:pPr>
            <a:r>
              <a:rPr lang="en-US" sz="2800">
                <a:latin typeface="Source Code Pro for Powerline" charset="0"/>
              </a:rPr>
              <a:t>std::string Preprocessor::preprocessCleanupDirectives  ( const std::string &amp;  processedFile )  </a:t>
            </a:r>
            <a:endParaRPr lang="en-US" sz="2800">
              <a:latin typeface="Source Code Pro for Powerline" charset="0"/>
            </a:endParaRPr>
          </a:p>
          <a:p>
            <a:pPr marL="0" indent="0">
              <a:buNone/>
            </a:pPr>
            <a:r>
              <a:rPr lang="en-US" sz="2800">
                <a:latin typeface="Source Code Pro for Powerline" charset="0"/>
              </a:rPr>
              <a:t>参数：</a:t>
            </a:r>
            <a:endParaRPr lang="en-US" sz="2800">
              <a:latin typeface="Source Code Pro for Powerline" charset="0"/>
            </a:endParaRPr>
          </a:p>
          <a:p>
            <a:pPr marL="0" indent="0">
              <a:buNone/>
            </a:pPr>
            <a:r>
              <a:rPr lang="en-US" sz="2800">
                <a:latin typeface="Source Code Pro for Powerline" charset="0"/>
              </a:rPr>
              <a:t>processedFile 将被预处理的数据 </a:t>
            </a:r>
            <a:endParaRPr lang="en-US" sz="2800">
              <a:latin typeface="Source Code Pro for Powerline"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459230"/>
            <a:ext cx="8229600" cy="5440045"/>
          </a:xfrm>
        </p:spPr>
        <p:txBody>
          <a:bodyPr/>
          <a:lstStyle/>
          <a:p>
            <a:pPr marL="0" indent="0">
              <a:buNone/>
            </a:pPr>
            <a:r>
              <a:rPr lang="en-US" sz="2800">
                <a:latin typeface="Source Code Pro for Powerline" charset="0"/>
              </a:rPr>
              <a:t>清理预处理行</a:t>
            </a:r>
            <a:endParaRPr lang="en-US" sz="2800">
              <a:latin typeface="Source Code Pro for Powerline" charset="0"/>
            </a:endParaRPr>
          </a:p>
          <a:p>
            <a:pPr marL="0" indent="0">
              <a:buNone/>
            </a:pPr>
            <a:r>
              <a:rPr lang="en-US" sz="2800">
                <a:latin typeface="Source Code Pro for Powerline" charset="0"/>
              </a:rPr>
              <a:t>std::string Preprocessor::preprocessCleanupDirectives  ( const std::string &amp;  processedFile )  </a:t>
            </a:r>
            <a:endParaRPr lang="en-US" sz="2800">
              <a:latin typeface="Source Code Pro for Powerline" charset="0"/>
            </a:endParaRPr>
          </a:p>
          <a:p>
            <a:pPr marL="0" indent="0">
              <a:buNone/>
            </a:pPr>
            <a:r>
              <a:rPr lang="en-US" sz="2800">
                <a:latin typeface="Source Code Pro for Powerline" charset="0"/>
              </a:rPr>
              <a:t>参数：</a:t>
            </a:r>
            <a:endParaRPr lang="en-US" sz="2800">
              <a:latin typeface="Source Code Pro for Powerline" charset="0"/>
            </a:endParaRPr>
          </a:p>
          <a:p>
            <a:pPr marL="0" indent="0">
              <a:buNone/>
            </a:pPr>
            <a:r>
              <a:rPr lang="en-US" sz="2800">
                <a:latin typeface="Source Code Pro for Powerline" charset="0"/>
              </a:rPr>
              <a:t>processedFile 将被预处理的数据 </a:t>
            </a:r>
            <a:endParaRPr lang="en-US" sz="2800">
              <a:latin typeface="Source Code Pro for Powerline"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679575"/>
            <a:ext cx="8229600" cy="5440045"/>
          </a:xfrm>
        </p:spPr>
        <p:txBody>
          <a:bodyPr/>
          <a:lstStyle/>
          <a:p>
            <a:pPr marL="0" indent="0">
              <a:buNone/>
            </a:pPr>
            <a:r>
              <a:rPr lang="en-US" sz="2800">
                <a:latin typeface="Source Code Pro for Powerline" charset="0"/>
              </a:rPr>
              <a:t>预处理所有空格</a:t>
            </a:r>
            <a:endParaRPr lang="en-US" sz="2800">
              <a:latin typeface="Source Code Pro for Powerline" charset="0"/>
            </a:endParaRPr>
          </a:p>
          <a:p>
            <a:pPr marL="0" indent="0">
              <a:buNone/>
            </a:pPr>
            <a:r>
              <a:rPr lang="en-US" sz="2800">
                <a:latin typeface="Source Code Pro for Powerline" charset="0"/>
              </a:rPr>
              <a:t>void Preprocessor::preprocessWhitespaces  ( std::string &amp;  processedFile )  </a:t>
            </a:r>
            <a:endParaRPr lang="en-US" sz="2800">
              <a:latin typeface="Source Code Pro for Powerline" charset="0"/>
            </a:endParaRPr>
          </a:p>
          <a:p>
            <a:pPr marL="0" indent="0">
              <a:buNone/>
            </a:pPr>
            <a:r>
              <a:rPr lang="en-US" sz="2800">
                <a:latin typeface="Source Code Pro for Powerline" charset="0"/>
              </a:rPr>
              <a:t>参数：</a:t>
            </a:r>
            <a:endParaRPr lang="en-US" sz="2800">
              <a:latin typeface="Source Code Pro for Powerline" charset="0"/>
            </a:endParaRPr>
          </a:p>
          <a:p>
            <a:pPr marL="0" indent="0">
              <a:buNone/>
            </a:pPr>
            <a:r>
              <a:rPr lang="en-US" sz="2800">
                <a:latin typeface="Source Code Pro for Powerline" charset="0"/>
              </a:rPr>
              <a:t>processedFile将被预处理的数据  </a:t>
            </a:r>
            <a:endParaRPr lang="en-US" sz="2800">
              <a:latin typeface="Source Code Pro for Powerline"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948180"/>
            <a:ext cx="8229600" cy="3642360"/>
          </a:xfrm>
        </p:spPr>
        <p:txBody>
          <a:bodyPr/>
          <a:lstStyle/>
          <a:p>
            <a:pPr marL="0" indent="0">
              <a:buNone/>
            </a:pPr>
            <a:r>
              <a:rPr lang="en-US" sz="2800">
                <a:latin typeface="Source Code Pro for Powerline" charset="0"/>
              </a:rPr>
              <a:t>只将代码读成一个字符串，进行简单的清理</a:t>
            </a:r>
            <a:endParaRPr lang="en-US" sz="2800">
              <a:latin typeface="Source Code Pro for Powerline" charset="0"/>
            </a:endParaRPr>
          </a:p>
          <a:p>
            <a:pPr marL="0" indent="0">
              <a:buNone/>
            </a:pPr>
            <a:r>
              <a:rPr lang="en-US" sz="2800">
                <a:latin typeface="Source Code Pro for Powerline" charset="0"/>
              </a:rPr>
              <a:t>std::string Preprocessor::read  ( </a:t>
            </a:r>
            <a:endParaRPr lang="en-US" sz="2800">
              <a:latin typeface="Source Code Pro for Powerline" charset="0"/>
            </a:endParaRPr>
          </a:p>
          <a:p>
            <a:pPr marL="0" indent="0">
              <a:buNone/>
            </a:pPr>
            <a:r>
              <a:rPr lang="en-US" sz="2800">
                <a:latin typeface="Source Code Pro for Powerline" charset="0"/>
              </a:rPr>
              <a:t>std::istream &amp;  istr,  </a:t>
            </a:r>
            <a:endParaRPr lang="en-US" sz="2800">
              <a:latin typeface="Source Code Pro for Powerline" charset="0"/>
            </a:endParaRPr>
          </a:p>
          <a:p>
            <a:pPr marL="0" indent="0">
              <a:buNone/>
            </a:pPr>
            <a:r>
              <a:rPr lang="en-US" sz="2800">
                <a:latin typeface="Source Code Pro for Powerline" charset="0"/>
              </a:rPr>
              <a:t>const std::string &amp;  filename  </a:t>
            </a:r>
            <a:endParaRPr lang="en-US" sz="2800">
              <a:latin typeface="Source Code Pro for Powerline" charset="0"/>
            </a:endParaRPr>
          </a:p>
          <a:p>
            <a:pPr marL="0" indent="0">
              <a:buNone/>
            </a:pPr>
            <a:r>
              <a:rPr lang="en-US" sz="2800">
                <a:latin typeface="Source Code Pro for Powerline" charset="0"/>
              </a:rPr>
              <a:t> )</a:t>
            </a:r>
            <a:endParaRPr lang="en-US" sz="2800">
              <a:latin typeface="Source Code Pro for Powerline"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948180"/>
            <a:ext cx="8229600" cy="3642360"/>
          </a:xfrm>
        </p:spPr>
        <p:txBody>
          <a:bodyPr/>
          <a:lstStyle/>
          <a:p>
            <a:pPr marL="0" indent="0">
              <a:buNone/>
            </a:pPr>
            <a:r>
              <a:rPr lang="en-US" sz="2800">
                <a:latin typeface="Source Code Pro for Powerline" charset="0"/>
              </a:rPr>
              <a:t>将预处理语句读成一个字符串</a:t>
            </a:r>
            <a:endParaRPr lang="en-US" sz="2800">
              <a:latin typeface="Source Code Pro for Powerline" charset="0"/>
            </a:endParaRPr>
          </a:p>
          <a:p>
            <a:pPr marL="0" indent="0">
              <a:buNone/>
            </a:pPr>
            <a:r>
              <a:rPr lang="en-US" sz="2800">
                <a:latin typeface="Source Code Pro for Powerline" charset="0"/>
              </a:rPr>
              <a:t>std::string Preprocessor::readpreprocessor  ( std::istream &amp;  istr,  </a:t>
            </a:r>
            <a:endParaRPr lang="en-US" sz="2800">
              <a:latin typeface="Source Code Pro for Powerline" charset="0"/>
            </a:endParaRPr>
          </a:p>
          <a:p>
            <a:pPr marL="0" indent="0">
              <a:buNone/>
            </a:pPr>
            <a:r>
              <a:rPr lang="en-US" sz="2800">
                <a:latin typeface="Source Code Pro for Powerline" charset="0"/>
              </a:rPr>
              <a:t>  const unsigned int  bom  </a:t>
            </a:r>
            <a:endParaRPr lang="en-US" sz="2800">
              <a:latin typeface="Source Code Pro for Powerline" charset="0"/>
            </a:endParaRPr>
          </a:p>
          <a:p>
            <a:pPr marL="0" indent="0">
              <a:buNone/>
            </a:pPr>
            <a:r>
              <a:rPr lang="en-US" sz="2800">
                <a:latin typeface="Source Code Pro for Powerline" charset="0"/>
              </a:rPr>
              <a:t> )</a:t>
            </a:r>
            <a:endParaRPr lang="en-US" sz="2800">
              <a:latin typeface="Source Code Pro for Powerline"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473075" y="1948180"/>
            <a:ext cx="8229600" cy="3642360"/>
          </a:xfrm>
        </p:spPr>
        <p:txBody>
          <a:bodyPr/>
          <a:lstStyle/>
          <a:p>
            <a:pPr marL="0" indent="0">
              <a:buNone/>
            </a:pPr>
            <a:r>
              <a:rPr lang="en-US" sz="2800">
                <a:latin typeface="Source Code Pro for Powerline" charset="0"/>
              </a:rPr>
              <a:t>删除汇编代码</a:t>
            </a:r>
            <a:endParaRPr lang="en-US" sz="2800">
              <a:latin typeface="Source Code Pro for Powerline" charset="0"/>
            </a:endParaRPr>
          </a:p>
          <a:p>
            <a:pPr marL="0" indent="0">
              <a:buNone/>
            </a:pPr>
            <a:r>
              <a:rPr lang="en-US" sz="2800">
                <a:latin typeface="Source Code Pro for Powerline" charset="0"/>
              </a:rPr>
              <a:t>void Preprocessor::removeAsm  ( std::string &amp;  str )</a:t>
            </a:r>
            <a:endParaRPr lang="en-US" sz="2800">
              <a:latin typeface="Source Code Pro for Powerline" charset="0"/>
            </a:endParaRPr>
          </a:p>
          <a:p>
            <a:pPr marL="0" indent="0">
              <a:buNone/>
            </a:pPr>
            <a:endParaRPr lang="en-US" sz="2800">
              <a:latin typeface="Source Code Pro for Powerline" charset="0"/>
            </a:endParaRPr>
          </a:p>
          <a:p>
            <a:pPr marL="0" indent="0">
              <a:buNone/>
            </a:pPr>
            <a:r>
              <a:rPr lang="en-US" sz="2800">
                <a:latin typeface="Source Code Pro for Powerline" charset="0"/>
              </a:rPr>
              <a:t>参数：</a:t>
            </a:r>
            <a:endParaRPr lang="en-US" sz="2800">
              <a:latin typeface="Source Code Pro for Powerline" charset="0"/>
            </a:endParaRPr>
          </a:p>
          <a:p>
            <a:pPr marL="0" indent="0">
              <a:buNone/>
            </a:pPr>
            <a:r>
              <a:rPr lang="en-US" sz="2800">
                <a:latin typeface="Source Code Pro for Powerline" charset="0"/>
              </a:rPr>
              <a:t>str 代码  </a:t>
            </a:r>
            <a:endParaRPr lang="en-US" sz="2800">
              <a:latin typeface="Source Code Pro for Powerlin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35" y="274955"/>
            <a:ext cx="7290435" cy="1143000"/>
          </a:xfrm>
        </p:spPr>
        <p:txBody>
          <a:bodyPr/>
          <a:lstStyle/>
          <a:p>
            <a:pPr algn="ctr"/>
            <a:r>
              <a:rPr lang="x-none" sz="3200" dirty="0">
                <a:solidFill>
                  <a:schemeClr val="tx1"/>
                </a:solidFill>
                <a:latin typeface="WenQuanYi Micro Hei" charset="0"/>
                <a:ea typeface="WenQuanYi Micro Hei" charset="0"/>
                <a:sym typeface="+mn-ea"/>
              </a:rPr>
              <a:t>开发前的规划(偏好导出)</a:t>
            </a:r>
            <a:endParaRPr lang="x-none"/>
          </a:p>
        </p:txBody>
      </p:sp>
      <p:sp>
        <p:nvSpPr>
          <p:cNvPr id="3" name="Content Placeholder 2"/>
          <p:cNvSpPr>
            <a:spLocks noGrp="1"/>
          </p:cNvSpPr>
          <p:nvPr>
            <p:ph idx="1"/>
          </p:nvPr>
        </p:nvSpPr>
        <p:spPr>
          <a:xfrm>
            <a:off x="448310" y="1303020"/>
            <a:ext cx="8173085" cy="5281930"/>
          </a:xfrm>
        </p:spPr>
        <p:txBody>
          <a:bodyPr/>
          <a:p>
            <a:pPr marL="0" indent="0">
              <a:buNone/>
            </a:pPr>
            <a:r>
              <a:rPr lang="x-none" sz="2400">
                <a:latin typeface="WenQuanYi Micro Hei" charset="0"/>
                <a:ea typeface="WenQuanYi Micro Hei" charset="0"/>
              </a:rPr>
              <a:t>关于导出，开发前我有两个选择方向，各有优缺点：</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1. 使用Shell脚本进行复制关键文件达到导出偏好的目的</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优点：简单方便</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缺点：步骤相对麻烦，与图形化界面整合度低，同时		由于多平台脚本（bat，sh）不同，需要做多		份脚本，也要求用户会辨识相应脚本</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2. 使用GUI图形化界面进行纯图形界面操作</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优点：操作简单方面，用户友好，多平台统一，与图		形界面之间的耦合度高，偏好即改即用</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缺点：制作相对复杂</a:t>
            </a:r>
            <a:endParaRPr lang="x-none" sz="2400">
              <a:latin typeface="WenQuanYi Micro Hei" charset="0"/>
              <a:ea typeface="WenQuanYi Micro Hei"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333500"/>
            <a:ext cx="8229600" cy="4903470"/>
          </a:xfrm>
        </p:spPr>
        <p:txBody>
          <a:bodyPr/>
          <a:lstStyle/>
          <a:p>
            <a:pPr marL="0" indent="0">
              <a:buNone/>
            </a:pPr>
            <a:r>
              <a:rPr lang="en-US" sz="2400">
                <a:latin typeface="Source Code Pro for Powerline" charset="0"/>
              </a:rPr>
              <a:t>删除代码中的注解</a:t>
            </a:r>
            <a:endParaRPr lang="en-US" sz="2400">
              <a:latin typeface="Source Code Pro for Powerline" charset="0"/>
            </a:endParaRPr>
          </a:p>
          <a:p>
            <a:pPr marL="0" indent="0">
              <a:buNone/>
            </a:pPr>
            <a:r>
              <a:rPr lang="en-US" sz="2400">
                <a:latin typeface="Source Code Pro for Powerline" charset="0"/>
              </a:rPr>
              <a:t>std::string Preprocessor::removeComments  ( const std::string &amp;  str,  </a:t>
            </a:r>
            <a:endParaRPr lang="en-US" sz="2400">
              <a:latin typeface="Source Code Pro for Powerline" charset="0"/>
            </a:endParaRPr>
          </a:p>
          <a:p>
            <a:pPr marL="0" indent="0">
              <a:buNone/>
            </a:pPr>
            <a:r>
              <a:rPr lang="en-US" sz="2400">
                <a:latin typeface="Source Code Pro for Powerline" charset="0"/>
              </a:rPr>
              <a:t>  const std::string &amp;  filename  </a:t>
            </a:r>
            <a:endParaRPr lang="en-US" sz="2400">
              <a:latin typeface="Source Code Pro for Powerline" charset="0"/>
            </a:endParaRPr>
          </a:p>
          <a:p>
            <a:pPr marL="0" indent="0">
              <a:buNone/>
            </a:pPr>
            <a:r>
              <a:rPr lang="en-US" sz="2400">
                <a:latin typeface="Source Code Pro for Powerline" charset="0"/>
              </a:rPr>
              <a:t> )</a:t>
            </a:r>
            <a:endParaRPr lang="en-US" sz="2400">
              <a:latin typeface="Source Code Pro for Powerline" charset="0"/>
            </a:endParaRPr>
          </a:p>
          <a:p>
            <a:pPr marL="0" indent="0">
              <a:buNone/>
            </a:pPr>
            <a:r>
              <a:rPr lang="en-US" sz="2400">
                <a:latin typeface="Source Code Pro for Powerline" charset="0"/>
              </a:rPr>
              <a:t>参数：</a:t>
            </a:r>
            <a:endParaRPr lang="en-US" sz="2400">
              <a:latin typeface="Source Code Pro for Powerline" charset="0"/>
            </a:endParaRPr>
          </a:p>
          <a:p>
            <a:pPr marL="0" indent="0">
              <a:buNone/>
            </a:pPr>
            <a:r>
              <a:rPr lang="en-US" sz="2400">
                <a:latin typeface="Source Code Pro for Powerline" charset="0"/>
              </a:rPr>
              <a:t>str 被read()函数处理的代码</a:t>
            </a:r>
            <a:endParaRPr lang="en-US" sz="2400">
              <a:latin typeface="Source Code Pro for Powerline" charset="0"/>
            </a:endParaRPr>
          </a:p>
          <a:p>
            <a:pPr marL="0" indent="0">
              <a:buNone/>
            </a:pPr>
            <a:r>
              <a:rPr lang="en-US" sz="2400">
                <a:latin typeface="Source Code Pro for Powerline" charset="0"/>
              </a:rPr>
              <a:t>filename 文件名</a:t>
            </a:r>
            <a:endParaRPr lang="en-US" sz="2400">
              <a:latin typeface="Source Code Pro for Powerline" charset="0"/>
            </a:endParaRPr>
          </a:p>
          <a:p>
            <a:pPr marL="0" indent="0">
              <a:buNone/>
            </a:pPr>
            <a:r>
              <a:rPr lang="en-US" sz="2400">
                <a:latin typeface="Source Code Pro for Powerline" charset="0"/>
              </a:rPr>
              <a:t>返回值：</a:t>
            </a:r>
            <a:endParaRPr lang="en-US" sz="2400">
              <a:latin typeface="Source Code Pro for Powerline" charset="0"/>
            </a:endParaRPr>
          </a:p>
          <a:p>
            <a:pPr marL="0" indent="0">
              <a:buNone/>
            </a:pPr>
            <a:r>
              <a:rPr lang="en-US" sz="2400">
                <a:latin typeface="Source Code Pro for Powerline" charset="0"/>
              </a:rPr>
              <a:t>无注解的代码</a:t>
            </a:r>
            <a:endParaRPr lang="en-US" sz="2400">
              <a:latin typeface="Source Code Pro for Powerline"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333500"/>
            <a:ext cx="8229600" cy="4903470"/>
          </a:xfrm>
        </p:spPr>
        <p:txBody>
          <a:bodyPr/>
          <a:lstStyle/>
          <a:p>
            <a:pPr marL="0" indent="0">
              <a:buNone/>
            </a:pPr>
            <a:r>
              <a:rPr lang="en-US" sz="2800">
                <a:latin typeface="Source Code Pro for Powerline" charset="0"/>
              </a:rPr>
              <a:t>删除代码中的if 0</a:t>
            </a:r>
            <a:endParaRPr lang="en-US" sz="2800">
              <a:latin typeface="Source Code Pro for Powerline" charset="0"/>
            </a:endParaRPr>
          </a:p>
          <a:p>
            <a:pPr marL="0" indent="0">
              <a:buNone/>
            </a:pPr>
            <a:r>
              <a:rPr lang="en-US" sz="2800">
                <a:latin typeface="Source Code Pro for Powerline" charset="0"/>
              </a:rPr>
              <a:t>std::string Preprocessor::removeIf0  ( const std::string &amp;  code )</a:t>
            </a:r>
            <a:endParaRPr lang="en-US" sz="2800">
              <a:latin typeface="Source Code Pro for Powerline" charset="0"/>
            </a:endParaRPr>
          </a:p>
          <a:p>
            <a:pPr marL="0" indent="0">
              <a:buNone/>
            </a:pPr>
            <a:r>
              <a:rPr lang="en-US" sz="2800">
                <a:latin typeface="Source Code Pro for Powerline" charset="0"/>
              </a:rPr>
              <a:t>参数：</a:t>
            </a:r>
            <a:endParaRPr lang="en-US" sz="2800">
              <a:latin typeface="Source Code Pro for Powerline" charset="0"/>
            </a:endParaRPr>
          </a:p>
          <a:p>
            <a:pPr marL="0" indent="0">
              <a:buNone/>
            </a:pPr>
            <a:r>
              <a:rPr lang="en-US" sz="2800">
                <a:latin typeface="Source Code Pro for Powerline" charset="0"/>
              </a:rPr>
              <a:t>code被read()函数处理的代码</a:t>
            </a:r>
            <a:endParaRPr lang="en-US" sz="2800">
              <a:latin typeface="Source Code Pro for Powerline" charset="0"/>
            </a:endParaRPr>
          </a:p>
          <a:p>
            <a:pPr marL="0" indent="0">
              <a:buNone/>
            </a:pPr>
            <a:r>
              <a:rPr lang="en-US" sz="2800">
                <a:latin typeface="Source Code Pro for Powerline" charset="0"/>
              </a:rPr>
              <a:t>返回值：</a:t>
            </a:r>
            <a:endParaRPr lang="en-US" sz="2800">
              <a:latin typeface="Source Code Pro for Powerline" charset="0"/>
            </a:endParaRPr>
          </a:p>
          <a:p>
            <a:pPr marL="0" indent="0">
              <a:buNone/>
            </a:pPr>
            <a:r>
              <a:rPr lang="en-US" sz="2800">
                <a:latin typeface="Source Code Pro for Powerline" charset="0"/>
              </a:rPr>
              <a:t>无if 0的代码</a:t>
            </a:r>
            <a:endParaRPr lang="en-US" sz="2800">
              <a:latin typeface="Source Code Pro for Powerline"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333500"/>
            <a:ext cx="8229600" cy="4903470"/>
          </a:xfrm>
        </p:spPr>
        <p:txBody>
          <a:bodyPr/>
          <a:lstStyle/>
          <a:p>
            <a:pPr marL="0" indent="0">
              <a:buNone/>
            </a:pPr>
            <a:r>
              <a:rPr lang="en-US" sz="2800">
                <a:latin typeface="Source Code Pro for Powerline" charset="0"/>
              </a:rPr>
              <a:t>删除冗余的括号</a:t>
            </a:r>
            <a:endParaRPr lang="en-US" sz="2800">
              <a:latin typeface="Source Code Pro for Powerline" charset="0"/>
            </a:endParaRPr>
          </a:p>
          <a:p>
            <a:pPr marL="0" indent="0">
              <a:buNone/>
            </a:pPr>
            <a:r>
              <a:rPr lang="en-US" sz="2800">
                <a:latin typeface="Source Code Pro for Powerline" charset="0"/>
              </a:rPr>
              <a:t>std::string Preprocessor::removeParentheses  ( const std::string &amp;  str )</a:t>
            </a:r>
            <a:endParaRPr lang="en-US" sz="2800">
              <a:latin typeface="Source Code Pro for Powerline" charset="0"/>
            </a:endParaRPr>
          </a:p>
          <a:p>
            <a:pPr marL="0" indent="0">
              <a:buNone/>
            </a:pPr>
            <a:r>
              <a:rPr lang="en-US" sz="2800">
                <a:latin typeface="Source Code Pro for Powerline" charset="0"/>
              </a:rPr>
              <a:t>参数：</a:t>
            </a:r>
            <a:endParaRPr lang="en-US" sz="2800">
              <a:latin typeface="Source Code Pro for Powerline" charset="0"/>
            </a:endParaRPr>
          </a:p>
          <a:p>
            <a:pPr marL="0" indent="0">
              <a:buNone/>
            </a:pPr>
            <a:r>
              <a:rPr lang="en-US" sz="2800">
                <a:latin typeface="Source Code Pro for Powerline" charset="0"/>
              </a:rPr>
              <a:t>str 被read()函数处理的代码</a:t>
            </a:r>
            <a:endParaRPr lang="en-US" sz="2800">
              <a:latin typeface="Source Code Pro for Powerline" charset="0"/>
            </a:endParaRPr>
          </a:p>
          <a:p>
            <a:pPr marL="0" indent="0">
              <a:buNone/>
            </a:pPr>
            <a:r>
              <a:rPr lang="en-US" sz="2800">
                <a:latin typeface="Source Code Pro for Powerline" charset="0"/>
              </a:rPr>
              <a:t>返回值：</a:t>
            </a:r>
            <a:endParaRPr lang="en-US" sz="2800">
              <a:latin typeface="Source Code Pro for Powerline" charset="0"/>
            </a:endParaRPr>
          </a:p>
          <a:p>
            <a:pPr marL="0" indent="0">
              <a:buNone/>
            </a:pPr>
            <a:r>
              <a:rPr lang="en-US" sz="2800">
                <a:latin typeface="Source Code Pro for Powerline" charset="0"/>
              </a:rPr>
              <a:t>无冗余括号的代码</a:t>
            </a:r>
            <a:endParaRPr lang="en-US" sz="2800">
              <a:latin typeface="Source Code Pro for Powerline"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601470"/>
            <a:ext cx="8229600" cy="4903470"/>
          </a:xfrm>
        </p:spPr>
        <p:txBody>
          <a:bodyPr/>
          <a:lstStyle/>
          <a:p>
            <a:pPr marL="0" indent="0">
              <a:buNone/>
            </a:pPr>
            <a:r>
              <a:rPr lang="en-US" sz="2800">
                <a:latin typeface="Source Code Pro for Powerline" charset="0"/>
              </a:rPr>
              <a:t>统一预处理语句，用"#ifdef"替换"#if defined"</a:t>
            </a:r>
            <a:endParaRPr lang="en-US" sz="2800">
              <a:latin typeface="Source Code Pro for Powerline" charset="0"/>
            </a:endParaRPr>
          </a:p>
          <a:p>
            <a:pPr marL="0" indent="0">
              <a:buNone/>
            </a:pPr>
            <a:r>
              <a:rPr lang="en-US" sz="2800">
                <a:latin typeface="Source Code Pro for Powerline" charset="0"/>
              </a:rPr>
              <a:t>void Preprocessor::replaceIfDefined  ( std::string &amp;  str ) const</a:t>
            </a:r>
            <a:endParaRPr lang="en-US" sz="2800">
              <a:latin typeface="Source Code Pro for Powerline" charset="0"/>
            </a:endParaRPr>
          </a:p>
          <a:p>
            <a:pPr marL="0" indent="0">
              <a:buNone/>
            </a:pPr>
            <a:r>
              <a:rPr lang="en-US" sz="2800">
                <a:latin typeface="Source Code Pro for Powerline" charset="0"/>
              </a:rPr>
              <a:t>参数：</a:t>
            </a:r>
            <a:endParaRPr lang="en-US" sz="2800">
              <a:latin typeface="Source Code Pro for Powerline" charset="0"/>
            </a:endParaRPr>
          </a:p>
          <a:p>
            <a:pPr marL="0" indent="0">
              <a:buNone/>
            </a:pPr>
            <a:r>
              <a:rPr lang="en-US" sz="2800">
                <a:latin typeface="Source Code Pro for Powerline" charset="0"/>
              </a:rPr>
              <a:t>str 被传送的字符串</a:t>
            </a:r>
            <a:endParaRPr lang="en-US" sz="2800">
              <a:latin typeface="Source Code Pro for Powerline"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601470"/>
            <a:ext cx="8229600" cy="4903470"/>
          </a:xfrm>
        </p:spPr>
        <p:txBody>
          <a:bodyPr/>
          <a:lstStyle/>
          <a:p>
            <a:pPr marL="0" indent="0">
              <a:buNone/>
            </a:pPr>
            <a:r>
              <a:rPr lang="en-US" sz="2400">
                <a:latin typeface="Source Code Pro for Powerline" charset="0"/>
              </a:rPr>
              <a:t>简化条件</a:t>
            </a:r>
            <a:endParaRPr lang="en-US" sz="2400">
              <a:latin typeface="Source Code Pro for Powerline" charset="0"/>
            </a:endParaRPr>
          </a:p>
          <a:p>
            <a:pPr marL="0" indent="0">
              <a:buNone/>
            </a:pPr>
            <a:r>
              <a:rPr lang="en-US" sz="2400">
                <a:latin typeface="Source Code Pro for Powerline" charset="0"/>
              </a:rPr>
              <a:t>void Preprocessor::simplifyCondition  ( const std::map&lt; std::string, std::string &gt; &amp;  variables,  </a:t>
            </a:r>
            <a:endParaRPr lang="en-US" sz="2400">
              <a:latin typeface="Source Code Pro for Powerline" charset="0"/>
            </a:endParaRPr>
          </a:p>
          <a:p>
            <a:pPr marL="0" indent="0">
              <a:buNone/>
            </a:pPr>
            <a:r>
              <a:rPr lang="en-US" sz="2400">
                <a:latin typeface="Source Code Pro for Powerline" charset="0"/>
              </a:rPr>
              <a:t>  std::string &amp;  condition,  </a:t>
            </a:r>
            <a:endParaRPr lang="en-US" sz="2400">
              <a:latin typeface="Source Code Pro for Powerline" charset="0"/>
            </a:endParaRPr>
          </a:p>
          <a:p>
            <a:pPr marL="0" indent="0">
              <a:buNone/>
            </a:pPr>
            <a:r>
              <a:rPr lang="en-US" sz="2400">
                <a:latin typeface="Source Code Pro for Powerline" charset="0"/>
              </a:rPr>
              <a:t>  bool  match  </a:t>
            </a:r>
            <a:endParaRPr lang="en-US" sz="2400">
              <a:latin typeface="Source Code Pro for Powerline" charset="0"/>
            </a:endParaRPr>
          </a:p>
          <a:p>
            <a:pPr marL="0" indent="0">
              <a:buNone/>
            </a:pPr>
            <a:r>
              <a:rPr lang="en-US" sz="2400">
                <a:latin typeface="Source Code Pro for Powerline" charset="0"/>
              </a:rPr>
              <a:t> )</a:t>
            </a:r>
            <a:endParaRPr lang="en-US" sz="2400">
              <a:latin typeface="Source Code Pro for Powerline" charset="0"/>
            </a:endParaRPr>
          </a:p>
          <a:p>
            <a:pPr marL="0" indent="0">
              <a:buNone/>
            </a:pPr>
            <a:r>
              <a:rPr lang="en-US" sz="2400">
                <a:latin typeface="Source Code Pro for Powerline" charset="0"/>
              </a:rPr>
              <a:t>参数：</a:t>
            </a:r>
            <a:endParaRPr lang="en-US" sz="2400">
              <a:latin typeface="Source Code Pro for Powerline" charset="0"/>
            </a:endParaRPr>
          </a:p>
          <a:p>
            <a:pPr marL="0" indent="0">
              <a:buNone/>
            </a:pPr>
            <a:r>
              <a:rPr lang="en-US" sz="2400">
                <a:latin typeface="Source Code Pro for Powerline" charset="0"/>
              </a:rPr>
              <a:t>variables 变量值  </a:t>
            </a:r>
            <a:endParaRPr lang="en-US" sz="2400">
              <a:latin typeface="Source Code Pro for Powerline" charset="0"/>
            </a:endParaRPr>
          </a:p>
          <a:p>
            <a:pPr marL="0" indent="0">
              <a:buNone/>
            </a:pPr>
            <a:r>
              <a:rPr lang="en-US" sz="2400">
                <a:latin typeface="Source Code Pro for Powerline" charset="0"/>
              </a:rPr>
              <a:t>condition 要被简化的条件</a:t>
            </a:r>
            <a:endParaRPr lang="en-US" sz="2400">
              <a:latin typeface="Source Code Pro for Powerline" charset="0"/>
            </a:endParaRPr>
          </a:p>
          <a:p>
            <a:pPr marL="0" indent="0">
              <a:buNone/>
            </a:pPr>
            <a:r>
              <a:rPr lang="en-US" sz="2400">
                <a:latin typeface="Source Code Pro for Powerline" charset="0"/>
              </a:rPr>
              <a:t>match 如果为真，则定义被替换为0</a:t>
            </a:r>
            <a:endParaRPr lang="en-US" sz="2400">
              <a:latin typeface="Source Code Pro for Powerline"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20700" y="1601470"/>
            <a:ext cx="8229600" cy="4903470"/>
          </a:xfrm>
        </p:spPr>
        <p:txBody>
          <a:bodyPr/>
          <a:lstStyle/>
          <a:p>
            <a:pPr marL="0" indent="0">
              <a:buNone/>
            </a:pPr>
            <a:r>
              <a:rPr lang="en-US" sz="2400">
                <a:latin typeface="Source Code Pro for Powerline" charset="0"/>
              </a:rPr>
              <a:t>确保空配置宏没有在代码中被使用，给定代码必须是一个单独配置</a:t>
            </a:r>
            <a:endParaRPr lang="en-US" sz="2400">
              <a:latin typeface="Source Code Pro for Powerline" charset="0"/>
            </a:endParaRPr>
          </a:p>
          <a:p>
            <a:pPr marL="0" indent="0">
              <a:buNone/>
            </a:pPr>
            <a:r>
              <a:rPr lang="en-US" sz="2400">
                <a:latin typeface="Source Code Pro for Powerline" charset="0"/>
              </a:rPr>
              <a:t>bool Preprocessor::validateCfg  ( const std::string &amp;  code,  </a:t>
            </a:r>
            <a:endParaRPr lang="en-US" sz="2400">
              <a:latin typeface="Source Code Pro for Powerline" charset="0"/>
            </a:endParaRPr>
          </a:p>
          <a:p>
            <a:pPr marL="0" indent="0">
              <a:buNone/>
            </a:pPr>
            <a:r>
              <a:rPr lang="en-US" sz="2400">
                <a:latin typeface="Source Code Pro for Powerline" charset="0"/>
              </a:rPr>
              <a:t>  const std::string &amp;  cfg  </a:t>
            </a:r>
            <a:endParaRPr lang="en-US" sz="2400">
              <a:latin typeface="Source Code Pro for Powerline" charset="0"/>
            </a:endParaRPr>
          </a:p>
          <a:p>
            <a:pPr marL="0" indent="0">
              <a:buNone/>
            </a:pPr>
            <a:r>
              <a:rPr lang="en-US" sz="2400">
                <a:latin typeface="Source Code Pro for Powerline" charset="0"/>
              </a:rPr>
              <a:t> )</a:t>
            </a:r>
            <a:endParaRPr lang="en-US" sz="2400">
              <a:latin typeface="Source Code Pro for Powerline" charset="0"/>
            </a:endParaRPr>
          </a:p>
          <a:p>
            <a:pPr marL="0" indent="0">
              <a:buNone/>
            </a:pPr>
            <a:r>
              <a:rPr lang="en-US" sz="2400">
                <a:latin typeface="Source Code Pro for Powerline" charset="0"/>
              </a:rPr>
              <a:t>参数：</a:t>
            </a:r>
            <a:endParaRPr lang="en-US" sz="2400">
              <a:latin typeface="Source Code Pro for Powerline" charset="0"/>
            </a:endParaRPr>
          </a:p>
          <a:p>
            <a:pPr marL="0" indent="0">
              <a:buNone/>
            </a:pPr>
            <a:r>
              <a:rPr lang="en-US" sz="2400">
                <a:latin typeface="Source Code Pro for Powerline" charset="0"/>
              </a:rPr>
              <a:t>code 输入代码  </a:t>
            </a:r>
            <a:endParaRPr lang="en-US" sz="2400">
              <a:latin typeface="Source Code Pro for Powerline" charset="0"/>
            </a:endParaRPr>
          </a:p>
          <a:p>
            <a:pPr marL="0" indent="0">
              <a:buNone/>
            </a:pPr>
            <a:r>
              <a:rPr lang="en-US" sz="2400">
                <a:latin typeface="Source Code Pro for Powerline" charset="0"/>
              </a:rPr>
              <a:t>cfg 配置  </a:t>
            </a:r>
            <a:endParaRPr lang="en-US" sz="2400">
              <a:latin typeface="Source Code Pro for Powerline" charset="0"/>
            </a:endParaRPr>
          </a:p>
          <a:p>
            <a:pPr marL="0" indent="0">
              <a:buNone/>
            </a:pPr>
            <a:r>
              <a:rPr lang="en-US" sz="2400">
                <a:latin typeface="Source Code Pro for Powerline" charset="0"/>
              </a:rPr>
              <a:t>返回值：</a:t>
            </a:r>
            <a:endParaRPr lang="en-US" sz="2400">
              <a:latin typeface="Source Code Pro for Powerline" charset="0"/>
            </a:endParaRPr>
          </a:p>
          <a:p>
            <a:pPr marL="0" indent="0">
              <a:buNone/>
            </a:pPr>
            <a:r>
              <a:rPr lang="en-US" sz="2400">
                <a:latin typeface="Source Code Pro for Powerline" charset="0"/>
              </a:rPr>
              <a:t>True 配置可用</a:t>
            </a:r>
            <a:endParaRPr lang="en-US" sz="2400">
              <a:latin typeface="Source Code Pro for Powerline"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52450" y="1459230"/>
            <a:ext cx="8229600" cy="5076190"/>
          </a:xfrm>
        </p:spPr>
        <p:txBody>
          <a:bodyPr/>
          <a:lstStyle/>
          <a:p>
            <a:pPr marL="0" indent="0">
              <a:buNone/>
            </a:pPr>
            <a:r>
              <a:rPr lang="en-US" sz="2000">
                <a:latin typeface="Source Code Pro for Powerline" charset="0"/>
              </a:rPr>
              <a:t>汇报错误</a:t>
            </a:r>
            <a:endParaRPr lang="en-US" sz="2000">
              <a:latin typeface="Source Code Pro for Powerline" charset="0"/>
            </a:endParaRPr>
          </a:p>
          <a:p>
            <a:pPr marL="0" indent="0">
              <a:buNone/>
            </a:pPr>
            <a:r>
              <a:rPr lang="en-US" sz="2000">
                <a:latin typeface="Source Code Pro for Powerline" charset="0"/>
              </a:rPr>
              <a:t>void Preprocessor::writeError  ( const std::string &amp;  fileName,  </a:t>
            </a:r>
            <a:endParaRPr lang="en-US" sz="2000">
              <a:latin typeface="Source Code Pro for Powerline" charset="0"/>
            </a:endParaRPr>
          </a:p>
          <a:p>
            <a:pPr marL="0" indent="0">
              <a:buNone/>
            </a:pPr>
            <a:r>
              <a:rPr lang="en-US" sz="2000">
                <a:latin typeface="Source Code Pro for Powerline" charset="0"/>
              </a:rPr>
              <a:t>  const unsigned int  linenr,  </a:t>
            </a:r>
            <a:endParaRPr lang="en-US" sz="2000">
              <a:latin typeface="Source Code Pro for Powerline" charset="0"/>
            </a:endParaRPr>
          </a:p>
          <a:p>
            <a:pPr marL="0" indent="0">
              <a:buNone/>
            </a:pPr>
            <a:r>
              <a:rPr lang="en-US" sz="2000">
                <a:latin typeface="Source Code Pro for Powerline" charset="0"/>
              </a:rPr>
              <a:t>  ErrorLogger *  errorLogger,  </a:t>
            </a:r>
            <a:endParaRPr lang="en-US" sz="2000">
              <a:latin typeface="Source Code Pro for Powerline" charset="0"/>
            </a:endParaRPr>
          </a:p>
          <a:p>
            <a:pPr marL="0" indent="0">
              <a:buNone/>
            </a:pPr>
            <a:r>
              <a:rPr lang="en-US" sz="2000">
                <a:latin typeface="Source Code Pro for Powerline" charset="0"/>
              </a:rPr>
              <a:t>  const std::string &amp;  errorType,  </a:t>
            </a:r>
            <a:endParaRPr lang="en-US" sz="2000">
              <a:latin typeface="Source Code Pro for Powerline" charset="0"/>
            </a:endParaRPr>
          </a:p>
          <a:p>
            <a:pPr marL="0" indent="0">
              <a:buNone/>
            </a:pPr>
            <a:r>
              <a:rPr lang="en-US" sz="2000">
                <a:latin typeface="Source Code Pro for Powerline" charset="0"/>
              </a:rPr>
              <a:t>  const std::string &amp;  errorText  </a:t>
            </a:r>
            <a:endParaRPr lang="en-US" sz="2000">
              <a:latin typeface="Source Code Pro for Powerline" charset="0"/>
            </a:endParaRPr>
          </a:p>
          <a:p>
            <a:pPr marL="0" indent="0">
              <a:buNone/>
            </a:pPr>
            <a:r>
              <a:rPr lang="en-US" sz="2000">
                <a:latin typeface="Source Code Pro for Powerline" charset="0"/>
              </a:rPr>
              <a:t> )</a:t>
            </a:r>
            <a:endParaRPr lang="en-US" sz="2000">
              <a:latin typeface="Source Code Pro for Powerline" charset="0"/>
            </a:endParaRPr>
          </a:p>
          <a:p>
            <a:pPr marL="0" indent="0">
              <a:buNone/>
            </a:pPr>
            <a:r>
              <a:rPr lang="en-US" sz="2000">
                <a:latin typeface="Source Code Pro for Powerline" charset="0"/>
              </a:rPr>
              <a:t>参数：</a:t>
            </a:r>
            <a:endParaRPr lang="en-US" sz="2000">
              <a:latin typeface="Source Code Pro for Powerline" charset="0"/>
            </a:endParaRPr>
          </a:p>
          <a:p>
            <a:pPr marL="0" indent="0">
              <a:buNone/>
            </a:pPr>
            <a:r>
              <a:rPr lang="en-US" sz="2000">
                <a:latin typeface="Source Code Pro for Powerline" charset="0"/>
              </a:rPr>
              <a:t>fileName 发现错误的文件的文件名  </a:t>
            </a:r>
            <a:endParaRPr lang="en-US" sz="2000">
              <a:latin typeface="Source Code Pro for Powerline" charset="0"/>
            </a:endParaRPr>
          </a:p>
          <a:p>
            <a:pPr marL="0" indent="0">
              <a:buNone/>
            </a:pPr>
            <a:r>
              <a:rPr lang="en-US" sz="2000">
                <a:latin typeface="Source Code Pro for Powerline" charset="0"/>
              </a:rPr>
              <a:t>linenr文件中的行号  </a:t>
            </a:r>
            <a:endParaRPr lang="en-US" sz="2000">
              <a:latin typeface="Source Code Pro for Powerline" charset="0"/>
            </a:endParaRPr>
          </a:p>
          <a:p>
            <a:pPr marL="0" indent="0">
              <a:buNone/>
            </a:pPr>
            <a:r>
              <a:rPr lang="en-US" sz="2000">
                <a:latin typeface="Source Code Pro for Powerline" charset="0"/>
              </a:rPr>
              <a:t>errorLogger 错误记录器，用来记录错误  </a:t>
            </a:r>
            <a:endParaRPr lang="en-US" sz="2000">
              <a:latin typeface="Source Code Pro for Powerline" charset="0"/>
            </a:endParaRPr>
          </a:p>
          <a:p>
            <a:pPr marL="0" indent="0">
              <a:buNone/>
            </a:pPr>
            <a:r>
              <a:rPr lang="en-US" sz="2000">
                <a:latin typeface="Source Code Pro for Powerline" charset="0"/>
              </a:rPr>
              <a:t>errorType 错误的代号</a:t>
            </a:r>
            <a:endParaRPr lang="en-US" sz="2000">
              <a:latin typeface="Source Code Pro for Powerline" charset="0"/>
            </a:endParaRPr>
          </a:p>
          <a:p>
            <a:pPr marL="0" indent="0">
              <a:buNone/>
            </a:pPr>
            <a:r>
              <a:rPr lang="en-US" sz="2000">
                <a:latin typeface="Source Code Pro for Powerline" charset="0"/>
              </a:rPr>
              <a:t>errorText 错误文本 </a:t>
            </a:r>
            <a:endParaRPr lang="en-US" sz="2000">
              <a:latin typeface="Source Code Pro for Powerline"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52450" y="1459230"/>
            <a:ext cx="8229600" cy="5076190"/>
          </a:xfrm>
        </p:spPr>
        <p:txBody>
          <a:bodyPr/>
          <a:lstStyle/>
          <a:p>
            <a:pPr marL="0" indent="0">
              <a:buNone/>
            </a:pPr>
            <a:r>
              <a:rPr lang="en-US" sz="2000">
                <a:latin typeface="Source Code Pro for Powerline" charset="0"/>
              </a:rPr>
              <a:t>成员数据文档：</a:t>
            </a:r>
            <a:endParaRPr lang="en-US" sz="2000">
              <a:latin typeface="Source Code Pro for Powerline" charset="0"/>
            </a:endParaRPr>
          </a:p>
          <a:p>
            <a:pPr marL="0" indent="0">
              <a:buNone/>
            </a:pPr>
            <a:r>
              <a:rPr lang="en-US" sz="2000">
                <a:latin typeface="Source Code Pro for Powerline" charset="0"/>
              </a:rPr>
              <a:t>char Preprocessor::macroChar = char(1)</a:t>
            </a:r>
            <a:endParaRPr lang="en-US" sz="2000">
              <a:latin typeface="Source Code Pro for Powerline" charset="0"/>
            </a:endParaRPr>
          </a:p>
          <a:p>
            <a:pPr marL="0" indent="0">
              <a:buNone/>
            </a:pPr>
            <a:endParaRPr lang="en-US" sz="2000">
              <a:latin typeface="Source Code Pro for Powerline" charset="0"/>
            </a:endParaRPr>
          </a:p>
          <a:p>
            <a:pPr marL="0" indent="0">
              <a:buNone/>
            </a:pPr>
            <a:r>
              <a:rPr lang="en-US" sz="2000">
                <a:latin typeface="Source Code Pro for Powerline" charset="0"/>
              </a:rPr>
              <a:t>bool Preprocessor::missingIncludeFlag</a:t>
            </a:r>
            <a:endParaRPr lang="en-US" sz="2000">
              <a:latin typeface="Source Code Pro for Powerline" charset="0"/>
            </a:endParaRPr>
          </a:p>
          <a:p>
            <a:pPr marL="0" indent="0">
              <a:buNone/>
            </a:pPr>
            <a:endParaRPr lang="en-US" sz="2000">
              <a:latin typeface="Source Code Pro for Powerline" charset="0"/>
            </a:endParaRPr>
          </a:p>
          <a:p>
            <a:pPr marL="0" indent="0">
              <a:buNone/>
            </a:pPr>
            <a:r>
              <a:rPr lang="en-US" sz="2000">
                <a:latin typeface="Source Code Pro for Powerline" charset="0"/>
              </a:rPr>
              <a:t>bool Preprocessor::missingSystemIncludeFlag</a:t>
            </a:r>
            <a:endParaRPr lang="en-US" sz="2000">
              <a:latin typeface="Source Code Pro for Powerline"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sp>
        <p:nvSpPr>
          <p:cNvPr id="3" name="Content Placeholder 2"/>
          <p:cNvSpPr>
            <a:spLocks noGrp="1"/>
          </p:cNvSpPr>
          <p:nvPr>
            <p:ph idx="1"/>
          </p:nvPr>
        </p:nvSpPr>
        <p:spPr>
          <a:xfrm>
            <a:off x="552450" y="1459230"/>
            <a:ext cx="8229600" cy="5076190"/>
          </a:xfrm>
        </p:spPr>
        <p:txBody>
          <a:bodyPr/>
          <a:lstStyle/>
          <a:p>
            <a:pPr marL="0" indent="0">
              <a:buNone/>
            </a:pPr>
            <a:r>
              <a:rPr lang="en-US" sz="2400">
                <a:latin typeface="Source Code Pro for Powerline" charset="0"/>
              </a:rPr>
              <a:t>成员数据文档：</a:t>
            </a:r>
            <a:endParaRPr lang="en-US" sz="2400">
              <a:latin typeface="Source Code Pro for Powerline" charset="0"/>
            </a:endParaRPr>
          </a:p>
          <a:p>
            <a:pPr marL="0" indent="0">
              <a:buNone/>
            </a:pPr>
            <a:r>
              <a:rPr lang="en-US" sz="2400">
                <a:latin typeface="Source Code Pro for Powerline" charset="0"/>
              </a:rPr>
              <a:t>char Preprocessor::macroChar = char(1)</a:t>
            </a:r>
            <a:endParaRPr lang="en-US" sz="2400">
              <a:latin typeface="Source Code Pro for Powerline" charset="0"/>
            </a:endParaRPr>
          </a:p>
          <a:p>
            <a:pPr marL="0" indent="0">
              <a:buNone/>
            </a:pPr>
            <a:endParaRPr lang="en-US" sz="2800">
              <a:latin typeface="Source Code Pro for Powerline" charset="0"/>
            </a:endParaRPr>
          </a:p>
          <a:p>
            <a:pPr marL="0" indent="0">
              <a:buNone/>
            </a:pPr>
            <a:r>
              <a:rPr lang="en-US" sz="2400">
                <a:latin typeface="Source Code Pro for Powerline" charset="0"/>
              </a:rPr>
              <a:t>bool Preprocessor::missingIncludeFlag</a:t>
            </a:r>
            <a:endParaRPr lang="en-US" sz="2400">
              <a:latin typeface="Source Code Pro for Powerline" charset="0"/>
            </a:endParaRPr>
          </a:p>
          <a:p>
            <a:pPr marL="0" indent="0">
              <a:buNone/>
            </a:pPr>
            <a:endParaRPr lang="en-US" sz="2800">
              <a:latin typeface="Source Code Pro for Powerline" charset="0"/>
            </a:endParaRPr>
          </a:p>
          <a:p>
            <a:pPr marL="0" indent="0">
              <a:buNone/>
            </a:pPr>
            <a:r>
              <a:rPr lang="en-US" sz="2400">
                <a:latin typeface="Source Code Pro for Powerline" charset="0"/>
              </a:rPr>
              <a:t>bool Preprocessor::missingSystemIncludeFlag</a:t>
            </a:r>
            <a:endParaRPr lang="en-US" sz="2400">
              <a:latin typeface="Source Code Pro for Powerline"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80604020202020204" charset="0"/>
              <a:buChar char="•"/>
            </a:pPr>
            <a:r>
              <a:rPr lang="en-US">
                <a:latin typeface="WenQuanYi Micro Hei" charset="0"/>
                <a:ea typeface="WenQuanYi Micro Hei" charset="0"/>
                <a:sym typeface="+mn-ea"/>
              </a:rPr>
              <a:t>preprocessor.cpp</a:t>
            </a:r>
          </a:p>
        </p:txBody>
      </p:sp>
      <p:pic>
        <p:nvPicPr>
          <p:cNvPr id="-2147482623" name="图片 1"/>
          <p:cNvPicPr>
            <a:picLocks noChangeAspect="1"/>
          </p:cNvPicPr>
          <p:nvPr/>
        </p:nvPicPr>
        <p:blipFill>
          <a:blip r:embed="rId1"/>
          <a:stretch>
            <a:fillRect/>
          </a:stretch>
        </p:blipFill>
        <p:spPr>
          <a:xfrm>
            <a:off x="1221105" y="1292860"/>
            <a:ext cx="6902450" cy="5354955"/>
          </a:xfrm>
          <a:prstGeom prst="rect">
            <a:avLst/>
          </a:prstGeom>
          <a:noFill/>
          <a:ln w="9525">
            <a:noFill/>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35" y="274955"/>
            <a:ext cx="7290435" cy="1143000"/>
          </a:xfrm>
        </p:spPr>
        <p:txBody>
          <a:bodyPr/>
          <a:lstStyle/>
          <a:p>
            <a:pPr algn="ctr"/>
            <a:r>
              <a:rPr lang="x-none" sz="3200" dirty="0">
                <a:solidFill>
                  <a:schemeClr val="tx1"/>
                </a:solidFill>
                <a:latin typeface="WenQuanYi Micro Hei" charset="0"/>
                <a:ea typeface="WenQuanYi Micro Hei" charset="0"/>
                <a:sym typeface="+mn-ea"/>
              </a:rPr>
              <a:t>开发前的规划(偏好导出)</a:t>
            </a:r>
            <a:endParaRPr lang="x-none"/>
          </a:p>
        </p:txBody>
      </p:sp>
      <p:sp>
        <p:nvSpPr>
          <p:cNvPr id="3" name="Content Placeholder 2"/>
          <p:cNvSpPr>
            <a:spLocks noGrp="1"/>
          </p:cNvSpPr>
          <p:nvPr>
            <p:ph idx="1"/>
          </p:nvPr>
        </p:nvSpPr>
        <p:spPr>
          <a:xfrm>
            <a:off x="448310" y="1303020"/>
            <a:ext cx="8173085" cy="5281930"/>
          </a:xfrm>
        </p:spPr>
        <p:txBody>
          <a:bodyPr/>
          <a:p>
            <a:pPr marL="0" indent="0">
              <a:buNone/>
            </a:pPr>
            <a:r>
              <a:rPr lang="x-none" sz="2400">
                <a:latin typeface="WenQuanYi Micro Hei" charset="0"/>
                <a:ea typeface="WenQuanYi Micro Hei" charset="0"/>
              </a:rPr>
              <a:t>	经过谨慎考虑，我选择了第二种方案，让项目看起来更加统一化。</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对于实现GUI导出功能，我需要实现的有：</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1. 了解各个QT函数作用</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2. 制作或找到文件保存接口</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3. 找到存储偏好设置的变量</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4. 制作GUI窗口接口</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5. 制作或找到设置保存的函数(在导出前使用达到即	时设置即时导出的目的)</a:t>
            </a:r>
            <a:endParaRPr lang="x-none" sz="2400">
              <a:latin typeface="WenQuanYi Micro Hei" charset="0"/>
              <a:ea typeface="WenQuanYi Micro Hei"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501140" y="1720850"/>
            <a:ext cx="6399530" cy="1926590"/>
          </a:xfrm>
          <a:prstGeom prst="rect">
            <a:avLst/>
          </a:prstGeom>
          <a:noFill/>
        </p:spPr>
        <p:txBody>
          <a:bodyPr wrap="square" rtlCol="0" anchor="t">
            <a:spAutoFit/>
          </a:bodyPr>
          <a:lstStyle/>
          <a:p>
            <a:pPr algn="ctr"/>
            <a:r>
              <a:rPr lang="en-US" sz="6000">
                <a:latin typeface="WenQuanYi Micro Hei" charset="0"/>
                <a:ea typeface="WenQuanYi Micro Hei" charset="0"/>
              </a:rPr>
              <a:t>Cppcheck</a:t>
            </a:r>
            <a:endParaRPr lang="en-US" sz="6000">
              <a:latin typeface="WenQuanYi Micro Hei" charset="0"/>
              <a:ea typeface="WenQuanYi Micro Hei" charset="0"/>
            </a:endParaRPr>
          </a:p>
          <a:p>
            <a:pPr algn="ctr"/>
            <a:r>
              <a:rPr lang="en-US" sz="6000">
                <a:latin typeface="WenQuanYi Micro Hei" charset="0"/>
                <a:ea typeface="WenQuanYi Micro Hei" charset="0"/>
              </a:rPr>
              <a:t>报错机制</a:t>
            </a:r>
            <a:endParaRPr lang="en-US" sz="6000">
              <a:latin typeface="WenQuanYi Micro Hei" charset="0"/>
              <a:ea typeface="WenQuanYi Micro Hei"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502920" y="2584450"/>
            <a:ext cx="8229600" cy="1372870"/>
          </a:xfrm>
        </p:spPr>
        <p:txBody>
          <a:bodyPr/>
          <a:lstStyle/>
          <a:p>
            <a:pPr marL="0" indent="0">
              <a:buNone/>
            </a:pPr>
            <a:r>
              <a:rPr lang="en-US" sz="2400">
                <a:latin typeface="Source Code Pro for Powerline" charset="0"/>
              </a:rPr>
              <a:t>在check类中定义了一个reportError函数，函数中的参数有tok、severity、id、msg、callstack</a:t>
            </a:r>
            <a:endParaRPr lang="en-US" sz="2400">
              <a:latin typeface="Source Code Pro for Powerline"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486410" y="1807210"/>
            <a:ext cx="8229600" cy="3406140"/>
          </a:xfrm>
        </p:spPr>
        <p:txBody>
          <a:bodyPr/>
          <a:lstStyle/>
          <a:p>
            <a:pPr marL="0" indent="0">
              <a:buNone/>
            </a:pPr>
            <a:r>
              <a:rPr lang="en-US" sz="2400">
                <a:latin typeface="Source Code Pro for Powerline" charset="0"/>
              </a:rPr>
              <a:t>void reportError(const Token *tok, const Severity::SeverityType severity, const T id, const U msg) {</a:t>
            </a:r>
            <a:endParaRPr lang="en-US" sz="2400">
              <a:latin typeface="Source Code Pro for Powerline" charset="0"/>
            </a:endParaRPr>
          </a:p>
          <a:p>
            <a:pPr marL="0" indent="0">
              <a:buNone/>
            </a:pPr>
            <a:r>
              <a:rPr lang="en-US" sz="2400">
                <a:latin typeface="Source Code Pro for Powerline" charset="0"/>
              </a:rPr>
              <a:t>        reportError(tok, severity, id, msg, 0U, false);</a:t>
            </a:r>
            <a:endParaRPr lang="en-US" sz="2400">
              <a:latin typeface="Source Code Pro for Powerline" charset="0"/>
            </a:endParaRPr>
          </a:p>
          <a:p>
            <a:pPr marL="0" indent="0">
              <a:buNone/>
            </a:pPr>
            <a:r>
              <a:rPr lang="en-US" sz="2400">
                <a:latin typeface="Source Code Pro for Powerline" charset="0"/>
              </a:rPr>
              <a:t>}</a:t>
            </a:r>
            <a:endParaRPr lang="en-US" sz="2400">
              <a:latin typeface="Source Code Pro for Powerline"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502920" y="2121535"/>
            <a:ext cx="8229600" cy="3704590"/>
          </a:xfrm>
        </p:spPr>
        <p:txBody>
          <a:bodyPr/>
          <a:lstStyle/>
          <a:p>
            <a:pPr marL="0" indent="0">
              <a:buNone/>
            </a:pPr>
            <a:r>
              <a:rPr lang="en-US" sz="2400">
                <a:latin typeface="Source Code Pro for Powerline" charset="0"/>
              </a:rPr>
              <a:t> void reportError(const Token *tok, const Severity::SeverityType severity, const T id, const U msg, unsigned int cwe, bool inconclusive) {</a:t>
            </a:r>
            <a:endParaRPr lang="en-US" sz="2400">
              <a:latin typeface="Source Code Pro for Powerline" charset="0"/>
            </a:endParaRPr>
          </a:p>
          <a:p>
            <a:pPr marL="0" indent="0">
              <a:buNone/>
            </a:pPr>
            <a:r>
              <a:rPr lang="en-US" sz="2400">
                <a:latin typeface="Source Code Pro for Powerline" charset="0"/>
              </a:rPr>
              <a:t>        std::list&lt;const Token *&gt; callstack(1, tok);</a:t>
            </a:r>
            <a:endParaRPr lang="en-US" sz="2400">
              <a:latin typeface="Source Code Pro for Powerline" charset="0"/>
            </a:endParaRPr>
          </a:p>
          <a:p>
            <a:pPr marL="0" indent="0">
              <a:buNone/>
            </a:pPr>
            <a:r>
              <a:rPr lang="en-US" sz="2400">
                <a:latin typeface="Source Code Pro for Powerline" charset="0"/>
              </a:rPr>
              <a:t>        reportError(callstack, severity, id, msg, cwe, inconclusive);</a:t>
            </a:r>
            <a:endParaRPr lang="en-US" sz="2400">
              <a:latin typeface="Source Code Pro for Powerline" charset="0"/>
            </a:endParaRPr>
          </a:p>
          <a:p>
            <a:pPr marL="0" indent="0">
              <a:buNone/>
            </a:pPr>
            <a:r>
              <a:rPr lang="en-US" sz="2400">
                <a:latin typeface="Source Code Pro for Powerline" charset="0"/>
              </a:rPr>
              <a:t>    }</a:t>
            </a:r>
            <a:endParaRPr lang="en-US" sz="2400">
              <a:latin typeface="Source Code Pro for Powerline"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502920" y="2038350"/>
            <a:ext cx="8229600" cy="3108960"/>
          </a:xfrm>
        </p:spPr>
        <p:txBody>
          <a:bodyPr/>
          <a:lstStyle/>
          <a:p>
            <a:pPr marL="0" indent="0">
              <a:buNone/>
            </a:pPr>
            <a:r>
              <a:rPr lang="en-US" sz="2400">
                <a:latin typeface="Source Code Pro for Powerline" charset="0"/>
              </a:rPr>
              <a:t>void reportError(const std::list&lt;const Token *&gt; &amp;callstack, Severity::SeverityType severity, const T id, const U msg) {</a:t>
            </a:r>
            <a:endParaRPr lang="en-US" sz="2400">
              <a:latin typeface="Source Code Pro for Powerline" charset="0"/>
            </a:endParaRPr>
          </a:p>
          <a:p>
            <a:pPr marL="0" indent="0">
              <a:buNone/>
            </a:pPr>
            <a:r>
              <a:rPr lang="en-US" sz="2400">
                <a:latin typeface="Source Code Pro for Powerline" charset="0"/>
              </a:rPr>
              <a:t>        reportError(callstack, severity, id, msg, 0U, false);</a:t>
            </a:r>
            <a:endParaRPr lang="en-US" sz="2400">
              <a:latin typeface="Source Code Pro for Powerline" charset="0"/>
            </a:endParaRPr>
          </a:p>
          <a:p>
            <a:pPr marL="0" indent="0">
              <a:buNone/>
            </a:pPr>
            <a:r>
              <a:rPr lang="en-US" sz="2400">
                <a:latin typeface="Source Code Pro for Powerline" charset="0"/>
              </a:rPr>
              <a:t>    }</a:t>
            </a:r>
            <a:endParaRPr lang="en-US" sz="2400">
              <a:latin typeface="Source Code Pro for Powerline"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502920" y="2038350"/>
            <a:ext cx="8229600" cy="3108960"/>
          </a:xfrm>
        </p:spPr>
        <p:txBody>
          <a:bodyPr/>
          <a:lstStyle/>
          <a:p>
            <a:pPr marL="0" indent="0">
              <a:buNone/>
            </a:pPr>
            <a:r>
              <a:rPr lang="en-US" sz="2400">
                <a:latin typeface="Source Code Pro for Powerline" charset="0"/>
              </a:rPr>
              <a:t>void reportError(const std::list&lt;const Token *&gt; &amp;callstack, Severity::SeverityType severity, const T id, const U msg, unsigned int cwe, bool inconclusive) {</a:t>
            </a:r>
            <a:endParaRPr lang="en-US" sz="2400">
              <a:latin typeface="Source Code Pro for Powerline" charset="0"/>
            </a:endParaRPr>
          </a:p>
          <a:p>
            <a:pPr marL="0" indent="0">
              <a:buNone/>
            </a:pPr>
            <a:r>
              <a:rPr lang="en-US" sz="2400">
                <a:latin typeface="Source Code Pro for Powerline" charset="0"/>
              </a:rPr>
              <a:t>        ErrorLogger::ErrorMessage errmsg(callstack, _tokenizer?&amp;_tokenizer-&gt;list:0, severity, id, msg, inconclusive);</a:t>
            </a:r>
            <a:endParaRPr lang="en-US" sz="2400">
              <a:latin typeface="Source Code Pro for Powerline" charset="0"/>
            </a:endParaRPr>
          </a:p>
          <a:p>
            <a:pPr marL="0" indent="0">
              <a:buNone/>
            </a:pPr>
            <a:r>
              <a:rPr lang="en-US" sz="2400">
                <a:latin typeface="Source Code Pro for Powerline" charset="0"/>
              </a:rPr>
              <a:t>        errmsg._cwe = cwe;</a:t>
            </a:r>
            <a:endParaRPr lang="en-US" sz="2400">
              <a:latin typeface="Source Code Pro for Powerline"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报错机制</a:t>
            </a:r>
          </a:p>
        </p:txBody>
      </p:sp>
      <p:sp>
        <p:nvSpPr>
          <p:cNvPr id="3" name="Content Placeholder 2"/>
          <p:cNvSpPr>
            <a:spLocks noGrp="1"/>
          </p:cNvSpPr>
          <p:nvPr>
            <p:ph idx="1"/>
          </p:nvPr>
        </p:nvSpPr>
        <p:spPr>
          <a:xfrm>
            <a:off x="513715" y="1600835"/>
            <a:ext cx="8229600" cy="5010150"/>
          </a:xfrm>
        </p:spPr>
        <p:txBody>
          <a:bodyPr/>
          <a:lstStyle/>
          <a:p>
            <a:pPr marL="0" indent="0">
              <a:buNone/>
            </a:pPr>
            <a:r>
              <a:rPr lang="en-US" sz="2400">
                <a:latin typeface="Source Code Pro for Powerline" charset="0"/>
              </a:rPr>
              <a:t>tok表示的是哪一个tok出现错误。</a:t>
            </a:r>
            <a:endParaRPr lang="en-US" sz="2400">
              <a:latin typeface="Source Code Pro for Powerline" charset="0"/>
            </a:endParaRPr>
          </a:p>
          <a:p>
            <a:pPr marL="0" indent="0">
              <a:buNone/>
            </a:pPr>
            <a:endParaRPr lang="en-US" sz="2400">
              <a:latin typeface="Source Code Pro for Powerline" charset="0"/>
            </a:endParaRPr>
          </a:p>
          <a:p>
            <a:pPr marL="0" indent="0">
              <a:buNone/>
            </a:pPr>
            <a:r>
              <a:rPr lang="en-US" sz="2400">
                <a:latin typeface="Source Code Pro for Powerline" charset="0"/>
              </a:rPr>
              <a:t>severity表示的是报错的严重性类型，比如有none、error、warning、style、performance、portability、information、debug。</a:t>
            </a:r>
            <a:endParaRPr lang="en-US" sz="2400">
              <a:latin typeface="Source Code Pro for Powerline" charset="0"/>
            </a:endParaRPr>
          </a:p>
          <a:p>
            <a:pPr marL="0" indent="0">
              <a:buNone/>
            </a:pPr>
            <a:endParaRPr lang="en-US" sz="2400">
              <a:latin typeface="Source Code Pro for Powerline" charset="0"/>
            </a:endParaRPr>
          </a:p>
          <a:p>
            <a:pPr marL="0" indent="0">
              <a:buNone/>
            </a:pPr>
            <a:r>
              <a:rPr lang="en-US" sz="2400">
                <a:latin typeface="Source Code Pro for Powerline" charset="0"/>
              </a:rPr>
              <a:t>参数中的id表示的是要报错的错误类型。</a:t>
            </a:r>
            <a:endParaRPr lang="en-US" sz="2400">
              <a:latin typeface="Source Code Pro for Powerline" charset="0"/>
            </a:endParaRPr>
          </a:p>
          <a:p>
            <a:pPr marL="0" indent="0">
              <a:buNone/>
            </a:pPr>
            <a:endParaRPr lang="en-US" sz="2400">
              <a:latin typeface="Source Code Pro for Powerline" charset="0"/>
            </a:endParaRPr>
          </a:p>
          <a:p>
            <a:pPr marL="0" indent="0">
              <a:buNone/>
            </a:pPr>
            <a:r>
              <a:rPr lang="en-US" sz="2400">
                <a:latin typeface="Source Code Pro for Powerline" charset="0"/>
              </a:rPr>
              <a:t>参数中的msg表示的是具体要报错的信息。</a:t>
            </a:r>
            <a:endParaRPr lang="en-US" sz="2400">
              <a:latin typeface="Source Code Pro for Powerline" charset="0"/>
            </a:endParaRPr>
          </a:p>
          <a:p>
            <a:pPr marL="0" indent="0">
              <a:buNone/>
            </a:pPr>
            <a:endParaRPr lang="en-US" sz="2400">
              <a:latin typeface="Source Code Pro for Powerline" charset="0"/>
            </a:endParaRPr>
          </a:p>
          <a:p>
            <a:pPr marL="0" indent="0">
              <a:buNone/>
            </a:pPr>
            <a:r>
              <a:rPr lang="en-US" sz="2400">
                <a:latin typeface="Source Code Pro for Powerline" charset="0"/>
              </a:rPr>
              <a:t>callstack是得到出错的那个tok。</a:t>
            </a:r>
            <a:endParaRPr lang="en-US" sz="2400">
              <a:latin typeface="Source Code Pro for Powerline"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WenQuanYi Micro Hei" charset="0"/>
                <a:ea typeface="WenQuanYi Micro Hei" charset="0"/>
                <a:sym typeface="+mn-ea"/>
              </a:rPr>
              <a:t>ErrorLogger类</a:t>
            </a:r>
            <a:endParaRPr lang="en-US">
              <a:latin typeface="WenQuanYi Micro Hei" charset="0"/>
              <a:ea typeface="WenQuanYi Micro Hei" charset="0"/>
              <a:sym typeface="+mn-ea"/>
            </a:endParaRPr>
          </a:p>
        </p:txBody>
      </p:sp>
      <p:sp>
        <p:nvSpPr>
          <p:cNvPr id="3" name="Content Placeholder 2"/>
          <p:cNvSpPr>
            <a:spLocks noGrp="1"/>
          </p:cNvSpPr>
          <p:nvPr>
            <p:ph idx="1"/>
          </p:nvPr>
        </p:nvSpPr>
        <p:spPr>
          <a:xfrm>
            <a:off x="513715" y="1600835"/>
            <a:ext cx="8229600" cy="5010150"/>
          </a:xfrm>
        </p:spPr>
        <p:txBody>
          <a:bodyPr/>
          <a:lstStyle/>
          <a:p>
            <a:pPr marL="0" indent="0">
              <a:buNone/>
            </a:pPr>
            <a:r>
              <a:rPr lang="en-US" sz="2800">
                <a:latin typeface="Source Code Pro for Powerline" charset="0"/>
              </a:rPr>
              <a:t>类中定义的FileLocation()函数会自动报告错误所在的文件以及所在的行数。</a:t>
            </a:r>
            <a:endParaRPr lang="en-US" sz="2800">
              <a:latin typeface="Source Code Pro for Powerline" charset="0"/>
            </a:endParaRPr>
          </a:p>
        </p:txBody>
      </p:sp>
      <p:pic>
        <p:nvPicPr>
          <p:cNvPr id="4" name="Picture 3"/>
          <p:cNvPicPr>
            <a:picLocks noChangeAspect="1"/>
          </p:cNvPicPr>
          <p:nvPr/>
        </p:nvPicPr>
        <p:blipFill>
          <a:blip r:embed="rId1"/>
          <a:stretch>
            <a:fillRect/>
          </a:stretch>
        </p:blipFill>
        <p:spPr>
          <a:xfrm>
            <a:off x="317500" y="2707005"/>
            <a:ext cx="8602980" cy="530225"/>
          </a:xfrm>
          <a:prstGeom prst="rect">
            <a:avLst/>
          </a:prstGeom>
        </p:spPr>
      </p:pic>
      <p:sp>
        <p:nvSpPr>
          <p:cNvPr id="5" name="Text Box 4"/>
          <p:cNvSpPr txBox="1"/>
          <p:nvPr/>
        </p:nvSpPr>
        <p:spPr>
          <a:xfrm>
            <a:off x="588010" y="4253865"/>
            <a:ext cx="8060055" cy="1188720"/>
          </a:xfrm>
          <a:prstGeom prst="rect">
            <a:avLst/>
          </a:prstGeom>
          <a:noFill/>
        </p:spPr>
        <p:txBody>
          <a:bodyPr wrap="square" rtlCol="0">
            <a:spAutoFit/>
          </a:bodyPr>
          <a:p>
            <a:r>
              <a:rPr lang="en-US" sz="2400"/>
              <a:t>例如这个报错，就表示是一个warning，然后错误类型是“不良的位操作符检测”，然后后面的一长串字符串就是报告的具体的错误信息。</a:t>
            </a:r>
            <a:endParaRPr 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30" y="2658428"/>
            <a:ext cx="8229600" cy="1143000"/>
          </a:xfrm>
        </p:spPr>
        <p:txBody>
          <a:bodyPr/>
          <a:lstStyle/>
          <a:p>
            <a:pPr algn="ctr"/>
            <a:r>
              <a:rPr lang="en-US" sz="6000">
                <a:latin typeface="WenQuanYi Micro Hei" charset="0"/>
                <a:ea typeface="WenQuanYi Micro Hei" charset="0"/>
              </a:rPr>
              <a:t>Symboldatabase</a:t>
            </a:r>
            <a:r>
              <a:rPr lang="en-US" sz="5400">
                <a:latin typeface="WenQuanYi Micro Hei" charset="0"/>
                <a:ea typeface="WenQuanYi Micro Hei" charset="0"/>
              </a:rPr>
              <a:t>类</a:t>
            </a:r>
            <a:endParaRPr lang="en-US" sz="5400">
              <a:latin typeface="WenQuanYi Micro Hei" charset="0"/>
              <a:ea typeface="WenQuanYi Micro Hei"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968375" y="153035"/>
            <a:ext cx="7498080" cy="6511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pPr algn="ctr"/>
            <a:r>
              <a:rPr lang="x-none" sz="3200" dirty="0">
                <a:solidFill>
                  <a:schemeClr val="tx1"/>
                </a:solidFill>
                <a:latin typeface="WenQuanYi Micro Hei" charset="0"/>
                <a:ea typeface="WenQuanYi Micro Hei" charset="0"/>
                <a:sym typeface="+mn-ea"/>
              </a:rPr>
              <a:t>开发前的规划(偏好导出)</a:t>
            </a:r>
            <a:endParaRPr lang="x-none"/>
          </a:p>
        </p:txBody>
      </p:sp>
      <p:sp>
        <p:nvSpPr>
          <p:cNvPr id="3" name="Content Placeholder 2"/>
          <p:cNvSpPr>
            <a:spLocks noGrp="1"/>
          </p:cNvSpPr>
          <p:nvPr>
            <p:ph idx="1"/>
          </p:nvPr>
        </p:nvSpPr>
        <p:spPr>
          <a:xfrm>
            <a:off x="448310" y="1303020"/>
            <a:ext cx="8173085" cy="5281930"/>
          </a:xfrm>
        </p:spPr>
        <p:txBody>
          <a:bodyPr/>
          <a:p>
            <a:pPr marL="0" indent="0">
              <a:buNone/>
            </a:pPr>
            <a:r>
              <a:rPr lang="x-none" sz="2400">
                <a:latin typeface="WenQuanYi Micro Hei" charset="0"/>
                <a:ea typeface="WenQuanYi Micro Hei" charset="0"/>
              </a:rPr>
              <a:t>	由于每次打开后GUI设置都会自动存储，因此本地一定存在一个设置文件，经过搜索，发现在我的系统下~/.config/CppCheck/目录下存在系统自动导出的文件。</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因此，我在思考能不能继承一个导出函数然后重写其保存路径来达到导出设置到指定目录的目的！</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由此我锁定到了Main.cpp下的设置变量：</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QSettings* settings = new QSettings("Cppcheck", "Cppcheck-GUI", &amp;app);</a:t>
            </a:r>
            <a:endParaRPr lang="x-none" sz="2400">
              <a:latin typeface="WenQuanYi Micro Hei" charset="0"/>
              <a:ea typeface="WenQuanYi Micro Hei" charset="0"/>
            </a:endParaRPr>
          </a:p>
          <a:p>
            <a:pPr marL="0" indent="0">
              <a:buNone/>
            </a:pP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	经过官方文档查询，很悲剧地发现这是QT预置的保存方法，它会保存到系统指定路径，因此无法对路径进行重写。</a:t>
            </a:r>
            <a:endParaRPr lang="x-none" sz="2400">
              <a:latin typeface="WenQuanYi Micro Hei" charset="0"/>
              <a:ea typeface="WenQuanYi Micro Hei"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162050" y="102870"/>
            <a:ext cx="7155815" cy="669036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983615" y="-78740"/>
            <a:ext cx="7185025" cy="70104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26720" y="1050290"/>
            <a:ext cx="9795510" cy="462724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88315" y="76200"/>
            <a:ext cx="7781925" cy="664464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37490" y="746125"/>
            <a:ext cx="8661400" cy="554355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297940" y="202565"/>
            <a:ext cx="6173470" cy="645668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00025" y="840740"/>
            <a:ext cx="8932545" cy="491680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33045" y="899160"/>
            <a:ext cx="8296910" cy="519557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18440" y="469265"/>
            <a:ext cx="8686800" cy="594106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748030" y="187325"/>
            <a:ext cx="7606030" cy="6485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pPr algn="ctr"/>
            <a:r>
              <a:rPr lang="x-none" sz="3200" dirty="0">
                <a:solidFill>
                  <a:schemeClr val="tx1"/>
                </a:solidFill>
                <a:latin typeface="WenQuanYi Micro Hei" charset="0"/>
                <a:ea typeface="WenQuanYi Micro Hei" charset="0"/>
                <a:sym typeface="+mn-ea"/>
              </a:rPr>
              <a:t>开发过程</a:t>
            </a:r>
            <a:endParaRPr lang="x-none"/>
          </a:p>
        </p:txBody>
      </p:sp>
      <p:sp>
        <p:nvSpPr>
          <p:cNvPr id="3" name="Content Placeholder 2"/>
          <p:cNvSpPr>
            <a:spLocks noGrp="1"/>
          </p:cNvSpPr>
          <p:nvPr>
            <p:ph idx="1"/>
          </p:nvPr>
        </p:nvSpPr>
        <p:spPr>
          <a:xfrm>
            <a:off x="448310" y="1303020"/>
            <a:ext cx="8173085" cy="5281930"/>
          </a:xfrm>
        </p:spPr>
        <p:txBody>
          <a:bodyPr/>
          <a:p>
            <a:pPr marL="0" indent="0">
              <a:buNone/>
            </a:pPr>
            <a:r>
              <a:rPr lang="x-none" sz="2400">
                <a:latin typeface="WenQuanYi Micro Hei" charset="0"/>
                <a:ea typeface="WenQuanYi Micro Hei" charset="0"/>
              </a:rPr>
              <a:t>仔细查看了各个保存的过程发现：</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1. 设置变量存在于：QSettings* settings中</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2. 使用mSettings-&gt;setValue（）进行设置写入</a:t>
            </a: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3. 使用mSettings-&gt;value（）进行设置值获取</a:t>
            </a:r>
            <a:endParaRPr lang="x-none" sz="2400">
              <a:latin typeface="WenQuanYi Micro Hei" charset="0"/>
              <a:ea typeface="WenQuanYi Micro Hei" charset="0"/>
            </a:endParaRPr>
          </a:p>
          <a:p>
            <a:pPr marL="0" indent="0">
              <a:buNone/>
            </a:pP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由此我想是否需要一条条进行写入文本和读出，后考虑到过于复杂，并且多平台间易出错，放弃。</a:t>
            </a:r>
            <a:endParaRPr lang="x-none" sz="2400">
              <a:latin typeface="WenQuanYi Micro Hei" charset="0"/>
              <a:ea typeface="WenQuanYi Micro Hei" charset="0"/>
            </a:endParaRPr>
          </a:p>
          <a:p>
            <a:pPr marL="0" indent="0">
              <a:buNone/>
            </a:pPr>
            <a:endParaRPr lang="x-none" sz="2400">
              <a:latin typeface="WenQuanYi Micro Hei" charset="0"/>
              <a:ea typeface="WenQuanYi Micro Hei" charset="0"/>
            </a:endParaRPr>
          </a:p>
          <a:p>
            <a:pPr marL="0" indent="0">
              <a:buNone/>
            </a:pPr>
            <a:r>
              <a:rPr lang="x-none" sz="2400">
                <a:latin typeface="WenQuanYi Micro Hei" charset="0"/>
                <a:ea typeface="WenQuanYi Micro Hei" charset="0"/>
              </a:rPr>
              <a:t>这时，我想起既然QT封装了一个设置保存机制，那它的路径应该不会太多，果然，在其函数界面看到下图：</a:t>
            </a:r>
            <a:endParaRPr lang="x-none" sz="2400">
              <a:latin typeface="WenQuanYi Micro Hei" charset="0"/>
              <a:ea typeface="WenQuanYi Micro Hei"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455295" y="1697990"/>
            <a:ext cx="7764780" cy="32118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35" y="128270"/>
            <a:ext cx="7290435" cy="1143000"/>
          </a:xfrm>
        </p:spPr>
        <p:txBody>
          <a:bodyPr/>
          <a:lstStyle/>
          <a:p>
            <a:r>
              <a:rPr lang="x-none" sz="3200" dirty="0">
                <a:solidFill>
                  <a:schemeClr val="tx1"/>
                </a:solidFill>
                <a:latin typeface="WenQuanYi Micro Hei" charset="0"/>
                <a:ea typeface="WenQuanYi Micro Hei" charset="0"/>
                <a:sym typeface="+mn-ea"/>
              </a:rPr>
              <a:t>开发过程</a:t>
            </a:r>
            <a:endParaRPr lang="x-none"/>
          </a:p>
        </p:txBody>
      </p:sp>
      <p:pic>
        <p:nvPicPr>
          <p:cNvPr id="5" name="Picture 4" descr="3"/>
          <p:cNvPicPr>
            <a:picLocks noChangeAspect="1"/>
          </p:cNvPicPr>
          <p:nvPr/>
        </p:nvPicPr>
        <p:blipFill>
          <a:blip r:embed="rId1"/>
          <a:stretch>
            <a:fillRect/>
          </a:stretch>
        </p:blipFill>
        <p:spPr>
          <a:xfrm>
            <a:off x="621665" y="988060"/>
            <a:ext cx="8029575" cy="565975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
      <a:majorFont>
        <a:latin typeface="Arial"/>
        <a:ea typeface="SimSun"/>
        <a:cs typeface=""/>
      </a:majorFont>
      <a:minorFont>
        <a:latin typeface="Arial"/>
        <a:ea typeface="SimSun"/>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10866</Words>
  <Application>Kingsoft Office WPP</Application>
  <PresentationFormat>全屏显示(4:3)</PresentationFormat>
  <Paragraphs>568</Paragraphs>
  <Slides>80</Slides>
  <Notes>2</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Default Design</vt:lpstr>
      <vt:lpstr>PowerPoint 演示文稿</vt:lpstr>
      <vt:lpstr>组员分工</vt:lpstr>
      <vt:lpstr>PowerPoint 演示文稿</vt:lpstr>
      <vt:lpstr>GUI开发情况汇报</vt:lpstr>
      <vt:lpstr>开发前的规划(偏好导出)</vt:lpstr>
      <vt:lpstr>开发前的规划(偏好导出)</vt:lpstr>
      <vt:lpstr>开发前的规划(偏好导出)</vt:lpstr>
      <vt:lpstr>开发过程</vt:lpstr>
      <vt:lpstr>开发过程</vt:lpstr>
      <vt:lpstr>开发过程</vt:lpstr>
      <vt:lpstr>开发过程</vt:lpstr>
      <vt:lpstr>开发过程</vt:lpstr>
      <vt:lpstr>开发过程</vt:lpstr>
      <vt:lpstr>开发中遇到的问题</vt:lpstr>
      <vt:lpstr> </vt:lpstr>
      <vt:lpstr>新添检查规则</vt:lpstr>
      <vt:lpstr>进行此开发前的分析成果</vt:lpstr>
      <vt:lpstr>进行此开发前的分析成果</vt:lpstr>
      <vt:lpstr>进行此开发前的分析成果</vt:lpstr>
      <vt:lpstr>开发过程</vt:lpstr>
      <vt:lpstr>开发过程</vt:lpstr>
      <vt:lpstr>CheckConstNumber()</vt:lpstr>
      <vt:lpstr>CheckConstNumber(const Tokenizer tokenizer, const Settings settings, ErrorLogger * errorLogger) </vt:lpstr>
      <vt:lpstr>void runChecks(const Tokenizer , const Settings , ErrorLogger *)</vt:lpstr>
      <vt:lpstr>void runSimplifiedChecks(const Tokenizer tokenizer, const Settings settings, ErrorLogger * errorLogger)</vt:lpstr>
      <vt:lpstr>开发中遇到的问题</vt:lpstr>
      <vt:lpstr>开发中遇到的问题</vt:lpstr>
      <vt:lpstr>成果展示</vt:lpstr>
      <vt:lpstr>PowerPoint 演示文稿</vt:lpstr>
      <vt:lpstr>Preprocessor类</vt:lpstr>
      <vt:lpstr>Preprocessor类</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preprocessor.cpp</vt:lpstr>
      <vt:lpstr>PowerPoint 演示文稿</vt:lpstr>
      <vt:lpstr>报错机制</vt:lpstr>
      <vt:lpstr>报错机制</vt:lpstr>
      <vt:lpstr>报错机制</vt:lpstr>
      <vt:lpstr>报错机制</vt:lpstr>
      <vt:lpstr>报错机制</vt:lpstr>
      <vt:lpstr>报错机制</vt:lpstr>
      <vt:lpstr>ErrorLogger类</vt:lpstr>
      <vt:lpstr>Symboldatabase类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wangchi</dc:creator>
  <cp:lastModifiedBy>wangchi</cp:lastModifiedBy>
  <cp:revision>68</cp:revision>
  <dcterms:created xsi:type="dcterms:W3CDTF">2016-04-01T02:06:29Z</dcterms:created>
  <dcterms:modified xsi:type="dcterms:W3CDTF">2016-04-01T02:06:29Z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1033-10.1.0.5503</vt:lpwstr>
  </property>
</Properties>
</file>