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1"/>
  </p:sldMasterIdLst>
  <p:notesMasterIdLst>
    <p:notesMasterId r:id="rId4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1837"/>
  </p:normalViewPr>
  <p:slideViewPr>
    <p:cSldViewPr snapToGrid="0" snapToObjects="1">
      <p:cViewPr varScale="1">
        <p:scale>
          <a:sx n="102" d="100"/>
          <a:sy n="10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22E2-74E0-664F-A8DC-A7D59BB67E08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91A2-A296-7549-A553-CA5DD7A7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</a:rPr>
              <a:t>12</a:t>
            </a:fld>
            <a:endParaRPr lang="zh-CN" alt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300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33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6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159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21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2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6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284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42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663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第六周工作汇报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TooSimple</a:t>
            </a:r>
            <a:r>
              <a:rPr lang="zh-CN" altLang="en-US" dirty="0" smtClean="0"/>
              <a:t>小组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11021" y="2494281"/>
            <a:ext cx="8551545" cy="1048385"/>
          </a:xfrm>
        </p:spPr>
        <p:txBody>
          <a:bodyPr/>
          <a:lstStyle/>
          <a:p>
            <a:r>
              <a:rPr lang="x-none" altLang="en-US" sz="6600"/>
              <a:t>GUI-Import功能实现</a:t>
            </a:r>
          </a:p>
        </p:txBody>
      </p:sp>
    </p:spTree>
    <p:extLst>
      <p:ext uri="{BB962C8B-B14F-4D97-AF65-F5344CB8AC3E}">
        <p14:creationId xmlns:p14="http://schemas.microsoft.com/office/powerpoint/2010/main" val="58944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z="4000"/>
              <a:t>GUI-Import功能实现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378711" y="1452245"/>
            <a:ext cx="763460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latin typeface="+mn-ea"/>
              </a:rPr>
              <a:t>计划步骤：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sz="2800">
                <a:latin typeface="+mn-ea"/>
              </a:rPr>
              <a:t>复制原配置文件为配置备份文件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sz="2800">
                <a:latin typeface="+mn-ea"/>
              </a:rPr>
              <a:t>复制导入文件覆盖原配置文件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sz="2800">
                <a:latin typeface="+mn-ea"/>
              </a:rPr>
              <a:t>应用配置文件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465071" y="4423410"/>
            <a:ext cx="763460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latin typeface="+mn-ea"/>
              </a:rPr>
              <a:t>开发过程中遇到难点：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sz="2800">
                <a:latin typeface="+mn-ea"/>
              </a:rPr>
              <a:t>应用配置文件无法实现</a:t>
            </a:r>
          </a:p>
        </p:txBody>
      </p:sp>
    </p:spTree>
    <p:extLst>
      <p:ext uri="{BB962C8B-B14F-4D97-AF65-F5344CB8AC3E}">
        <p14:creationId xmlns:p14="http://schemas.microsoft.com/office/powerpoint/2010/main" val="43806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/>
          <p:nvPr/>
        </p:nvSpPr>
        <p:spPr>
          <a:xfrm>
            <a:off x="3873501" y="2032001"/>
            <a:ext cx="1357313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72C8FE"/>
          </a:solidFill>
          <a:ln w="9525">
            <a:noFill/>
            <a:miter/>
          </a:ln>
        </p:spPr>
        <p:txBody>
          <a:bodyPr lIns="90000" tIns="64404" rIns="90000" bIns="45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defTabSz="0" eaLnBrk="1" hangingPunct="1">
              <a:spcBef>
                <a:spcPct val="0"/>
              </a:spcBef>
              <a:buNone/>
              <a:tabLst>
                <a:tab pos="723900" algn="l"/>
                <a:tab pos="1447800" algn="l"/>
              </a:tabLst>
            </a:pPr>
            <a:endParaRPr lang="en-US" altLang="zh-CN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75" name="AutoShape 2"/>
          <p:cNvSpPr/>
          <p:nvPr/>
        </p:nvSpPr>
        <p:spPr>
          <a:xfrm>
            <a:off x="2778125" y="2644776"/>
            <a:ext cx="1320800" cy="1158875"/>
          </a:xfrm>
          <a:prstGeom prst="hexagon">
            <a:avLst>
              <a:gd name="adj" fmla="val 28677"/>
              <a:gd name="vf" fmla="val 115470"/>
            </a:avLst>
          </a:prstGeom>
          <a:solidFill>
            <a:srgbClr val="72C8FE"/>
          </a:solidFill>
          <a:ln w="9525">
            <a:noFill/>
            <a:miter/>
          </a:ln>
        </p:spPr>
        <p:txBody>
          <a:bodyPr lIns="90000" tIns="64404" rIns="90000" bIns="45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defTabSz="0" eaLnBrk="1" hangingPunct="1">
              <a:spcBef>
                <a:spcPct val="0"/>
              </a:spcBef>
              <a:buNone/>
              <a:tabLst>
                <a:tab pos="723900" algn="l"/>
                <a:tab pos="1447800" algn="l"/>
              </a:tabLst>
            </a:pPr>
            <a:endParaRPr lang="en-US" altLang="zh-CN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76" name="AutoShape 3"/>
          <p:cNvSpPr/>
          <p:nvPr/>
        </p:nvSpPr>
        <p:spPr>
          <a:xfrm>
            <a:off x="2778126" y="3900489"/>
            <a:ext cx="1357313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72C8FE"/>
          </a:solidFill>
          <a:ln w="9525">
            <a:noFill/>
            <a:miter/>
          </a:ln>
        </p:spPr>
        <p:txBody>
          <a:bodyPr lIns="90000" tIns="64404" rIns="90000" bIns="45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defTabSz="0" eaLnBrk="1" hangingPunct="1">
              <a:spcBef>
                <a:spcPct val="0"/>
              </a:spcBef>
              <a:buNone/>
              <a:tabLst>
                <a:tab pos="723900" algn="l"/>
                <a:tab pos="1447800" algn="l"/>
              </a:tabLst>
            </a:pPr>
            <a:endParaRPr lang="en-US" altLang="zh-CN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77" name="AutoShape 4"/>
          <p:cNvSpPr/>
          <p:nvPr/>
        </p:nvSpPr>
        <p:spPr>
          <a:xfrm>
            <a:off x="4967288" y="2644776"/>
            <a:ext cx="1357312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72C8FE"/>
          </a:solidFill>
          <a:ln w="9525">
            <a:noFill/>
            <a:miter/>
          </a:ln>
        </p:spPr>
        <p:txBody>
          <a:bodyPr lIns="90000" tIns="64404" rIns="90000" bIns="45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defTabSz="0" eaLnBrk="1" hangingPunct="1">
              <a:spcBef>
                <a:spcPct val="0"/>
              </a:spcBef>
              <a:buNone/>
              <a:tabLst>
                <a:tab pos="723900" algn="l"/>
                <a:tab pos="1447800" algn="l"/>
              </a:tabLst>
            </a:pPr>
            <a:endParaRPr lang="en-US" altLang="zh-CN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78" name="AutoShape 5"/>
          <p:cNvSpPr/>
          <p:nvPr/>
        </p:nvSpPr>
        <p:spPr>
          <a:xfrm>
            <a:off x="3873501" y="3287714"/>
            <a:ext cx="1357313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72C8FE"/>
          </a:solidFill>
          <a:ln w="9525">
            <a:noFill/>
            <a:miter/>
          </a:ln>
        </p:spPr>
        <p:txBody>
          <a:bodyPr lIns="90000" tIns="64404" rIns="90000" bIns="45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defTabSz="0" eaLnBrk="1" hangingPunct="1">
              <a:spcBef>
                <a:spcPct val="0"/>
              </a:spcBef>
              <a:buNone/>
              <a:tabLst>
                <a:tab pos="723900" algn="l"/>
                <a:tab pos="1447800" algn="l"/>
              </a:tabLst>
            </a:pPr>
            <a:endParaRPr lang="en-US" altLang="zh-CN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79" name="AutoShape 6"/>
          <p:cNvSpPr/>
          <p:nvPr/>
        </p:nvSpPr>
        <p:spPr>
          <a:xfrm>
            <a:off x="3873501" y="4545014"/>
            <a:ext cx="1357313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72C8FE"/>
          </a:solidFill>
          <a:ln w="9525">
            <a:noFill/>
            <a:miter/>
          </a:ln>
        </p:spPr>
        <p:txBody>
          <a:bodyPr lIns="90000" tIns="64404" rIns="90000" bIns="45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defTabSz="0" eaLnBrk="1" hangingPunct="1">
              <a:spcBef>
                <a:spcPct val="0"/>
              </a:spcBef>
              <a:buNone/>
              <a:tabLst>
                <a:tab pos="723900" algn="l"/>
                <a:tab pos="1447800" algn="l"/>
              </a:tabLst>
            </a:pPr>
            <a:endParaRPr lang="en-US" altLang="zh-CN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80" name="AutoShape 7"/>
          <p:cNvSpPr/>
          <p:nvPr/>
        </p:nvSpPr>
        <p:spPr>
          <a:xfrm>
            <a:off x="4965701" y="3894139"/>
            <a:ext cx="1357313" cy="1184275"/>
          </a:xfrm>
          <a:prstGeom prst="hexagon">
            <a:avLst>
              <a:gd name="adj" fmla="val 28652"/>
              <a:gd name="vf" fmla="val 115470"/>
            </a:avLst>
          </a:prstGeom>
          <a:noFill/>
          <a:ln w="12700" cap="flat" cmpd="sng">
            <a:solidFill>
              <a:srgbClr val="72C8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60876" rIns="90000" bIns="45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defTabSz="0" eaLnBrk="1" hangingPunct="1">
              <a:spcBef>
                <a:spcPct val="0"/>
              </a:spcBef>
              <a:buNone/>
              <a:tabLst>
                <a:tab pos="723900" algn="l"/>
                <a:tab pos="14478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Arial" panose="02080604020202020204" charset="0"/>
                <a:ea typeface="宋体" pitchFamily="2" charset="-122"/>
              </a:rPr>
              <a:t> </a:t>
            </a:r>
          </a:p>
        </p:txBody>
      </p:sp>
      <p:sp>
        <p:nvSpPr>
          <p:cNvPr id="3081" name="AutoShape 8"/>
          <p:cNvSpPr/>
          <p:nvPr/>
        </p:nvSpPr>
        <p:spPr>
          <a:xfrm>
            <a:off x="7261225" y="3508375"/>
            <a:ext cx="2325688" cy="1982788"/>
          </a:xfrm>
          <a:prstGeom prst="hexagon">
            <a:avLst>
              <a:gd name="adj" fmla="val 29323"/>
              <a:gd name="vf" fmla="val 115470"/>
            </a:avLst>
          </a:prstGeom>
          <a:solidFill>
            <a:srgbClr val="01BCFF"/>
          </a:solidFill>
          <a:ln w="9525">
            <a:noFill/>
            <a:miter/>
          </a:ln>
        </p:spPr>
        <p:txBody>
          <a:bodyPr wrap="none" lIns="90000" tIns="67932" rIns="90000" bIns="45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defTabSz="0" eaLnBrk="1" hangingPunct="1">
              <a:spcBef>
                <a:spcPct val="0"/>
              </a:spcBef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x-none" sz="2800" dirty="0">
                <a:latin typeface="Source Code Pro for Powerline" charset="0"/>
                <a:sym typeface="+mn-ea"/>
              </a:rPr>
              <a:t>Qsetting</a:t>
            </a:r>
            <a:endParaRPr lang="x-none" altLang="zh-CN" sz="2800" dirty="0">
              <a:solidFill>
                <a:srgbClr val="FFFFFF"/>
              </a:solidFill>
              <a:latin typeface="Source Code Pro for Powerline" charset="0"/>
              <a:sym typeface="+mn-ea"/>
            </a:endParaRPr>
          </a:p>
        </p:txBody>
      </p:sp>
      <p:cxnSp>
        <p:nvCxnSpPr>
          <p:cNvPr id="11" name="AutoShape 9"/>
          <p:cNvCxnSpPr>
            <a:cxnSpLocks noChangeShapeType="1"/>
          </p:cNvCxnSpPr>
          <p:nvPr/>
        </p:nvCxnSpPr>
        <p:spPr bwMode="auto">
          <a:xfrm>
            <a:off x="6316663" y="4489451"/>
            <a:ext cx="933450" cy="4763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3" name="标题 1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x-none" sz="4000" dirty="0"/>
              <a:t>Qsetting分析</a:t>
            </a:r>
          </a:p>
        </p:txBody>
      </p:sp>
    </p:spTree>
    <p:extLst>
      <p:ext uri="{BB962C8B-B14F-4D97-AF65-F5344CB8AC3E}">
        <p14:creationId xmlns:p14="http://schemas.microsoft.com/office/powerpoint/2010/main" val="173836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z="4000"/>
              <a:t>QSetting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87906" y="1221105"/>
            <a:ext cx="763460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latin typeface="+mn-ea"/>
              </a:rPr>
              <a:t>作用：</a:t>
            </a: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2800">
                <a:latin typeface="+mn-ea"/>
              </a:rPr>
              <a:t>读取配置文件</a:t>
            </a: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2800">
                <a:latin typeface="+mn-ea"/>
              </a:rPr>
              <a:t>在程序关闭时保存配置文件(QT封装)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3126741"/>
            <a:ext cx="7266940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56" y="5001260"/>
            <a:ext cx="636206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7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z="4000"/>
              <a:t>替代方案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523491" y="958216"/>
            <a:ext cx="7181215" cy="334835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A6A6A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9pPr>
          </a:lstStyle>
          <a:p>
            <a:pPr algn="l"/>
            <a:r>
              <a:rPr lang="x-none" altLang="en-US"/>
              <a:t>       由于读取配置文件部分在main.cpp中,其后执行了app.exec()；导致后面再读取配置相对不可行。找到QT重启程序的函数，变相实现程序开始读取配置的操作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4428491"/>
            <a:ext cx="8361680" cy="10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5129"/>
            <a:ext cx="8229600" cy="706437"/>
          </a:xfrm>
        </p:spPr>
        <p:txBody>
          <a:bodyPr/>
          <a:lstStyle/>
          <a:p>
            <a:r>
              <a:rPr lang="x-none" altLang="en-US" sz="4000"/>
              <a:t>新的问题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976755" y="1207770"/>
            <a:ext cx="8229600" cy="18961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A6A6A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9pPr>
          </a:lstStyle>
          <a:p>
            <a:pPr algn="l"/>
            <a:r>
              <a:rPr lang="x-none" altLang="en-US"/>
              <a:t>       </a:t>
            </a:r>
            <a:r>
              <a:rPr lang="x-none" altLang="en-US">
                <a:solidFill>
                  <a:schemeClr val="tx1"/>
                </a:solidFill>
              </a:rPr>
              <a:t>原程序关闭时自动保存配置，把导入配置覆盖了，因而新的程序打开时仍应用原始配置。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053590" y="3332481"/>
            <a:ext cx="8229600" cy="332803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A6A6A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9pPr>
          </a:lstStyle>
          <a:p>
            <a:pPr algn="l"/>
            <a:r>
              <a:rPr lang="x-none" altLang="en-US" sz="2800">
                <a:solidFill>
                  <a:schemeClr val="tx1"/>
                </a:solidFill>
              </a:rPr>
              <a:t>尝试的解决方案：</a:t>
            </a:r>
          </a:p>
          <a:p>
            <a:pPr marL="514350" indent="-514350" algn="l">
              <a:buAutoNum type="arabicPeriod"/>
            </a:pPr>
            <a:r>
              <a:rPr lang="x-none" altLang="en-US" sz="2800">
                <a:solidFill>
                  <a:schemeClr val="tx1"/>
                </a:solidFill>
              </a:rPr>
              <a:t>定义了一个含有全局变量SaveorNot</a:t>
            </a:r>
            <a:r>
              <a:rPr lang="x-none" altLang="en-US" sz="2800">
                <a:solidFill>
                  <a:schemeClr val="tx1"/>
                </a:solidFill>
                <a:sym typeface="+mn-ea"/>
              </a:rPr>
              <a:t>(执行Importb变为false)</a:t>
            </a:r>
            <a:r>
              <a:rPr lang="x-none" altLang="en-US" sz="2800">
                <a:solidFill>
                  <a:schemeClr val="tx1"/>
                </a:solidFill>
              </a:rPr>
              <a:t>的类，在所有savesetting函数开头进行检测，若该变量weifalse直接return</a:t>
            </a:r>
          </a:p>
          <a:p>
            <a:pPr marL="514350" indent="-514350" algn="l">
              <a:buAutoNum type="arabicPeriod"/>
            </a:pPr>
            <a:r>
              <a:rPr lang="x-none" altLang="en-US" sz="2800">
                <a:solidFill>
                  <a:schemeClr val="tx1"/>
                </a:solidFill>
              </a:rPr>
              <a:t>先打开程序再关闭原程序</a:t>
            </a:r>
          </a:p>
        </p:txBody>
      </p:sp>
    </p:spTree>
    <p:extLst>
      <p:ext uri="{BB962C8B-B14F-4D97-AF65-F5344CB8AC3E}">
        <p14:creationId xmlns:p14="http://schemas.microsoft.com/office/powerpoint/2010/main" val="58022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5129"/>
            <a:ext cx="8229600" cy="706437"/>
          </a:xfrm>
        </p:spPr>
        <p:txBody>
          <a:bodyPr/>
          <a:lstStyle/>
          <a:p>
            <a:r>
              <a:rPr lang="x-none" altLang="en-US" sz="4000"/>
              <a:t>最终解决方案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997075" y="965200"/>
            <a:ext cx="82296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A6A6A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panose="02080604020202020204" charset="0"/>
                <a:ea typeface="微软雅黑" pitchFamily="34" charset="-122"/>
              </a:defRPr>
            </a:lvl9pPr>
          </a:lstStyle>
          <a:p>
            <a:pPr algn="l"/>
            <a:r>
              <a:rPr lang="x-none" altLang="en-US" sz="2400">
                <a:solidFill>
                  <a:schemeClr val="tx1"/>
                </a:solidFill>
                <a:sym typeface="+mn-ea"/>
              </a:rPr>
              <a:t>先打开程序，进程睡眠一秒，再关闭原程序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734820"/>
            <a:ext cx="7813040" cy="151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886" y="3146426"/>
            <a:ext cx="7705725" cy="201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790" y="4966970"/>
            <a:ext cx="7353300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1" y="1"/>
            <a:ext cx="9571355" cy="68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7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建议变量在声明的时候进行初始化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CheckOther</a:t>
            </a:r>
            <a:r>
              <a:rPr lang="zh-CN" altLang="en-US"/>
              <a:t>类中新添两个方法：</a:t>
            </a:r>
          </a:p>
          <a:p>
            <a:r>
              <a:rPr lang="en-US" altLang="zh-CN"/>
              <a:t>void checkVarIfInit()</a:t>
            </a:r>
          </a:p>
          <a:p>
            <a:r>
              <a:rPr lang="zh-CN" altLang="en-US"/>
              <a:t>用来检查变量在声明的时候是不是没进行初始化。</a:t>
            </a:r>
          </a:p>
          <a:p>
            <a:endParaRPr lang="zh-CN" altLang="en-US"/>
          </a:p>
          <a:p>
            <a:r>
              <a:rPr lang="en-US" altLang="zh-CN"/>
              <a:t>void checkVarIfInitError(const Token *tok)</a:t>
            </a:r>
          </a:p>
          <a:p>
            <a:r>
              <a:rPr lang="zh-CN" altLang="en-US"/>
              <a:t>用来报出提示信息。</a:t>
            </a:r>
          </a:p>
        </p:txBody>
      </p:sp>
    </p:spTree>
    <p:extLst>
      <p:ext uri="{BB962C8B-B14F-4D97-AF65-F5344CB8AC3E}">
        <p14:creationId xmlns:p14="http://schemas.microsoft.com/office/powerpoint/2010/main" val="23474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void CheckOther::checkVarIfInit()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t>void CheckOther::checkVarIfInit()</a:t>
            </a:r>
          </a:p>
          <a:p>
            <a:r>
              <a:t>{std::string s1, s2;</a:t>
            </a:r>
          </a:p>
          <a:p>
            <a:r>
              <a:t>	for (const Token *tok = _tokenizer-&gt;tokens(); tok; tok = tok-&gt;next())</a:t>
            </a:r>
          </a:p>
          <a:p>
            <a:r>
              <a:t>	{</a:t>
            </a:r>
          </a:p>
          <a:p>
            <a:r>
              <a:t>	if (Token::Match(tok, "%type% %var% ,|;"))</a:t>
            </a:r>
          </a:p>
          <a:p>
            <a:r>
              <a:t>		{if (!(Token::Match(tok-&gt;next()-&gt;next()-&gt;next(), "%var% = %num% ,|;")))</a:t>
            </a:r>
          </a:p>
          <a:p>
            <a:r>
              <a:t>			{</a:t>
            </a:r>
          </a:p>
          <a:p>
            <a:r>
              <a:t>				checkVarIfInitError(tok);}</a:t>
            </a:r>
          </a:p>
          <a:p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79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颜振松：开发</a:t>
            </a:r>
            <a:r>
              <a:rPr lang="en-US" altLang="zh-CN" dirty="0"/>
              <a:t>R</a:t>
            </a:r>
            <a:r>
              <a:rPr lang="en-US" altLang="zh-CN" dirty="0" smtClean="0"/>
              <a:t>-1-3-3</a:t>
            </a:r>
            <a:r>
              <a:rPr lang="zh-CN" altLang="en-US" dirty="0" smtClean="0"/>
              <a:t>，</a:t>
            </a:r>
            <a:r>
              <a:rPr lang="en-US" altLang="zh-CN" dirty="0"/>
              <a:t>R</a:t>
            </a:r>
            <a:r>
              <a:rPr lang="en-US" altLang="zh-CN" dirty="0" smtClean="0"/>
              <a:t>-2-8-5</a:t>
            </a:r>
            <a:r>
              <a:rPr lang="zh-CN" altLang="en-US" dirty="0" smtClean="0"/>
              <a:t>，“在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表达式中出现赋值语句则给出</a:t>
            </a:r>
            <a:r>
              <a:rPr lang="zh-CN" altLang="en-US" dirty="0" smtClean="0"/>
              <a:t>提醒”。</a:t>
            </a:r>
            <a:endParaRPr lang="en-US" altLang="zh-CN" dirty="0" smtClean="0"/>
          </a:p>
          <a:p>
            <a:r>
              <a:rPr lang="zh-CN" altLang="en-US" dirty="0" smtClean="0"/>
              <a:t>王驰：</a:t>
            </a:r>
            <a:r>
              <a:rPr lang="en-US" altLang="zh-CN" dirty="0" err="1" smtClean="0"/>
              <a:t>gui</a:t>
            </a:r>
            <a:r>
              <a:rPr lang="zh-CN" altLang="en-US" dirty="0" smtClean="0"/>
              <a:t>偏好设置导入功能。</a:t>
            </a:r>
          </a:p>
          <a:p>
            <a:r>
              <a:rPr lang="zh-CN" altLang="en-US" dirty="0" smtClean="0"/>
              <a:t>易万鑫：开发</a:t>
            </a:r>
            <a:r>
              <a:rPr lang="en-US" altLang="zh-CN" dirty="0" smtClean="0"/>
              <a:t>A-1-11-1</a:t>
            </a:r>
            <a:r>
              <a:rPr lang="zh-CN" altLang="en-US" smtClean="0"/>
              <a:t>，“检查</a:t>
            </a:r>
            <a:r>
              <a:rPr lang="zh-CN" altLang="en-US" dirty="0" smtClean="0"/>
              <a:t>在强制转换时</a:t>
            </a:r>
            <a:r>
              <a:rPr lang="zh-CN" altLang="en-US" smtClean="0"/>
              <a:t>发生溢出”。</a:t>
            </a:r>
            <a:endParaRPr lang="zh-CN" altLang="en-US" dirty="0" smtClean="0"/>
          </a:p>
          <a:p>
            <a:r>
              <a:rPr lang="zh-CN" altLang="en-US" dirty="0" smtClean="0"/>
              <a:t>吴桐：开发</a:t>
            </a:r>
            <a:r>
              <a:rPr lang="en-US" altLang="zh-CN" dirty="0" smtClean="0"/>
              <a:t>R-1-2-3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高浩然：整理汇总</a:t>
            </a:r>
            <a:r>
              <a:rPr lang="en-US" altLang="zh-CN" dirty="0" err="1" smtClean="0"/>
              <a:t>cppcheck</a:t>
            </a:r>
            <a:r>
              <a:rPr lang="zh-CN" altLang="en-US" dirty="0" smtClean="0"/>
              <a:t>分析报告。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CheckOther::checkVarIfInitError(const Token *tok)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void CheckOther::checkVarIfInitError(const Token *tok)</a:t>
            </a:r>
          </a:p>
          <a:p>
            <a:r>
              <a:t>{</a:t>
            </a:r>
          </a:p>
          <a:p>
            <a:r>
              <a:t>   reportError(tok, Severity::style, "uninitialized", "The variable haven't been initialized.");</a:t>
            </a:r>
          </a:p>
          <a:p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386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部分测试结果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1840" y="1524635"/>
            <a:ext cx="4733925" cy="3452495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1170" y="1415415"/>
            <a:ext cx="5542280" cy="38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17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检查在强制转换为整型出现的溢出问题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CheckOther</a:t>
            </a:r>
            <a:r>
              <a:rPr lang="zh-CN" altLang="en-US">
                <a:sym typeface="+mn-ea"/>
              </a:rPr>
              <a:t>类中新添两个方法：</a:t>
            </a:r>
          </a:p>
          <a:p>
            <a:r>
              <a:rPr lang="zh-CN" altLang="en-US"/>
              <a:t>void CheckOther::checktoint()</a:t>
            </a:r>
          </a:p>
          <a:p>
            <a:r>
              <a:rPr lang="zh-CN" altLang="en-US"/>
              <a:t>检查转换成整型的时候是否出错</a:t>
            </a:r>
          </a:p>
          <a:p>
            <a:r>
              <a:rPr lang="zh-CN" altLang="en-US"/>
              <a:t>void CheckOther::checkVarIfInitError(const Token *tok)</a:t>
            </a:r>
          </a:p>
          <a:p>
            <a:r>
              <a:rPr lang="zh-CN" altLang="en-US"/>
              <a:t>报告错误信息</a:t>
            </a:r>
          </a:p>
        </p:txBody>
      </p:sp>
    </p:spTree>
    <p:extLst>
      <p:ext uri="{BB962C8B-B14F-4D97-AF65-F5344CB8AC3E}">
        <p14:creationId xmlns:p14="http://schemas.microsoft.com/office/powerpoint/2010/main" val="1405910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void CheckOther::checkVarIfInitError(const Token *tok)报错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void CheckOther::checkVarIfInitError(const Token *tok)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reportError(tok, Severity::style, "uninitialized", "The variable haven't been initialized.");</a:t>
            </a:r>
          </a:p>
          <a:p>
            <a:r>
              <a:rPr lang="zh-CN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1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void CheckOther::checktoint()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 lnSpcReduction="20000"/>
          </a:bodyPr>
          <a:lstStyle/>
          <a:p>
            <a:r>
              <a:rPr lang="zh-CN" altLang="en-US"/>
              <a:t>for (const Token *tok = _tokenizer-&gt;tokens(); tok; tok = tok-&gt;next())</a:t>
            </a:r>
          </a:p>
          <a:p>
            <a:r>
              <a:rPr lang="zh-CN" altLang="en-US"/>
              <a:t>	{</a:t>
            </a:r>
          </a:p>
          <a:p>
            <a:r>
              <a:rPr lang="zh-CN" altLang="en-US"/>
              <a:t>		if (Token::Match(tok, "int|long %var% ;") &amp;&amp; (Token::Match(tok-&gt;next()-&gt;next()-&gt;next(), "%var% = %num% ,|;")))</a:t>
            </a:r>
          </a:p>
          <a:p>
            <a:r>
              <a:rPr lang="zh-CN" altLang="en-US"/>
              <a:t>		{</a:t>
            </a:r>
          </a:p>
          <a:p>
            <a:r>
              <a:rPr lang="zh-CN" altLang="en-US"/>
              <a:t>			string valuex = tok-&gt;next()-&gt;next()-&gt;next()-&gt;next()-&gt;next()-&gt;str();</a:t>
            </a:r>
          </a:p>
          <a:p>
            <a:r>
              <a:rPr lang="zh-CN" altLang="en-US"/>
              <a:t>			double Value=deal(valuex);</a:t>
            </a:r>
          </a:p>
          <a:p>
            <a:r>
              <a:rPr lang="zh-CN" altLang="en-US"/>
              <a:t>			//printf("%.1lf",Value);</a:t>
            </a:r>
          </a:p>
          <a:p>
            <a:r>
              <a:rPr lang="zh-CN" altLang="en-US"/>
              <a:t>			if (Value &gt; 2147483647.0 || Value &lt; -2147483648.0)</a:t>
            </a:r>
          </a:p>
          <a:p>
            <a:r>
              <a:rPr lang="zh-CN" altLang="en-US"/>
              <a:t>			{</a:t>
            </a:r>
          </a:p>
          <a:p>
            <a:r>
              <a:rPr lang="zh-CN" altLang="en-US"/>
              <a:t>				checktointError(tok);</a:t>
            </a:r>
          </a:p>
          <a:p>
            <a:r>
              <a:rPr lang="zh-CN" altLang="en-US"/>
              <a:t>				//printf("ss");</a:t>
            </a:r>
          </a:p>
          <a:p>
            <a:r>
              <a:rPr lang="zh-CN" altLang="en-US"/>
              <a:t>			}</a:t>
            </a:r>
          </a:p>
          <a:p>
            <a:r>
              <a:rPr lang="zh-CN" altLang="en-US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653685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/>
              <a:t>if (Token::Match(tok, "long long|__int64 %var% ;") &amp;&amp; (Token::Match(tok-&gt;next()-&gt;next()-&gt;next(), "%var% = %num% ,|;")))</a:t>
            </a:r>
          </a:p>
          <a:p>
            <a:r>
              <a:rPr lang="zh-CN" altLang="en-US"/>
              <a:t>		{</a:t>
            </a:r>
          </a:p>
          <a:p>
            <a:r>
              <a:rPr lang="zh-CN" altLang="en-US"/>
              <a:t>			</a:t>
            </a:r>
          </a:p>
          <a:p>
            <a:r>
              <a:rPr lang="zh-CN" altLang="en-US"/>
              <a:t>			string valuex = tok-&gt;next()-&gt;next()-&gt;next()-&gt;next()-&gt;next()-&gt;str();</a:t>
            </a:r>
          </a:p>
          <a:p>
            <a:r>
              <a:rPr lang="zh-CN" altLang="en-US"/>
              <a:t>			double Value = deal(valuex);</a:t>
            </a:r>
          </a:p>
          <a:p>
            <a:r>
              <a:rPr lang="zh-CN" altLang="en-US"/>
              <a:t>			if (Value &gt; 9223372036854775807.0 || Value &lt; -9223372036854775808.0)</a:t>
            </a:r>
          </a:p>
          <a:p>
            <a:r>
              <a:rPr lang="zh-CN" altLang="en-US"/>
              <a:t>				checktointError(tok);</a:t>
            </a:r>
          </a:p>
          <a:p>
            <a:r>
              <a:rPr lang="zh-CN" altLang="en-US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75169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/>
              <a:t>if (Token::Match(tok, "unsigned int|unsigned long %var% ;") &amp;&amp; (Token::Match(tok-&gt;next()-&gt;next()-&gt;next(), "%var% = %num% ,|;")))</a:t>
            </a:r>
          </a:p>
          <a:p>
            <a:r>
              <a:rPr lang="zh-CN" altLang="en-US"/>
              <a:t>		{</a:t>
            </a:r>
          </a:p>
          <a:p>
            <a:r>
              <a:rPr lang="zh-CN" altLang="en-US"/>
              <a:t>			string valuex = tok-&gt;next()-&gt;next()-&gt;next()-&gt;next()-&gt;next()-&gt;str();</a:t>
            </a:r>
          </a:p>
          <a:p>
            <a:r>
              <a:rPr lang="zh-CN" altLang="en-US"/>
              <a:t>			double Value = deal(valuex);</a:t>
            </a:r>
          </a:p>
          <a:p>
            <a:r>
              <a:rPr lang="zh-CN" altLang="en-US"/>
              <a:t>			if (Value &gt; 4294967295.0 || Value &lt; 0.0)</a:t>
            </a:r>
          </a:p>
          <a:p>
            <a:r>
              <a:rPr lang="zh-CN" altLang="en-US"/>
              <a:t>				checktointError(tok);</a:t>
            </a:r>
          </a:p>
          <a:p>
            <a:r>
              <a:rPr lang="zh-CN" altLang="en-US"/>
              <a:t>		}</a:t>
            </a:r>
          </a:p>
          <a:p>
            <a:r>
              <a:rPr lang="zh-CN" altLang="en-US"/>
              <a:t>if (Token::Match(tok, "unsigned __int64 %var% ;") &amp;&amp; (Token::Match(tok-&gt;next()-&gt;next()-&gt;next(), "%var% = %num% ,|;")))</a:t>
            </a:r>
          </a:p>
          <a:p>
            <a:r>
              <a:rPr lang="zh-CN" altLang="en-US"/>
              <a:t>		{</a:t>
            </a:r>
          </a:p>
          <a:p>
            <a:r>
              <a:rPr lang="zh-CN" altLang="en-US"/>
              <a:t>			string valuex = tok-&gt;next()-&gt;next()-&gt;next()-&gt;next()-&gt;next()-&gt;str();</a:t>
            </a:r>
          </a:p>
          <a:p>
            <a:r>
              <a:rPr lang="zh-CN" altLang="en-US"/>
              <a:t>			double Value = deal(valuex);</a:t>
            </a:r>
          </a:p>
          <a:p>
            <a:r>
              <a:rPr lang="zh-CN" altLang="en-US"/>
              <a:t>			if (Value &gt; 18446744073709551615.0 || Value &lt; 0.0)</a:t>
            </a:r>
          </a:p>
          <a:p>
            <a:r>
              <a:rPr lang="zh-CN" altLang="en-US"/>
              <a:t>				checktointError(tok);</a:t>
            </a:r>
          </a:p>
          <a:p>
            <a:r>
              <a:rPr lang="zh-CN" altLang="en-US"/>
              <a:t>		}</a:t>
            </a:r>
          </a:p>
          <a:p>
            <a:r>
              <a:rPr lang="zh-CN" altLang="en-US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923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部分测试结果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0415" y="1864360"/>
            <a:ext cx="5181600" cy="2152650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6293" r="9387"/>
          <a:stretch>
            <a:fillRect/>
          </a:stretch>
        </p:blipFill>
        <p:spPr>
          <a:xfrm>
            <a:off x="6071235" y="2129790"/>
            <a:ext cx="4695190" cy="19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8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430" y="2658428"/>
            <a:ext cx="8229600" cy="1143000"/>
          </a:xfrm>
        </p:spPr>
        <p:txBody>
          <a:bodyPr/>
          <a:lstStyle/>
          <a:p>
            <a:pPr algn="ctr"/>
            <a:r>
              <a:rPr lang="en-US" sz="6000">
                <a:latin typeface="WenQuanYi Micro Hei" charset="0"/>
                <a:ea typeface="WenQuanYi Micro Hei" charset="0"/>
              </a:rPr>
              <a:t>Preprocessor</a:t>
            </a:r>
            <a:r>
              <a:rPr lang="en-US" sz="5400">
                <a:latin typeface="WenQuanYi Micro Hei" charset="0"/>
                <a:ea typeface="WenQuanYi Micro Hei" charset="0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387283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700" y="23178"/>
            <a:ext cx="8229600" cy="1143000"/>
          </a:xfrm>
        </p:spPr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>
                <a:latin typeface="WenQuanYi Micro Hei" charset="0"/>
                <a:ea typeface="WenQuanYi Micro Hei" charset="0"/>
                <a:sym typeface="+mn-ea"/>
              </a:rPr>
              <a:t>preprocessor.cpp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450" y="1017906"/>
            <a:ext cx="8229600" cy="60077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WenQuanYi Micro Hei" charset="0"/>
                <a:ea typeface="WenQuanYi Micro Hei" charset="0"/>
              </a:rPr>
              <a:t>处理</a:t>
            </a:r>
            <a:r>
              <a:rPr lang="zh-CN" altLang="en-US" dirty="0">
                <a:latin typeface="WenQuanYi Micro Hei" charset="0"/>
                <a:ea typeface="WenQuanYi Micro Hei" charset="0"/>
              </a:rPr>
              <a:t>代码前</a:t>
            </a:r>
            <a:r>
              <a:rPr lang="en-US" dirty="0" err="1">
                <a:latin typeface="WenQuanYi Micro Hei" charset="0"/>
                <a:ea typeface="WenQuanYi Micro Hei" charset="0"/>
              </a:rPr>
              <a:t>的</a:t>
            </a:r>
            <a:r>
              <a:rPr lang="en-US" dirty="0" err="1">
                <a:latin typeface="Source Code Pro for Powerline" charset="0"/>
              </a:rPr>
              <a:t>include</a:t>
            </a:r>
            <a:endParaRPr lang="en-US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 for Powerline" charset="0"/>
              </a:rPr>
              <a:t>std::string</a:t>
            </a:r>
            <a:r>
              <a:rPr lang="en-US" dirty="0">
                <a:latin typeface="Source Code Pro for Powerline" charset="0"/>
              </a:rPr>
              <a:t> </a:t>
            </a:r>
            <a:r>
              <a:rPr lang="en-US" dirty="0" err="1">
                <a:latin typeface="Source Code Pro for Powerline" charset="0"/>
              </a:rPr>
              <a:t>Preprocessor::handleIncludes</a:t>
            </a:r>
            <a:r>
              <a:rPr lang="en-US" dirty="0">
                <a:latin typeface="Source Code Pro for Powerline" charset="0"/>
              </a:rPr>
              <a:t>  </a:t>
            </a:r>
            <a:r>
              <a:rPr lang="en-US" dirty="0">
                <a:latin typeface="Source Code Pro for Powerline" charset="0"/>
              </a:rPr>
              <a:t>(</a:t>
            </a:r>
            <a:r>
              <a:rPr lang="en-US" dirty="0" err="1">
                <a:latin typeface="Source Code Pro for Powerline" charset="0"/>
              </a:rPr>
              <a:t>std</a:t>
            </a:r>
            <a:r>
              <a:rPr lang="en-US" dirty="0" err="1">
                <a:latin typeface="Source Code Pro for Powerline" charset="0"/>
              </a:rPr>
              <a:t>::string</a:t>
            </a:r>
            <a:r>
              <a:rPr lang="en-US" dirty="0">
                <a:latin typeface="Source Code Pro for Powerline" charset="0"/>
              </a:rPr>
              <a:t> &amp;  code,  </a:t>
            </a:r>
          </a:p>
          <a:p>
            <a:pPr marL="0" indent="0">
              <a:buNone/>
            </a:pPr>
            <a:r>
              <a:rPr lang="en-US" dirty="0">
                <a:latin typeface="Source Code Pro for Powerline" charset="0"/>
              </a:rPr>
              <a:t>  const </a:t>
            </a:r>
            <a:r>
              <a:rPr lang="en-US" dirty="0" err="1">
                <a:latin typeface="Source Code Pro for Powerline" charset="0"/>
              </a:rPr>
              <a:t>std::string</a:t>
            </a:r>
            <a:r>
              <a:rPr lang="en-US" dirty="0">
                <a:latin typeface="Source Code Pro for Powerline" charset="0"/>
              </a:rPr>
              <a:t> &amp;  </a:t>
            </a:r>
            <a:r>
              <a:rPr lang="en-US" dirty="0" err="1">
                <a:latin typeface="Source Code Pro for Powerline" charset="0"/>
              </a:rPr>
              <a:t>filePath</a:t>
            </a:r>
            <a:r>
              <a:rPr lang="en-US" dirty="0">
                <a:latin typeface="Source Code Pro for Powerline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latin typeface="Source Code Pro for Powerline" charset="0"/>
              </a:rPr>
              <a:t>  const </a:t>
            </a:r>
            <a:r>
              <a:rPr lang="en-US" dirty="0" err="1">
                <a:latin typeface="Source Code Pro for Powerline" charset="0"/>
              </a:rPr>
              <a:t>std::list</a:t>
            </a:r>
            <a:r>
              <a:rPr lang="en-US" dirty="0">
                <a:latin typeface="Source Code Pro for Powerline" charset="0"/>
              </a:rPr>
              <a:t>&lt; </a:t>
            </a:r>
            <a:r>
              <a:rPr lang="en-US" dirty="0" err="1">
                <a:latin typeface="Source Code Pro for Powerline" charset="0"/>
              </a:rPr>
              <a:t>std::string</a:t>
            </a:r>
            <a:r>
              <a:rPr lang="en-US" dirty="0">
                <a:latin typeface="Source Code Pro for Powerline" charset="0"/>
              </a:rPr>
              <a:t> &gt; &amp;  </a:t>
            </a:r>
            <a:r>
              <a:rPr lang="en-US" dirty="0" err="1">
                <a:latin typeface="Source Code Pro for Powerline" charset="0"/>
              </a:rPr>
              <a:t>includePaths</a:t>
            </a:r>
            <a:r>
              <a:rPr lang="en-US" dirty="0">
                <a:latin typeface="Source Code Pro for Powerline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latin typeface="Source Code Pro for Powerline" charset="0"/>
              </a:rPr>
              <a:t>)</a:t>
            </a:r>
            <a:endParaRPr lang="en-US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 for Powerline" charset="0"/>
              </a:rPr>
              <a:t>参数</a:t>
            </a:r>
            <a:r>
              <a:rPr lang="en-US" dirty="0">
                <a:latin typeface="Source Code Pro for Powerline" charset="0"/>
              </a:rPr>
              <a:t>：</a:t>
            </a:r>
          </a:p>
          <a:p>
            <a:pPr marL="0" indent="0">
              <a:buNone/>
            </a:pPr>
            <a:r>
              <a:rPr lang="en-US" dirty="0">
                <a:latin typeface="Source Code Pro for Powerline" charset="0"/>
              </a:rPr>
              <a:t>code </a:t>
            </a:r>
            <a:r>
              <a:rPr lang="en-US" dirty="0" err="1">
                <a:latin typeface="Source Code Pro for Powerline" charset="0"/>
              </a:rPr>
              <a:t>字符串中的代码</a:t>
            </a:r>
            <a:r>
              <a:rPr lang="en-US" dirty="0">
                <a:latin typeface="Source Code Pro for Powerline" charset="0"/>
              </a:rPr>
              <a:t> </a:t>
            </a:r>
            <a:endParaRPr lang="en-US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 for Powerline" charset="0"/>
              </a:rPr>
              <a:t>filePath</a:t>
            </a:r>
            <a:r>
              <a:rPr lang="en-US" dirty="0" err="1">
                <a:latin typeface="Source Code Pro for Powerline" charset="0"/>
              </a:rPr>
              <a:t>代码的文件名</a:t>
            </a:r>
            <a:r>
              <a:rPr lang="en-US" dirty="0">
                <a:latin typeface="Source Code Pro for Powerline" charset="0"/>
              </a:rPr>
              <a:t>  </a:t>
            </a:r>
          </a:p>
          <a:p>
            <a:pPr marL="0" indent="0">
              <a:buNone/>
            </a:pPr>
            <a:r>
              <a:rPr lang="en-US" dirty="0" err="1">
                <a:latin typeface="Source Code Pro for Powerline" charset="0"/>
              </a:rPr>
              <a:t>includePaths</a:t>
            </a:r>
            <a:r>
              <a:rPr lang="en-US" dirty="0">
                <a:latin typeface="Source Code Pro for Powerline" charset="0"/>
              </a:rPr>
              <a:t> </a:t>
            </a:r>
            <a:r>
              <a:rPr lang="en-US" dirty="0" err="1">
                <a:latin typeface="Source Code Pro for Powerline" charset="0"/>
              </a:rPr>
              <a:t>头文件可能存在的路径</a:t>
            </a:r>
            <a:endParaRPr lang="en-US" dirty="0">
              <a:latin typeface="Source Code Pro for Powerline" charset="0"/>
            </a:endParaRPr>
          </a:p>
          <a:p>
            <a:pPr marL="0" indent="0">
              <a:buNone/>
            </a:pPr>
            <a:endParaRPr lang="en-US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 for Powerline" charset="0"/>
              </a:rPr>
              <a:t>返回值</a:t>
            </a:r>
            <a:r>
              <a:rPr lang="en-US" dirty="0">
                <a:latin typeface="Source Code Pro for Powerline" charset="0"/>
              </a:rPr>
              <a:t>：</a:t>
            </a:r>
          </a:p>
          <a:p>
            <a:pPr marL="0" indent="0">
              <a:buNone/>
            </a:pPr>
            <a:r>
              <a:rPr lang="en-US" dirty="0" err="1">
                <a:latin typeface="Source Code Pro for Powerline" charset="0"/>
              </a:rPr>
              <a:t>结果字符串</a:t>
            </a:r>
            <a:endParaRPr lang="en-US" dirty="0">
              <a:latin typeface="Source Code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8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R-1-3-3</a:t>
            </a:r>
            <a:r>
              <a:rPr lang="zh-CN" altLang="en-US" dirty="0"/>
              <a:t>：禁止对参数指针进行赋值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471" y="1761564"/>
            <a:ext cx="6199094" cy="45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68500"/>
            <a:ext cx="9144000" cy="429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 dirty="0" err="1">
                <a:latin typeface="WenQuanYi Micro Hei" charset="0"/>
                <a:ea typeface="WenQuanYi Micro Hei" charset="0"/>
                <a:sym typeface="+mn-ea"/>
              </a:rPr>
              <a:t>preprocessor.cpp</a:t>
            </a:r>
            <a:endParaRPr lang="en-US" dirty="0">
              <a:latin typeface="WenQuanYi Micro Hei" charset="0"/>
              <a:ea typeface="WenQuanYi Micro Hei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400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>
                <a:latin typeface="WenQuanYi Micro Hei" charset="0"/>
                <a:ea typeface="WenQuanYi Micro Hei" charset="0"/>
                <a:sym typeface="+mn-ea"/>
              </a:rPr>
              <a:t>preprocessor.cpp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75" y="1948180"/>
            <a:ext cx="8229600" cy="36423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将代码读成一个字符串</a:t>
            </a:r>
            <a:r>
              <a:rPr lang="en-US" sz="2800" dirty="0" err="1">
                <a:latin typeface="Source Code Pro for Powerline" charset="0"/>
              </a:rPr>
              <a:t>，进行简单的清理</a:t>
            </a:r>
            <a:endParaRPr lang="en-US" sz="2800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std::string</a:t>
            </a:r>
            <a:r>
              <a:rPr lang="en-US" sz="2800" dirty="0">
                <a:latin typeface="Source Code Pro for Powerline" charset="0"/>
              </a:rPr>
              <a:t> </a:t>
            </a:r>
            <a:r>
              <a:rPr lang="en-US" sz="2800" dirty="0" err="1">
                <a:latin typeface="Source Code Pro for Powerline" charset="0"/>
              </a:rPr>
              <a:t>Preprocessor::read</a:t>
            </a:r>
            <a:r>
              <a:rPr lang="en-US" sz="2800" dirty="0">
                <a:latin typeface="Source Code Pro for Powerline" charset="0"/>
              </a:rPr>
              <a:t>  ( </a:t>
            </a:r>
          </a:p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std::istream</a:t>
            </a:r>
            <a:r>
              <a:rPr lang="en-US" sz="2800" dirty="0">
                <a:latin typeface="Source Code Pro for Powerline" charset="0"/>
              </a:rPr>
              <a:t> &amp;  </a:t>
            </a:r>
            <a:r>
              <a:rPr lang="en-US" sz="2800" dirty="0" err="1">
                <a:latin typeface="Source Code Pro for Powerline" charset="0"/>
              </a:rPr>
              <a:t>istr</a:t>
            </a:r>
            <a:r>
              <a:rPr lang="en-US" sz="2800" dirty="0">
                <a:latin typeface="Source Code Pro for Powerline" charset="0"/>
              </a:rPr>
              <a:t>,  </a:t>
            </a:r>
          </a:p>
          <a:p>
            <a:pPr marL="0" indent="0">
              <a:buNone/>
            </a:pPr>
            <a:r>
              <a:rPr lang="en-US" sz="2800" dirty="0">
                <a:latin typeface="Source Code Pro for Powerline" charset="0"/>
              </a:rPr>
              <a:t>const </a:t>
            </a:r>
            <a:r>
              <a:rPr lang="en-US" sz="2800" dirty="0" err="1">
                <a:latin typeface="Source Code Pro for Powerline" charset="0"/>
              </a:rPr>
              <a:t>std::string</a:t>
            </a:r>
            <a:r>
              <a:rPr lang="en-US" sz="2800" dirty="0">
                <a:latin typeface="Source Code Pro for Powerline" charset="0"/>
              </a:rPr>
              <a:t> &amp;  filename  </a:t>
            </a:r>
          </a:p>
          <a:p>
            <a:pPr marL="0" indent="0">
              <a:buNone/>
            </a:pPr>
            <a:r>
              <a:rPr lang="en-US" sz="2800" dirty="0">
                <a:latin typeface="Source Code Pro for Powerline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5754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2425700"/>
            <a:ext cx="863484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48100"/>
            <a:ext cx="782581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 dirty="0" err="1">
                <a:latin typeface="WenQuanYi Micro Hei" charset="0"/>
                <a:ea typeface="WenQuanYi Micro Hei" charset="0"/>
                <a:sym typeface="+mn-ea"/>
              </a:rPr>
              <a:t>preprocessor.cpp</a:t>
            </a:r>
            <a:endParaRPr lang="en-US" dirty="0">
              <a:latin typeface="WenQuanYi Micro Hei" charset="0"/>
              <a:ea typeface="WenQuanYi Micro Hei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400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 dirty="0" err="1">
                <a:latin typeface="WenQuanYi Micro Hei" charset="0"/>
                <a:ea typeface="WenQuanYi Micro Hei" charset="0"/>
                <a:sym typeface="+mn-ea"/>
              </a:rPr>
              <a:t>preprocessor.cpp</a:t>
            </a:r>
            <a:endParaRPr lang="en-US" dirty="0">
              <a:latin typeface="WenQuanYi Micro Hei" charset="0"/>
              <a:ea typeface="WenQuanYi Micro Hei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700" y="1333500"/>
            <a:ext cx="8229600" cy="490347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Source Code Pro for Powerline" charset="0"/>
              </a:rPr>
              <a:t>删除代码中的注解</a:t>
            </a:r>
            <a:endParaRPr lang="en-US" sz="2400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ource Code Pro for Powerline" charset="0"/>
              </a:rPr>
              <a:t>std::string</a:t>
            </a:r>
            <a:r>
              <a:rPr lang="en-US" sz="2400" dirty="0">
                <a:latin typeface="Source Code Pro for Powerline" charset="0"/>
              </a:rPr>
              <a:t> </a:t>
            </a:r>
            <a:r>
              <a:rPr lang="en-US" sz="2400" dirty="0" err="1">
                <a:latin typeface="Source Code Pro for Powerline" charset="0"/>
              </a:rPr>
              <a:t>Preprocessor::removeComments</a:t>
            </a:r>
            <a:r>
              <a:rPr lang="en-US" sz="2400" dirty="0">
                <a:latin typeface="Source Code Pro for Powerline" charset="0"/>
              </a:rPr>
              <a:t>  ( </a:t>
            </a:r>
            <a:endParaRPr lang="en-US" sz="2400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sz="2400" dirty="0">
                <a:latin typeface="Source Code Pro for Powerline" charset="0"/>
              </a:rPr>
              <a:t>const </a:t>
            </a:r>
            <a:r>
              <a:rPr lang="en-US" sz="2400" dirty="0" err="1">
                <a:latin typeface="Source Code Pro for Powerline" charset="0"/>
              </a:rPr>
              <a:t>std::string</a:t>
            </a:r>
            <a:r>
              <a:rPr lang="en-US" sz="2400" dirty="0">
                <a:latin typeface="Source Code Pro for Powerline" charset="0"/>
              </a:rPr>
              <a:t> &amp;  </a:t>
            </a:r>
            <a:r>
              <a:rPr lang="en-US" sz="2400" dirty="0" err="1">
                <a:latin typeface="Source Code Pro for Powerline" charset="0"/>
              </a:rPr>
              <a:t>str</a:t>
            </a:r>
            <a:r>
              <a:rPr lang="en-US" sz="2400" dirty="0">
                <a:latin typeface="Source Code Pro for Powerline" charset="0"/>
              </a:rPr>
              <a:t>,  </a:t>
            </a:r>
          </a:p>
          <a:p>
            <a:pPr marL="0" indent="0">
              <a:buNone/>
            </a:pPr>
            <a:r>
              <a:rPr lang="en-US" sz="2400" dirty="0">
                <a:latin typeface="Source Code Pro for Powerline" charset="0"/>
              </a:rPr>
              <a:t>const </a:t>
            </a:r>
            <a:r>
              <a:rPr lang="en-US" sz="2400" dirty="0" err="1">
                <a:latin typeface="Source Code Pro for Powerline" charset="0"/>
              </a:rPr>
              <a:t>std::string</a:t>
            </a:r>
            <a:r>
              <a:rPr lang="en-US" sz="2400" dirty="0">
                <a:latin typeface="Source Code Pro for Powerline" charset="0"/>
              </a:rPr>
              <a:t> &amp;  filename  </a:t>
            </a:r>
          </a:p>
          <a:p>
            <a:pPr marL="0" indent="0">
              <a:buNone/>
            </a:pPr>
            <a:r>
              <a:rPr lang="en-US" sz="2400" dirty="0">
                <a:latin typeface="Source Code Pro for Powerline" charset="0"/>
              </a:rPr>
              <a:t> )</a:t>
            </a:r>
          </a:p>
          <a:p>
            <a:pPr marL="0" indent="0">
              <a:buNone/>
            </a:pPr>
            <a:r>
              <a:rPr lang="en-US" sz="2400" dirty="0" err="1">
                <a:latin typeface="Source Code Pro for Powerline" charset="0"/>
              </a:rPr>
              <a:t>参数</a:t>
            </a:r>
            <a:r>
              <a:rPr lang="en-US" sz="2400" dirty="0">
                <a:latin typeface="Source Code Pro for Powerline" charset="0"/>
              </a:rPr>
              <a:t>：</a:t>
            </a:r>
          </a:p>
          <a:p>
            <a:pPr marL="0" indent="0">
              <a:buNone/>
            </a:pPr>
            <a:r>
              <a:rPr lang="en-US" sz="2400" dirty="0" err="1">
                <a:latin typeface="Source Code Pro for Powerline" charset="0"/>
              </a:rPr>
              <a:t>str</a:t>
            </a:r>
            <a:r>
              <a:rPr lang="en-US" sz="2400" dirty="0">
                <a:latin typeface="Source Code Pro for Powerline" charset="0"/>
              </a:rPr>
              <a:t> </a:t>
            </a:r>
            <a:r>
              <a:rPr lang="en-US" sz="2400" dirty="0" err="1">
                <a:latin typeface="Source Code Pro for Powerline" charset="0"/>
              </a:rPr>
              <a:t>被read</a:t>
            </a:r>
            <a:r>
              <a:rPr lang="en-US" sz="2400" dirty="0">
                <a:latin typeface="Source Code Pro for Powerline" charset="0"/>
              </a:rPr>
              <a:t>()</a:t>
            </a:r>
            <a:r>
              <a:rPr lang="en-US" sz="2400" dirty="0" err="1">
                <a:latin typeface="Source Code Pro for Powerline" charset="0"/>
              </a:rPr>
              <a:t>函数处理的代码</a:t>
            </a:r>
            <a:endParaRPr lang="en-US" sz="2400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sz="2400" dirty="0">
                <a:latin typeface="Source Code Pro for Powerline" charset="0"/>
              </a:rPr>
              <a:t>filename </a:t>
            </a:r>
            <a:r>
              <a:rPr lang="en-US" sz="2400" dirty="0" err="1">
                <a:latin typeface="Source Code Pro for Powerline" charset="0"/>
              </a:rPr>
              <a:t>文件名</a:t>
            </a:r>
            <a:endParaRPr lang="en-US" sz="2400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ource Code Pro for Powerline" charset="0"/>
              </a:rPr>
              <a:t>返回值</a:t>
            </a:r>
            <a:r>
              <a:rPr lang="en-US" sz="2400" dirty="0">
                <a:latin typeface="Source Code Pro for Powerline" charset="0"/>
              </a:rPr>
              <a:t>：</a:t>
            </a:r>
          </a:p>
          <a:p>
            <a:pPr marL="0" indent="0">
              <a:buNone/>
            </a:pPr>
            <a:r>
              <a:rPr lang="en-US" sz="2400" dirty="0" err="1">
                <a:latin typeface="Source Code Pro for Powerline" charset="0"/>
              </a:rPr>
              <a:t>无注解的代码</a:t>
            </a:r>
            <a:endParaRPr lang="en-US" sz="2400" dirty="0">
              <a:latin typeface="Source Code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1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2425700"/>
            <a:ext cx="863484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 dirty="0" err="1">
                <a:latin typeface="WenQuanYi Micro Hei" charset="0"/>
                <a:ea typeface="WenQuanYi Micro Hei" charset="0"/>
                <a:sym typeface="+mn-ea"/>
              </a:rPr>
              <a:t>preprocessor.cpp</a:t>
            </a:r>
            <a:endParaRPr lang="en-US" dirty="0">
              <a:latin typeface="WenQuanYi Micro Hei" charset="0"/>
              <a:ea typeface="WenQuanYi Micro Hei" charset="0"/>
              <a:sym typeface="+mn-ea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784600"/>
            <a:ext cx="7160404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4715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>
                <a:latin typeface="WenQuanYi Micro Hei" charset="0"/>
                <a:ea typeface="WenQuanYi Micro Hei" charset="0"/>
                <a:sym typeface="+mn-ea"/>
              </a:rPr>
              <a:t>preprocessor.cpp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75" y="1459231"/>
            <a:ext cx="8229600" cy="54400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清理预处理行</a:t>
            </a:r>
            <a:endParaRPr lang="en-US" sz="2800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std::string</a:t>
            </a:r>
            <a:r>
              <a:rPr lang="en-US" sz="2800" dirty="0">
                <a:latin typeface="Source Code Pro for Powerline" charset="0"/>
              </a:rPr>
              <a:t> </a:t>
            </a:r>
            <a:r>
              <a:rPr lang="en-US" sz="2800" dirty="0" err="1">
                <a:latin typeface="Source Code Pro for Powerline" charset="0"/>
              </a:rPr>
              <a:t>Preprocessor::preprocessCleanupDirectives</a:t>
            </a:r>
            <a:r>
              <a:rPr lang="en-US" sz="2800" dirty="0">
                <a:latin typeface="Source Code Pro for Powerline" charset="0"/>
              </a:rPr>
              <a:t>  ( const </a:t>
            </a:r>
            <a:r>
              <a:rPr lang="en-US" sz="2800" dirty="0" err="1">
                <a:latin typeface="Source Code Pro for Powerline" charset="0"/>
              </a:rPr>
              <a:t>std::string</a:t>
            </a:r>
            <a:r>
              <a:rPr lang="en-US" sz="2800" dirty="0">
                <a:latin typeface="Source Code Pro for Powerline" charset="0"/>
              </a:rPr>
              <a:t> &amp;  </a:t>
            </a:r>
            <a:r>
              <a:rPr lang="en-US" sz="2800" dirty="0" err="1">
                <a:latin typeface="Source Code Pro for Powerline" charset="0"/>
              </a:rPr>
              <a:t>processedFile</a:t>
            </a:r>
            <a:r>
              <a:rPr lang="en-US" sz="2800" dirty="0">
                <a:latin typeface="Source Code Pro for Powerline" charset="0"/>
              </a:rPr>
              <a:t> )  </a:t>
            </a:r>
          </a:p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参数</a:t>
            </a:r>
            <a:r>
              <a:rPr lang="en-US" sz="2800" dirty="0">
                <a:latin typeface="Source Code Pro for Powerline" charset="0"/>
              </a:rPr>
              <a:t>：</a:t>
            </a:r>
          </a:p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processedFile</a:t>
            </a:r>
            <a:r>
              <a:rPr lang="en-US" sz="2800" dirty="0">
                <a:latin typeface="Source Code Pro for Powerline" charset="0"/>
              </a:rPr>
              <a:t> </a:t>
            </a:r>
            <a:r>
              <a:rPr lang="en-US" sz="2800" dirty="0" err="1">
                <a:latin typeface="Source Code Pro for Powerline" charset="0"/>
              </a:rPr>
              <a:t>将被预处理的数据</a:t>
            </a:r>
            <a:r>
              <a:rPr lang="en-US" sz="2800" dirty="0">
                <a:latin typeface="Source Code Pro for Powerline" charset="0"/>
              </a:rPr>
              <a:t> </a:t>
            </a:r>
            <a:endParaRPr lang="en-US" sz="2800" dirty="0">
              <a:latin typeface="Source Code Pro for Powerline" charset="0"/>
            </a:endParaRPr>
          </a:p>
          <a:p>
            <a:pPr marL="0" indent="0">
              <a:buNone/>
            </a:pPr>
            <a:endParaRPr lang="en-US" sz="2800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altLang="zh-CN" sz="2800" dirty="0" err="1">
                <a:latin typeface="Source Code Pro for Powerline" charset="0"/>
              </a:rPr>
              <a:t>返回值</a:t>
            </a:r>
            <a:r>
              <a:rPr lang="en-US" altLang="zh-CN" sz="2800" dirty="0">
                <a:latin typeface="Source Code Pro for Powerline" charset="0"/>
              </a:rPr>
              <a:t>：</a:t>
            </a:r>
          </a:p>
          <a:p>
            <a:pPr marL="0" indent="0">
              <a:buNone/>
            </a:pPr>
            <a:r>
              <a:rPr lang="en-US" altLang="zh-CN" sz="2800" dirty="0">
                <a:latin typeface="Source Code Pro for Powerline" charset="0"/>
              </a:rPr>
              <a:t>无</a:t>
            </a:r>
            <a:r>
              <a:rPr lang="zh-CN" altLang="en-US" sz="2800" dirty="0">
                <a:latin typeface="Source Code Pro for Powerline" charset="0"/>
              </a:rPr>
              <a:t>预处理行</a:t>
            </a:r>
            <a:r>
              <a:rPr lang="en-US" altLang="zh-CN" sz="2800" dirty="0" err="1">
                <a:latin typeface="Source Code Pro for Powerline" charset="0"/>
              </a:rPr>
              <a:t>的代码</a:t>
            </a:r>
            <a:endParaRPr lang="en-US" sz="2800" dirty="0">
              <a:latin typeface="Source Code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50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2425700"/>
            <a:ext cx="863484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 dirty="0" err="1">
                <a:latin typeface="WenQuanYi Micro Hei" charset="0"/>
                <a:ea typeface="WenQuanYi Micro Hei" charset="0"/>
                <a:sym typeface="+mn-ea"/>
              </a:rPr>
              <a:t>preprocessor.cpp</a:t>
            </a:r>
            <a:endParaRPr lang="en-US" dirty="0">
              <a:latin typeface="WenQuanYi Micro Hei" charset="0"/>
              <a:ea typeface="WenQuanYi Micro Hei" charset="0"/>
              <a:sym typeface="+mn-ea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86200"/>
            <a:ext cx="6248400" cy="82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8720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>
                <a:latin typeface="WenQuanYi Micro Hei" charset="0"/>
                <a:ea typeface="WenQuanYi Micro Hei" charset="0"/>
                <a:sym typeface="+mn-ea"/>
              </a:rPr>
              <a:t>preprocessor.cpp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700" y="1333500"/>
            <a:ext cx="8229600" cy="4903470"/>
          </a:xfrm>
        </p:spPr>
        <p:txBody>
          <a:bodyPr/>
          <a:lstStyle/>
          <a:p>
            <a:pPr marL="0" indent="0">
              <a:buNone/>
            </a:pPr>
            <a:r>
              <a:rPr lang="en-US" sz="2800">
                <a:latin typeface="Source Code Pro for Powerline" charset="0"/>
              </a:rPr>
              <a:t>删除冗余的括号</a:t>
            </a:r>
          </a:p>
          <a:p>
            <a:pPr marL="0" indent="0">
              <a:buNone/>
            </a:pPr>
            <a:r>
              <a:rPr lang="en-US" sz="2800">
                <a:latin typeface="Source Code Pro for Powerline" charset="0"/>
              </a:rPr>
              <a:t>std::string Preprocessor::removeParentheses  ( const std::string &amp;  str )</a:t>
            </a:r>
          </a:p>
          <a:p>
            <a:pPr marL="0" indent="0">
              <a:buNone/>
            </a:pPr>
            <a:r>
              <a:rPr lang="en-US" sz="2800">
                <a:latin typeface="Source Code Pro for Powerline" charset="0"/>
              </a:rPr>
              <a:t>参数：</a:t>
            </a:r>
          </a:p>
          <a:p>
            <a:pPr marL="0" indent="0">
              <a:buNone/>
            </a:pPr>
            <a:r>
              <a:rPr lang="en-US" sz="2800">
                <a:latin typeface="Source Code Pro for Powerline" charset="0"/>
              </a:rPr>
              <a:t>str 被read()函数处理的代码</a:t>
            </a:r>
          </a:p>
          <a:p>
            <a:pPr marL="0" indent="0">
              <a:buNone/>
            </a:pPr>
            <a:r>
              <a:rPr lang="en-US" sz="2800">
                <a:latin typeface="Source Code Pro for Powerline" charset="0"/>
              </a:rPr>
              <a:t>返回值：</a:t>
            </a:r>
          </a:p>
          <a:p>
            <a:pPr marL="0" indent="0">
              <a:buNone/>
            </a:pPr>
            <a:r>
              <a:rPr lang="en-US" sz="2800">
                <a:latin typeface="Source Code Pro for Powerline" charset="0"/>
              </a:rPr>
              <a:t>无冗余括号的代码</a:t>
            </a:r>
          </a:p>
        </p:txBody>
      </p:sp>
    </p:spTree>
    <p:extLst>
      <p:ext uri="{BB962C8B-B14F-4D97-AF65-F5344CB8AC3E}">
        <p14:creationId xmlns:p14="http://schemas.microsoft.com/office/powerpoint/2010/main" val="524660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2425700"/>
            <a:ext cx="863484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 dirty="0" err="1">
                <a:latin typeface="WenQuanYi Micro Hei" charset="0"/>
                <a:ea typeface="WenQuanYi Micro Hei" charset="0"/>
                <a:sym typeface="+mn-ea"/>
              </a:rPr>
              <a:t>preprocessor.cpp</a:t>
            </a:r>
            <a:endParaRPr lang="en-US" dirty="0">
              <a:latin typeface="WenQuanYi Micro Hei" charset="0"/>
              <a:ea typeface="WenQuanYi Micro Hei" charset="0"/>
              <a:sym typeface="+mn-ea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48101"/>
            <a:ext cx="6324600" cy="11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9801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>
                <a:latin typeface="WenQuanYi Micro Hei" charset="0"/>
                <a:ea typeface="WenQuanYi Micro Hei" charset="0"/>
                <a:sym typeface="+mn-ea"/>
              </a:rPr>
              <a:t>preprocessor.cpp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700" y="1333500"/>
            <a:ext cx="8229600" cy="49034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删除代码中的if</a:t>
            </a:r>
            <a:r>
              <a:rPr lang="en-US" sz="2800" dirty="0">
                <a:latin typeface="Source Code Pro for Powerline" charset="0"/>
              </a:rPr>
              <a:t> 0</a:t>
            </a:r>
          </a:p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std::string</a:t>
            </a:r>
            <a:r>
              <a:rPr lang="en-US" sz="2800" dirty="0">
                <a:latin typeface="Source Code Pro for Powerline" charset="0"/>
              </a:rPr>
              <a:t> Preprocessor::removeIf0  ( const </a:t>
            </a:r>
            <a:r>
              <a:rPr lang="en-US" sz="2800" dirty="0" err="1">
                <a:latin typeface="Source Code Pro for Powerline" charset="0"/>
              </a:rPr>
              <a:t>std::string</a:t>
            </a:r>
            <a:r>
              <a:rPr lang="en-US" sz="2800" dirty="0">
                <a:latin typeface="Source Code Pro for Powerline" charset="0"/>
              </a:rPr>
              <a:t> &amp;  code )</a:t>
            </a:r>
          </a:p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参数</a:t>
            </a:r>
            <a:r>
              <a:rPr lang="en-US" sz="2800" dirty="0">
                <a:latin typeface="Source Code Pro for Powerline" charset="0"/>
              </a:rPr>
              <a:t>：</a:t>
            </a:r>
          </a:p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code被read</a:t>
            </a:r>
            <a:r>
              <a:rPr lang="en-US" sz="2800" dirty="0">
                <a:latin typeface="Source Code Pro for Powerline" charset="0"/>
              </a:rPr>
              <a:t>()</a:t>
            </a:r>
            <a:r>
              <a:rPr lang="en-US" sz="2800" dirty="0" err="1">
                <a:latin typeface="Source Code Pro for Powerline" charset="0"/>
              </a:rPr>
              <a:t>函数处理的代码</a:t>
            </a:r>
            <a:endParaRPr lang="en-US" sz="2800" dirty="0">
              <a:latin typeface="Source Code Pro for Powerline" charset="0"/>
            </a:endParaRPr>
          </a:p>
          <a:p>
            <a:pPr marL="0" indent="0">
              <a:buNone/>
            </a:pPr>
            <a:endParaRPr lang="en-US" sz="2800" dirty="0">
              <a:latin typeface="Source Code Pro for Powerline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返回值</a:t>
            </a:r>
            <a:r>
              <a:rPr lang="en-US" sz="2800" dirty="0">
                <a:latin typeface="Source Code Pro for Powerline" charset="0"/>
              </a:rPr>
              <a:t>：</a:t>
            </a:r>
          </a:p>
          <a:p>
            <a:pPr marL="0" indent="0">
              <a:buNone/>
            </a:pPr>
            <a:r>
              <a:rPr lang="en-US" sz="2800" dirty="0" err="1">
                <a:latin typeface="Source Code Pro for Powerline" charset="0"/>
              </a:rPr>
              <a:t>无if</a:t>
            </a:r>
            <a:r>
              <a:rPr lang="en-US" sz="2800" dirty="0">
                <a:latin typeface="Source Code Pro for Powerline" charset="0"/>
              </a:rPr>
              <a:t> 0的代码</a:t>
            </a:r>
          </a:p>
        </p:txBody>
      </p:sp>
    </p:spTree>
    <p:extLst>
      <p:ext uri="{BB962C8B-B14F-4D97-AF65-F5344CB8AC3E}">
        <p14:creationId xmlns:p14="http://schemas.microsoft.com/office/powerpoint/2010/main" val="170886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R-1-3-3</a:t>
            </a:r>
            <a:r>
              <a:rPr lang="zh-CN" altLang="en-US" dirty="0" smtClean="0"/>
              <a:t>：禁止对参数指针进行赋值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算法流程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取得一个</a:t>
            </a:r>
            <a:r>
              <a:rPr lang="en-US" altLang="zh-CN" dirty="0" err="1" smtClean="0"/>
              <a:t>functionScope</a:t>
            </a:r>
            <a:r>
              <a:rPr lang="zh-CN" altLang="en-US" dirty="0" smtClean="0"/>
              <a:t>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对于当前的</a:t>
            </a:r>
            <a:r>
              <a:rPr lang="en-US" altLang="zh-CN" dirty="0" err="1" smtClean="0"/>
              <a:t>functionScope</a:t>
            </a:r>
            <a:r>
              <a:rPr lang="zh-CN" altLang="en-US" dirty="0" smtClean="0"/>
              <a:t>，获得对应函数的参数列表。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将参数列表中的指针变量名存入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中。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遍历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中的所有的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，如果该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在上述的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中且被赋值，则报错。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如果还有下一个</a:t>
            </a:r>
            <a:r>
              <a:rPr lang="en-US" altLang="zh-CN" dirty="0" err="1" smtClean="0"/>
              <a:t>functionScope</a:t>
            </a:r>
            <a:r>
              <a:rPr lang="zh-CN" altLang="en-US" dirty="0" smtClean="0"/>
              <a:t>，则取下一个</a:t>
            </a:r>
            <a:r>
              <a:rPr lang="en-US" altLang="zh-CN" dirty="0" err="1" smtClean="0"/>
              <a:t>functionScope</a:t>
            </a:r>
            <a:r>
              <a:rPr lang="zh-CN" altLang="en-US" dirty="0" smtClean="0"/>
              <a:t>，转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。否则结束。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44890"/>
            <a:ext cx="7023100" cy="541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 dirty="0" err="1">
                <a:latin typeface="WenQuanYi Micro Hei" charset="0"/>
                <a:ea typeface="WenQuanYi Micro Hei" charset="0"/>
                <a:sym typeface="+mn-ea"/>
              </a:rPr>
              <a:t>preprocessor.cpp</a:t>
            </a:r>
            <a:endParaRPr lang="en-US" dirty="0">
              <a:latin typeface="WenQuanYi Micro Hei" charset="0"/>
              <a:ea typeface="WenQuanYi Micro Hei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979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marL="571500" indent="-571500">
              <a:buFont typeface="Arial" panose="02080604020202020204" charset="0"/>
              <a:buChar char="•"/>
            </a:pPr>
            <a:r>
              <a:rPr lang="en-US" dirty="0" err="1" smtClean="0">
                <a:latin typeface="WenQuanYi Micro Hei" charset="0"/>
                <a:ea typeface="WenQuanYi Micro Hei" charset="0"/>
                <a:sym typeface="+mn-ea"/>
              </a:rPr>
              <a:t>preprocessor.cpp</a:t>
            </a:r>
            <a:endParaRPr lang="en-US" dirty="0">
              <a:latin typeface="WenQuanYi Micro Hei" charset="0"/>
              <a:ea typeface="WenQuanYi Micro Hei" charset="0"/>
              <a:sym typeface="+mn-ea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97000"/>
            <a:ext cx="6657844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482379"/>
            <a:ext cx="6654800" cy="215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988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R-1-3-3</a:t>
            </a:r>
            <a:r>
              <a:rPr lang="zh-CN" altLang="en-US" dirty="0"/>
              <a:t>：禁止对参数指针进行赋值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409" y="1465263"/>
            <a:ext cx="9367050" cy="46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R-1-3-3</a:t>
            </a:r>
            <a:r>
              <a:rPr lang="zh-CN" altLang="en-US" dirty="0"/>
              <a:t>：禁止对参数指针进行赋值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9518"/>
            <a:ext cx="9601200" cy="4347882"/>
          </a:xfrm>
        </p:spPr>
        <p:txBody>
          <a:bodyPr/>
          <a:lstStyle/>
          <a:p>
            <a:r>
              <a:rPr lang="zh-CN" altLang="en-US" dirty="0" smtClean="0"/>
              <a:t>运行结果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721573"/>
            <a:ext cx="10162988" cy="616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915" y="1921435"/>
            <a:ext cx="4922744" cy="36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R-2-8-5:</a:t>
            </a:r>
            <a:r>
              <a:rPr lang="zh-CN" altLang="en-US" dirty="0" smtClean="0"/>
              <a:t>禁止显示直接抛出</a:t>
            </a:r>
            <a:r>
              <a:rPr lang="en-US" altLang="zh-CN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/>
          <a:lstStyle/>
          <a:p>
            <a:r>
              <a:rPr lang="zh-CN" altLang="en-US" dirty="0" smtClean="0"/>
              <a:t>遍历所有的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，然后进行模式匹配。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68" y="2693840"/>
            <a:ext cx="10749056" cy="23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bool</a:t>
            </a:r>
            <a:r>
              <a:rPr lang="zh-CN" altLang="en-US" dirty="0"/>
              <a:t>表达式中出现赋值语句则给出提醒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比如如下代码</a:t>
            </a:r>
          </a:p>
          <a:p>
            <a:pPr marL="0" indent="0">
              <a:buNone/>
            </a:pPr>
            <a:r>
              <a:rPr lang="en-US" altLang="zh-CN" dirty="0" smtClean="0"/>
              <a:t>if(a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5){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==</a:t>
            </a:r>
            <a:r>
              <a:rPr lang="zh-CN" altLang="en-US" dirty="0" smtClean="0"/>
              <a:t>误写成了</a:t>
            </a:r>
            <a:r>
              <a:rPr lang="en-US" altLang="zh-CN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bool</a:t>
            </a:r>
            <a:r>
              <a:rPr lang="zh-CN" altLang="en-US" dirty="0"/>
              <a:t>表达式中出现赋值语句则给出提醒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504" y="2171700"/>
            <a:ext cx="9295391" cy="37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55</TotalTime>
  <Words>868</Words>
  <Application>Microsoft Macintosh PowerPoint</Application>
  <PresentationFormat>Widescreen</PresentationFormat>
  <Paragraphs>189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Franklin Gothic Book</vt:lpstr>
      <vt:lpstr>Source Code Pro for Powerline</vt:lpstr>
      <vt:lpstr>WenQuanYi Micro Hei</vt:lpstr>
      <vt:lpstr>宋体</vt:lpstr>
      <vt:lpstr>幼圆</vt:lpstr>
      <vt:lpstr>Arial</vt:lpstr>
      <vt:lpstr>Crop</vt:lpstr>
      <vt:lpstr>第六周工作汇报</vt:lpstr>
      <vt:lpstr>组员分工</vt:lpstr>
      <vt:lpstr>R-1-3-3：禁止对参数指针进行赋值</vt:lpstr>
      <vt:lpstr>R-1-3-3：禁止对参数指针进行赋值</vt:lpstr>
      <vt:lpstr>R-1-3-3：禁止对参数指针进行赋值</vt:lpstr>
      <vt:lpstr>R-1-3-3：禁止对参数指针进行赋值</vt:lpstr>
      <vt:lpstr>R-2-8-5:禁止显示直接抛出NULL</vt:lpstr>
      <vt:lpstr>在bool表达式中出现赋值语句则给出提醒</vt:lpstr>
      <vt:lpstr>在bool表达式中出现赋值语句则给出提醒</vt:lpstr>
      <vt:lpstr>GUI-Import功能实现</vt:lpstr>
      <vt:lpstr>GUI-Import功能实现</vt:lpstr>
      <vt:lpstr>Qsetting分析</vt:lpstr>
      <vt:lpstr>QSetting</vt:lpstr>
      <vt:lpstr>替代方案</vt:lpstr>
      <vt:lpstr>新的问题</vt:lpstr>
      <vt:lpstr>最终解决方案</vt:lpstr>
      <vt:lpstr>PowerPoint Presentation</vt:lpstr>
      <vt:lpstr>建议变量在声明的时候进行初始化</vt:lpstr>
      <vt:lpstr>void CheckOther::checkVarIfInit()</vt:lpstr>
      <vt:lpstr>CheckOther::checkVarIfInitError(const Token *tok)</vt:lpstr>
      <vt:lpstr>部分测试结果</vt:lpstr>
      <vt:lpstr>检查在强制转换为整型出现的溢出问题</vt:lpstr>
      <vt:lpstr>void CheckOther::checkVarIfInitError(const Token *tok)报错</vt:lpstr>
      <vt:lpstr>void CheckOther::checktoint()</vt:lpstr>
      <vt:lpstr>PowerPoint Presentation</vt:lpstr>
      <vt:lpstr>PowerPoint Presentation</vt:lpstr>
      <vt:lpstr>部分测试结果</vt:lpstr>
      <vt:lpstr>Preprocessor类</vt:lpstr>
      <vt:lpstr>preprocessor.cpp</vt:lpstr>
      <vt:lpstr>preprocessor.cpp</vt:lpstr>
      <vt:lpstr>preprocessor.cpp</vt:lpstr>
      <vt:lpstr>preprocessor.cpp</vt:lpstr>
      <vt:lpstr>preprocessor.cpp</vt:lpstr>
      <vt:lpstr>preprocessor.cpp</vt:lpstr>
      <vt:lpstr>preprocessor.cpp</vt:lpstr>
      <vt:lpstr>preprocessor.cpp</vt:lpstr>
      <vt:lpstr>preprocessor.cpp</vt:lpstr>
      <vt:lpstr>preprocessor.cpp</vt:lpstr>
      <vt:lpstr>preprocessor.cpp</vt:lpstr>
      <vt:lpstr>preprocessor.cpp</vt:lpstr>
      <vt:lpstr>preprocessor.cpp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第六周工作汇报</dc:title>
  <dc:creator>Microsoft Office User</dc:creator>
  <cp:lastModifiedBy>Microsoft Office User</cp:lastModifiedBy>
  <cp:revision>8</cp:revision>
  <dcterms:created xsi:type="dcterms:W3CDTF">2016-04-07T12:04:06Z</dcterms:created>
  <dcterms:modified xsi:type="dcterms:W3CDTF">2016-04-08T02:07:37Z</dcterms:modified>
</cp:coreProperties>
</file>