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7" r:id="rId1"/>
  </p:sldMasterIdLst>
  <p:sldIdLst>
    <p:sldId id="256" r:id="rId2"/>
    <p:sldId id="294" r:id="rId3"/>
    <p:sldId id="295" r:id="rId4"/>
    <p:sldId id="258" r:id="rId5"/>
    <p:sldId id="271" r:id="rId6"/>
    <p:sldId id="282" r:id="rId7"/>
    <p:sldId id="284" r:id="rId8"/>
    <p:sldId id="285" r:id="rId9"/>
    <p:sldId id="286" r:id="rId10"/>
    <p:sldId id="289" r:id="rId11"/>
    <p:sldId id="290" r:id="rId12"/>
    <p:sldId id="291" r:id="rId13"/>
    <p:sldId id="296" r:id="rId14"/>
    <p:sldId id="297" r:id="rId15"/>
    <p:sldId id="273" r:id="rId16"/>
    <p:sldId id="274" r:id="rId17"/>
    <p:sldId id="298" r:id="rId18"/>
    <p:sldId id="275" r:id="rId19"/>
    <p:sldId id="299" r:id="rId20"/>
    <p:sldId id="300" r:id="rId21"/>
    <p:sldId id="276" r:id="rId22"/>
    <p:sldId id="303" r:id="rId23"/>
    <p:sldId id="302" r:id="rId24"/>
    <p:sldId id="281" r:id="rId25"/>
    <p:sldId id="27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snapToGrid="0" snapToObjects="1">
      <p:cViewPr>
        <p:scale>
          <a:sx n="81" d="100"/>
          <a:sy n="81" d="100"/>
        </p:scale>
        <p:origin x="-1056" y="168"/>
      </p:cViewPr>
      <p:guideLst>
        <p:guide orient="horz" pos="2160"/>
        <p:guide pos="2880"/>
      </p:guideLst>
    </p:cSldViewPr>
  </p:slideViewPr>
  <p:outlineViewPr>
    <p:cViewPr>
      <p:scale>
        <a:sx n="33" d="100"/>
        <a:sy n="33" d="100"/>
      </p:scale>
      <p:origin x="0" y="940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E7927A4-0476-EC44-8294-3DF81FA1B90F}" type="datetimeFigureOut">
              <a:rPr lang="en-US" smtClean="0"/>
              <a:pPr/>
              <a:t>11/25/2013</a:t>
            </a:fld>
            <a:endParaRPr lang="en-US"/>
          </a:p>
        </p:txBody>
      </p:sp>
      <p:sp>
        <p:nvSpPr>
          <p:cNvPr id="8" name="Slide Number Placeholder 7"/>
          <p:cNvSpPr>
            <a:spLocks noGrp="1"/>
          </p:cNvSpPr>
          <p:nvPr>
            <p:ph type="sldNum" sz="quarter" idx="11"/>
          </p:nvPr>
        </p:nvSpPr>
        <p:spPr/>
        <p:txBody>
          <a:bodyPr/>
          <a:lstStyle/>
          <a:p>
            <a:fld id="{2754ED01-E2A0-4C1E-8E21-014B99041579}"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927A4-0476-EC44-8294-3DF81FA1B90F}" type="datetimeFigureOut">
              <a:rPr lang="en-US" smtClean="0"/>
              <a:pPr/>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46CF5-6AEA-A941-ADEB-6EB844E36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927A4-0476-EC44-8294-3DF81FA1B90F}" type="datetimeFigureOut">
              <a:rPr lang="en-US" smtClean="0"/>
              <a:pPr/>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46CF5-6AEA-A941-ADEB-6EB844E36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E7927A4-0476-EC44-8294-3DF81FA1B90F}" type="datetimeFigureOut">
              <a:rPr lang="en-US" smtClean="0"/>
              <a:pPr/>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46CF5-6AEA-A941-ADEB-6EB844E36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927A4-0476-EC44-8294-3DF81FA1B90F}" type="datetimeFigureOut">
              <a:rPr lang="en-US" smtClean="0"/>
              <a:pPr/>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46CF5-6AEA-A941-ADEB-6EB844E36E72}"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E7927A4-0476-EC44-8294-3DF81FA1B90F}" type="datetimeFigureOut">
              <a:rPr lang="en-US" smtClean="0"/>
              <a:pPr/>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46CF5-6AEA-A941-ADEB-6EB844E36E72}"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E7927A4-0476-EC44-8294-3DF81FA1B90F}" type="datetimeFigureOut">
              <a:rPr lang="en-US" smtClean="0"/>
              <a:pPr/>
              <a:t>11/25/2013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46CF5-6AEA-A941-ADEB-6EB844E36E72}"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7927A4-0476-EC44-8294-3DF81FA1B90F}" type="datetimeFigureOut">
              <a:rPr lang="en-US" smtClean="0"/>
              <a:pPr/>
              <a:t>11/25/2013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46CF5-6AEA-A941-ADEB-6EB844E36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927A4-0476-EC44-8294-3DF81FA1B90F}" type="datetimeFigureOut">
              <a:rPr lang="en-US" smtClean="0"/>
              <a:pPr/>
              <a:t>11/25/2013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46CF5-6AEA-A941-ADEB-6EB844E36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927A4-0476-EC44-8294-3DF81FA1B90F}" type="datetimeFigureOut">
              <a:rPr lang="en-US" smtClean="0"/>
              <a:pPr/>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927A4-0476-EC44-8294-3DF81FA1B90F}" type="datetimeFigureOut">
              <a:rPr lang="en-US" smtClean="0"/>
              <a:pPr/>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46CF5-6AEA-A941-ADEB-6EB844E36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E7927A4-0476-EC44-8294-3DF81FA1B90F}" type="datetimeFigureOut">
              <a:rPr lang="en-US" smtClean="0"/>
              <a:pPr/>
              <a:t>11/25/2013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7446CF5-6AEA-A941-ADEB-6EB844E36E72}"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600" y="404664"/>
            <a:ext cx="7128792" cy="1323439"/>
          </a:xfrm>
          <a:prstGeom prst="rect">
            <a:avLst/>
          </a:prstGeom>
        </p:spPr>
        <p:txBody>
          <a:bodyPr wrap="square">
            <a:spAutoFit/>
          </a:bodyPr>
          <a:lstStyle/>
          <a:p>
            <a:pPr algn="ctr"/>
            <a:r>
              <a:rPr lang="mn-MN" sz="2000" b="1" dirty="0" smtClean="0">
                <a:solidFill>
                  <a:schemeClr val="accent4">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МОНГОЛ </a:t>
            </a:r>
            <a:r>
              <a:rPr lang="mn-MN" sz="2000" b="1" dirty="0">
                <a:solidFill>
                  <a:schemeClr val="accent4">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УЛСЫН ШИНЖЛЭХ УХААН ТЕХНОЛОГИЙН ИХ СУРГУУЛЬ</a:t>
            </a:r>
            <a:endParaRPr lang="en-US" sz="2000" b="1" dirty="0">
              <a:solidFill>
                <a:schemeClr val="accent4">
                  <a:lumMod val="1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mn-MN" sz="2000" b="1" dirty="0">
                <a:solidFill>
                  <a:schemeClr val="accent4">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КОМПЬЮТЕРИЙН ТЕХНИК МЕНЕЖМЕНТИЙН СУРГУУЛЬ</a:t>
            </a:r>
            <a:endParaRPr lang="en-US" sz="2000" b="1" dirty="0">
              <a:solidFill>
                <a:schemeClr val="accent4">
                  <a:lumMod val="1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Picture 3" descr="C:\Documents and Settings\Sod-Od Batzorig\Desktop\logo.png"/>
          <p:cNvPicPr>
            <a:picLocks noChangeAspect="1" noChangeArrowheads="1"/>
          </p:cNvPicPr>
          <p:nvPr/>
        </p:nvPicPr>
        <p:blipFill>
          <a:blip r:embed="rId2" cstate="print"/>
          <a:srcRect/>
          <a:stretch>
            <a:fillRect/>
          </a:stretch>
        </p:blipFill>
        <p:spPr bwMode="auto">
          <a:xfrm>
            <a:off x="144016" y="332656"/>
            <a:ext cx="971600" cy="936104"/>
          </a:xfrm>
          <a:prstGeom prst="rect">
            <a:avLst/>
          </a:prstGeom>
          <a:noFill/>
          <a:effectLst>
            <a:outerShdw blurRad="76200" dir="18900000" sy="23000" kx="-1200000" algn="bl" rotWithShape="0">
              <a:prstClr val="black">
                <a:alpha val="20000"/>
              </a:prstClr>
            </a:outerShdw>
          </a:effectLst>
        </p:spPr>
      </p:pic>
      <p:pic>
        <p:nvPicPr>
          <p:cNvPr id="7" name="Picture 4" descr="C:\Documents and Settings\Sod-Od Batzorig\Desktop\logo3.png"/>
          <p:cNvPicPr>
            <a:picLocks noChangeAspect="1" noChangeArrowheads="1"/>
          </p:cNvPicPr>
          <p:nvPr/>
        </p:nvPicPr>
        <p:blipFill>
          <a:blip r:embed="rId3" cstate="print"/>
          <a:srcRect/>
          <a:stretch>
            <a:fillRect/>
          </a:stretch>
        </p:blipFill>
        <p:spPr bwMode="auto">
          <a:xfrm>
            <a:off x="8066533" y="260648"/>
            <a:ext cx="969963" cy="1069975"/>
          </a:xfrm>
          <a:prstGeom prst="rect">
            <a:avLst/>
          </a:prstGeom>
          <a:noFill/>
          <a:effectLst>
            <a:outerShdw blurRad="76200" dir="18900000" sy="23000" kx="-1200000" algn="bl" rotWithShape="0">
              <a:prstClr val="black">
                <a:alpha val="20000"/>
              </a:prstClr>
            </a:outerShdw>
          </a:effectLst>
        </p:spPr>
      </p:pic>
      <p:sp>
        <p:nvSpPr>
          <p:cNvPr id="8" name="Rectangle 7"/>
          <p:cNvSpPr/>
          <p:nvPr/>
        </p:nvSpPr>
        <p:spPr>
          <a:xfrm>
            <a:off x="2286000" y="2133600"/>
            <a:ext cx="6096000" cy="923330"/>
          </a:xfrm>
          <a:prstGeom prst="rect">
            <a:avLst/>
          </a:prstGeom>
        </p:spPr>
        <p:txBody>
          <a:bodyPr wrap="square">
            <a:spAutoFit/>
          </a:bodyPr>
          <a:lstStyle/>
          <a:p>
            <a:pPr algn="r"/>
            <a:r>
              <a:rPr lang="mn-MN" dirty="0">
                <a:latin typeface="Times New Roman" pitchFamily="18" charset="0"/>
                <a:cs typeface="Times New Roman" pitchFamily="18" charset="0"/>
              </a:rPr>
              <a:t>Мэргэжил: Мэдээллийн систем </a:t>
            </a:r>
            <a:endParaRPr lang="mn-MN" dirty="0" smtClean="0">
              <a:latin typeface="Times New Roman" pitchFamily="18" charset="0"/>
              <a:cs typeface="Times New Roman" pitchFamily="18" charset="0"/>
            </a:endParaRPr>
          </a:p>
          <a:p>
            <a:pPr algn="r"/>
            <a:r>
              <a:rPr lang="mn-MN" dirty="0" smtClean="0">
                <a:latin typeface="Times New Roman" pitchFamily="18" charset="0"/>
                <a:cs typeface="Times New Roman" pitchFamily="18" charset="0"/>
              </a:rPr>
              <a:t>Мэргэжлийн </a:t>
            </a:r>
            <a:r>
              <a:rPr lang="mn-MN" dirty="0">
                <a:latin typeface="Times New Roman" pitchFamily="18" charset="0"/>
                <a:cs typeface="Times New Roman" pitchFamily="18" charset="0"/>
              </a:rPr>
              <a:t>индекс: </a:t>
            </a:r>
            <a:r>
              <a:rPr lang="en-US" dirty="0" smtClean="0">
                <a:latin typeface="Times New Roman" pitchFamily="18" charset="0"/>
                <a:cs typeface="Times New Roman" pitchFamily="18" charset="0"/>
              </a:rPr>
              <a:t>D524000</a:t>
            </a:r>
            <a:endParaRPr lang="mn-MN" dirty="0" smtClean="0">
              <a:latin typeface="Times New Roman" pitchFamily="18" charset="0"/>
              <a:cs typeface="Times New Roman" pitchFamily="18" charset="0"/>
            </a:endParaRPr>
          </a:p>
          <a:p>
            <a:pPr algn="r"/>
            <a:r>
              <a:rPr lang="mn-MN" dirty="0">
                <a:latin typeface="Times New Roman" pitchFamily="18" charset="0"/>
                <a:cs typeface="Times New Roman" pitchFamily="18" charset="0"/>
              </a:rPr>
              <a:t>Бакалаврын дипломын </a:t>
            </a:r>
            <a:r>
              <a:rPr lang="mn-MN" dirty="0" smtClean="0">
                <a:latin typeface="Times New Roman" pitchFamily="18" charset="0"/>
                <a:cs typeface="Times New Roman" pitchFamily="18" charset="0"/>
              </a:rPr>
              <a:t>төсөл</a:t>
            </a:r>
            <a:endParaRPr lang="en-US" dirty="0">
              <a:latin typeface="Times New Roman" pitchFamily="18" charset="0"/>
              <a:cs typeface="Times New Roman" pitchFamily="18" charset="0"/>
            </a:endParaRPr>
          </a:p>
        </p:txBody>
      </p:sp>
      <p:sp>
        <p:nvSpPr>
          <p:cNvPr id="9" name="Title 1"/>
          <p:cNvSpPr>
            <a:spLocks noGrp="1"/>
          </p:cNvSpPr>
          <p:nvPr>
            <p:ph type="ctrTitle"/>
          </p:nvPr>
        </p:nvSpPr>
        <p:spPr>
          <a:xfrm>
            <a:off x="685800" y="3200399"/>
            <a:ext cx="7543800" cy="914401"/>
          </a:xfrm>
        </p:spPr>
        <p:txBody>
          <a:bodyPr>
            <a:normAutofit/>
          </a:bodyPr>
          <a:lstStyle/>
          <a:p>
            <a:r>
              <a:rPr lang="mn-MN" sz="4000" b="1" dirty="0" smtClean="0">
                <a:latin typeface="Times New Roman" pitchFamily="18" charset="0"/>
                <a:cs typeface="Times New Roman" pitchFamily="18" charset="0"/>
              </a:rPr>
              <a:t>Цахим хичээл</a:t>
            </a:r>
            <a:endParaRPr lang="en-US" sz="4000" dirty="0">
              <a:latin typeface="Times New Roman" pitchFamily="18" charset="0"/>
              <a:cs typeface="Times New Roman" pitchFamily="18" charset="0"/>
            </a:endParaRPr>
          </a:p>
        </p:txBody>
      </p:sp>
      <p:sp>
        <p:nvSpPr>
          <p:cNvPr id="10" name="Subtitle 2"/>
          <p:cNvSpPr txBox="1">
            <a:spLocks/>
          </p:cNvSpPr>
          <p:nvPr/>
        </p:nvSpPr>
        <p:spPr>
          <a:xfrm>
            <a:off x="685800" y="4572000"/>
            <a:ext cx="7696200" cy="10668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r>
              <a:rPr lang="mn-MN" sz="1600" dirty="0" smtClean="0">
                <a:solidFill>
                  <a:schemeClr val="tx1"/>
                </a:solidFill>
                <a:latin typeface="Times New Roman" pitchFamily="18" charset="0"/>
                <a:cs typeface="Times New Roman" pitchFamily="18" charset="0"/>
              </a:rPr>
              <a:t>Илтгэгч </a:t>
            </a:r>
            <a:r>
              <a:rPr lang="en-US" sz="1600" dirty="0" smtClean="0">
                <a:solidFill>
                  <a:schemeClr val="tx1"/>
                </a:solidFill>
                <a:latin typeface="Times New Roman" pitchFamily="18" charset="0"/>
                <a:cs typeface="Times New Roman" pitchFamily="18" charset="0"/>
              </a:rPr>
              <a:t>:</a:t>
            </a:r>
            <a:r>
              <a:rPr lang="mn-MN" sz="1600" dirty="0" smtClean="0">
                <a:solidFill>
                  <a:schemeClr val="tx1"/>
                </a:solidFill>
                <a:latin typeface="Times New Roman" pitchFamily="18" charset="0"/>
                <a:cs typeface="Times New Roman" pitchFamily="18" charset="0"/>
              </a:rPr>
              <a:t> У. </a:t>
            </a:r>
            <a:r>
              <a:rPr lang="mn-MN" sz="1600" dirty="0" smtClean="0">
                <a:solidFill>
                  <a:schemeClr val="tx1"/>
                </a:solidFill>
                <a:latin typeface="Times New Roman" pitchFamily="18" charset="0"/>
                <a:cs typeface="Times New Roman" pitchFamily="18" charset="0"/>
              </a:rPr>
              <a:t>Пүрэвдулам</a:t>
            </a:r>
            <a:r>
              <a:rPr lang="mn-MN"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a:t>
            </a:r>
            <a:r>
              <a:rPr lang="en-US" sz="1600" dirty="0" smtClean="0">
                <a:solidFill>
                  <a:schemeClr val="tx1"/>
                </a:solidFill>
                <a:latin typeface="Times New Roman" pitchFamily="18" charset="0"/>
                <a:cs typeface="Times New Roman" pitchFamily="18" charset="0"/>
              </a:rPr>
              <a:t>SW10D2</a:t>
            </a:r>
            <a:r>
              <a:rPr lang="mn-MN" sz="1600" dirty="0" smtClean="0">
                <a:solidFill>
                  <a:schemeClr val="tx1"/>
                </a:solidFill>
                <a:latin typeface="Times New Roman" pitchFamily="18" charset="0"/>
                <a:cs typeface="Times New Roman" pitchFamily="18" charset="0"/>
              </a:rPr>
              <a:t>01</a:t>
            </a:r>
            <a:r>
              <a:rPr lang="en-US" sz="1600" dirty="0" smtClean="0">
                <a:solidFill>
                  <a:schemeClr val="tx1"/>
                </a:solidFill>
                <a:latin typeface="Times New Roman" pitchFamily="18" charset="0"/>
                <a:cs typeface="Times New Roman" pitchFamily="18" charset="0"/>
              </a:rPr>
              <a:t>)</a:t>
            </a:r>
            <a:endParaRPr lang="en-US" sz="1600" dirty="0" smtClean="0">
              <a:solidFill>
                <a:schemeClr val="tx1"/>
              </a:solidFill>
              <a:latin typeface="Times New Roman" pitchFamily="18" charset="0"/>
              <a:cs typeface="Times New Roman" pitchFamily="18" charset="0"/>
            </a:endParaRPr>
          </a:p>
          <a:p>
            <a:pPr algn="just"/>
            <a:r>
              <a:rPr lang="mn-MN" sz="1600" dirty="0" smtClean="0">
                <a:solidFill>
                  <a:schemeClr val="tx1"/>
                </a:solidFill>
                <a:latin typeface="Times New Roman" pitchFamily="18" charset="0"/>
                <a:cs typeface="Times New Roman" pitchFamily="18" charset="0"/>
              </a:rPr>
              <a:t>Удирдагч багш </a:t>
            </a:r>
            <a:r>
              <a:rPr lang="en-US" sz="1600" dirty="0" smtClean="0">
                <a:solidFill>
                  <a:schemeClr val="tx1"/>
                </a:solidFill>
                <a:latin typeface="Times New Roman" pitchFamily="18" charset="0"/>
                <a:cs typeface="Times New Roman" pitchFamily="18" charset="0"/>
              </a:rPr>
              <a:t>:</a:t>
            </a:r>
            <a:r>
              <a:rPr lang="mn-MN" sz="1600" dirty="0" smtClean="0">
                <a:solidFill>
                  <a:schemeClr val="tx1"/>
                </a:solidFill>
                <a:latin typeface="Times New Roman" pitchFamily="18" charset="0"/>
                <a:cs typeface="Times New Roman" pitchFamily="18" charset="0"/>
              </a:rPr>
              <a:t> </a:t>
            </a:r>
            <a:r>
              <a:rPr lang="mn-MN" sz="1600" dirty="0" smtClean="0">
                <a:solidFill>
                  <a:schemeClr val="tx1"/>
                </a:solidFill>
                <a:latin typeface="Times New Roman" pitchFamily="18" charset="0"/>
                <a:cs typeface="Times New Roman" pitchFamily="18" charset="0"/>
              </a:rPr>
              <a:t>Т</a:t>
            </a:r>
            <a:r>
              <a:rPr lang="mn-MN" sz="1600" dirty="0" smtClean="0">
                <a:solidFill>
                  <a:schemeClr val="tx1"/>
                </a:solidFill>
                <a:latin typeface="Times New Roman" pitchFamily="18" charset="0"/>
                <a:cs typeface="Times New Roman" pitchFamily="18" charset="0"/>
              </a:rPr>
              <a:t>.Золбоо</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a:t>
            </a:r>
            <a:r>
              <a:rPr lang="mn-MN" sz="1600" dirty="0" smtClean="0">
                <a:solidFill>
                  <a:schemeClr val="tx1"/>
                </a:solidFill>
                <a:latin typeface="Times New Roman" pitchFamily="18" charset="0"/>
                <a:cs typeface="Times New Roman" pitchFamily="18" charset="0"/>
              </a:rPr>
              <a:t>магистр</a:t>
            </a:r>
            <a:r>
              <a:rPr lang="en-US" sz="1600" dirty="0" smtClean="0">
                <a:solidFill>
                  <a:schemeClr val="tx1"/>
                </a:solidFill>
                <a:latin typeface="Times New Roman" pitchFamily="18" charset="0"/>
                <a:cs typeface="Times New Roman" pitchFamily="18" charset="0"/>
              </a:rPr>
              <a:t>)</a:t>
            </a:r>
          </a:p>
          <a:p>
            <a:pPr algn="just"/>
            <a:r>
              <a:rPr lang="mn-MN" sz="1600" dirty="0" smtClean="0">
                <a:solidFill>
                  <a:schemeClr val="tx1"/>
                </a:solidFill>
                <a:latin typeface="Times New Roman" pitchFamily="18" charset="0"/>
                <a:cs typeface="Times New Roman" pitchFamily="18" charset="0"/>
              </a:rPr>
              <a:t>Зөвлөх багш </a:t>
            </a:r>
            <a:r>
              <a:rPr lang="en-US" sz="1600" dirty="0" smtClean="0">
                <a:solidFill>
                  <a:schemeClr val="tx1"/>
                </a:solidFill>
                <a:latin typeface="Times New Roman" pitchFamily="18" charset="0"/>
                <a:cs typeface="Times New Roman" pitchFamily="18" charset="0"/>
              </a:rPr>
              <a:t>:</a:t>
            </a:r>
            <a:r>
              <a:rPr lang="mn-MN" sz="1600" dirty="0" smtClean="0">
                <a:solidFill>
                  <a:schemeClr val="tx1"/>
                </a:solidFill>
                <a:latin typeface="Times New Roman" pitchFamily="18" charset="0"/>
                <a:cs typeface="Times New Roman" pitchFamily="18" charset="0"/>
              </a:rPr>
              <a:t> </a:t>
            </a:r>
            <a:r>
              <a:rPr lang="mn-MN" sz="1600" dirty="0" smtClean="0">
                <a:solidFill>
                  <a:schemeClr val="tx1"/>
                </a:solidFill>
                <a:latin typeface="Times New Roman" pitchFamily="18" charset="0"/>
                <a:cs typeface="Times New Roman" pitchFamily="18" charset="0"/>
              </a:rPr>
              <a:t>Д.Ундраа </a:t>
            </a:r>
            <a:r>
              <a:rPr lang="en-US" sz="1600" dirty="0" smtClean="0">
                <a:solidFill>
                  <a:schemeClr val="tx1"/>
                </a:solidFill>
                <a:latin typeface="Times New Roman" pitchFamily="18" charset="0"/>
                <a:cs typeface="Times New Roman" pitchFamily="18" charset="0"/>
              </a:rPr>
              <a:t>(</a:t>
            </a:r>
            <a:r>
              <a:rPr lang="en-US" sz="1600" dirty="0" err="1" smtClean="0">
                <a:solidFill>
                  <a:schemeClr val="tx1"/>
                </a:solidFill>
                <a:latin typeface="Times New Roman" pitchFamily="18" charset="0"/>
                <a:cs typeface="Times New Roman" pitchFamily="18" charset="0"/>
              </a:rPr>
              <a:t>доктор</a:t>
            </a:r>
            <a:r>
              <a:rPr lang="en-US" sz="1600" dirty="0" smtClean="0">
                <a:solidFill>
                  <a:schemeClr val="tx1"/>
                </a:solidFill>
                <a:latin typeface="Times New Roman" pitchFamily="18" charset="0"/>
                <a:cs typeface="Times New Roman" pitchFamily="18" charset="0"/>
              </a:rPr>
              <a:t> </a:t>
            </a:r>
            <a:r>
              <a:rPr lang="en-US" sz="1600" dirty="0" err="1" smtClean="0">
                <a:solidFill>
                  <a:schemeClr val="tx1"/>
                </a:solidFill>
                <a:latin typeface="Times New Roman" pitchFamily="18" charset="0"/>
                <a:cs typeface="Times New Roman" pitchFamily="18" charset="0"/>
              </a:rPr>
              <a:t>Ph.D</a:t>
            </a:r>
            <a:r>
              <a:rPr lang="en-US" sz="1600" dirty="0" smtClean="0">
                <a:solidFill>
                  <a:schemeClr val="tx1"/>
                </a:solidFill>
                <a:latin typeface="Times New Roman" pitchFamily="18" charset="0"/>
                <a:cs typeface="Times New Roman" pitchFamily="18" charset="0"/>
              </a:rPr>
              <a:t>)</a:t>
            </a:r>
            <a:endParaRPr lang="mn-MN" sz="1600" dirty="0">
              <a:solidFill>
                <a:schemeClr val="tx1"/>
              </a:solidFill>
              <a:latin typeface="Times New Roman" pitchFamily="18" charset="0"/>
              <a:cs typeface="Times New Roman" pitchFamily="18" charset="0"/>
            </a:endParaRPr>
          </a:p>
        </p:txBody>
      </p:sp>
      <p:sp>
        <p:nvSpPr>
          <p:cNvPr id="11" name="Rectangle 10"/>
          <p:cNvSpPr/>
          <p:nvPr/>
        </p:nvSpPr>
        <p:spPr>
          <a:xfrm>
            <a:off x="179512" y="6095037"/>
            <a:ext cx="8742040" cy="646331"/>
          </a:xfrm>
          <a:prstGeom prst="rect">
            <a:avLst/>
          </a:prstGeom>
        </p:spPr>
        <p:txBody>
          <a:bodyPr wrap="square">
            <a:spAutoFit/>
          </a:bodyPr>
          <a:lstStyle/>
          <a:p>
            <a:pPr algn="ctr"/>
            <a:r>
              <a:rPr lang="mn-MN" dirty="0" smtClean="0">
                <a:latin typeface="Times New Roman" pitchFamily="18" charset="0"/>
                <a:cs typeface="Times New Roman" pitchFamily="18" charset="0"/>
              </a:rPr>
              <a:t>Улаанбаатар</a:t>
            </a:r>
          </a:p>
          <a:p>
            <a:pPr algn="ctr"/>
            <a:r>
              <a:rPr lang="mn-MN" smtClean="0">
                <a:latin typeface="Times New Roman" pitchFamily="18" charset="0"/>
                <a:cs typeface="Times New Roman" pitchFamily="18" charset="0"/>
              </a:rPr>
              <a:t>2013 он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97077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en-US" sz="4800" dirty="0" err="1" smtClean="0">
                <a:latin typeface="Times New Roman" pitchFamily="18" charset="0"/>
                <a:cs typeface="Times New Roman" pitchFamily="18" charset="0"/>
              </a:rPr>
              <a:t>Дэлгэцийн</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зохиомж</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a:xfrm>
            <a:off x="1195754" y="6256285"/>
            <a:ext cx="6691482" cy="388185"/>
          </a:xfrm>
        </p:spPr>
        <p:txBody>
          <a:bodyPr>
            <a:normAutofit fontScale="77500" lnSpcReduction="20000"/>
          </a:bodyPr>
          <a:lstStyle/>
          <a:p>
            <a:r>
              <a:rPr lang="mn-MN" b="1" dirty="0" smtClean="0">
                <a:latin typeface="Times New Roman" pitchFamily="18" charset="0"/>
                <a:cs typeface="Times New Roman" pitchFamily="18" charset="0"/>
              </a:rPr>
              <a:t>Зураг1.1</a:t>
            </a:r>
            <a:r>
              <a:rPr lang="mn-MN" dirty="0" smtClean="0">
                <a:latin typeface="Times New Roman" pitchFamily="18" charset="0"/>
                <a:cs typeface="Times New Roman" pitchFamily="18" charset="0"/>
              </a:rPr>
              <a:t> Багшийн хичээлийн тодорхойлолт оруулах хуудас.</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10</a:t>
            </a:fld>
            <a:endParaRPr lang="en-US"/>
          </a:p>
        </p:txBody>
      </p:sp>
      <p:pic>
        <p:nvPicPr>
          <p:cNvPr id="7" name="Picture 6" descr="teacher_homepage.jpg"/>
          <p:cNvPicPr/>
          <p:nvPr/>
        </p:nvPicPr>
        <p:blipFill>
          <a:blip r:embed="rId2" cstate="print"/>
          <a:stretch>
            <a:fillRect/>
          </a:stretch>
        </p:blipFill>
        <p:spPr>
          <a:xfrm>
            <a:off x="457200" y="1183059"/>
            <a:ext cx="7924800" cy="4805082"/>
          </a:xfrm>
          <a:prstGeom prst="rect">
            <a:avLst/>
          </a:prstGeom>
        </p:spPr>
      </p:pic>
    </p:spTree>
    <p:extLst>
      <p:ext uri="{BB962C8B-B14F-4D97-AF65-F5344CB8AC3E}">
        <p14:creationId xmlns:p14="http://schemas.microsoft.com/office/powerpoint/2010/main" xmlns="" val="204508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en-US" sz="4800" dirty="0" err="1" smtClean="0">
                <a:latin typeface="Times New Roman" pitchFamily="18" charset="0"/>
                <a:cs typeface="Times New Roman" pitchFamily="18" charset="0"/>
              </a:rPr>
              <a:t>Дэлгэцийн</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зохиомж</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a:xfrm>
            <a:off x="1512277" y="6256285"/>
            <a:ext cx="5802923" cy="388185"/>
          </a:xfrm>
        </p:spPr>
        <p:txBody>
          <a:bodyPr>
            <a:normAutofit fontScale="70000" lnSpcReduction="20000"/>
          </a:bodyPr>
          <a:lstStyle/>
          <a:p>
            <a:pPr marL="1371600" lvl="3" indent="0" algn="ctr">
              <a:buNone/>
            </a:pPr>
            <a:r>
              <a:rPr lang="mn-MN" sz="1800" b="1" dirty="0" smtClean="0">
                <a:latin typeface="Times New Roman" pitchFamily="18" charset="0"/>
                <a:cs typeface="Times New Roman" pitchFamily="18" charset="0"/>
              </a:rPr>
              <a:t>Зураг1.2 Багшийн лекцийн төлөвлөгөө оруулах хуудас.</a:t>
            </a:r>
            <a:endParaRPr lang="en-US" sz="1800" dirty="0" smtClean="0">
              <a:latin typeface="Times New Roman" pitchFamily="18" charset="0"/>
              <a:cs typeface="Times New Roman" pitchFamily="18" charset="0"/>
            </a:endParaRPr>
          </a:p>
          <a:p>
            <a:pPr marL="1371600" lvl="3" indent="0" algn="ctr">
              <a:buNone/>
            </a:pPr>
            <a:endParaRPr lang="en-US" sz="1800" dirty="0">
              <a:solidFill>
                <a:srgbClr val="00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11</a:t>
            </a:fld>
            <a:endParaRPr lang="en-US"/>
          </a:p>
        </p:txBody>
      </p:sp>
      <p:pic>
        <p:nvPicPr>
          <p:cNvPr id="7" name="Picture 6" descr="teacher_contentoflecture.jpg"/>
          <p:cNvPicPr/>
          <p:nvPr/>
        </p:nvPicPr>
        <p:blipFill>
          <a:blip r:embed="rId2" cstate="print"/>
          <a:stretch>
            <a:fillRect/>
          </a:stretch>
        </p:blipFill>
        <p:spPr>
          <a:xfrm>
            <a:off x="1157496" y="1183059"/>
            <a:ext cx="6829008" cy="5109882"/>
          </a:xfrm>
          <a:prstGeom prst="rect">
            <a:avLst/>
          </a:prstGeom>
        </p:spPr>
      </p:pic>
    </p:spTree>
    <p:extLst>
      <p:ext uri="{BB962C8B-B14F-4D97-AF65-F5344CB8AC3E}">
        <p14:creationId xmlns:p14="http://schemas.microsoft.com/office/powerpoint/2010/main" xmlns="" val="218318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en-US" sz="4800" dirty="0" err="1" smtClean="0">
                <a:latin typeface="Times New Roman" pitchFamily="18" charset="0"/>
                <a:cs typeface="Times New Roman" pitchFamily="18" charset="0"/>
              </a:rPr>
              <a:t>Дэлгэцийн</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зохиомж</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a:xfrm>
            <a:off x="785445" y="6256285"/>
            <a:ext cx="7101791" cy="388185"/>
          </a:xfrm>
        </p:spPr>
        <p:txBody>
          <a:bodyPr>
            <a:noAutofit/>
          </a:bodyPr>
          <a:lstStyle/>
          <a:p>
            <a:pPr algn="ctr"/>
            <a:r>
              <a:rPr lang="mn-MN" sz="1800" dirty="0" smtClean="0">
                <a:latin typeface="Times New Roman" pitchFamily="18" charset="0"/>
                <a:cs typeface="Times New Roman" pitchFamily="18" charset="0"/>
              </a:rPr>
              <a:t>Зураг1.3 Багшийн хичээлийн агуулга оруулах хуудас.</a:t>
            </a: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12</a:t>
            </a:fld>
            <a:endParaRPr lang="en-US"/>
          </a:p>
        </p:txBody>
      </p:sp>
      <p:pic>
        <p:nvPicPr>
          <p:cNvPr id="6" name="Picture 5" descr="teacher_insert_lesson.jpg"/>
          <p:cNvPicPr/>
          <p:nvPr/>
        </p:nvPicPr>
        <p:blipFill>
          <a:blip r:embed="rId2" cstate="print"/>
          <a:stretch>
            <a:fillRect/>
          </a:stretch>
        </p:blipFill>
        <p:spPr>
          <a:xfrm>
            <a:off x="571500" y="1020102"/>
            <a:ext cx="8001000" cy="5146040"/>
          </a:xfrm>
          <a:prstGeom prst="rect">
            <a:avLst/>
          </a:prstGeom>
        </p:spPr>
      </p:pic>
    </p:spTree>
    <p:extLst>
      <p:ext uri="{BB962C8B-B14F-4D97-AF65-F5344CB8AC3E}">
        <p14:creationId xmlns:p14="http://schemas.microsoft.com/office/powerpoint/2010/main" xmlns="" val="2183187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en-US" sz="4800" dirty="0" err="1" smtClean="0">
                <a:latin typeface="Times New Roman" pitchFamily="18" charset="0"/>
                <a:cs typeface="Times New Roman" pitchFamily="18" charset="0"/>
              </a:rPr>
              <a:t>Дэлгэцийн</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зохиомж</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a:xfrm>
            <a:off x="785445" y="6256285"/>
            <a:ext cx="7101791" cy="388185"/>
          </a:xfrm>
        </p:spPr>
        <p:txBody>
          <a:bodyPr>
            <a:noAutofit/>
          </a:bodyPr>
          <a:lstStyle/>
          <a:p>
            <a:pPr algn="ctr"/>
            <a:r>
              <a:rPr lang="mn-MN" sz="2000" dirty="0" smtClean="0">
                <a:latin typeface="Times New Roman" pitchFamily="18" charset="0"/>
                <a:cs typeface="Times New Roman" pitchFamily="18" charset="0"/>
              </a:rPr>
              <a:t>Зураг1.5  </a:t>
            </a:r>
            <a:r>
              <a:rPr lang="mn-MN" sz="1800" dirty="0" smtClean="0">
                <a:latin typeface="Times New Roman" pitchFamily="18" charset="0"/>
                <a:cs typeface="Times New Roman" pitchFamily="18" charset="0"/>
              </a:rPr>
              <a:t>Оюутны</a:t>
            </a:r>
            <a:r>
              <a:rPr lang="mn-MN" sz="2000" dirty="0" smtClean="0">
                <a:latin typeface="Times New Roman" pitchFamily="18" charset="0"/>
                <a:cs typeface="Times New Roman" pitchFamily="18" charset="0"/>
              </a:rPr>
              <a:t> хичээлийн агуулга харах хуудас.</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13</a:t>
            </a:fld>
            <a:endParaRPr lang="en-US"/>
          </a:p>
        </p:txBody>
      </p:sp>
      <p:pic>
        <p:nvPicPr>
          <p:cNvPr id="7" name="Picture 6" descr="student_view_lesson.jpg"/>
          <p:cNvPicPr/>
          <p:nvPr/>
        </p:nvPicPr>
        <p:blipFill>
          <a:blip r:embed="rId2" cstate="print"/>
          <a:stretch>
            <a:fillRect/>
          </a:stretch>
        </p:blipFill>
        <p:spPr>
          <a:xfrm>
            <a:off x="626945" y="1183059"/>
            <a:ext cx="7260291" cy="4889495"/>
          </a:xfrm>
          <a:prstGeom prst="rect">
            <a:avLst/>
          </a:prstGeom>
        </p:spPr>
      </p:pic>
    </p:spTree>
    <p:extLst>
      <p:ext uri="{BB962C8B-B14F-4D97-AF65-F5344CB8AC3E}">
        <p14:creationId xmlns:p14="http://schemas.microsoft.com/office/powerpoint/2010/main" xmlns="" val="218318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en-US" sz="4800" dirty="0" err="1" smtClean="0">
                <a:latin typeface="Times New Roman" pitchFamily="18" charset="0"/>
                <a:cs typeface="Times New Roman" pitchFamily="18" charset="0"/>
              </a:rPr>
              <a:t>Дэлгэцийн</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зохиомж</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a:xfrm>
            <a:off x="785445" y="6256285"/>
            <a:ext cx="7101791" cy="388185"/>
          </a:xfrm>
        </p:spPr>
        <p:txBody>
          <a:bodyPr>
            <a:noAutofit/>
          </a:bodyPr>
          <a:lstStyle/>
          <a:p>
            <a:pPr algn="ctr">
              <a:buNone/>
            </a:pPr>
            <a:r>
              <a:rPr lang="mn-MN" sz="2000" dirty="0" smtClean="0">
                <a:latin typeface="Times New Roman" pitchFamily="18" charset="0"/>
                <a:cs typeface="Times New Roman" pitchFamily="18" charset="0"/>
              </a:rPr>
              <a:t>Зураг1.6 Оюутны багийн хуудас.</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14</a:t>
            </a:fld>
            <a:endParaRPr lang="en-US"/>
          </a:p>
        </p:txBody>
      </p:sp>
      <p:pic>
        <p:nvPicPr>
          <p:cNvPr id="6" name="Picture 5" descr="student_view_group.jpg"/>
          <p:cNvPicPr/>
          <p:nvPr/>
        </p:nvPicPr>
        <p:blipFill>
          <a:blip r:embed="rId2" cstate="print"/>
          <a:stretch>
            <a:fillRect/>
          </a:stretch>
        </p:blipFill>
        <p:spPr>
          <a:xfrm>
            <a:off x="1042259" y="1512276"/>
            <a:ext cx="7059482" cy="4624343"/>
          </a:xfrm>
          <a:prstGeom prst="rect">
            <a:avLst/>
          </a:prstGeom>
        </p:spPr>
      </p:pic>
    </p:spTree>
    <p:extLst>
      <p:ext uri="{BB962C8B-B14F-4D97-AF65-F5344CB8AC3E}">
        <p14:creationId xmlns:p14="http://schemas.microsoft.com/office/powerpoint/2010/main" xmlns="" val="2183187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en-US" sz="4800" dirty="0" err="1" smtClean="0">
                <a:latin typeface="Times New Roman" pitchFamily="18" charset="0"/>
                <a:cs typeface="Times New Roman" pitchFamily="18" charset="0"/>
              </a:rPr>
              <a:t>Юзкейз</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диаграм</a:t>
            </a:r>
            <a:endParaRPr lang="en-US" sz="6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15</a:t>
            </a:fld>
            <a:endParaRPr lang="en-US"/>
          </a:p>
        </p:txBody>
      </p:sp>
      <p:pic>
        <p:nvPicPr>
          <p:cNvPr id="7" name="Content Placeholder 6" descr="usecase_lesson_last.jpg"/>
          <p:cNvPicPr>
            <a:picLocks noGrp="1"/>
          </p:cNvPicPr>
          <p:nvPr>
            <p:ph idx="1"/>
          </p:nvPr>
        </p:nvPicPr>
        <p:blipFill>
          <a:blip r:embed="rId2"/>
          <a:stretch>
            <a:fillRect/>
          </a:stretch>
        </p:blipFill>
        <p:spPr>
          <a:xfrm>
            <a:off x="1289538" y="1183060"/>
            <a:ext cx="6002215" cy="5346694"/>
          </a:xfrm>
          <a:prstGeom prst="rect">
            <a:avLst/>
          </a:prstGeom>
        </p:spPr>
      </p:pic>
    </p:spTree>
    <p:extLst>
      <p:ext uri="{BB962C8B-B14F-4D97-AF65-F5344CB8AC3E}">
        <p14:creationId xmlns:p14="http://schemas.microsoft.com/office/powerpoint/2010/main" xmlns="" val="107093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mn-MN" sz="4000" b="1" dirty="0" smtClean="0">
                <a:latin typeface="Times New Roman" pitchFamily="18" charset="0"/>
                <a:cs typeface="Times New Roman" pitchFamily="18" charset="0"/>
              </a:rPr>
              <a:t>ӨЕС </a:t>
            </a:r>
            <a:r>
              <a:rPr lang="en-US" sz="4000" b="1" dirty="0" smtClean="0">
                <a:latin typeface="Times New Roman" pitchFamily="18" charset="0"/>
                <a:cs typeface="Times New Roman" pitchFamily="18" charset="0"/>
              </a:rPr>
              <a:t>(</a:t>
            </a:r>
            <a:r>
              <a:rPr lang="mn-MN" sz="4000" b="1" dirty="0" smtClean="0">
                <a:latin typeface="Times New Roman" pitchFamily="18" charset="0"/>
                <a:cs typeface="Times New Roman" pitchFamily="18" charset="0"/>
              </a:rPr>
              <a:t>Өгөгдлийн ерөнхий схем</a:t>
            </a:r>
            <a:r>
              <a:rPr lang="en-US" sz="4000" b="1" dirty="0" smtClean="0">
                <a:latin typeface="Times New Roman" pitchFamily="18" charset="0"/>
                <a:cs typeface="Times New Roman" pitchFamily="18" charset="0"/>
              </a:rPr>
              <a:t>)</a:t>
            </a:r>
            <a:endParaRPr lang="en-US" sz="4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16</a:t>
            </a:fld>
            <a:endParaRPr lang="en-US"/>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457200" y="1183059"/>
            <a:ext cx="8001000" cy="5347335"/>
          </a:xfrm>
          <a:prstGeom prst="rect">
            <a:avLst/>
          </a:prstGeom>
        </p:spPr>
      </p:pic>
    </p:spTree>
    <p:extLst>
      <p:ext uri="{BB962C8B-B14F-4D97-AF65-F5344CB8AC3E}">
        <p14:creationId xmlns:p14="http://schemas.microsoft.com/office/powerpoint/2010/main" xmlns="" val="3644039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mn-MN" sz="4000" b="1" dirty="0" smtClean="0">
                <a:latin typeface="Times New Roman" pitchFamily="18" charset="0"/>
                <a:cs typeface="Times New Roman" pitchFamily="18" charset="0"/>
              </a:rPr>
              <a:t>Класс диаграм </a:t>
            </a:r>
            <a:r>
              <a:rPr lang="en-US" sz="4000" b="1" dirty="0" smtClean="0">
                <a:latin typeface="Times New Roman" pitchFamily="18" charset="0"/>
                <a:cs typeface="Times New Roman" pitchFamily="18" charset="0"/>
              </a:rPr>
              <a:t>(Class diagram)</a:t>
            </a:r>
            <a:endParaRPr lang="en-US" sz="4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17</a:t>
            </a:fld>
            <a:endParaRPr lang="en-US"/>
          </a:p>
        </p:txBody>
      </p:sp>
      <p:pic>
        <p:nvPicPr>
          <p:cNvPr id="6" name="Picture 5" descr="class.jpg"/>
          <p:cNvPicPr/>
          <p:nvPr/>
        </p:nvPicPr>
        <p:blipFill>
          <a:blip r:embed="rId2" cstate="print"/>
          <a:stretch>
            <a:fillRect/>
          </a:stretch>
        </p:blipFill>
        <p:spPr>
          <a:xfrm>
            <a:off x="36419" y="1183058"/>
            <a:ext cx="9071161" cy="5346695"/>
          </a:xfrm>
          <a:prstGeom prst="rect">
            <a:avLst/>
          </a:prstGeom>
        </p:spPr>
      </p:pic>
    </p:spTree>
    <p:extLst>
      <p:ext uri="{BB962C8B-B14F-4D97-AF65-F5344CB8AC3E}">
        <p14:creationId xmlns:p14="http://schemas.microsoft.com/office/powerpoint/2010/main" xmlns="" val="3644039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pPr>
              <a:lnSpc>
                <a:spcPct val="100000"/>
              </a:lnSpc>
            </a:pPr>
            <a:r>
              <a:rPr lang="mn-MN" sz="3600" dirty="0" smtClean="0">
                <a:latin typeface="Times New Roman" pitchFamily="18" charset="0"/>
                <a:cs typeface="Times New Roman" pitchFamily="18" charset="0"/>
              </a:rPr>
              <a:t>Үйл ажиллагааны диаграм</a:t>
            </a:r>
            <a:br>
              <a:rPr lang="mn-MN" sz="3600" dirty="0" smtClean="0">
                <a:latin typeface="Times New Roman" pitchFamily="18" charset="0"/>
                <a:cs typeface="Times New Roman" pitchFamily="18" charset="0"/>
              </a:rPr>
            </a:br>
            <a:r>
              <a:rPr lang="mn-MN" sz="1800" dirty="0" smtClean="0">
                <a:latin typeface="Times New Roman" pitchFamily="18" charset="0"/>
                <a:cs typeface="Times New Roman" pitchFamily="18" charset="0"/>
              </a:rPr>
              <a:t> </a:t>
            </a:r>
            <a:r>
              <a:rPr lang="mn-MN" sz="1800" dirty="0" smtClean="0">
                <a:latin typeface="Times New Roman" pitchFamily="18" charset="0"/>
                <a:cs typeface="Times New Roman" pitchFamily="18" charset="0"/>
              </a:rPr>
              <a:t>Багшийн хичээлийн агуулга оруулах үйл ажиллагааны </a:t>
            </a:r>
            <a:r>
              <a:rPr lang="mn-MN" sz="1800" dirty="0" smtClean="0">
                <a:latin typeface="Times New Roman" pitchFamily="18" charset="0"/>
                <a:cs typeface="Times New Roman" pitchFamily="18" charset="0"/>
              </a:rPr>
              <a:t>диаграм</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18</a:t>
            </a:fld>
            <a:endParaRPr lang="en-US"/>
          </a:p>
        </p:txBody>
      </p:sp>
      <p:pic>
        <p:nvPicPr>
          <p:cNvPr id="6" name="Picture 5" descr="activity_teacher_insert_lesson.jpg"/>
          <p:cNvPicPr/>
          <p:nvPr/>
        </p:nvPicPr>
        <p:blipFill>
          <a:blip r:embed="rId2" cstate="print"/>
          <a:stretch>
            <a:fillRect/>
          </a:stretch>
        </p:blipFill>
        <p:spPr>
          <a:xfrm>
            <a:off x="1524056" y="1781175"/>
            <a:ext cx="6095887" cy="3295650"/>
          </a:xfrm>
          <a:prstGeom prst="rect">
            <a:avLst/>
          </a:prstGeom>
        </p:spPr>
      </p:pic>
      <p:sp>
        <p:nvSpPr>
          <p:cNvPr id="7" name="Content Placeholder 6"/>
          <p:cNvSpPr>
            <a:spLocks noGrp="1"/>
          </p:cNvSpPr>
          <p:nvPr>
            <p:ph idx="1"/>
          </p:nvPr>
        </p:nvSpPr>
        <p:spPr/>
        <p:txBody>
          <a:bodyPr/>
          <a:lstStyle/>
          <a:p>
            <a:endParaRPr lang="en-US" dirty="0"/>
          </a:p>
        </p:txBody>
      </p:sp>
    </p:spTree>
    <p:extLst>
      <p:ext uri="{BB962C8B-B14F-4D97-AF65-F5344CB8AC3E}">
        <p14:creationId xmlns:p14="http://schemas.microsoft.com/office/powerpoint/2010/main" xmlns="" val="985441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pPr>
              <a:lnSpc>
                <a:spcPct val="100000"/>
              </a:lnSpc>
            </a:pPr>
            <a:r>
              <a:rPr lang="mn-MN" sz="3600" dirty="0" smtClean="0">
                <a:latin typeface="Times New Roman" pitchFamily="18" charset="0"/>
                <a:cs typeface="Times New Roman" pitchFamily="18" charset="0"/>
              </a:rPr>
              <a:t>Үйл ажиллагааны диаграм</a:t>
            </a:r>
            <a:br>
              <a:rPr lang="mn-MN" sz="3600" dirty="0" smtClean="0">
                <a:latin typeface="Times New Roman" pitchFamily="18" charset="0"/>
                <a:cs typeface="Times New Roman" pitchFamily="18" charset="0"/>
              </a:rPr>
            </a:br>
            <a:r>
              <a:rPr lang="mn-MN" sz="1800" dirty="0" smtClean="0">
                <a:latin typeface="Times New Roman" pitchFamily="18" charset="0"/>
                <a:cs typeface="Times New Roman" pitchFamily="18" charset="0"/>
              </a:rPr>
              <a:t> </a:t>
            </a:r>
            <a:r>
              <a:rPr lang="mn-MN" sz="1800" dirty="0" smtClean="0">
                <a:latin typeface="Times New Roman" pitchFamily="18" charset="0"/>
                <a:cs typeface="Times New Roman" pitchFamily="18" charset="0"/>
              </a:rPr>
              <a:t>Багшийн даалгавар шалгах үйл ажиллагааны диаграм</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19</a:t>
            </a:fld>
            <a:endParaRPr lang="en-US"/>
          </a:p>
        </p:txBody>
      </p:sp>
      <p:pic>
        <p:nvPicPr>
          <p:cNvPr id="8" name="Content Placeholder 7" descr="activity_teacher_check_task.jpg"/>
          <p:cNvPicPr>
            <a:picLocks noGrp="1"/>
          </p:cNvPicPr>
          <p:nvPr>
            <p:ph idx="1"/>
          </p:nvPr>
        </p:nvPicPr>
        <p:blipFill>
          <a:blip r:embed="rId2" cstate="print"/>
          <a:stretch>
            <a:fillRect/>
          </a:stretch>
        </p:blipFill>
        <p:spPr>
          <a:xfrm>
            <a:off x="876300" y="2143919"/>
            <a:ext cx="7391400" cy="3438525"/>
          </a:xfrm>
          <a:prstGeom prst="rect">
            <a:avLst/>
          </a:prstGeom>
        </p:spPr>
      </p:pic>
    </p:spTree>
    <p:extLst>
      <p:ext uri="{BB962C8B-B14F-4D97-AF65-F5344CB8AC3E}">
        <p14:creationId xmlns:p14="http://schemas.microsoft.com/office/powerpoint/2010/main" xmlns="" val="98544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b="1" dirty="0" smtClean="0">
                <a:latin typeface="Times New Roman" pitchFamily="18" charset="0"/>
                <a:cs typeface="Times New Roman" pitchFamily="18" charset="0"/>
              </a:rPr>
              <a:t>Цахим сургалтын систем</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sz="3200" dirty="0" smtClean="0">
              <a:solidFill>
                <a:schemeClr val="tx1"/>
              </a:solidFill>
              <a:latin typeface="Times New Roman" pitchFamily="18" charset="0"/>
              <a:cs typeface="Times New Roman" pitchFamily="18" charset="0"/>
            </a:endParaRPr>
          </a:p>
          <a:p>
            <a:r>
              <a:rPr lang="mn-MN" sz="3200" dirty="0" smtClean="0">
                <a:solidFill>
                  <a:schemeClr val="tx1"/>
                </a:solidFill>
                <a:latin typeface="Times New Roman" pitchFamily="18" charset="0"/>
                <a:cs typeface="Times New Roman" pitchFamily="18" charset="0"/>
              </a:rPr>
              <a:t>Цахим хичээл </a:t>
            </a:r>
          </a:p>
          <a:p>
            <a:r>
              <a:rPr lang="mn-MN" sz="3200" dirty="0" smtClean="0">
                <a:solidFill>
                  <a:schemeClr val="tx1"/>
                </a:solidFill>
                <a:latin typeface="Times New Roman" pitchFamily="18" charset="0"/>
                <a:cs typeface="Times New Roman" pitchFamily="18" charset="0"/>
              </a:rPr>
              <a:t>Цахим шалгалт</a:t>
            </a:r>
          </a:p>
          <a:p>
            <a:r>
              <a:rPr lang="mn-MN" sz="3200" dirty="0" smtClean="0">
                <a:solidFill>
                  <a:schemeClr val="tx1"/>
                </a:solidFill>
                <a:latin typeface="Times New Roman" pitchFamily="18" charset="0"/>
                <a:cs typeface="Times New Roman" pitchFamily="18" charset="0"/>
              </a:rPr>
              <a:t>Цахим дүн бүртгэлийн систем</a:t>
            </a:r>
          </a:p>
          <a:p>
            <a:r>
              <a:rPr lang="mn-MN" sz="3200" dirty="0" smtClean="0">
                <a:solidFill>
                  <a:schemeClr val="tx1"/>
                </a:solidFill>
                <a:latin typeface="Times New Roman" pitchFamily="18" charset="0"/>
                <a:cs typeface="Times New Roman" pitchFamily="18" charset="0"/>
              </a:rPr>
              <a:t>Цаглабар</a:t>
            </a:r>
          </a:p>
          <a:p>
            <a:r>
              <a:rPr lang="mn-MN" sz="3200" dirty="0" smtClean="0">
                <a:solidFill>
                  <a:schemeClr val="tx1"/>
                </a:solidFill>
                <a:latin typeface="Times New Roman" pitchFamily="18" charset="0"/>
                <a:cs typeface="Times New Roman" pitchFamily="18" charset="0"/>
              </a:rPr>
              <a:t>Цагийн тооцооны систем</a:t>
            </a:r>
          </a:p>
          <a:p>
            <a:pPr>
              <a:buNone/>
            </a:pP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pPr>
              <a:lnSpc>
                <a:spcPct val="100000"/>
              </a:lnSpc>
            </a:pPr>
            <a:r>
              <a:rPr lang="mn-MN" sz="3200" dirty="0" smtClean="0">
                <a:latin typeface="Times New Roman" pitchFamily="18" charset="0"/>
                <a:cs typeface="Times New Roman" pitchFamily="18" charset="0"/>
              </a:rPr>
              <a:t>Үйл ажиллагааны диаграм</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mn-MN" sz="1600" dirty="0" smtClean="0">
                <a:latin typeface="Times New Roman" pitchFamily="18" charset="0"/>
                <a:cs typeface="Times New Roman" pitchFamily="18" charset="0"/>
              </a:rPr>
              <a:t> </a:t>
            </a:r>
            <a:r>
              <a:rPr lang="mn-MN" sz="1600" dirty="0" smtClean="0">
                <a:latin typeface="Times New Roman" pitchFamily="18" charset="0"/>
                <a:cs typeface="Times New Roman" pitchFamily="18" charset="0"/>
              </a:rPr>
              <a:t>Оюутны үйл ажиллагааны диаграм</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20</a:t>
            </a:fld>
            <a:endParaRPr lang="en-US"/>
          </a:p>
        </p:txBody>
      </p:sp>
      <p:pic>
        <p:nvPicPr>
          <p:cNvPr id="8" name="Content Placeholder 7" descr="activity_teacher_check_task.jpg"/>
          <p:cNvPicPr>
            <a:picLocks noGrp="1"/>
          </p:cNvPicPr>
          <p:nvPr>
            <p:ph idx="1"/>
          </p:nvPr>
        </p:nvPicPr>
        <p:blipFill>
          <a:blip r:embed="rId2" cstate="print"/>
          <a:stretch>
            <a:fillRect/>
          </a:stretch>
        </p:blipFill>
        <p:spPr>
          <a:xfrm>
            <a:off x="876300" y="2143919"/>
            <a:ext cx="7391400" cy="3438525"/>
          </a:xfrm>
          <a:prstGeom prst="rect">
            <a:avLst/>
          </a:prstGeom>
        </p:spPr>
      </p:pic>
      <p:pic>
        <p:nvPicPr>
          <p:cNvPr id="5" name="Picture 4" descr="activity_student_insert_lesson.jpg"/>
          <p:cNvPicPr/>
          <p:nvPr/>
        </p:nvPicPr>
        <p:blipFill>
          <a:blip r:embed="rId3" cstate="print"/>
          <a:stretch>
            <a:fillRect/>
          </a:stretch>
        </p:blipFill>
        <p:spPr>
          <a:xfrm>
            <a:off x="176212" y="1229797"/>
            <a:ext cx="8791575" cy="4398405"/>
          </a:xfrm>
          <a:prstGeom prst="rect">
            <a:avLst/>
          </a:prstGeom>
        </p:spPr>
      </p:pic>
    </p:spTree>
    <p:extLst>
      <p:ext uri="{BB962C8B-B14F-4D97-AF65-F5344CB8AC3E}">
        <p14:creationId xmlns:p14="http://schemas.microsoft.com/office/powerpoint/2010/main" xmlns="" val="985441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mn-MN" sz="4800" dirty="0" smtClean="0">
                <a:latin typeface="Times New Roman" pitchFamily="18" charset="0"/>
                <a:cs typeface="Times New Roman" pitchFamily="18" charset="0"/>
              </a:rPr>
              <a:t/>
            </a:r>
            <a:br>
              <a:rPr lang="mn-MN" sz="4800" dirty="0" smtClean="0">
                <a:latin typeface="Times New Roman" pitchFamily="18" charset="0"/>
                <a:cs typeface="Times New Roman" pitchFamily="18" charset="0"/>
              </a:rPr>
            </a:br>
            <a:r>
              <a:rPr lang="mn-MN" sz="4800" dirty="0" smtClean="0">
                <a:latin typeface="Times New Roman" pitchFamily="18" charset="0"/>
                <a:cs typeface="Times New Roman" pitchFamily="18" charset="0"/>
              </a:rPr>
              <a:t/>
            </a:r>
            <a:br>
              <a:rPr lang="mn-MN" sz="4800" dirty="0" smtClean="0">
                <a:latin typeface="Times New Roman" pitchFamily="18" charset="0"/>
                <a:cs typeface="Times New Roman" pitchFamily="18" charset="0"/>
              </a:rPr>
            </a:br>
            <a:r>
              <a:rPr lang="mn-MN" sz="4800" dirty="0" smtClean="0">
                <a:latin typeface="Times New Roman" pitchFamily="18" charset="0"/>
                <a:cs typeface="Times New Roman" pitchFamily="18" charset="0"/>
              </a:rPr>
              <a:t>Дарааллын </a:t>
            </a:r>
            <a:r>
              <a:rPr lang="en-US" sz="4800" dirty="0" err="1" smtClean="0">
                <a:latin typeface="Times New Roman" pitchFamily="18" charset="0"/>
                <a:cs typeface="Times New Roman" pitchFamily="18" charset="0"/>
              </a:rPr>
              <a:t>диаграм</a:t>
            </a:r>
            <a:endParaRPr lang="en-US" sz="6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21</a:t>
            </a:fld>
            <a:endParaRPr lang="en-US"/>
          </a:p>
        </p:txBody>
      </p:sp>
      <p:sp>
        <p:nvSpPr>
          <p:cNvPr id="6" name="TextBox 5"/>
          <p:cNvSpPr txBox="1"/>
          <p:nvPr/>
        </p:nvSpPr>
        <p:spPr>
          <a:xfrm>
            <a:off x="2484873" y="6362496"/>
            <a:ext cx="4900730" cy="307777"/>
          </a:xfrm>
          <a:prstGeom prst="rect">
            <a:avLst/>
          </a:prstGeom>
          <a:noFill/>
        </p:spPr>
        <p:txBody>
          <a:bodyPr wrap="square" rtlCol="0">
            <a:spAutoFit/>
          </a:bodyPr>
          <a:lstStyle/>
          <a:p>
            <a:r>
              <a:rPr lang="mn-MN" sz="1400" dirty="0" smtClean="0"/>
              <a:t>Багшийн хичээл оруулах дарааллын диаграм</a:t>
            </a:r>
            <a:endParaRPr lang="en-US" sz="1400" dirty="0">
              <a:latin typeface="Times New Roman"/>
              <a:cs typeface="Times New Roman"/>
            </a:endParaRPr>
          </a:p>
        </p:txBody>
      </p:sp>
      <p:sp>
        <p:nvSpPr>
          <p:cNvPr id="7" name="Content Placeholder 6"/>
          <p:cNvSpPr>
            <a:spLocks noGrp="1"/>
          </p:cNvSpPr>
          <p:nvPr>
            <p:ph idx="1"/>
          </p:nvPr>
        </p:nvSpPr>
        <p:spPr/>
        <p:txBody>
          <a:bodyPr/>
          <a:lstStyle/>
          <a:p>
            <a:endParaRPr lang="en-US"/>
          </a:p>
        </p:txBody>
      </p:sp>
      <p:pic>
        <p:nvPicPr>
          <p:cNvPr id="8" name="Picture 7" descr="sequence diagram insert lesson.jpg"/>
          <p:cNvPicPr/>
          <p:nvPr/>
        </p:nvPicPr>
        <p:blipFill>
          <a:blip r:embed="rId2" cstate="print"/>
          <a:stretch>
            <a:fillRect/>
          </a:stretch>
        </p:blipFill>
        <p:spPr>
          <a:xfrm>
            <a:off x="772138" y="1377778"/>
            <a:ext cx="7574693" cy="4748385"/>
          </a:xfrm>
          <a:prstGeom prst="rect">
            <a:avLst/>
          </a:prstGeom>
        </p:spPr>
      </p:pic>
    </p:spTree>
    <p:extLst>
      <p:ext uri="{BB962C8B-B14F-4D97-AF65-F5344CB8AC3E}">
        <p14:creationId xmlns:p14="http://schemas.microsoft.com/office/powerpoint/2010/main" xmlns="" val="2140003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mn-MN" sz="4800" dirty="0" smtClean="0">
                <a:latin typeface="Times New Roman" pitchFamily="18" charset="0"/>
                <a:cs typeface="Times New Roman" pitchFamily="18" charset="0"/>
              </a:rPr>
              <a:t/>
            </a:r>
            <a:br>
              <a:rPr lang="mn-MN" sz="4800" dirty="0" smtClean="0">
                <a:latin typeface="Times New Roman" pitchFamily="18" charset="0"/>
                <a:cs typeface="Times New Roman" pitchFamily="18" charset="0"/>
              </a:rPr>
            </a:br>
            <a:r>
              <a:rPr lang="mn-MN" sz="4800" dirty="0" smtClean="0">
                <a:latin typeface="Times New Roman" pitchFamily="18" charset="0"/>
                <a:cs typeface="Times New Roman" pitchFamily="18" charset="0"/>
              </a:rPr>
              <a:t/>
            </a:r>
            <a:br>
              <a:rPr lang="mn-MN" sz="4800" dirty="0" smtClean="0">
                <a:latin typeface="Times New Roman" pitchFamily="18" charset="0"/>
                <a:cs typeface="Times New Roman" pitchFamily="18" charset="0"/>
              </a:rPr>
            </a:br>
            <a:r>
              <a:rPr lang="mn-MN" sz="4800" dirty="0" smtClean="0">
                <a:latin typeface="Times New Roman" pitchFamily="18" charset="0"/>
                <a:cs typeface="Times New Roman" pitchFamily="18" charset="0"/>
              </a:rPr>
              <a:t>Дарааллын </a:t>
            </a:r>
            <a:r>
              <a:rPr lang="en-US" sz="4800" dirty="0" err="1" smtClean="0">
                <a:latin typeface="Times New Roman" pitchFamily="18" charset="0"/>
                <a:cs typeface="Times New Roman" pitchFamily="18" charset="0"/>
              </a:rPr>
              <a:t>диаграм</a:t>
            </a:r>
            <a:endParaRPr lang="en-US" sz="6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22</a:t>
            </a:fld>
            <a:endParaRPr lang="en-US" dirty="0"/>
          </a:p>
        </p:txBody>
      </p:sp>
      <p:sp>
        <p:nvSpPr>
          <p:cNvPr id="6" name="TextBox 5"/>
          <p:cNvSpPr txBox="1"/>
          <p:nvPr/>
        </p:nvSpPr>
        <p:spPr>
          <a:xfrm>
            <a:off x="732516" y="6126163"/>
            <a:ext cx="7810762" cy="307777"/>
          </a:xfrm>
          <a:prstGeom prst="rect">
            <a:avLst/>
          </a:prstGeom>
          <a:noFill/>
        </p:spPr>
        <p:txBody>
          <a:bodyPr wrap="square" rtlCol="0">
            <a:spAutoFit/>
          </a:bodyPr>
          <a:lstStyle/>
          <a:p>
            <a:r>
              <a:rPr lang="mn-MN" sz="1400" dirty="0" smtClean="0"/>
              <a:t>Хичээлийн хэрэглэгчийн</a:t>
            </a:r>
            <a:r>
              <a:rPr lang="en-US" sz="1400" dirty="0" smtClean="0"/>
              <a:t>(</a:t>
            </a:r>
            <a:r>
              <a:rPr lang="mn-MN" sz="1400" dirty="0" smtClean="0"/>
              <a:t>багш, оюутан</a:t>
            </a:r>
            <a:r>
              <a:rPr lang="en-US" sz="1400" dirty="0" smtClean="0"/>
              <a:t>)</a:t>
            </a:r>
            <a:r>
              <a:rPr lang="mn-MN" sz="1400" dirty="0" smtClean="0"/>
              <a:t> хичээлийн агуулга үзэх дарааллын диаграм</a:t>
            </a:r>
            <a:endParaRPr lang="en-US" sz="1400" dirty="0">
              <a:latin typeface="Times New Roman"/>
              <a:cs typeface="Times New Roman"/>
            </a:endParaRPr>
          </a:p>
        </p:txBody>
      </p:sp>
      <p:sp>
        <p:nvSpPr>
          <p:cNvPr id="7" name="Content Placeholder 6"/>
          <p:cNvSpPr>
            <a:spLocks noGrp="1"/>
          </p:cNvSpPr>
          <p:nvPr>
            <p:ph idx="1"/>
          </p:nvPr>
        </p:nvSpPr>
        <p:spPr/>
        <p:txBody>
          <a:bodyPr/>
          <a:lstStyle/>
          <a:p>
            <a:endParaRPr lang="en-US"/>
          </a:p>
        </p:txBody>
      </p:sp>
      <p:pic>
        <p:nvPicPr>
          <p:cNvPr id="9" name="Picture 8" descr="sequence diagram view lesson.jpg"/>
          <p:cNvPicPr/>
          <p:nvPr/>
        </p:nvPicPr>
        <p:blipFill>
          <a:blip r:embed="rId2" cstate="print"/>
          <a:stretch>
            <a:fillRect/>
          </a:stretch>
        </p:blipFill>
        <p:spPr>
          <a:xfrm>
            <a:off x="732516" y="1393457"/>
            <a:ext cx="7810762" cy="4732706"/>
          </a:xfrm>
          <a:prstGeom prst="rect">
            <a:avLst/>
          </a:prstGeom>
        </p:spPr>
      </p:pic>
    </p:spTree>
    <p:extLst>
      <p:ext uri="{BB962C8B-B14F-4D97-AF65-F5344CB8AC3E}">
        <p14:creationId xmlns:p14="http://schemas.microsoft.com/office/powerpoint/2010/main" xmlns="" val="2140003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mn-MN" sz="4800" dirty="0" smtClean="0">
                <a:latin typeface="Times New Roman" pitchFamily="18" charset="0"/>
                <a:cs typeface="Times New Roman" pitchFamily="18" charset="0"/>
              </a:rPr>
              <a:t/>
            </a:r>
            <a:br>
              <a:rPr lang="mn-MN" sz="4800" dirty="0" smtClean="0">
                <a:latin typeface="Times New Roman" pitchFamily="18" charset="0"/>
                <a:cs typeface="Times New Roman" pitchFamily="18" charset="0"/>
              </a:rPr>
            </a:br>
            <a:r>
              <a:rPr lang="mn-MN" sz="4800" dirty="0" smtClean="0">
                <a:latin typeface="Times New Roman" pitchFamily="18" charset="0"/>
                <a:cs typeface="Times New Roman" pitchFamily="18" charset="0"/>
              </a:rPr>
              <a:t/>
            </a:r>
            <a:br>
              <a:rPr lang="mn-MN" sz="4800" dirty="0" smtClean="0">
                <a:latin typeface="Times New Roman" pitchFamily="18" charset="0"/>
                <a:cs typeface="Times New Roman" pitchFamily="18" charset="0"/>
              </a:rPr>
            </a:br>
            <a:r>
              <a:rPr lang="mn-MN" sz="4800" dirty="0" smtClean="0">
                <a:latin typeface="Times New Roman" pitchFamily="18" charset="0"/>
                <a:cs typeface="Times New Roman" pitchFamily="18" charset="0"/>
              </a:rPr>
              <a:t>Дарааллын </a:t>
            </a:r>
            <a:r>
              <a:rPr lang="en-US" sz="4800" dirty="0" err="1" smtClean="0">
                <a:latin typeface="Times New Roman" pitchFamily="18" charset="0"/>
                <a:cs typeface="Times New Roman" pitchFamily="18" charset="0"/>
              </a:rPr>
              <a:t>диаграм</a:t>
            </a:r>
            <a:endParaRPr lang="en-US" sz="6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23</a:t>
            </a:fld>
            <a:endParaRPr lang="en-US"/>
          </a:p>
        </p:txBody>
      </p:sp>
      <p:sp>
        <p:nvSpPr>
          <p:cNvPr id="6" name="TextBox 5"/>
          <p:cNvSpPr txBox="1"/>
          <p:nvPr/>
        </p:nvSpPr>
        <p:spPr>
          <a:xfrm>
            <a:off x="2484873" y="6362496"/>
            <a:ext cx="4900730" cy="307777"/>
          </a:xfrm>
          <a:prstGeom prst="rect">
            <a:avLst/>
          </a:prstGeom>
          <a:noFill/>
        </p:spPr>
        <p:txBody>
          <a:bodyPr wrap="square" rtlCol="0">
            <a:spAutoFit/>
          </a:bodyPr>
          <a:lstStyle/>
          <a:p>
            <a:r>
              <a:rPr lang="mn-MN" sz="1400" dirty="0" smtClean="0"/>
              <a:t>Оюутны даалгавар илгээх  дарааллын диаграм</a:t>
            </a:r>
            <a:endParaRPr lang="en-US" sz="1400" dirty="0">
              <a:latin typeface="Times New Roman"/>
              <a:cs typeface="Times New Roman"/>
            </a:endParaRPr>
          </a:p>
        </p:txBody>
      </p:sp>
      <p:sp>
        <p:nvSpPr>
          <p:cNvPr id="7" name="Content Placeholder 6"/>
          <p:cNvSpPr>
            <a:spLocks noGrp="1"/>
          </p:cNvSpPr>
          <p:nvPr>
            <p:ph idx="1"/>
          </p:nvPr>
        </p:nvSpPr>
        <p:spPr/>
        <p:txBody>
          <a:bodyPr/>
          <a:lstStyle/>
          <a:p>
            <a:endParaRPr lang="en-US" dirty="0"/>
          </a:p>
        </p:txBody>
      </p:sp>
      <p:pic>
        <p:nvPicPr>
          <p:cNvPr id="9" name="Picture 8" descr="sequence diagram student insert task.jpg"/>
          <p:cNvPicPr/>
          <p:nvPr/>
        </p:nvPicPr>
        <p:blipFill>
          <a:blip r:embed="rId2" cstate="print"/>
          <a:stretch>
            <a:fillRect/>
          </a:stretch>
        </p:blipFill>
        <p:spPr>
          <a:xfrm>
            <a:off x="1164403" y="1616336"/>
            <a:ext cx="6815193" cy="3625327"/>
          </a:xfrm>
          <a:prstGeom prst="rect">
            <a:avLst/>
          </a:prstGeom>
        </p:spPr>
      </p:pic>
    </p:spTree>
    <p:extLst>
      <p:ext uri="{BB962C8B-B14F-4D97-AF65-F5344CB8AC3E}">
        <p14:creationId xmlns:p14="http://schemas.microsoft.com/office/powerpoint/2010/main" xmlns="" val="2140003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en-US" sz="4800" dirty="0" err="1" smtClean="0">
                <a:latin typeface="Times New Roman" pitchFamily="18" charset="0"/>
                <a:cs typeface="Times New Roman" pitchFamily="18" charset="0"/>
              </a:rPr>
              <a:t>Дүгнэлт</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0715"/>
            <a:ext cx="8229600" cy="5121275"/>
          </a:xfrm>
        </p:spPr>
        <p:txBody>
          <a:bodyPr>
            <a:normAutofit/>
          </a:bodyPr>
          <a:lstStyle/>
          <a:p>
            <a:r>
              <a:rPr lang="mn-MN" sz="2800" dirty="0" smtClean="0">
                <a:latin typeface="Times New Roman" pitchFamily="18" charset="0"/>
                <a:cs typeface="Times New Roman" pitchFamily="18" charset="0"/>
              </a:rPr>
              <a:t>Цахим сургалт улам бүр түгээмэл болж байгаа нь энэ нь мэдээллийн технологи ба боловсролын салбар хамгийн түргэн хөгжиж байгаа салбаруудын нэг болж байгаагаар батлагддаг. Энэ түүний сургалтанд хэрэглэхэд тохиромжтой байдал ба зардал хэмнэх боломжтой холбоотой юм. Цахим сургалт нь сургалтын бусасд хэлбэрүүдээс илүү хямд төсөр бөгөөд сургалтанд хамрагдагсдын тоо ихсэх тусам хэмнэлт нэмэгддэг.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24</a:t>
            </a:fld>
            <a:endParaRPr lang="en-US"/>
          </a:p>
        </p:txBody>
      </p:sp>
    </p:spTree>
    <p:extLst>
      <p:ext uri="{BB962C8B-B14F-4D97-AF65-F5344CB8AC3E}">
        <p14:creationId xmlns:p14="http://schemas.microsoft.com/office/powerpoint/2010/main" xmlns="" val="3946101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mn-MN" dirty="0" smtClean="0">
              <a:solidFill>
                <a:srgbClr val="000000"/>
              </a:solidFill>
              <a:latin typeface="Times New Roman" pitchFamily="18" charset="0"/>
              <a:cs typeface="Times New Roman" pitchFamily="18" charset="0"/>
            </a:endParaRPr>
          </a:p>
          <a:p>
            <a:pPr algn="ctr">
              <a:buNone/>
            </a:pPr>
            <a:r>
              <a:rPr lang="mn-MN" sz="5400" dirty="0" smtClean="0">
                <a:solidFill>
                  <a:srgbClr val="000000"/>
                </a:solidFill>
                <a:latin typeface="Times New Roman" pitchFamily="18" charset="0"/>
                <a:cs typeface="Times New Roman" pitchFamily="18" charset="0"/>
              </a:rPr>
              <a:t>Анхаарал тавьсанд </a:t>
            </a:r>
          </a:p>
          <a:p>
            <a:pPr algn="ctr">
              <a:buNone/>
            </a:pPr>
            <a:r>
              <a:rPr lang="mn-MN" sz="5400" dirty="0" smtClean="0">
                <a:solidFill>
                  <a:srgbClr val="000000"/>
                </a:solidFill>
                <a:latin typeface="Times New Roman" pitchFamily="18" charset="0"/>
                <a:cs typeface="Times New Roman" pitchFamily="18" charset="0"/>
              </a:rPr>
              <a:t>баярлалаа</a:t>
            </a:r>
            <a:endParaRPr lang="en-US" sz="5400" dirty="0">
              <a:solidFill>
                <a:srgbClr val="00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25</a:t>
            </a:fld>
            <a:endParaRPr lang="en-US"/>
          </a:p>
        </p:txBody>
      </p:sp>
    </p:spTree>
    <p:extLst>
      <p:ext uri="{BB962C8B-B14F-4D97-AF65-F5344CB8AC3E}">
        <p14:creationId xmlns:p14="http://schemas.microsoft.com/office/powerpoint/2010/main" xmlns="" val="312122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5323"/>
            <a:ext cx="8229600" cy="1600200"/>
          </a:xfrm>
        </p:spPr>
        <p:txBody>
          <a:bodyPr/>
          <a:lstStyle/>
          <a:p>
            <a:r>
              <a:rPr lang="mn-MN" b="1" dirty="0" smtClean="0">
                <a:latin typeface="Times New Roman" pitchFamily="18" charset="0"/>
                <a:cs typeface="Times New Roman" pitchFamily="18" charset="0"/>
              </a:rPr>
              <a:t>Цахим </a:t>
            </a:r>
            <a:r>
              <a:rPr lang="mn-MN" b="1" dirty="0" smtClean="0">
                <a:latin typeface="Times New Roman" pitchFamily="18" charset="0"/>
                <a:cs typeface="Times New Roman" pitchFamily="18" charset="0"/>
              </a:rPr>
              <a:t>хичээл</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mn-MN" sz="4800" dirty="0" smtClean="0">
                <a:latin typeface="Times New Roman" pitchFamily="18" charset="0"/>
                <a:cs typeface="Times New Roman" pitchFamily="18" charset="0"/>
              </a:rPr>
              <a:t>Зорилго</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a:xfrm>
            <a:off x="457199" y="1350715"/>
            <a:ext cx="8648053" cy="5121275"/>
          </a:xfrm>
        </p:spPr>
        <p:txBody>
          <a:bodyPr>
            <a:normAutofit/>
          </a:bodyPr>
          <a:lstStyle/>
          <a:p>
            <a:r>
              <a:rPr lang="mn-MN" sz="3200" dirty="0" smtClean="0">
                <a:solidFill>
                  <a:schemeClr val="tx1"/>
                </a:solidFill>
                <a:latin typeface="Times New Roman" pitchFamily="18" charset="0"/>
                <a:cs typeface="Times New Roman" pitchFamily="18" charset="0"/>
              </a:rPr>
              <a:t>Манай систем нь компьютер техник менежментийн сургуулийн сургалтыг цахимжуулах, багш оюутнуудын үйл ажиллагааг хялбаршуулах  ба сургалтын процесстой холбоотой бүхий л мэдээллийг үзэж болохоос гадна өөр хоорондоо харилцах, мэдээлэл солилцох, онлайн сургалт зохион байгуулах, суралцах боломжийг олгох онлайн сургалтын вебэд суурилсан програм хангамж юм.</a:t>
            </a:r>
            <a:endParaRPr lang="en-US" sz="32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4</a:t>
            </a:fld>
            <a:endParaRPr lang="en-US"/>
          </a:p>
        </p:txBody>
      </p:sp>
    </p:spTree>
    <p:extLst>
      <p:ext uri="{BB962C8B-B14F-4D97-AF65-F5344CB8AC3E}">
        <p14:creationId xmlns:p14="http://schemas.microsoft.com/office/powerpoint/2010/main" xmlns="" val="2404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en-US" sz="4800" dirty="0" err="1" smtClean="0">
                <a:latin typeface="Times New Roman" pitchFamily="18" charset="0"/>
                <a:cs typeface="Times New Roman" pitchFamily="18" charset="0"/>
              </a:rPr>
              <a:t>Системийн</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хэрэглэгчид</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0715"/>
            <a:ext cx="8229600" cy="5121275"/>
          </a:xfrm>
        </p:spPr>
        <p:txBody>
          <a:bodyPr>
            <a:normAutofit/>
          </a:bodyPr>
          <a:lstStyle/>
          <a:p>
            <a:pPr algn="just"/>
            <a:endParaRPr lang="mn-MN" sz="2800" dirty="0" smtClean="0">
              <a:solidFill>
                <a:srgbClr val="000000"/>
              </a:solidFill>
              <a:latin typeface="Times New Roman" pitchFamily="18" charset="0"/>
              <a:cs typeface="Times New Roman" pitchFamily="18" charset="0"/>
            </a:endParaRPr>
          </a:p>
          <a:p>
            <a:pPr algn="just">
              <a:buNone/>
            </a:pPr>
            <a:r>
              <a:rPr lang="mn-MN" sz="3200" dirty="0" smtClean="0">
                <a:solidFill>
                  <a:srgbClr val="000000"/>
                </a:solidFill>
                <a:latin typeface="Times New Roman" pitchFamily="18" charset="0"/>
                <a:cs typeface="Times New Roman" pitchFamily="18" charset="0"/>
              </a:rPr>
              <a:t>Манай цахим хичээлийн систем нь </a:t>
            </a:r>
            <a:endParaRPr lang="mn-MN" sz="3200" dirty="0" smtClean="0">
              <a:solidFill>
                <a:srgbClr val="000000"/>
              </a:solidFill>
              <a:latin typeface="Times New Roman" pitchFamily="18" charset="0"/>
              <a:cs typeface="Times New Roman" pitchFamily="18" charset="0"/>
            </a:endParaRPr>
          </a:p>
          <a:p>
            <a:pPr algn="just"/>
            <a:r>
              <a:rPr lang="mn-MN" sz="3200" dirty="0" smtClean="0">
                <a:solidFill>
                  <a:srgbClr val="000000"/>
                </a:solidFill>
                <a:latin typeface="Times New Roman" pitchFamily="18" charset="0"/>
                <a:cs typeface="Times New Roman" pitchFamily="18" charset="0"/>
              </a:rPr>
              <a:t>Багш</a:t>
            </a:r>
          </a:p>
          <a:p>
            <a:pPr algn="just"/>
            <a:r>
              <a:rPr lang="mn-MN" sz="3200" dirty="0" smtClean="0">
                <a:solidFill>
                  <a:srgbClr val="000000"/>
                </a:solidFill>
                <a:latin typeface="Times New Roman" pitchFamily="18" charset="0"/>
                <a:cs typeface="Times New Roman" pitchFamily="18" charset="0"/>
              </a:rPr>
              <a:t>Оюутан гэсэн үндсэн 2 хэрэглэгчтэй.</a:t>
            </a:r>
            <a:endParaRPr lang="en-US" sz="3200" dirty="0">
              <a:solidFill>
                <a:srgbClr val="000000"/>
              </a:solidFill>
              <a:latin typeface="Times New Roman" pitchFamily="18" charset="0"/>
              <a:cs typeface="Times New Roman" pitchFamily="18" charset="0"/>
            </a:endParaRPr>
          </a:p>
          <a:p>
            <a:pPr algn="just"/>
            <a:endParaRPr lang="en-US" dirty="0">
              <a:solidFill>
                <a:srgbClr val="00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5</a:t>
            </a:fld>
            <a:endParaRPr lang="en-US"/>
          </a:p>
        </p:txBody>
      </p:sp>
    </p:spTree>
    <p:extLst>
      <p:ext uri="{BB962C8B-B14F-4D97-AF65-F5344CB8AC3E}">
        <p14:creationId xmlns:p14="http://schemas.microsoft.com/office/powerpoint/2010/main" xmlns="" val="10514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en-US" sz="4800" dirty="0" err="1" smtClean="0">
                <a:latin typeface="Times New Roman" pitchFamily="18" charset="0"/>
                <a:cs typeface="Times New Roman" pitchFamily="18" charset="0"/>
              </a:rPr>
              <a:t>Функциональ</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шаардлага</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0715"/>
            <a:ext cx="8229600" cy="5121275"/>
          </a:xfrm>
        </p:spPr>
        <p:txBody>
          <a:bodyPr>
            <a:normAutofit fontScale="92500" lnSpcReduction="20000"/>
          </a:bodyPr>
          <a:lstStyle/>
          <a:p>
            <a:pPr>
              <a:buNone/>
            </a:pPr>
            <a:r>
              <a:rPr lang="mn-MN" b="1" dirty="0" smtClean="0">
                <a:solidFill>
                  <a:schemeClr val="tx1"/>
                </a:solidFill>
                <a:latin typeface="Times New Roman" pitchFamily="18" charset="0"/>
                <a:cs typeface="Times New Roman" pitchFamily="18" charset="0"/>
              </a:rPr>
              <a:t>Багш </a:t>
            </a:r>
            <a:r>
              <a:rPr lang="en-US" b="1" dirty="0" smtClean="0">
                <a:solidFill>
                  <a:schemeClr val="tx1"/>
                </a:solidFill>
                <a:latin typeface="Times New Roman" pitchFamily="18" charset="0"/>
                <a:cs typeface="Times New Roman" pitchFamily="18" charset="0"/>
              </a:rPr>
              <a:t>: </a:t>
            </a:r>
            <a:endParaRPr lang="en-US" dirty="0" smtClean="0">
              <a:solidFill>
                <a:schemeClr val="tx1"/>
              </a:solidFill>
              <a:latin typeface="Times New Roman" pitchFamily="18" charset="0"/>
              <a:cs typeface="Times New Roman" pitchFamily="18" charset="0"/>
            </a:endParaRPr>
          </a:p>
          <a:p>
            <a:pPr>
              <a:buNone/>
            </a:pPr>
            <a:r>
              <a:rPr lang="mn-MN" b="1" dirty="0" smtClean="0">
                <a:solidFill>
                  <a:schemeClr val="tx1"/>
                </a:solidFill>
                <a:latin typeface="Times New Roman" pitchFamily="18" charset="0"/>
                <a:cs typeface="Times New Roman" pitchFamily="18" charset="0"/>
              </a:rPr>
              <a:t>Үндсэн шаар</a:t>
            </a:r>
            <a:r>
              <a:rPr lang="mn-MN" dirty="0" smtClean="0">
                <a:solidFill>
                  <a:schemeClr val="tx1"/>
                </a:solidFill>
                <a:latin typeface="Times New Roman" pitchFamily="18" charset="0"/>
                <a:cs typeface="Times New Roman" pitchFamily="18" charset="0"/>
              </a:rPr>
              <a:t>д</a:t>
            </a:r>
            <a:r>
              <a:rPr lang="mn-MN" b="1" dirty="0" smtClean="0">
                <a:solidFill>
                  <a:schemeClr val="tx1"/>
                </a:solidFill>
                <a:latin typeface="Times New Roman" pitchFamily="18" charset="0"/>
                <a:cs typeface="Times New Roman" pitchFamily="18" charset="0"/>
              </a:rPr>
              <a:t>лага </a:t>
            </a:r>
            <a:endParaRPr lang="en-US" dirty="0" smtClean="0">
              <a:solidFill>
                <a:schemeClr val="tx1"/>
              </a:solidFill>
              <a:latin typeface="Times New Roman" pitchFamily="18" charset="0"/>
              <a:cs typeface="Times New Roman" pitchFamily="18" charset="0"/>
            </a:endParaRPr>
          </a:p>
          <a:p>
            <a:pPr lvl="0">
              <a:buNone/>
            </a:pPr>
            <a:r>
              <a:rPr lang="mn-MN" b="1" dirty="0" smtClean="0">
                <a:solidFill>
                  <a:schemeClr val="tx1"/>
                </a:solidFill>
                <a:latin typeface="Times New Roman" pitchFamily="18" charset="0"/>
                <a:cs typeface="Times New Roman" pitchFamily="18" charset="0"/>
              </a:rPr>
              <a:t>Хичээлийн тодорхойлолт оруулах</a:t>
            </a:r>
            <a:endParaRPr lang="en-US" dirty="0" smtClean="0">
              <a:solidFill>
                <a:schemeClr val="tx1"/>
              </a:solidFill>
              <a:latin typeface="Times New Roman" pitchFamily="18" charset="0"/>
              <a:cs typeface="Times New Roman" pitchFamily="18" charset="0"/>
            </a:endParaRPr>
          </a:p>
          <a:p>
            <a:pPr>
              <a:buNone/>
            </a:pP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Нэмэлт </a:t>
            </a: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Хичээл тус бүрд тухайн хичээлийн 7 хоногийн цаг, мэдлэгийн үнэлгээ зэрэг шаардлагатай өгөгдлүүдийг оруулна. Хичээлийн тодорхойлолтын мэдээллийг  3.1.2.2 Маягт болон тайлангийн зохиомжийн хэсгээс харна уу.</a:t>
            </a:r>
            <a:endParaRPr lang="en-US" dirty="0" smtClean="0">
              <a:solidFill>
                <a:schemeClr val="tx1"/>
              </a:solidFill>
              <a:latin typeface="Times New Roman" pitchFamily="18" charset="0"/>
              <a:cs typeface="Times New Roman" pitchFamily="18" charset="0"/>
            </a:endParaRPr>
          </a:p>
          <a:p>
            <a:pPr lvl="0">
              <a:buNone/>
            </a:pPr>
            <a:r>
              <a:rPr lang="mn-MN" b="1" dirty="0" smtClean="0">
                <a:solidFill>
                  <a:schemeClr val="tx1"/>
                </a:solidFill>
                <a:latin typeface="Times New Roman" pitchFamily="18" charset="0"/>
                <a:cs typeface="Times New Roman" pitchFamily="18" charset="0"/>
              </a:rPr>
              <a:t>Хичээлийн жагсаалт харах </a:t>
            </a:r>
            <a:endParaRPr lang="en-US" dirty="0" smtClean="0">
              <a:solidFill>
                <a:schemeClr val="tx1"/>
              </a:solidFill>
              <a:latin typeface="Times New Roman" pitchFamily="18" charset="0"/>
              <a:cs typeface="Times New Roman" pitchFamily="18" charset="0"/>
            </a:endParaRPr>
          </a:p>
          <a:p>
            <a:pPr lvl="0">
              <a:buNone/>
            </a:pP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Өөрийн </a:t>
            </a:r>
            <a:r>
              <a:rPr lang="mn-MN" dirty="0" smtClean="0">
                <a:solidFill>
                  <a:schemeClr val="tx1"/>
                </a:solidFill>
                <a:latin typeface="Times New Roman" pitchFamily="18" charset="0"/>
                <a:cs typeface="Times New Roman" pitchFamily="18" charset="0"/>
              </a:rPr>
              <a:t>зааж буй хичээлүүдийн жагсаалтыг харна.</a:t>
            </a:r>
            <a:endParaRPr lang="en-US" dirty="0" smtClean="0">
              <a:solidFill>
                <a:schemeClr val="tx1"/>
              </a:solidFill>
              <a:latin typeface="Times New Roman" pitchFamily="18" charset="0"/>
              <a:cs typeface="Times New Roman" pitchFamily="18" charset="0"/>
            </a:endParaRPr>
          </a:p>
          <a:p>
            <a:pPr lvl="0">
              <a:buNone/>
            </a:pPr>
            <a:r>
              <a:rPr lang="mn-MN" b="1" dirty="0" smtClean="0">
                <a:solidFill>
                  <a:schemeClr val="tx1"/>
                </a:solidFill>
                <a:latin typeface="Times New Roman" pitchFamily="18" charset="0"/>
                <a:cs typeface="Times New Roman" pitchFamily="18" charset="0"/>
              </a:rPr>
              <a:t>Хичээлийн агуулга оруулах</a:t>
            </a:r>
            <a:r>
              <a:rPr lang="en-US" dirty="0" smtClean="0">
                <a:solidFill>
                  <a:schemeClr val="tx1"/>
                </a:solidFill>
                <a:latin typeface="Times New Roman" pitchFamily="18" charset="0"/>
                <a:cs typeface="Times New Roman" pitchFamily="18" charset="0"/>
              </a:rPr>
              <a:t>(</a:t>
            </a:r>
            <a:r>
              <a:rPr lang="mn-MN" dirty="0" smtClean="0">
                <a:solidFill>
                  <a:schemeClr val="tx1"/>
                </a:solidFill>
                <a:latin typeface="Times New Roman" pitchFamily="18" charset="0"/>
                <a:cs typeface="Times New Roman" pitchFamily="18" charset="0"/>
              </a:rPr>
              <a:t>Хичээлийн дугаар, Агуулгын дугаар ,  Долоо хоног, Гарчиг , Хичээлийн хэлбэрийн дугаар, Тайлбар , Ашиглах материал, Даалгаврын оноо, Даалгавар дуусах огноо </a:t>
            </a:r>
            <a:r>
              <a:rPr lang="en-US" dirty="0" smtClean="0">
                <a:solidFill>
                  <a:schemeClr val="tx1"/>
                </a:solidFill>
                <a:latin typeface="Times New Roman" pitchFamily="18" charset="0"/>
                <a:cs typeface="Times New Roman" pitchFamily="18" charset="0"/>
              </a:rPr>
              <a:t>)</a:t>
            </a:r>
          </a:p>
          <a:p>
            <a:pPr lvl="0">
              <a:buNone/>
            </a:pPr>
            <a:r>
              <a:rPr lang="mn-MN" b="1" dirty="0" smtClean="0">
                <a:solidFill>
                  <a:schemeClr val="tx1"/>
                </a:solidFill>
                <a:latin typeface="Times New Roman" pitchFamily="18" charset="0"/>
                <a:cs typeface="Times New Roman" pitchFamily="18" charset="0"/>
              </a:rPr>
              <a:t>Самбарт </a:t>
            </a:r>
            <a:r>
              <a:rPr lang="mn-MN" b="1" dirty="0" smtClean="0">
                <a:solidFill>
                  <a:schemeClr val="tx1"/>
                </a:solidFill>
                <a:latin typeface="Times New Roman" pitchFamily="18" charset="0"/>
                <a:cs typeface="Times New Roman" pitchFamily="18" charset="0"/>
              </a:rPr>
              <a:t>мэдээ оруулах</a:t>
            </a:r>
            <a:r>
              <a:rPr lang="en-US" dirty="0" smtClean="0">
                <a:solidFill>
                  <a:schemeClr val="tx1"/>
                </a:solidFill>
                <a:latin typeface="Times New Roman" pitchFamily="18" charset="0"/>
                <a:cs typeface="Times New Roman" pitchFamily="18" charset="0"/>
              </a:rPr>
              <a:t>(</a:t>
            </a:r>
            <a:r>
              <a:rPr lang="mn-MN" dirty="0" smtClean="0">
                <a:solidFill>
                  <a:schemeClr val="tx1"/>
                </a:solidFill>
                <a:latin typeface="Times New Roman" pitchFamily="18" charset="0"/>
                <a:cs typeface="Times New Roman" pitchFamily="18" charset="0"/>
              </a:rPr>
              <a:t>Самбарын дугаар , самбарын төрөл, мэдээний дугаар, мэдээ , оруулсан хэрэглэгч, оруулсан огноо</a:t>
            </a:r>
            <a:r>
              <a:rPr lang="en-US" dirty="0" smtClean="0">
                <a:solidFill>
                  <a:schemeClr val="tx1"/>
                </a:solidFill>
                <a:latin typeface="Times New Roman" pitchFamily="18" charset="0"/>
                <a:cs typeface="Times New Roman" pitchFamily="18" charset="0"/>
              </a:rPr>
              <a:t>)</a:t>
            </a:r>
          </a:p>
          <a:p>
            <a:pPr lvl="0">
              <a:buNone/>
            </a:pPr>
            <a:r>
              <a:rPr lang="mn-MN" b="1" dirty="0" smtClean="0">
                <a:solidFill>
                  <a:schemeClr val="tx1"/>
                </a:solidFill>
                <a:latin typeface="Times New Roman" pitchFamily="18" charset="0"/>
                <a:cs typeface="Times New Roman" pitchFamily="18" charset="0"/>
              </a:rPr>
              <a:t>Сэтгэгдэл үлдээх</a:t>
            </a:r>
            <a:r>
              <a:rPr lang="en-US" dirty="0" smtClean="0">
                <a:solidFill>
                  <a:schemeClr val="tx1"/>
                </a:solidFill>
                <a:latin typeface="Times New Roman" pitchFamily="18" charset="0"/>
                <a:cs typeface="Times New Roman" pitchFamily="18" charset="0"/>
              </a:rPr>
              <a:t>(</a:t>
            </a:r>
            <a:r>
              <a:rPr lang="mn-MN" dirty="0" smtClean="0">
                <a:solidFill>
                  <a:schemeClr val="tx1"/>
                </a:solidFill>
                <a:latin typeface="Times New Roman" pitchFamily="18" charset="0"/>
                <a:cs typeface="Times New Roman" pitchFamily="18" charset="0"/>
              </a:rPr>
              <a:t>Сэтгэгдлийн дугаар,  Хэрэглэгчийн дугаар , Агуулга, Огноо </a:t>
            </a:r>
            <a:r>
              <a:rPr lang="en-US" dirty="0" smtClean="0">
                <a:solidFill>
                  <a:schemeClr val="tx1"/>
                </a:solidFill>
                <a:latin typeface="Times New Roman" pitchFamily="18" charset="0"/>
                <a:cs typeface="Times New Roman" pitchFamily="18" charset="0"/>
              </a:rPr>
              <a:t>)</a:t>
            </a:r>
          </a:p>
          <a:p>
            <a:pPr algn="just">
              <a:buNone/>
            </a:pP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6</a:t>
            </a:fld>
            <a:endParaRPr lang="en-US"/>
          </a:p>
        </p:txBody>
      </p:sp>
    </p:spTree>
    <p:extLst>
      <p:ext uri="{BB962C8B-B14F-4D97-AF65-F5344CB8AC3E}">
        <p14:creationId xmlns:p14="http://schemas.microsoft.com/office/powerpoint/2010/main" xmlns="" val="2109334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en-US" sz="4800" dirty="0" err="1" smtClean="0">
                <a:latin typeface="Times New Roman" pitchFamily="18" charset="0"/>
                <a:cs typeface="Times New Roman" pitchFamily="18" charset="0"/>
              </a:rPr>
              <a:t>Функциональ</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шаардлага</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0715"/>
            <a:ext cx="8229600" cy="5370760"/>
          </a:xfrm>
        </p:spPr>
        <p:txBody>
          <a:bodyPr>
            <a:normAutofit/>
          </a:bodyPr>
          <a:lstStyle/>
          <a:p>
            <a:pPr>
              <a:buNone/>
            </a:pPr>
            <a:r>
              <a:rPr lang="mn-MN" b="1" dirty="0" smtClean="0">
                <a:solidFill>
                  <a:schemeClr val="tx1"/>
                </a:solidFill>
                <a:latin typeface="Times New Roman" pitchFamily="18" charset="0"/>
                <a:cs typeface="Times New Roman" pitchFamily="18" charset="0"/>
              </a:rPr>
              <a:t>Нэмэлт шаардлага</a:t>
            </a:r>
            <a:endParaRPr lang="en-US" dirty="0" smtClean="0">
              <a:solidFill>
                <a:schemeClr val="tx1"/>
              </a:solidFill>
              <a:latin typeface="Times New Roman" pitchFamily="18" charset="0"/>
              <a:cs typeface="Times New Roman" pitchFamily="18" charset="0"/>
            </a:endParaRPr>
          </a:p>
          <a:p>
            <a:pPr lvl="0">
              <a:buNone/>
            </a:pPr>
            <a:r>
              <a:rPr lang="mn-MN" b="1" dirty="0" smtClean="0">
                <a:solidFill>
                  <a:schemeClr val="tx1"/>
                </a:solidFill>
                <a:latin typeface="Times New Roman" pitchFamily="18" charset="0"/>
                <a:cs typeface="Times New Roman" pitchFamily="18" charset="0"/>
              </a:rPr>
              <a:t>Өөрийн мэйл хаяг,  нууц үгээр системд нэвтрэх</a:t>
            </a:r>
            <a:r>
              <a:rPr lang="en-US" dirty="0" smtClean="0">
                <a:solidFill>
                  <a:schemeClr val="tx1"/>
                </a:solidFill>
                <a:latin typeface="Times New Roman" pitchFamily="18" charset="0"/>
                <a:cs typeface="Times New Roman" pitchFamily="18" charset="0"/>
              </a:rPr>
              <a:t>(</a:t>
            </a:r>
            <a:r>
              <a:rPr lang="mn-MN" dirty="0" smtClean="0">
                <a:solidFill>
                  <a:schemeClr val="tx1"/>
                </a:solidFill>
                <a:latin typeface="Times New Roman" pitchFamily="18" charset="0"/>
                <a:cs typeface="Times New Roman" pitchFamily="18" charset="0"/>
              </a:rPr>
              <a:t>мэйл хаяг, нууц үг</a:t>
            </a:r>
            <a:r>
              <a:rPr lang="en-US" dirty="0" smtClean="0">
                <a:solidFill>
                  <a:schemeClr val="tx1"/>
                </a:solidFill>
                <a:latin typeface="Times New Roman" pitchFamily="18" charset="0"/>
                <a:cs typeface="Times New Roman" pitchFamily="18" charset="0"/>
              </a:rPr>
              <a:t>)</a:t>
            </a:r>
          </a:p>
          <a:p>
            <a:pPr>
              <a:buNone/>
            </a:pP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Нэмэлт </a:t>
            </a: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Зөвхөн сургуулийн мэйл хаягийг ашиглан системд нэвтэрч орно.</a:t>
            </a:r>
            <a:endParaRPr lang="en-US" dirty="0" smtClean="0">
              <a:solidFill>
                <a:schemeClr val="tx1"/>
              </a:solidFill>
              <a:latin typeface="Times New Roman" pitchFamily="18" charset="0"/>
              <a:cs typeface="Times New Roman" pitchFamily="18" charset="0"/>
            </a:endParaRPr>
          </a:p>
          <a:p>
            <a:pPr lvl="0">
              <a:buNone/>
            </a:pPr>
            <a:r>
              <a:rPr lang="mn-MN" b="1" dirty="0" smtClean="0">
                <a:solidFill>
                  <a:schemeClr val="tx1"/>
                </a:solidFill>
                <a:latin typeface="Times New Roman" pitchFamily="18" charset="0"/>
                <a:cs typeface="Times New Roman" pitchFamily="18" charset="0"/>
              </a:rPr>
              <a:t>Оюутнуудтай хэлэлцүүлэг хийх </a:t>
            </a:r>
            <a:endParaRPr lang="en-US" dirty="0" smtClean="0">
              <a:solidFill>
                <a:schemeClr val="tx1"/>
              </a:solidFill>
              <a:latin typeface="Times New Roman" pitchFamily="18" charset="0"/>
              <a:cs typeface="Times New Roman" pitchFamily="18" charset="0"/>
            </a:endParaRPr>
          </a:p>
          <a:p>
            <a:pPr lvl="0">
              <a:buNone/>
            </a:pPr>
            <a:r>
              <a:rPr lang="mn-MN" b="1" dirty="0" smtClean="0">
                <a:solidFill>
                  <a:schemeClr val="tx1"/>
                </a:solidFill>
                <a:latin typeface="Times New Roman" pitchFamily="18" charset="0"/>
                <a:cs typeface="Times New Roman" pitchFamily="18" charset="0"/>
              </a:rPr>
              <a:t>Хайлт хийх</a:t>
            </a:r>
            <a:r>
              <a:rPr lang="en-US" dirty="0" smtClean="0">
                <a:solidFill>
                  <a:schemeClr val="tx1"/>
                </a:solidFill>
                <a:latin typeface="Times New Roman" pitchFamily="18" charset="0"/>
                <a:cs typeface="Times New Roman" pitchFamily="18" charset="0"/>
              </a:rPr>
              <a:t>(</a:t>
            </a:r>
            <a:r>
              <a:rPr lang="mn-MN" dirty="0" smtClean="0">
                <a:solidFill>
                  <a:schemeClr val="tx1"/>
                </a:solidFill>
                <a:latin typeface="Times New Roman" pitchFamily="18" charset="0"/>
                <a:cs typeface="Times New Roman" pitchFamily="18" charset="0"/>
              </a:rPr>
              <a:t>оюутан,  хичээл, баг </a:t>
            </a:r>
            <a:r>
              <a:rPr lang="en-US" dirty="0" smtClean="0">
                <a:solidFill>
                  <a:schemeClr val="tx1"/>
                </a:solidFill>
                <a:latin typeface="Times New Roman" pitchFamily="18" charset="0"/>
                <a:cs typeface="Times New Roman" pitchFamily="18" charset="0"/>
              </a:rPr>
              <a:t>)</a:t>
            </a:r>
          </a:p>
          <a:p>
            <a:pPr lvl="0">
              <a:buNone/>
            </a:pPr>
            <a:r>
              <a:rPr lang="mn-MN" b="1" dirty="0" smtClean="0">
                <a:solidFill>
                  <a:schemeClr val="tx1"/>
                </a:solidFill>
                <a:latin typeface="Times New Roman" pitchFamily="18" charset="0"/>
                <a:cs typeface="Times New Roman" pitchFamily="18" charset="0"/>
              </a:rPr>
              <a:t>Хувийн тохиргоо  хийх</a:t>
            </a: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7</a:t>
            </a:fld>
            <a:endParaRPr lang="en-US"/>
          </a:p>
        </p:txBody>
      </p:sp>
    </p:spTree>
    <p:extLst>
      <p:ext uri="{BB962C8B-B14F-4D97-AF65-F5344CB8AC3E}">
        <p14:creationId xmlns:p14="http://schemas.microsoft.com/office/powerpoint/2010/main" xmlns="" val="219831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en-US" sz="4800" dirty="0" err="1" smtClean="0">
                <a:latin typeface="Times New Roman" pitchFamily="18" charset="0"/>
                <a:cs typeface="Times New Roman" pitchFamily="18" charset="0"/>
              </a:rPr>
              <a:t>Функциональ</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шаардлага</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0715"/>
            <a:ext cx="8229600" cy="5370760"/>
          </a:xfrm>
        </p:spPr>
        <p:txBody>
          <a:bodyPr>
            <a:normAutofit fontScale="92500" lnSpcReduction="10000"/>
          </a:bodyPr>
          <a:lstStyle/>
          <a:p>
            <a:r>
              <a:rPr lang="mn-MN" b="1" dirty="0" smtClean="0">
                <a:solidFill>
                  <a:schemeClr val="tx1"/>
                </a:solidFill>
                <a:latin typeface="Times New Roman" pitchFamily="18" charset="0"/>
                <a:cs typeface="Times New Roman" pitchFamily="18" charset="0"/>
              </a:rPr>
              <a:t>Оюутан </a:t>
            </a:r>
            <a:r>
              <a:rPr lang="en-US" b="1" dirty="0" smtClean="0">
                <a:solidFill>
                  <a:schemeClr val="tx1"/>
                </a:solidFill>
                <a:latin typeface="Times New Roman" pitchFamily="18" charset="0"/>
                <a:cs typeface="Times New Roman" pitchFamily="18" charset="0"/>
              </a:rPr>
              <a:t> :</a:t>
            </a:r>
            <a:endParaRPr lang="en-US" dirty="0" smtClean="0">
              <a:solidFill>
                <a:schemeClr val="tx1"/>
              </a:solidFill>
              <a:latin typeface="Times New Roman" pitchFamily="18" charset="0"/>
              <a:cs typeface="Times New Roman" pitchFamily="18" charset="0"/>
            </a:endParaRPr>
          </a:p>
          <a:p>
            <a:r>
              <a:rPr lang="mn-MN" b="1" dirty="0" smtClean="0">
                <a:solidFill>
                  <a:schemeClr val="tx1"/>
                </a:solidFill>
                <a:latin typeface="Times New Roman" pitchFamily="18" charset="0"/>
                <a:cs typeface="Times New Roman" pitchFamily="18" charset="0"/>
              </a:rPr>
              <a:t>Үндсэн шаар</a:t>
            </a:r>
            <a:r>
              <a:rPr lang="mn-MN" dirty="0" smtClean="0">
                <a:solidFill>
                  <a:schemeClr val="tx1"/>
                </a:solidFill>
                <a:latin typeface="Times New Roman" pitchFamily="18" charset="0"/>
                <a:cs typeface="Times New Roman" pitchFamily="18" charset="0"/>
              </a:rPr>
              <a:t>д</a:t>
            </a:r>
            <a:r>
              <a:rPr lang="mn-MN" b="1" dirty="0" smtClean="0">
                <a:solidFill>
                  <a:schemeClr val="tx1"/>
                </a:solidFill>
                <a:latin typeface="Times New Roman" pitchFamily="18" charset="0"/>
                <a:cs typeface="Times New Roman" pitchFamily="18" charset="0"/>
              </a:rPr>
              <a:t>лага </a:t>
            </a:r>
            <a:endParaRPr lang="en-US" dirty="0" smtClean="0">
              <a:solidFill>
                <a:schemeClr val="tx1"/>
              </a:solidFill>
              <a:latin typeface="Times New Roman" pitchFamily="18" charset="0"/>
              <a:cs typeface="Times New Roman" pitchFamily="18" charset="0"/>
            </a:endParaRPr>
          </a:p>
          <a:p>
            <a:pPr lvl="0"/>
            <a:r>
              <a:rPr lang="mn-MN" b="1" dirty="0" smtClean="0">
                <a:solidFill>
                  <a:schemeClr val="tx1"/>
                </a:solidFill>
                <a:latin typeface="Times New Roman" pitchFamily="18" charset="0"/>
                <a:cs typeface="Times New Roman" pitchFamily="18" charset="0"/>
              </a:rPr>
              <a:t>Хичээлийн агуулга харах</a:t>
            </a:r>
            <a:r>
              <a:rPr lang="en-US" dirty="0" smtClean="0">
                <a:solidFill>
                  <a:schemeClr val="tx1"/>
                </a:solidFill>
                <a:latin typeface="Times New Roman" pitchFamily="18" charset="0"/>
                <a:cs typeface="Times New Roman" pitchFamily="18" charset="0"/>
              </a:rPr>
              <a:t>(</a:t>
            </a:r>
            <a:r>
              <a:rPr lang="mn-MN" dirty="0" smtClean="0">
                <a:solidFill>
                  <a:schemeClr val="tx1"/>
                </a:solidFill>
                <a:latin typeface="Times New Roman" pitchFamily="18" charset="0"/>
                <a:cs typeface="Times New Roman" pitchFamily="18" charset="0"/>
              </a:rPr>
              <a:t>Хичээлийн дугаар, Агуулгын дугаар </a:t>
            </a: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Долоо хоног, Гарчиг , Хичээлийн хэлбэрийн дугаар, </a:t>
            </a: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Тайлбар </a:t>
            </a:r>
            <a:r>
              <a:rPr lang="mn-MN" dirty="0" smtClean="0">
                <a:solidFill>
                  <a:schemeClr val="tx1"/>
                </a:solidFill>
                <a:latin typeface="Times New Roman" pitchFamily="18" charset="0"/>
                <a:cs typeface="Times New Roman" pitchFamily="18" charset="0"/>
              </a:rPr>
              <a:t>, Ашиглах материал, Даалгаврын оноо, Даалгавар </a:t>
            </a: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дуусах </a:t>
            </a:r>
            <a:r>
              <a:rPr lang="mn-MN" dirty="0" smtClean="0">
                <a:solidFill>
                  <a:schemeClr val="tx1"/>
                </a:solidFill>
                <a:latin typeface="Times New Roman" pitchFamily="18" charset="0"/>
                <a:cs typeface="Times New Roman" pitchFamily="18" charset="0"/>
              </a:rPr>
              <a:t>огноо </a:t>
            </a:r>
            <a:r>
              <a:rPr lang="en-US" dirty="0" smtClean="0">
                <a:solidFill>
                  <a:schemeClr val="tx1"/>
                </a:solidFill>
                <a:latin typeface="Times New Roman" pitchFamily="18" charset="0"/>
                <a:cs typeface="Times New Roman" pitchFamily="18" charset="0"/>
              </a:rPr>
              <a:t>)</a:t>
            </a:r>
          </a:p>
          <a:p>
            <a:pPr lvl="0"/>
            <a:r>
              <a:rPr lang="mn-MN" b="1" dirty="0" smtClean="0">
                <a:solidFill>
                  <a:schemeClr val="tx1"/>
                </a:solidFill>
                <a:latin typeface="Times New Roman" pitchFamily="18" charset="0"/>
                <a:cs typeface="Times New Roman" pitchFamily="18" charset="0"/>
              </a:rPr>
              <a:t>Даалгавар илгээх</a:t>
            </a:r>
            <a:r>
              <a:rPr lang="en-US" dirty="0" smtClean="0">
                <a:solidFill>
                  <a:schemeClr val="tx1"/>
                </a:solidFill>
                <a:latin typeface="Times New Roman" pitchFamily="18" charset="0"/>
                <a:cs typeface="Times New Roman" pitchFamily="18" charset="0"/>
              </a:rPr>
              <a:t>(</a:t>
            </a:r>
            <a:r>
              <a:rPr lang="mn-MN" dirty="0" smtClean="0">
                <a:solidFill>
                  <a:schemeClr val="tx1"/>
                </a:solidFill>
                <a:latin typeface="Times New Roman" pitchFamily="18" charset="0"/>
                <a:cs typeface="Times New Roman" pitchFamily="18" charset="0"/>
              </a:rPr>
              <a:t>Даалгаврын дугаар, хичээлийн дугаар, </a:t>
            </a: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илгээсэн </a:t>
            </a:r>
            <a:r>
              <a:rPr lang="mn-MN" dirty="0" smtClean="0">
                <a:solidFill>
                  <a:schemeClr val="tx1"/>
                </a:solidFill>
                <a:latin typeface="Times New Roman" pitchFamily="18" charset="0"/>
                <a:cs typeface="Times New Roman" pitchFamily="18" charset="0"/>
              </a:rPr>
              <a:t>оюутны код, огноо, даалгавар </a:t>
            </a:r>
            <a:r>
              <a:rPr lang="en-US" dirty="0" smtClean="0">
                <a:solidFill>
                  <a:schemeClr val="tx1"/>
                </a:solidFill>
                <a:latin typeface="Times New Roman" pitchFamily="18" charset="0"/>
                <a:cs typeface="Times New Roman" pitchFamily="18" charset="0"/>
              </a:rPr>
              <a:t>)</a:t>
            </a:r>
          </a:p>
          <a:p>
            <a:pPr lvl="0"/>
            <a:r>
              <a:rPr lang="mn-MN" b="1" dirty="0" smtClean="0">
                <a:solidFill>
                  <a:schemeClr val="tx1"/>
                </a:solidFill>
                <a:latin typeface="Times New Roman" pitchFamily="18" charset="0"/>
                <a:cs typeface="Times New Roman" pitchFamily="18" charset="0"/>
              </a:rPr>
              <a:t>Самбарт мэдээ оруулах</a:t>
            </a:r>
            <a:r>
              <a:rPr lang="en-US" dirty="0" smtClean="0">
                <a:solidFill>
                  <a:schemeClr val="tx1"/>
                </a:solidFill>
                <a:latin typeface="Times New Roman" pitchFamily="18" charset="0"/>
                <a:cs typeface="Times New Roman" pitchFamily="18" charset="0"/>
              </a:rPr>
              <a:t>(</a:t>
            </a:r>
            <a:r>
              <a:rPr lang="mn-MN" dirty="0" smtClean="0">
                <a:solidFill>
                  <a:schemeClr val="tx1"/>
                </a:solidFill>
                <a:latin typeface="Times New Roman" pitchFamily="18" charset="0"/>
                <a:cs typeface="Times New Roman" pitchFamily="18" charset="0"/>
              </a:rPr>
              <a:t>Самбарын дугаар , самбарын төрөл, </a:t>
            </a: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мэдээний </a:t>
            </a:r>
            <a:r>
              <a:rPr lang="mn-MN" dirty="0" smtClean="0">
                <a:solidFill>
                  <a:schemeClr val="tx1"/>
                </a:solidFill>
                <a:latin typeface="Times New Roman" pitchFamily="18" charset="0"/>
                <a:cs typeface="Times New Roman" pitchFamily="18" charset="0"/>
              </a:rPr>
              <a:t>дугаар, мэдээ , оруулсан хэрэглэгч, оруулсан огноо</a:t>
            </a:r>
            <a:r>
              <a:rPr lang="en-US" dirty="0" smtClean="0">
                <a:solidFill>
                  <a:schemeClr val="tx1"/>
                </a:solidFill>
                <a:latin typeface="Times New Roman" pitchFamily="18" charset="0"/>
                <a:cs typeface="Times New Roman" pitchFamily="18" charset="0"/>
              </a:rPr>
              <a:t>)</a:t>
            </a:r>
          </a:p>
          <a:p>
            <a:pPr lvl="0"/>
            <a:r>
              <a:rPr lang="mn-MN" b="1" dirty="0" smtClean="0">
                <a:solidFill>
                  <a:schemeClr val="tx1"/>
                </a:solidFill>
                <a:latin typeface="Times New Roman" pitchFamily="18" charset="0"/>
                <a:cs typeface="Times New Roman" pitchFamily="18" charset="0"/>
              </a:rPr>
              <a:t>Сэтгэгдэл үлдээх</a:t>
            </a:r>
            <a:r>
              <a:rPr lang="en-US" dirty="0" smtClean="0">
                <a:solidFill>
                  <a:schemeClr val="tx1"/>
                </a:solidFill>
                <a:latin typeface="Times New Roman" pitchFamily="18" charset="0"/>
                <a:cs typeface="Times New Roman" pitchFamily="18" charset="0"/>
              </a:rPr>
              <a:t>(</a:t>
            </a:r>
            <a:r>
              <a:rPr lang="mn-MN" dirty="0" smtClean="0">
                <a:solidFill>
                  <a:schemeClr val="tx1"/>
                </a:solidFill>
                <a:latin typeface="Times New Roman" pitchFamily="18" charset="0"/>
                <a:cs typeface="Times New Roman" pitchFamily="18" charset="0"/>
              </a:rPr>
              <a:t>Сэтгэгдлийн дугаар,  Хэрэглэгчийн дугаар , </a:t>
            </a: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Агуулга</a:t>
            </a:r>
            <a:r>
              <a:rPr lang="mn-MN" dirty="0" smtClean="0">
                <a:solidFill>
                  <a:schemeClr val="tx1"/>
                </a:solidFill>
                <a:latin typeface="Times New Roman" pitchFamily="18" charset="0"/>
                <a:cs typeface="Times New Roman" pitchFamily="18" charset="0"/>
              </a:rPr>
              <a:t>, Огноо </a:t>
            </a:r>
            <a:r>
              <a:rPr lang="en-US" dirty="0" smtClean="0">
                <a:solidFill>
                  <a:schemeClr val="tx1"/>
                </a:solidFill>
                <a:latin typeface="Times New Roman" pitchFamily="18" charset="0"/>
                <a:cs typeface="Times New Roman" pitchFamily="18" charset="0"/>
              </a:rPr>
              <a:t>)</a:t>
            </a:r>
          </a:p>
          <a:p>
            <a:pPr lvl="0"/>
            <a:r>
              <a:rPr lang="mn-MN" b="1" dirty="0" smtClean="0">
                <a:solidFill>
                  <a:schemeClr val="tx1"/>
                </a:solidFill>
                <a:latin typeface="Times New Roman" pitchFamily="18" charset="0"/>
                <a:cs typeface="Times New Roman" pitchFamily="18" charset="0"/>
              </a:rPr>
              <a:t>Хичээлийн жагсаалт харах</a:t>
            </a:r>
            <a:endParaRPr lang="en-US" dirty="0" smtClean="0">
              <a:solidFill>
                <a:schemeClr val="tx1"/>
              </a:solidFill>
              <a:latin typeface="Times New Roman" pitchFamily="18" charset="0"/>
              <a:cs typeface="Times New Roman" pitchFamily="18" charset="0"/>
            </a:endParaRPr>
          </a:p>
          <a:p>
            <a:pPr>
              <a:buNone/>
            </a:pPr>
            <a:r>
              <a:rPr lang="mn-MN" dirty="0" smtClean="0">
                <a:solidFill>
                  <a:schemeClr val="tx1"/>
                </a:solidFill>
                <a:latin typeface="Times New Roman" pitchFamily="18" charset="0"/>
                <a:cs typeface="Times New Roman" pitchFamily="18" charset="0"/>
              </a:rPr>
              <a:t>Нэмэлт </a:t>
            </a: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Өөрийн үзэж буй хичээлүүдийг харна.</a:t>
            </a: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8</a:t>
            </a:fld>
            <a:endParaRPr lang="en-US"/>
          </a:p>
        </p:txBody>
      </p:sp>
    </p:spTree>
    <p:extLst>
      <p:ext uri="{BB962C8B-B14F-4D97-AF65-F5344CB8AC3E}">
        <p14:creationId xmlns:p14="http://schemas.microsoft.com/office/powerpoint/2010/main" xmlns="" val="134202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779"/>
            <a:ext cx="8229600" cy="834280"/>
          </a:xfrm>
        </p:spPr>
        <p:txBody>
          <a:bodyPr/>
          <a:lstStyle/>
          <a:p>
            <a:r>
              <a:rPr lang="en-US" sz="4800" dirty="0" err="1" smtClean="0">
                <a:latin typeface="Times New Roman" pitchFamily="18" charset="0"/>
                <a:cs typeface="Times New Roman" pitchFamily="18" charset="0"/>
              </a:rPr>
              <a:t>Функциональ</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шаардлага</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0714"/>
            <a:ext cx="8229600" cy="5507286"/>
          </a:xfrm>
        </p:spPr>
        <p:txBody>
          <a:bodyPr>
            <a:normAutofit/>
          </a:bodyPr>
          <a:lstStyle/>
          <a:p>
            <a:r>
              <a:rPr lang="mn-MN" b="1" dirty="0" smtClean="0">
                <a:solidFill>
                  <a:schemeClr val="tx1"/>
                </a:solidFill>
                <a:latin typeface="Times New Roman" pitchFamily="18" charset="0"/>
                <a:cs typeface="Times New Roman" pitchFamily="18" charset="0"/>
              </a:rPr>
              <a:t>Нэмэлт шаардлага</a:t>
            </a:r>
            <a:endParaRPr lang="en-US" dirty="0" smtClean="0">
              <a:solidFill>
                <a:schemeClr val="tx1"/>
              </a:solidFill>
              <a:latin typeface="Times New Roman" pitchFamily="18" charset="0"/>
              <a:cs typeface="Times New Roman" pitchFamily="18" charset="0"/>
            </a:endParaRPr>
          </a:p>
          <a:p>
            <a:pPr lvl="0"/>
            <a:r>
              <a:rPr lang="mn-MN" b="1" dirty="0" smtClean="0">
                <a:solidFill>
                  <a:schemeClr val="tx1"/>
                </a:solidFill>
                <a:latin typeface="Times New Roman" pitchFamily="18" charset="0"/>
                <a:cs typeface="Times New Roman" pitchFamily="18" charset="0"/>
              </a:rPr>
              <a:t>Өөрийн мэйл хаяг,  нууц үгээр системд нэвтрэх</a:t>
            </a:r>
            <a:r>
              <a:rPr lang="en-US" dirty="0" smtClean="0">
                <a:solidFill>
                  <a:schemeClr val="tx1"/>
                </a:solidFill>
                <a:latin typeface="Times New Roman" pitchFamily="18" charset="0"/>
                <a:cs typeface="Times New Roman" pitchFamily="18" charset="0"/>
              </a:rPr>
              <a:t>(</a:t>
            </a:r>
            <a:r>
              <a:rPr lang="mn-MN" dirty="0" smtClean="0">
                <a:solidFill>
                  <a:schemeClr val="tx1"/>
                </a:solidFill>
                <a:latin typeface="Times New Roman" pitchFamily="18" charset="0"/>
                <a:cs typeface="Times New Roman" pitchFamily="18" charset="0"/>
              </a:rPr>
              <a:t>мэйл хаяг, нууц үг</a:t>
            </a:r>
            <a:r>
              <a:rPr lang="en-US" dirty="0" smtClean="0">
                <a:solidFill>
                  <a:schemeClr val="tx1"/>
                </a:solidFill>
                <a:latin typeface="Times New Roman" pitchFamily="18" charset="0"/>
                <a:cs typeface="Times New Roman" pitchFamily="18" charset="0"/>
              </a:rPr>
              <a:t>)</a:t>
            </a:r>
          </a:p>
          <a:p>
            <a:r>
              <a:rPr lang="mn-MN" dirty="0" smtClean="0">
                <a:solidFill>
                  <a:schemeClr val="tx1"/>
                </a:solidFill>
                <a:latin typeface="Times New Roman" pitchFamily="18" charset="0"/>
                <a:cs typeface="Times New Roman" pitchFamily="18" charset="0"/>
              </a:rPr>
              <a:t>Нэмэлт </a:t>
            </a:r>
            <a:r>
              <a:rPr lang="en-US" dirty="0" smtClean="0">
                <a:solidFill>
                  <a:schemeClr val="tx1"/>
                </a:solidFill>
                <a:latin typeface="Times New Roman" pitchFamily="18" charset="0"/>
                <a:cs typeface="Times New Roman" pitchFamily="18" charset="0"/>
              </a:rPr>
              <a:t>:  </a:t>
            </a:r>
            <a:r>
              <a:rPr lang="mn-MN" dirty="0" smtClean="0">
                <a:solidFill>
                  <a:schemeClr val="tx1"/>
                </a:solidFill>
                <a:latin typeface="Times New Roman" pitchFamily="18" charset="0"/>
                <a:cs typeface="Times New Roman" pitchFamily="18" charset="0"/>
              </a:rPr>
              <a:t>Зөвхөн сургуулийн мэйл хаягийг ашиглан системд нэвтэрч орно.</a:t>
            </a:r>
            <a:endParaRPr lang="en-US" dirty="0" smtClean="0">
              <a:solidFill>
                <a:schemeClr val="tx1"/>
              </a:solidFill>
              <a:latin typeface="Times New Roman" pitchFamily="18" charset="0"/>
              <a:cs typeface="Times New Roman" pitchFamily="18" charset="0"/>
            </a:endParaRPr>
          </a:p>
          <a:p>
            <a:pPr lvl="0"/>
            <a:r>
              <a:rPr lang="mn-MN" b="1" dirty="0" smtClean="0">
                <a:solidFill>
                  <a:schemeClr val="tx1"/>
                </a:solidFill>
                <a:latin typeface="Times New Roman" pitchFamily="18" charset="0"/>
                <a:cs typeface="Times New Roman" pitchFamily="18" charset="0"/>
              </a:rPr>
              <a:t>Оюутнуудтай хэлэлцүүлэг хийх </a:t>
            </a:r>
            <a:endParaRPr lang="en-US" dirty="0" smtClean="0">
              <a:solidFill>
                <a:schemeClr val="tx1"/>
              </a:solidFill>
              <a:latin typeface="Times New Roman" pitchFamily="18" charset="0"/>
              <a:cs typeface="Times New Roman" pitchFamily="18" charset="0"/>
            </a:endParaRPr>
          </a:p>
          <a:p>
            <a:pPr lvl="0"/>
            <a:r>
              <a:rPr lang="mn-MN" b="1" dirty="0" smtClean="0">
                <a:solidFill>
                  <a:schemeClr val="tx1"/>
                </a:solidFill>
                <a:latin typeface="Times New Roman" pitchFamily="18" charset="0"/>
                <a:cs typeface="Times New Roman" pitchFamily="18" charset="0"/>
              </a:rPr>
              <a:t>Хайлт хийх</a:t>
            </a:r>
            <a:r>
              <a:rPr lang="en-US" dirty="0" smtClean="0">
                <a:solidFill>
                  <a:schemeClr val="tx1"/>
                </a:solidFill>
                <a:latin typeface="Times New Roman" pitchFamily="18" charset="0"/>
                <a:cs typeface="Times New Roman" pitchFamily="18" charset="0"/>
              </a:rPr>
              <a:t>(</a:t>
            </a:r>
            <a:r>
              <a:rPr lang="mn-MN" dirty="0" smtClean="0">
                <a:solidFill>
                  <a:schemeClr val="tx1"/>
                </a:solidFill>
                <a:latin typeface="Times New Roman" pitchFamily="18" charset="0"/>
                <a:cs typeface="Times New Roman" pitchFamily="18" charset="0"/>
              </a:rPr>
              <a:t>оюутан,  хичээл, баг </a:t>
            </a:r>
            <a:r>
              <a:rPr lang="en-US" dirty="0" smtClean="0">
                <a:solidFill>
                  <a:schemeClr val="tx1"/>
                </a:solidFill>
                <a:latin typeface="Times New Roman" pitchFamily="18" charset="0"/>
                <a:cs typeface="Times New Roman" pitchFamily="18" charset="0"/>
              </a:rPr>
              <a:t>)</a:t>
            </a:r>
          </a:p>
          <a:p>
            <a:pPr lvl="0"/>
            <a:r>
              <a:rPr lang="mn-MN" b="1" dirty="0" smtClean="0">
                <a:solidFill>
                  <a:schemeClr val="tx1"/>
                </a:solidFill>
                <a:latin typeface="Times New Roman" pitchFamily="18" charset="0"/>
                <a:cs typeface="Times New Roman" pitchFamily="18" charset="0"/>
              </a:rPr>
              <a:t>Хувийн тохиргоо хийх </a:t>
            </a: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50D2ABF-8F26-460C-A854-88DCC05FBEBA}" type="slidenum">
              <a:rPr lang="en-US" smtClean="0"/>
              <a:pPr/>
              <a:t>9</a:t>
            </a:fld>
            <a:endParaRPr lang="en-US"/>
          </a:p>
        </p:txBody>
      </p:sp>
    </p:spTree>
    <p:extLst>
      <p:ext uri="{BB962C8B-B14F-4D97-AF65-F5344CB8AC3E}">
        <p14:creationId xmlns:p14="http://schemas.microsoft.com/office/powerpoint/2010/main" xmlns="" val="4139419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206</TotalTime>
  <Words>496</Words>
  <Application>Microsoft Macintosh PowerPoint</Application>
  <PresentationFormat>On-screen Show (4:3)</PresentationFormat>
  <Paragraphs>108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Executive</vt:lpstr>
      <vt:lpstr>Цахим хичээл</vt:lpstr>
      <vt:lpstr>Цахим сургалтын систем</vt:lpstr>
      <vt:lpstr>Цахим хичээл</vt:lpstr>
      <vt:lpstr>Зорилго</vt:lpstr>
      <vt:lpstr>Системийн хэрэглэгчид</vt:lpstr>
      <vt:lpstr>Функциональ шаардлага</vt:lpstr>
      <vt:lpstr>Функциональ шаардлага</vt:lpstr>
      <vt:lpstr>Функциональ шаардлага</vt:lpstr>
      <vt:lpstr>Функциональ шаардлага</vt:lpstr>
      <vt:lpstr>Дэлгэцийн зохиомж</vt:lpstr>
      <vt:lpstr>Дэлгэцийн зохиомж</vt:lpstr>
      <vt:lpstr>Дэлгэцийн зохиомж</vt:lpstr>
      <vt:lpstr>Дэлгэцийн зохиомж</vt:lpstr>
      <vt:lpstr>Дэлгэцийн зохиомж</vt:lpstr>
      <vt:lpstr>Юзкейз диаграм</vt:lpstr>
      <vt:lpstr>ӨЕС (Өгөгдлийн ерөнхий схем)</vt:lpstr>
      <vt:lpstr>Класс диаграм (Class diagram)</vt:lpstr>
      <vt:lpstr>Үйл ажиллагааны диаграм  Багшийн хичээлийн агуулга оруулах үйл ажиллагааны диаграм</vt:lpstr>
      <vt:lpstr>Үйл ажиллагааны диаграм  Багшийн даалгавар шалгах үйл ажиллагааны диаграм</vt:lpstr>
      <vt:lpstr>Үйл ажиллагааны диаграм  Оюутны үйл ажиллагааны диаграм</vt:lpstr>
      <vt:lpstr>  Дарааллын диаграм</vt:lpstr>
      <vt:lpstr>  Дарааллын диаграм</vt:lpstr>
      <vt:lpstr>  Дарааллын диаграм</vt:lpstr>
      <vt:lpstr>Дүгнэлт</vt:lpstr>
      <vt:lpstr>Slide 25</vt:lpstr>
    </vt:vector>
  </TitlesOfParts>
  <Company>CSMS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Zulaak Monkhbat</dc:creator>
  <cp:lastModifiedBy>puje</cp:lastModifiedBy>
  <cp:revision>71</cp:revision>
  <dcterms:created xsi:type="dcterms:W3CDTF">2013-09-24T02:03:24Z</dcterms:created>
  <dcterms:modified xsi:type="dcterms:W3CDTF">2013-11-25T22:27:40Z</dcterms:modified>
</cp:coreProperties>
</file>