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6" r:id="rId4"/>
    <p:sldId id="275" r:id="rId5"/>
    <p:sldId id="257" r:id="rId6"/>
    <p:sldId id="258" r:id="rId7"/>
    <p:sldId id="259" r:id="rId8"/>
    <p:sldId id="260" r:id="rId9"/>
    <p:sldId id="261" r:id="rId10"/>
    <p:sldId id="262" r:id="rId11"/>
    <p:sldId id="263" r:id="rId12"/>
    <p:sldId id="264" r:id="rId13"/>
    <p:sldId id="265" r:id="rId14"/>
    <p:sldId id="277" r:id="rId15"/>
    <p:sldId id="266" r:id="rId16"/>
    <p:sldId id="267" r:id="rId17"/>
    <p:sldId id="276" r:id="rId18"/>
    <p:sldId id="268" r:id="rId19"/>
    <p:sldId id="269" r:id="rId20"/>
    <p:sldId id="271" r:id="rId21"/>
    <p:sldId id="270" r:id="rId22"/>
    <p:sldId id="278" r:id="rId23"/>
    <p:sldId id="272"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4F9F55-45AF-447B-B579-B5D70DA3B26D}"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F9F55-45AF-447B-B579-B5D70DA3B26D}"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F9F55-45AF-447B-B579-B5D70DA3B26D}"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F9F55-45AF-447B-B579-B5D70DA3B26D}"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F9F55-45AF-447B-B579-B5D70DA3B26D}"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4F9F55-45AF-447B-B579-B5D70DA3B26D}"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F9F55-45AF-447B-B579-B5D70DA3B26D}" type="datetimeFigureOut">
              <a:rPr lang="en-US" smtClean="0"/>
              <a:pPr/>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F9F55-45AF-447B-B579-B5D70DA3B26D}" type="datetimeFigureOut">
              <a:rPr lang="en-US" smtClean="0"/>
              <a:pPr/>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F9F55-45AF-447B-B579-B5D70DA3B26D}" type="datetimeFigureOut">
              <a:rPr lang="en-US" smtClean="0"/>
              <a:pPr/>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F9F55-45AF-447B-B579-B5D70DA3B26D}"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F9F55-45AF-447B-B579-B5D70DA3B26D}"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8366-407E-4B80-9394-0313FB357E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F9F55-45AF-447B-B579-B5D70DA3B26D}" type="datetimeFigureOut">
              <a:rPr lang="en-US" smtClean="0"/>
              <a:pPr/>
              <a:t>9/30/2013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A8366-407E-4B80-9394-0313FB357E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AIAXBB%20LOGIN.lnk"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file:///D:\EasyPHP-DevServer-13.1VC11\data\localweb\GG\diagrams\grades\&#1076;&#1101;&#1083;&#1075;&#1101;&#1094;&#1080;&#1081;&#1085;%20&#1079;&#1086;&#1093;&#1080;&#1086;&#1084;&#1078;%20&#1076;&#1199;&#1085;%20&#1257;&#1257;&#1088;&#1095;&#1083;&#1257;&#1093;.jp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399"/>
            <a:ext cx="7543800" cy="914401"/>
          </a:xfrm>
        </p:spPr>
        <p:txBody>
          <a:bodyPr>
            <a:normAutofit/>
          </a:bodyPr>
          <a:lstStyle/>
          <a:p>
            <a:r>
              <a:rPr lang="mn-MN" sz="2400" b="1" dirty="0" smtClean="0">
                <a:latin typeface="Times New Roman" pitchFamily="18" charset="0"/>
                <a:cs typeface="Times New Roman" pitchFamily="18" charset="0"/>
              </a:rPr>
              <a:t>Цахим журнал </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E-</a:t>
            </a:r>
            <a:r>
              <a:rPr lang="en-US" sz="2400" b="1" dirty="0" smtClean="0">
                <a:latin typeface="Times New Roman" pitchFamily="18" charset="0"/>
                <a:cs typeface="Times New Roman" pitchFamily="18" charset="0"/>
              </a:rPr>
              <a:t>Grade</a:t>
            </a: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4572000"/>
            <a:ext cx="7696200" cy="1066800"/>
          </a:xfrm>
        </p:spPr>
        <p:txBody>
          <a:bodyPr>
            <a:normAutofit/>
          </a:bodyPr>
          <a:lstStyle/>
          <a:p>
            <a:pPr algn="just"/>
            <a:r>
              <a:rPr lang="mn-MN" sz="1600" dirty="0" smtClean="0">
                <a:solidFill>
                  <a:schemeClr val="tx1"/>
                </a:solidFill>
                <a:latin typeface="Times New Roman" pitchFamily="18" charset="0"/>
                <a:cs typeface="Times New Roman" pitchFamily="18" charset="0"/>
              </a:rPr>
              <a:t>Илтгэгч </a:t>
            </a:r>
            <a:r>
              <a:rPr lang="en-US" sz="1600" dirty="0" smtClean="0">
                <a:solidFill>
                  <a:schemeClr val="tx1"/>
                </a:solidFill>
                <a:latin typeface="Times New Roman" pitchFamily="18" charset="0"/>
                <a:cs typeface="Times New Roman" pitchFamily="18" charset="0"/>
              </a:rPr>
              <a:t>: </a:t>
            </a:r>
            <a:r>
              <a:rPr lang="mn-MN" sz="1600" dirty="0" smtClean="0">
                <a:solidFill>
                  <a:schemeClr val="tx1"/>
                </a:solidFill>
                <a:latin typeface="Times New Roman" pitchFamily="18" charset="0"/>
                <a:cs typeface="Times New Roman" pitchFamily="18" charset="0"/>
              </a:rPr>
              <a:t>М.Уламбаяр  </a:t>
            </a:r>
            <a:r>
              <a:rPr lang="en-US" sz="1600" dirty="0">
                <a:solidFill>
                  <a:schemeClr val="tx1"/>
                </a:solidFill>
                <a:latin typeface="Times New Roman" pitchFamily="18" charset="0"/>
                <a:cs typeface="Times New Roman" pitchFamily="18" charset="0"/>
              </a:rPr>
              <a:t>(</a:t>
            </a:r>
            <a:r>
              <a:rPr lang="en-US" sz="1600" dirty="0" smtClean="0">
                <a:solidFill>
                  <a:schemeClr val="tx1"/>
                </a:solidFill>
                <a:latin typeface="Times New Roman" pitchFamily="18" charset="0"/>
                <a:cs typeface="Times New Roman" pitchFamily="18" charset="0"/>
              </a:rPr>
              <a:t>SW</a:t>
            </a:r>
            <a:r>
              <a:rPr lang="mn-MN" sz="1600" dirty="0" smtClean="0">
                <a:solidFill>
                  <a:schemeClr val="tx1"/>
                </a:solidFill>
                <a:latin typeface="Times New Roman" pitchFamily="18" charset="0"/>
                <a:cs typeface="Times New Roman" pitchFamily="18" charset="0"/>
              </a:rPr>
              <a:t>09</a:t>
            </a:r>
            <a:r>
              <a:rPr lang="en-US" sz="1600" dirty="0" smtClean="0">
                <a:solidFill>
                  <a:schemeClr val="tx1"/>
                </a:solidFill>
                <a:latin typeface="Times New Roman" pitchFamily="18" charset="0"/>
                <a:cs typeface="Times New Roman" pitchFamily="18" charset="0"/>
              </a:rPr>
              <a:t>D20</a:t>
            </a:r>
            <a:r>
              <a:rPr lang="mn-MN" sz="1600" dirty="0" smtClean="0">
                <a:solidFill>
                  <a:schemeClr val="tx1"/>
                </a:solidFill>
                <a:latin typeface="Times New Roman" pitchFamily="18" charset="0"/>
                <a:cs typeface="Times New Roman" pitchFamily="18" charset="0"/>
              </a:rPr>
              <a:t>2</a:t>
            </a:r>
            <a:r>
              <a:rPr lang="en-US" sz="1600" dirty="0" smtClean="0">
                <a:solidFill>
                  <a:schemeClr val="tx1"/>
                </a:solidFill>
                <a:latin typeface="Times New Roman" pitchFamily="18" charset="0"/>
                <a:cs typeface="Times New Roman" pitchFamily="18" charset="0"/>
              </a:rPr>
              <a:t>)</a:t>
            </a:r>
            <a:endParaRPr lang="en-US" sz="1600" dirty="0" smtClean="0">
              <a:solidFill>
                <a:schemeClr val="tx1"/>
              </a:solidFill>
              <a:latin typeface="Times New Roman" pitchFamily="18" charset="0"/>
              <a:cs typeface="Times New Roman" pitchFamily="18" charset="0"/>
            </a:endParaRPr>
          </a:p>
          <a:p>
            <a:pPr algn="just"/>
            <a:r>
              <a:rPr lang="mn-MN" sz="1600" dirty="0" smtClean="0">
                <a:solidFill>
                  <a:schemeClr val="tx1"/>
                </a:solidFill>
                <a:latin typeface="Times New Roman" pitchFamily="18" charset="0"/>
                <a:cs typeface="Times New Roman" pitchFamily="18" charset="0"/>
              </a:rPr>
              <a:t>Удирдагч багш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 </a:t>
            </a:r>
            <a:r>
              <a:rPr lang="mn-MN" sz="1600" dirty="0" smtClean="0">
                <a:solidFill>
                  <a:schemeClr val="tx1"/>
                </a:solidFill>
                <a:latin typeface="Times New Roman" pitchFamily="18" charset="0"/>
                <a:cs typeface="Times New Roman" pitchFamily="18" charset="0"/>
              </a:rPr>
              <a:t>Т.Золбоо</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магистр</a:t>
            </a:r>
            <a:r>
              <a:rPr lang="en-US"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algn="just"/>
            <a:r>
              <a:rPr lang="mn-MN" sz="1600" dirty="0" smtClean="0">
                <a:solidFill>
                  <a:schemeClr val="tx1"/>
                </a:solidFill>
                <a:latin typeface="Times New Roman" pitchFamily="18" charset="0"/>
                <a:cs typeface="Times New Roman" pitchFamily="18" charset="0"/>
              </a:rPr>
              <a:t>Зөвлөх багш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 </a:t>
            </a:r>
            <a:r>
              <a:rPr lang="mn-MN" sz="1600" dirty="0" smtClean="0">
                <a:solidFill>
                  <a:schemeClr val="tx1"/>
                </a:solidFill>
                <a:latin typeface="Times New Roman" pitchFamily="18" charset="0"/>
                <a:cs typeface="Times New Roman" pitchFamily="18" charset="0"/>
              </a:rPr>
              <a:t>Б</a:t>
            </a:r>
            <a:r>
              <a:rPr lang="mn-MN" sz="1600" dirty="0" smtClean="0">
                <a:solidFill>
                  <a:schemeClr val="tx1"/>
                </a:solidFill>
                <a:latin typeface="Times New Roman" pitchFamily="18" charset="0"/>
                <a:cs typeface="Times New Roman" pitchFamily="18" charset="0"/>
              </a:rPr>
              <a:t>.Долгорсүрэн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магистр</a:t>
            </a:r>
            <a:r>
              <a:rPr lang="en-US" sz="1600" dirty="0" smtClean="0">
                <a:solidFill>
                  <a:schemeClr val="tx1"/>
                </a:solidFill>
                <a:latin typeface="Times New Roman" pitchFamily="18" charset="0"/>
                <a:cs typeface="Times New Roman" pitchFamily="18" charset="0"/>
              </a:rPr>
              <a:t>)</a:t>
            </a:r>
            <a:endParaRPr lang="mn-MN" sz="1600" dirty="0" smtClean="0">
              <a:solidFill>
                <a:schemeClr val="tx1"/>
              </a:solidFill>
              <a:latin typeface="Times New Roman" pitchFamily="18" charset="0"/>
              <a:cs typeface="Times New Roman" pitchFamily="18" charset="0"/>
            </a:endParaRPr>
          </a:p>
        </p:txBody>
      </p:sp>
      <p:sp>
        <p:nvSpPr>
          <p:cNvPr id="5" name="Rectangle 4"/>
          <p:cNvSpPr/>
          <p:nvPr/>
        </p:nvSpPr>
        <p:spPr>
          <a:xfrm>
            <a:off x="971600" y="404664"/>
            <a:ext cx="7128792" cy="1323439"/>
          </a:xfrm>
          <a:prstGeom prst="rect">
            <a:avLst/>
          </a:prstGeom>
        </p:spPr>
        <p:txBody>
          <a:bodyPr wrap="square">
            <a:spAutoFit/>
          </a:bodyPr>
          <a:lstStyle/>
          <a:p>
            <a:pPr algn="ctr"/>
            <a:r>
              <a:rPr lang="mn-MN" sz="2000" b="1" dirty="0" smtClean="0">
                <a:latin typeface="Times New Roman" pitchFamily="18" charset="0"/>
                <a:cs typeface="Times New Roman" pitchFamily="18" charset="0"/>
              </a:rPr>
              <a:t>МОНГОЛ </a:t>
            </a:r>
            <a:r>
              <a:rPr lang="mn-MN" sz="2000" b="1" dirty="0">
                <a:latin typeface="Times New Roman" pitchFamily="18" charset="0"/>
                <a:cs typeface="Times New Roman" pitchFamily="18" charset="0"/>
              </a:rPr>
              <a:t>УЛСЫН ШИНЖЛЭХ УХААН ТЕХНОЛОГИЙН ИХ СУРГУУЛЬ</a:t>
            </a:r>
            <a:endParaRPr lang="en-US" sz="2000" dirty="0">
              <a:latin typeface="Times New Roman" pitchFamily="18" charset="0"/>
              <a:cs typeface="Times New Roman" pitchFamily="18" charset="0"/>
            </a:endParaRPr>
          </a:p>
          <a:p>
            <a:pPr algn="ctr"/>
            <a:r>
              <a:rPr lang="mn-MN" sz="2000" b="1" dirty="0">
                <a:latin typeface="Times New Roman" pitchFamily="18" charset="0"/>
                <a:cs typeface="Times New Roman" pitchFamily="18" charset="0"/>
              </a:rPr>
              <a:t>КОМПЬЮТЕРИЙН ТЕХНИК МЕНЕЖМЕНТИЙН СУРГУУЛЬ</a:t>
            </a:r>
            <a:endParaRPr lang="en-US" sz="2000" dirty="0">
              <a:latin typeface="Times New Roman" pitchFamily="18" charset="0"/>
              <a:cs typeface="Times New Roman" pitchFamily="18" charset="0"/>
            </a:endParaRPr>
          </a:p>
        </p:txBody>
      </p:sp>
      <p:sp>
        <p:nvSpPr>
          <p:cNvPr id="6" name="Rectangle 5"/>
          <p:cNvSpPr/>
          <p:nvPr/>
        </p:nvSpPr>
        <p:spPr>
          <a:xfrm>
            <a:off x="2286000" y="2133600"/>
            <a:ext cx="6096000" cy="923330"/>
          </a:xfrm>
          <a:prstGeom prst="rect">
            <a:avLst/>
          </a:prstGeom>
        </p:spPr>
        <p:txBody>
          <a:bodyPr wrap="square">
            <a:spAutoFit/>
          </a:bodyPr>
          <a:lstStyle/>
          <a:p>
            <a:pPr algn="r"/>
            <a:r>
              <a:rPr lang="mn-MN" dirty="0">
                <a:latin typeface="Times New Roman" pitchFamily="18" charset="0"/>
                <a:cs typeface="Times New Roman" pitchFamily="18" charset="0"/>
              </a:rPr>
              <a:t>Мэргэжил: Мэдээллийн систем </a:t>
            </a:r>
            <a:endParaRPr lang="mn-MN" dirty="0" smtClean="0">
              <a:latin typeface="Times New Roman" pitchFamily="18" charset="0"/>
              <a:cs typeface="Times New Roman" pitchFamily="18" charset="0"/>
            </a:endParaRPr>
          </a:p>
          <a:p>
            <a:pPr algn="r"/>
            <a:r>
              <a:rPr lang="mn-MN" dirty="0" smtClean="0">
                <a:latin typeface="Times New Roman" pitchFamily="18" charset="0"/>
                <a:cs typeface="Times New Roman" pitchFamily="18" charset="0"/>
              </a:rPr>
              <a:t>Мэргэжлийн </a:t>
            </a:r>
            <a:r>
              <a:rPr lang="mn-MN" dirty="0">
                <a:latin typeface="Times New Roman" pitchFamily="18" charset="0"/>
                <a:cs typeface="Times New Roman" pitchFamily="18" charset="0"/>
              </a:rPr>
              <a:t>индекс: </a:t>
            </a:r>
            <a:r>
              <a:rPr lang="en-US" dirty="0" smtClean="0">
                <a:latin typeface="Times New Roman" pitchFamily="18" charset="0"/>
                <a:cs typeface="Times New Roman" pitchFamily="18" charset="0"/>
              </a:rPr>
              <a:t>D524000</a:t>
            </a:r>
            <a:endParaRPr lang="mn-MN" dirty="0" smtClean="0">
              <a:latin typeface="Times New Roman" pitchFamily="18" charset="0"/>
              <a:cs typeface="Times New Roman" pitchFamily="18" charset="0"/>
            </a:endParaRPr>
          </a:p>
          <a:p>
            <a:pPr algn="r"/>
            <a:r>
              <a:rPr lang="mn-MN" dirty="0">
                <a:latin typeface="Times New Roman" pitchFamily="18" charset="0"/>
                <a:cs typeface="Times New Roman" pitchFamily="18" charset="0"/>
              </a:rPr>
              <a:t>Бакалаврын дипломын </a:t>
            </a:r>
            <a:r>
              <a:rPr lang="mn-MN" dirty="0" smtClean="0">
                <a:latin typeface="Times New Roman" pitchFamily="18" charset="0"/>
                <a:cs typeface="Times New Roman" pitchFamily="18" charset="0"/>
              </a:rPr>
              <a:t>төсөл</a:t>
            </a:r>
            <a:endParaRPr lang="en-US" dirty="0">
              <a:latin typeface="Times New Roman" pitchFamily="18" charset="0"/>
              <a:cs typeface="Times New Roman" pitchFamily="18" charset="0"/>
            </a:endParaRPr>
          </a:p>
        </p:txBody>
      </p:sp>
      <p:sp>
        <p:nvSpPr>
          <p:cNvPr id="8" name="Rectangle 7"/>
          <p:cNvSpPr/>
          <p:nvPr/>
        </p:nvSpPr>
        <p:spPr>
          <a:xfrm>
            <a:off x="179512" y="6095037"/>
            <a:ext cx="8742040" cy="646331"/>
          </a:xfrm>
          <a:prstGeom prst="rect">
            <a:avLst/>
          </a:prstGeom>
        </p:spPr>
        <p:txBody>
          <a:bodyPr wrap="square">
            <a:spAutoFit/>
          </a:bodyPr>
          <a:lstStyle/>
          <a:p>
            <a:pPr algn="ctr"/>
            <a:r>
              <a:rPr lang="mn-MN" dirty="0" smtClean="0">
                <a:latin typeface="Times New Roman" pitchFamily="18" charset="0"/>
                <a:cs typeface="Times New Roman" pitchFamily="18" charset="0"/>
              </a:rPr>
              <a:t>Улаанбаатар </a:t>
            </a:r>
            <a:endParaRPr lang="mn-MN" dirty="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201</a:t>
            </a:r>
            <a:r>
              <a:rPr lang="mn-MN" dirty="0" smtClean="0">
                <a:latin typeface="Times New Roman" pitchFamily="18" charset="0"/>
                <a:cs typeface="Times New Roman" pitchFamily="18" charset="0"/>
              </a:rPr>
              <a:t>3</a:t>
            </a:r>
            <a:r>
              <a:rPr lang="mn-M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09.</a:t>
            </a:r>
            <a:r>
              <a:rPr lang="mn-MN" dirty="0" smtClean="0">
                <a:latin typeface="Times New Roman" pitchFamily="18" charset="0"/>
                <a:cs typeface="Times New Roman" pitchFamily="18" charset="0"/>
              </a:rPr>
              <a:t>30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9" name="Picture 3" descr="C:\Documents and Settings\Sod-Od Batzorig\Desktop\logo.png"/>
          <p:cNvPicPr>
            <a:picLocks noChangeAspect="1" noChangeArrowheads="1"/>
          </p:cNvPicPr>
          <p:nvPr/>
        </p:nvPicPr>
        <p:blipFill>
          <a:blip r:embed="rId2" cstate="print"/>
          <a:srcRect/>
          <a:stretch>
            <a:fillRect/>
          </a:stretch>
        </p:blipFill>
        <p:spPr bwMode="auto">
          <a:xfrm>
            <a:off x="144016" y="332656"/>
            <a:ext cx="971600" cy="936104"/>
          </a:xfrm>
          <a:prstGeom prst="rect">
            <a:avLst/>
          </a:prstGeom>
          <a:noFill/>
          <a:effectLst>
            <a:outerShdw blurRad="76200" dir="18900000" sy="23000" kx="-1200000" algn="bl" rotWithShape="0">
              <a:prstClr val="black">
                <a:alpha val="20000"/>
              </a:prstClr>
            </a:outerShdw>
          </a:effectLst>
        </p:spPr>
      </p:pic>
      <p:pic>
        <p:nvPicPr>
          <p:cNvPr id="10" name="Picture 4" descr="C:\Documents and Settings\Sod-Od Batzorig\Desktop\logo3.png"/>
          <p:cNvPicPr>
            <a:picLocks noChangeAspect="1" noChangeArrowheads="1"/>
          </p:cNvPicPr>
          <p:nvPr/>
        </p:nvPicPr>
        <p:blipFill>
          <a:blip r:embed="rId3" cstate="print"/>
          <a:srcRect/>
          <a:stretch>
            <a:fillRect/>
          </a:stretch>
        </p:blipFill>
        <p:spPr bwMode="auto">
          <a:xfrm>
            <a:off x="8066533" y="260648"/>
            <a:ext cx="969963" cy="1069975"/>
          </a:xfrm>
          <a:prstGeom prst="rect">
            <a:avLst/>
          </a:prstGeom>
          <a:noFill/>
          <a:effectLst>
            <a:outerShdw blurRad="76200" dir="18900000" sy="23000" kx="-1200000" algn="bl" rotWithShape="0">
              <a:prstClr val="black">
                <a:alpha val="20000"/>
              </a:prstClr>
            </a:outerShdw>
          </a:effectLst>
        </p:spPr>
      </p:pic>
      <p:sp>
        <p:nvSpPr>
          <p:cNvPr id="11" name="Slide Number Placeholder 10"/>
          <p:cNvSpPr>
            <a:spLocks noGrp="1"/>
          </p:cNvSpPr>
          <p:nvPr>
            <p:ph type="sldNum" sz="quarter" idx="12"/>
          </p:nvPr>
        </p:nvSpPr>
        <p:spPr/>
        <p:txBody>
          <a:bodyPr/>
          <a:lstStyle/>
          <a:p>
            <a:fld id="{550D2ABF-8F26-460C-A854-88DCC05FBEB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kflow new.jpg"/>
          <p:cNvPicPr/>
          <p:nvPr/>
        </p:nvPicPr>
        <p:blipFill>
          <a:blip r:embed="rId2"/>
          <a:stretch>
            <a:fillRect/>
          </a:stretch>
        </p:blipFill>
        <p:spPr>
          <a:xfrm>
            <a:off x="304800" y="1219200"/>
            <a:ext cx="8534400" cy="3962400"/>
          </a:xfrm>
          <a:prstGeom prst="rect">
            <a:avLst/>
          </a:prstGeom>
        </p:spPr>
      </p:pic>
      <p:sp>
        <p:nvSpPr>
          <p:cNvPr id="3" name="Rectangle 2"/>
          <p:cNvSpPr/>
          <p:nvPr/>
        </p:nvSpPr>
        <p:spPr>
          <a:xfrm>
            <a:off x="2819400" y="457200"/>
            <a:ext cx="3768789" cy="369332"/>
          </a:xfrm>
          <a:prstGeom prst="rect">
            <a:avLst/>
          </a:prstGeom>
        </p:spPr>
        <p:txBody>
          <a:bodyPr wrap="none">
            <a:spAutoFit/>
          </a:bodyPr>
          <a:lstStyle/>
          <a:p>
            <a:r>
              <a:rPr lang="en-US" dirty="0" smtClean="0"/>
              <a:t>Work flow – </a:t>
            </a:r>
            <a:r>
              <a:rPr lang="mn-MN" dirty="0" smtClean="0"/>
              <a:t>диаграм үндсэн систем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kflow new.jpg"/>
          <p:cNvPicPr>
            <a:picLocks noChangeAspect="1"/>
          </p:cNvPicPr>
          <p:nvPr/>
        </p:nvPicPr>
        <p:blipFill>
          <a:blip r:embed="rId2"/>
          <a:stretch>
            <a:fillRect/>
          </a:stretch>
        </p:blipFill>
        <p:spPr>
          <a:xfrm>
            <a:off x="0" y="1685995"/>
            <a:ext cx="9144000" cy="3486009"/>
          </a:xfrm>
          <a:prstGeom prst="rect">
            <a:avLst/>
          </a:prstGeom>
        </p:spPr>
      </p:pic>
      <p:sp>
        <p:nvSpPr>
          <p:cNvPr id="3" name="Rectangle 2"/>
          <p:cNvSpPr/>
          <p:nvPr/>
        </p:nvSpPr>
        <p:spPr>
          <a:xfrm>
            <a:off x="2971800" y="304800"/>
            <a:ext cx="2995757" cy="769441"/>
          </a:xfrm>
          <a:prstGeom prst="rect">
            <a:avLst/>
          </a:prstGeom>
        </p:spPr>
        <p:txBody>
          <a:bodyPr wrap="none">
            <a:spAutoFit/>
          </a:bodyPr>
          <a:lstStyle/>
          <a:p>
            <a:r>
              <a:rPr lang="en-US" sz="4400" dirty="0" smtClean="0">
                <a:latin typeface="Arial" pitchFamily="34" charset="0"/>
                <a:ea typeface="Times New Roman" pitchFamily="18" charset="0"/>
                <a:cs typeface="Arial" pitchFamily="34" charset="0"/>
              </a:rPr>
              <a:t>Work Flow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kflow user.jpg"/>
          <p:cNvPicPr>
            <a:picLocks noChangeAspect="1"/>
          </p:cNvPicPr>
          <p:nvPr/>
        </p:nvPicPr>
        <p:blipFill>
          <a:blip r:embed="rId2"/>
          <a:stretch>
            <a:fillRect/>
          </a:stretch>
        </p:blipFill>
        <p:spPr>
          <a:xfrm>
            <a:off x="1195387" y="1109662"/>
            <a:ext cx="6753225" cy="4638675"/>
          </a:xfrm>
          <a:prstGeom prst="rect">
            <a:avLst/>
          </a:prstGeom>
        </p:spPr>
      </p:pic>
      <p:sp>
        <p:nvSpPr>
          <p:cNvPr id="3" name="Rectangle 2"/>
          <p:cNvSpPr/>
          <p:nvPr/>
        </p:nvSpPr>
        <p:spPr>
          <a:xfrm>
            <a:off x="2438400" y="228600"/>
            <a:ext cx="4060984" cy="369332"/>
          </a:xfrm>
          <a:prstGeom prst="rect">
            <a:avLst/>
          </a:prstGeom>
        </p:spPr>
        <p:txBody>
          <a:bodyPr wrap="none">
            <a:spAutoFit/>
          </a:bodyPr>
          <a:lstStyle/>
          <a:p>
            <a:r>
              <a:rPr lang="mn-MN" dirty="0" smtClean="0"/>
              <a:t>Ашиглсны дараах хэрэглэгчийн байдал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1(оюутны хэсэг ).jpg">
            <a:hlinkClick r:id="rId2" action="ppaction://hlinkfile"/>
          </p:cNvPr>
          <p:cNvPicPr/>
          <p:nvPr/>
        </p:nvPicPr>
        <p:blipFill>
          <a:blip r:embed="rId3"/>
          <a:stretch>
            <a:fillRect/>
          </a:stretch>
        </p:blipFill>
        <p:spPr>
          <a:xfrm>
            <a:off x="381000" y="533400"/>
            <a:ext cx="8382000" cy="5943600"/>
          </a:xfrm>
          <a:prstGeom prst="rect">
            <a:avLst/>
          </a:prstGeom>
        </p:spPr>
      </p:pic>
      <p:sp>
        <p:nvSpPr>
          <p:cNvPr id="3" name="Rectangle 2"/>
          <p:cNvSpPr/>
          <p:nvPr/>
        </p:nvSpPr>
        <p:spPr>
          <a:xfrm>
            <a:off x="3200400" y="87868"/>
            <a:ext cx="2271006" cy="369332"/>
          </a:xfrm>
          <a:prstGeom prst="rect">
            <a:avLst/>
          </a:prstGeom>
        </p:spPr>
        <p:txBody>
          <a:bodyPr wrap="none">
            <a:spAutoFit/>
          </a:bodyPr>
          <a:lstStyle/>
          <a:p>
            <a:r>
              <a:rPr lang="mn-MN" dirty="0" smtClean="0"/>
              <a:t>Оюутан дүнгээ харах </a:t>
            </a:r>
            <a:endParaRPr lang="en-US" dirty="0"/>
          </a:p>
        </p:txBody>
      </p:sp>
      <p:sp>
        <p:nvSpPr>
          <p:cNvPr id="4" name="Down Arrow 3"/>
          <p:cNvSpPr/>
          <p:nvPr/>
        </p:nvSpPr>
        <p:spPr>
          <a:xfrm>
            <a:off x="6781800" y="-762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хэрэглэгчийн хэсэг.jpg"/>
          <p:cNvPicPr/>
          <p:nvPr/>
        </p:nvPicPr>
        <p:blipFill>
          <a:blip r:embed="rId2"/>
          <a:stretch>
            <a:fillRect/>
          </a:stretch>
        </p:blipFill>
        <p:spPr>
          <a:xfrm>
            <a:off x="1371600" y="1295400"/>
            <a:ext cx="4524375" cy="2590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2(оюутны хэсэг ).jpg"/>
          <p:cNvPicPr/>
          <p:nvPr/>
        </p:nvPicPr>
        <p:blipFill>
          <a:blip r:embed="rId2"/>
          <a:stretch>
            <a:fillRect/>
          </a:stretch>
        </p:blipFill>
        <p:spPr>
          <a:xfrm>
            <a:off x="381000" y="533400"/>
            <a:ext cx="7924800" cy="5638800"/>
          </a:xfrm>
          <a:prstGeom prst="rect">
            <a:avLst/>
          </a:prstGeom>
        </p:spPr>
      </p:pic>
      <p:sp>
        <p:nvSpPr>
          <p:cNvPr id="3" name="Rectangle 2"/>
          <p:cNvSpPr/>
          <p:nvPr/>
        </p:nvSpPr>
        <p:spPr>
          <a:xfrm>
            <a:off x="3276600" y="87868"/>
            <a:ext cx="3054682" cy="369332"/>
          </a:xfrm>
          <a:prstGeom prst="rect">
            <a:avLst/>
          </a:prstGeom>
        </p:spPr>
        <p:txBody>
          <a:bodyPr wrap="none">
            <a:spAutoFit/>
          </a:bodyPr>
          <a:lstStyle/>
          <a:p>
            <a:r>
              <a:rPr lang="mn-MN" dirty="0" smtClean="0">
                <a:latin typeface="Arial" pitchFamily="34" charset="0"/>
                <a:ea typeface="Times New Roman" pitchFamily="18" charset="0"/>
                <a:cs typeface="Arial" pitchFamily="34" charset="0"/>
              </a:rPr>
              <a:t>Оюутны лаб ын дүн харах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3(Багшийн хэсэг).jpg">
            <a:hlinkClick r:id="rId2" action="ppaction://hlinkfile"/>
          </p:cNvPr>
          <p:cNvPicPr/>
          <p:nvPr/>
        </p:nvPicPr>
        <p:blipFill>
          <a:blip r:embed="rId3"/>
          <a:stretch>
            <a:fillRect/>
          </a:stretch>
        </p:blipFill>
        <p:spPr>
          <a:xfrm>
            <a:off x="457200" y="609600"/>
            <a:ext cx="8077200" cy="5715000"/>
          </a:xfrm>
          <a:prstGeom prst="rect">
            <a:avLst/>
          </a:prstGeom>
        </p:spPr>
      </p:pic>
      <p:sp>
        <p:nvSpPr>
          <p:cNvPr id="3" name="Rectangle 2"/>
          <p:cNvSpPr/>
          <p:nvPr/>
        </p:nvSpPr>
        <p:spPr>
          <a:xfrm>
            <a:off x="3429000" y="152400"/>
            <a:ext cx="2818720" cy="369332"/>
          </a:xfrm>
          <a:prstGeom prst="rect">
            <a:avLst/>
          </a:prstGeom>
        </p:spPr>
        <p:txBody>
          <a:bodyPr wrap="none">
            <a:spAutoFit/>
          </a:bodyPr>
          <a:lstStyle/>
          <a:p>
            <a:r>
              <a:rPr lang="mn-MN" dirty="0" smtClean="0">
                <a:latin typeface="Arial" pitchFamily="34" charset="0"/>
                <a:cs typeface="Arial" pitchFamily="34" charset="0"/>
              </a:rPr>
              <a:t>Багшийн журнал хуудас </a:t>
            </a:r>
            <a:endParaRPr lang="en-US" dirty="0"/>
          </a:p>
        </p:txBody>
      </p:sp>
      <p:sp>
        <p:nvSpPr>
          <p:cNvPr id="4" name="Down Arrow 3"/>
          <p:cNvSpPr/>
          <p:nvPr/>
        </p:nvSpPr>
        <p:spPr>
          <a:xfrm>
            <a:off x="4572000" y="22098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дүн өөрчлөх.jpg"/>
          <p:cNvPicPr/>
          <p:nvPr/>
        </p:nvPicPr>
        <p:blipFill>
          <a:blip r:embed="rId2"/>
          <a:stretch>
            <a:fillRect/>
          </a:stretch>
        </p:blipFill>
        <p:spPr>
          <a:xfrm>
            <a:off x="1295400" y="1219200"/>
            <a:ext cx="3590925" cy="1657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4(Багшийн хэсэг).jpg"/>
          <p:cNvPicPr/>
          <p:nvPr/>
        </p:nvPicPr>
        <p:blipFill>
          <a:blip r:embed="rId2"/>
          <a:stretch>
            <a:fillRect/>
          </a:stretch>
        </p:blipFill>
        <p:spPr>
          <a:xfrm>
            <a:off x="381000" y="609600"/>
            <a:ext cx="8077200" cy="5791200"/>
          </a:xfrm>
          <a:prstGeom prst="rect">
            <a:avLst/>
          </a:prstGeom>
        </p:spPr>
      </p:pic>
      <p:sp>
        <p:nvSpPr>
          <p:cNvPr id="3" name="Rectangle 2"/>
          <p:cNvSpPr/>
          <p:nvPr/>
        </p:nvSpPr>
        <p:spPr>
          <a:xfrm>
            <a:off x="3429000" y="152400"/>
            <a:ext cx="2859694" cy="369332"/>
          </a:xfrm>
          <a:prstGeom prst="rect">
            <a:avLst/>
          </a:prstGeom>
        </p:spPr>
        <p:txBody>
          <a:bodyPr wrap="none">
            <a:spAutoFit/>
          </a:bodyPr>
          <a:lstStyle/>
          <a:p>
            <a:r>
              <a:rPr lang="mn-MN" dirty="0" smtClean="0"/>
              <a:t>Багшийн хичээлийн хуудас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5(Багшийн хэсэг).jpg"/>
          <p:cNvPicPr/>
          <p:nvPr/>
        </p:nvPicPr>
        <p:blipFill>
          <a:blip r:embed="rId2"/>
          <a:stretch>
            <a:fillRect/>
          </a:stretch>
        </p:blipFill>
        <p:spPr>
          <a:xfrm>
            <a:off x="381000" y="685800"/>
            <a:ext cx="8229600" cy="5638800"/>
          </a:xfrm>
          <a:prstGeom prst="rect">
            <a:avLst/>
          </a:prstGeom>
        </p:spPr>
      </p:pic>
      <p:sp>
        <p:nvSpPr>
          <p:cNvPr id="3" name="Rectangle 2"/>
          <p:cNvSpPr/>
          <p:nvPr/>
        </p:nvSpPr>
        <p:spPr>
          <a:xfrm>
            <a:off x="3352800" y="152400"/>
            <a:ext cx="2481385" cy="369332"/>
          </a:xfrm>
          <a:prstGeom prst="rect">
            <a:avLst/>
          </a:prstGeom>
        </p:spPr>
        <p:txBody>
          <a:bodyPr wrap="none">
            <a:spAutoFit/>
          </a:bodyPr>
          <a:lstStyle/>
          <a:p>
            <a:r>
              <a:rPr lang="mn-MN" dirty="0" smtClean="0"/>
              <a:t>Ирц бүртгэлийн хуудас </a:t>
            </a:r>
            <a:endParaRPr lang="en-US" dirty="0"/>
          </a:p>
        </p:txBody>
      </p:sp>
      <p:sp>
        <p:nvSpPr>
          <p:cNvPr id="4" name="Down Arrow 3"/>
          <p:cNvSpPr/>
          <p:nvPr/>
        </p:nvSpPr>
        <p:spPr>
          <a:xfrm>
            <a:off x="5105400" y="20574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Times New Roman" pitchFamily="18" charset="0"/>
                <a:cs typeface="Times New Roman" pitchFamily="18" charset="0"/>
              </a:rPr>
              <a:t>Агуулга</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mn-MN" dirty="0" smtClean="0">
                <a:latin typeface="Times New Roman" pitchFamily="18" charset="0"/>
                <a:cs typeface="Times New Roman" pitchFamily="18" charset="0"/>
              </a:rPr>
              <a:t>Зорилго</a:t>
            </a:r>
            <a:endParaRPr lang="en-US" dirty="0" smtClean="0">
              <a:latin typeface="Times New Roman" pitchFamily="18" charset="0"/>
              <a:cs typeface="Times New Roman" pitchFamily="18" charset="0"/>
            </a:endParaRPr>
          </a:p>
          <a:p>
            <a:r>
              <a:rPr lang="mn-MN" dirty="0" smtClean="0">
                <a:latin typeface="Times New Roman" pitchFamily="18" charset="0"/>
                <a:cs typeface="Times New Roman" pitchFamily="18" charset="0"/>
              </a:rPr>
              <a:t>Хэрэглэгчид</a:t>
            </a:r>
            <a:endParaRPr lang="mn-M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Use </a:t>
            </a:r>
            <a:r>
              <a:rPr lang="en-US" dirty="0" smtClean="0">
                <a:latin typeface="Times New Roman" pitchFamily="18" charset="0"/>
                <a:cs typeface="Times New Roman" pitchFamily="18" charset="0"/>
              </a:rPr>
              <a:t>case</a:t>
            </a:r>
          </a:p>
          <a:p>
            <a:r>
              <a:rPr lang="mn-MN" dirty="0" smtClean="0">
                <a:latin typeface="Times New Roman" pitchFamily="18" charset="0"/>
                <a:cs typeface="Times New Roman" pitchFamily="18" charset="0"/>
              </a:rPr>
              <a:t>Класс</a:t>
            </a:r>
            <a:r>
              <a:rPr lang="en-US" dirty="0" smtClean="0">
                <a:latin typeface="Times New Roman" pitchFamily="18" charset="0"/>
                <a:cs typeface="Times New Roman" pitchFamily="18" charset="0"/>
              </a:rPr>
              <a:t>, </a:t>
            </a:r>
            <a:r>
              <a:rPr lang="mn-MN" dirty="0" smtClean="0">
                <a:latin typeface="Times New Roman" pitchFamily="18" charset="0"/>
                <a:cs typeface="Times New Roman" pitchFamily="18" charset="0"/>
              </a:rPr>
              <a:t>дэс </a:t>
            </a:r>
            <a:r>
              <a:rPr lang="mn-MN" dirty="0" smtClean="0">
                <a:latin typeface="Times New Roman" pitchFamily="18" charset="0"/>
                <a:cs typeface="Times New Roman" pitchFamily="18" charset="0"/>
              </a:rPr>
              <a:t>дараалал</a:t>
            </a:r>
          </a:p>
          <a:p>
            <a:r>
              <a:rPr lang="mn-MN" dirty="0" smtClean="0">
                <a:latin typeface="Times New Roman" pitchFamily="18" charset="0"/>
                <a:cs typeface="Times New Roman" pitchFamily="18" charset="0"/>
              </a:rPr>
              <a:t>Тестийн зохиомж</a:t>
            </a:r>
          </a:p>
          <a:p>
            <a:r>
              <a:rPr lang="mn-MN" dirty="0" smtClean="0">
                <a:latin typeface="Times New Roman" pitchFamily="18" charset="0"/>
                <a:cs typeface="Times New Roman" pitchFamily="18" charset="0"/>
              </a:rPr>
              <a:t>Дүгнэлт</a:t>
            </a:r>
            <a:endParaRPr lang="mn-MN" dirty="0" smtClean="0">
              <a:latin typeface="Times New Roman" pitchFamily="18" charset="0"/>
              <a:cs typeface="Times New Roman" pitchFamily="18" charset="0"/>
            </a:endParaRPr>
          </a:p>
          <a:p>
            <a:endParaRPr lang="mn-MN" dirty="0" smtClean="0">
              <a:latin typeface="Times New Roman" pitchFamily="18" charset="0"/>
              <a:cs typeface="Times New Roman" pitchFamily="18" charset="0"/>
            </a:endParaRPr>
          </a:p>
          <a:p>
            <a:endParaRPr lang="mn-M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28BBBE-518C-4163-844C-93FF5B3BD29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дүн оруулах.jpg"/>
          <p:cNvPicPr/>
          <p:nvPr/>
        </p:nvPicPr>
        <p:blipFill>
          <a:blip r:embed="rId2"/>
          <a:stretch>
            <a:fillRect/>
          </a:stretch>
        </p:blipFill>
        <p:spPr>
          <a:xfrm>
            <a:off x="2209800" y="1752600"/>
            <a:ext cx="3467100" cy="1943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Дэлгэцийн зохиомж 6(Зөвлөх багшийн хэсэг ).jpg"/>
          <p:cNvPicPr/>
          <p:nvPr/>
        </p:nvPicPr>
        <p:blipFill>
          <a:blip r:embed="rId2"/>
          <a:stretch>
            <a:fillRect/>
          </a:stretch>
        </p:blipFill>
        <p:spPr>
          <a:xfrm>
            <a:off x="381000" y="685800"/>
            <a:ext cx="8077200" cy="5562600"/>
          </a:xfrm>
          <a:prstGeom prst="rect">
            <a:avLst/>
          </a:prstGeom>
        </p:spPr>
      </p:pic>
      <p:sp>
        <p:nvSpPr>
          <p:cNvPr id="3" name="Rectangle 2"/>
          <p:cNvSpPr/>
          <p:nvPr/>
        </p:nvSpPr>
        <p:spPr>
          <a:xfrm>
            <a:off x="2971800" y="228600"/>
            <a:ext cx="2509277" cy="369332"/>
          </a:xfrm>
          <a:prstGeom prst="rect">
            <a:avLst/>
          </a:prstGeom>
        </p:spPr>
        <p:txBody>
          <a:bodyPr wrap="none">
            <a:spAutoFit/>
          </a:bodyPr>
          <a:lstStyle/>
          <a:p>
            <a:r>
              <a:rPr lang="mn-MN" dirty="0" smtClean="0"/>
              <a:t>Зөвлөх багшийн хуудас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169919" y="1066800"/>
            <a:ext cx="2545081" cy="369332"/>
          </a:xfrm>
          <a:prstGeom prst="rect">
            <a:avLst/>
          </a:prstGeom>
          <a:noFill/>
        </p:spPr>
        <p:txBody>
          <a:bodyPr wrap="square" rtlCol="0">
            <a:spAutoFit/>
          </a:bodyPr>
          <a:lstStyle/>
          <a:p>
            <a:r>
              <a:rPr lang="en-US" dirty="0" smtClean="0"/>
              <a:t>ERD </a:t>
            </a:r>
            <a:r>
              <a:rPr lang="mn-MN" dirty="0" smtClean="0"/>
              <a:t>диаграм </a:t>
            </a:r>
            <a:endParaRPr lang="en-US" dirty="0"/>
          </a:p>
        </p:txBody>
      </p:sp>
      <p:sp>
        <p:nvSpPr>
          <p:cNvPr id="4" name="TextBox 3"/>
          <p:cNvSpPr txBox="1"/>
          <p:nvPr/>
        </p:nvSpPr>
        <p:spPr>
          <a:xfrm flipH="1">
            <a:off x="3246119" y="2133600"/>
            <a:ext cx="2545081" cy="369332"/>
          </a:xfrm>
          <a:prstGeom prst="rect">
            <a:avLst/>
          </a:prstGeom>
          <a:noFill/>
        </p:spPr>
        <p:txBody>
          <a:bodyPr wrap="square" rtlCol="0">
            <a:spAutoFit/>
          </a:bodyPr>
          <a:lstStyle/>
          <a:p>
            <a:r>
              <a:rPr lang="mn-MN" dirty="0" smtClean="0"/>
              <a:t>Класс </a:t>
            </a:r>
            <a:r>
              <a:rPr lang="en-US" dirty="0" smtClean="0"/>
              <a:t> </a:t>
            </a:r>
            <a:r>
              <a:rPr lang="mn-MN" dirty="0" smtClean="0"/>
              <a:t>диаграм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ctivity diag 1(Багш даалгавар дээр дүн тавих ).jpg"/>
          <p:cNvPicPr/>
          <p:nvPr/>
        </p:nvPicPr>
        <p:blipFill>
          <a:blip r:embed="rId2"/>
          <a:stretch>
            <a:fillRect/>
          </a:stretch>
        </p:blipFill>
        <p:spPr>
          <a:xfrm>
            <a:off x="304800" y="762000"/>
            <a:ext cx="4216918" cy="5943600"/>
          </a:xfrm>
          <a:prstGeom prst="rect">
            <a:avLst/>
          </a:prstGeom>
        </p:spPr>
      </p:pic>
      <p:pic>
        <p:nvPicPr>
          <p:cNvPr id="4" name="Picture 3" descr="Activity diag 1(Багш ирц дээр дүн тавих ).jpg"/>
          <p:cNvPicPr/>
          <p:nvPr/>
        </p:nvPicPr>
        <p:blipFill>
          <a:blip r:embed="rId3"/>
          <a:stretch>
            <a:fillRect/>
          </a:stretch>
        </p:blipFill>
        <p:spPr>
          <a:xfrm>
            <a:off x="4724400" y="724218"/>
            <a:ext cx="3886200" cy="5981382"/>
          </a:xfrm>
          <a:prstGeom prst="rect">
            <a:avLst/>
          </a:prstGeom>
        </p:spPr>
      </p:pic>
      <p:sp>
        <p:nvSpPr>
          <p:cNvPr id="6" name="Rectangle 5"/>
          <p:cNvSpPr/>
          <p:nvPr/>
        </p:nvSpPr>
        <p:spPr>
          <a:xfrm>
            <a:off x="762000" y="228600"/>
            <a:ext cx="3309367" cy="369332"/>
          </a:xfrm>
          <a:prstGeom prst="rect">
            <a:avLst/>
          </a:prstGeom>
        </p:spPr>
        <p:txBody>
          <a:bodyPr wrap="none">
            <a:spAutoFit/>
          </a:bodyPr>
          <a:lstStyle/>
          <a:p>
            <a:r>
              <a:rPr lang="mn-MN" dirty="0" smtClean="0">
                <a:latin typeface="Arial" pitchFamily="34" charset="0"/>
                <a:cs typeface="Arial" pitchFamily="34" charset="0"/>
              </a:rPr>
              <a:t>Дүн оруулах </a:t>
            </a:r>
            <a:r>
              <a:rPr lang="en-US" dirty="0" smtClean="0">
                <a:latin typeface="Arial" pitchFamily="34" charset="0"/>
                <a:cs typeface="Arial" pitchFamily="34" charset="0"/>
              </a:rPr>
              <a:t>Activity </a:t>
            </a:r>
            <a:r>
              <a:rPr lang="mn-MN" dirty="0" smtClean="0">
                <a:latin typeface="Arial" pitchFamily="34" charset="0"/>
                <a:cs typeface="Arial" pitchFamily="34" charset="0"/>
              </a:rPr>
              <a:t>диаграм </a:t>
            </a:r>
            <a:endParaRPr lang="en-US" dirty="0"/>
          </a:p>
        </p:txBody>
      </p:sp>
      <p:sp>
        <p:nvSpPr>
          <p:cNvPr id="7" name="Rectangle 6"/>
          <p:cNvSpPr/>
          <p:nvPr/>
        </p:nvSpPr>
        <p:spPr>
          <a:xfrm>
            <a:off x="4767833" y="228600"/>
            <a:ext cx="3267689" cy="369332"/>
          </a:xfrm>
          <a:prstGeom prst="rect">
            <a:avLst/>
          </a:prstGeom>
        </p:spPr>
        <p:txBody>
          <a:bodyPr wrap="none">
            <a:spAutoFit/>
          </a:bodyPr>
          <a:lstStyle/>
          <a:p>
            <a:r>
              <a:rPr lang="mn-MN" dirty="0" smtClean="0">
                <a:latin typeface="Arial" pitchFamily="34" charset="0"/>
                <a:cs typeface="Arial" pitchFamily="34" charset="0"/>
              </a:rPr>
              <a:t>Ирц бүртгэх </a:t>
            </a:r>
            <a:r>
              <a:rPr lang="en-US" dirty="0" smtClean="0">
                <a:latin typeface="Arial" pitchFamily="34" charset="0"/>
                <a:cs typeface="Arial" pitchFamily="34" charset="0"/>
              </a:rPr>
              <a:t>Activity </a:t>
            </a:r>
            <a:r>
              <a:rPr lang="mn-MN" dirty="0" smtClean="0">
                <a:latin typeface="Arial" pitchFamily="34" charset="0"/>
                <a:cs typeface="Arial" pitchFamily="34" charset="0"/>
              </a:rPr>
              <a:t>диаграм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quence (зааж буй хичээлийн жагсаалт харах).jpg"/>
          <p:cNvPicPr/>
          <p:nvPr/>
        </p:nvPicPr>
        <p:blipFill>
          <a:blip r:embed="rId2"/>
          <a:stretch>
            <a:fillRect/>
          </a:stretch>
        </p:blipFill>
        <p:spPr>
          <a:xfrm>
            <a:off x="457200" y="457200"/>
            <a:ext cx="8153400" cy="6019799"/>
          </a:xfrm>
          <a:prstGeom prst="rect">
            <a:avLst/>
          </a:prstGeom>
        </p:spPr>
      </p:pic>
      <p:sp>
        <p:nvSpPr>
          <p:cNvPr id="3" name="Rectangle 2"/>
          <p:cNvSpPr/>
          <p:nvPr/>
        </p:nvSpPr>
        <p:spPr>
          <a:xfrm>
            <a:off x="3124200" y="228600"/>
            <a:ext cx="4717189" cy="369332"/>
          </a:xfrm>
          <a:prstGeom prst="rect">
            <a:avLst/>
          </a:prstGeom>
        </p:spPr>
        <p:txBody>
          <a:bodyPr wrap="none">
            <a:spAutoFit/>
          </a:bodyPr>
          <a:lstStyle/>
          <a:p>
            <a:r>
              <a:rPr lang="mn-MN" dirty="0" smtClean="0"/>
              <a:t>Даалгаварын оноо тавих Дарааллын диаграм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quence diagram (Оюутнуудын дүн харах).jpg"/>
          <p:cNvPicPr/>
          <p:nvPr/>
        </p:nvPicPr>
        <p:blipFill>
          <a:blip r:embed="rId2"/>
          <a:stretch>
            <a:fillRect/>
          </a:stretch>
        </p:blipFill>
        <p:spPr>
          <a:xfrm>
            <a:off x="762000" y="457200"/>
            <a:ext cx="7467600" cy="5943600"/>
          </a:xfrm>
          <a:prstGeom prst="rect">
            <a:avLst/>
          </a:prstGeom>
        </p:spPr>
      </p:pic>
      <p:sp>
        <p:nvSpPr>
          <p:cNvPr id="3" name="Rectangle 2"/>
          <p:cNvSpPr/>
          <p:nvPr/>
        </p:nvSpPr>
        <p:spPr>
          <a:xfrm>
            <a:off x="3581400" y="228600"/>
            <a:ext cx="4679743" cy="369332"/>
          </a:xfrm>
          <a:prstGeom prst="rect">
            <a:avLst/>
          </a:prstGeom>
        </p:spPr>
        <p:txBody>
          <a:bodyPr wrap="none">
            <a:spAutoFit/>
          </a:bodyPr>
          <a:lstStyle/>
          <a:p>
            <a:r>
              <a:rPr lang="mn-MN" dirty="0" smtClean="0"/>
              <a:t>Дүнгийн мэдээлэл харах Дарааллын диаграм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685800"/>
            <a:ext cx="822960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lang="mn-MN" sz="3600" b="1" dirty="0" smtClean="0">
                <a:latin typeface="Arial" pitchFamily="34" charset="0"/>
                <a:ea typeface="Times New Roman" pitchFamily="18" charset="0"/>
                <a:cs typeface="Arial" pitchFamily="34" charset="0"/>
              </a:rPr>
              <a:t>Зорилго </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mn-MN"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Энэхүү систем нь хуучны журналыг халах зорилготой бөгөөд одоогын байдлаар UNIMIS систем ашиглаж байгаа бөгөөд үүгээр зөвхөн багш оюутан дүнгээ харах болон хичээл сонголт хийх зорилготой ашиглагдаж байгаа . Манай систем энэхүү системийг хөгжүүлэн  багш өөрийн гэсэн журналтай болох бөгөөд үүгээрээ оюутнуудынхаа дүнг болон тайлан тооцоог хялбраар авах юм. Мөн багш эцэг эх ийн хооронд холбоо үүсгэж сурлагын түвшинг ахиулах бололцоотой болно.</a:t>
            </a:r>
            <a:endParaRPr kumimoji="0" lang="mn-MN"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284744"/>
            <a:ext cx="7696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Энэхүү </a:t>
            </a:r>
            <a:r>
              <a:rPr lang="mn-MN" sz="1400" dirty="0" smtClean="0">
                <a:latin typeface="Arial" pitchFamily="34" charset="0"/>
                <a:ea typeface="Times New Roman" pitchFamily="18" charset="0"/>
                <a:cs typeface="Arial" pitchFamily="34" charset="0"/>
              </a:rPr>
              <a:t>системийг</a:t>
            </a: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Шинжлэх Ухаан Технологийн Их Сургуулийн харъяа Компьютер Техник Менежментийн Сургуулийн хэмжээнд ашиглах  юм. Дараахи хэрэглэгчид сургалтын системийн журнал  хэсгийг ашиглах боломжтой:</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itchFamily="34" charset="0"/>
              <a:buChar char="•"/>
              <a:tabLst/>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Сургалтын ажилтан</a:t>
            </a:r>
            <a:endParaRPr lang="mn-MN" sz="1000" dirty="0" smtClean="0">
              <a:latin typeface="Arial" pitchFamily="34" charset="0"/>
              <a:ea typeface="Times New Roman" pitchFamily="18" charset="0"/>
              <a:cs typeface="Arial"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itchFamily="34" charset="0"/>
              <a:buChar char="•"/>
              <a:tabLst/>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Багш</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857250" lvl="1" indent="-400050" eaLnBrk="0" fontAlgn="base" hangingPunct="0">
              <a:lnSpc>
                <a:spcPct val="150000"/>
              </a:lnSpc>
              <a:spcBef>
                <a:spcPct val="0"/>
              </a:spcBef>
              <a:spcAft>
                <a:spcPct val="0"/>
              </a:spcAft>
              <a:buFont typeface="Wingdings" pitchFamily="2" charset="2"/>
              <a:buChar char="Ø"/>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Зөвлөх багш</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857250" lvl="1" indent="-400050" eaLnBrk="0" fontAlgn="base" hangingPunct="0">
              <a:lnSpc>
                <a:spcPct val="150000"/>
              </a:lnSpc>
              <a:spcBef>
                <a:spcPct val="0"/>
              </a:spcBef>
              <a:spcAft>
                <a:spcPct val="0"/>
              </a:spcAft>
              <a:buFont typeface="Wingdings" pitchFamily="2" charset="2"/>
              <a:buChar char="Ø"/>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Багийн профессор</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itchFamily="34" charset="0"/>
              <a:buChar char="•"/>
              <a:tabLst/>
            </a:pPr>
            <a:r>
              <a:rPr kumimoji="0" lang="mn-MN"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Оюутан</a:t>
            </a:r>
            <a:endParaRPr kumimoji="0" lang="mn-MN"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itle 1"/>
          <p:cNvSpPr>
            <a:spLocks noGrp="1"/>
          </p:cNvSpPr>
          <p:nvPr>
            <p:ph type="title"/>
          </p:nvPr>
        </p:nvSpPr>
        <p:spPr>
          <a:xfrm>
            <a:off x="457200" y="152400"/>
            <a:ext cx="8229600" cy="1143000"/>
          </a:xfrm>
        </p:spPr>
        <p:txBody>
          <a:bodyPr/>
          <a:lstStyle/>
          <a:p>
            <a:r>
              <a:rPr lang="mn-MN" dirty="0" smtClean="0">
                <a:latin typeface="Arial" pitchFamily="34" charset="0"/>
                <a:ea typeface="Times New Roman" pitchFamily="18" charset="0"/>
                <a:cs typeface="Arial" pitchFamily="34" charset="0"/>
              </a:rPr>
              <a:t>Системийн хэрэглэгчид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5.jpg"/>
          <p:cNvPicPr/>
          <p:nvPr/>
        </p:nvPicPr>
        <p:blipFill>
          <a:blip r:embed="rId2"/>
          <a:stretch>
            <a:fillRect/>
          </a:stretch>
        </p:blipFill>
        <p:spPr>
          <a:xfrm>
            <a:off x="2867025" y="338137"/>
            <a:ext cx="5743575" cy="6181725"/>
          </a:xfrm>
          <a:prstGeom prst="rect">
            <a:avLst/>
          </a:prstGeom>
        </p:spPr>
      </p:pic>
      <p:sp>
        <p:nvSpPr>
          <p:cNvPr id="5" name="Title 1"/>
          <p:cNvSpPr txBox="1">
            <a:spLocks/>
          </p:cNvSpPr>
          <p:nvPr/>
        </p:nvSpPr>
        <p:spPr>
          <a:xfrm>
            <a:off x="-1905000" y="0"/>
            <a:ext cx="74676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Arial" pitchFamily="34" charset="0"/>
                <a:ea typeface="Times New Roman" pitchFamily="18" charset="0"/>
                <a:cs typeface="Arial" pitchFamily="34" charset="0"/>
              </a:rPr>
              <a:t>USECASE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case1.jpg"/>
          <p:cNvPicPr/>
          <p:nvPr/>
        </p:nvPicPr>
        <p:blipFill>
          <a:blip r:embed="rId2"/>
          <a:stretch>
            <a:fillRect/>
          </a:stretch>
        </p:blipFill>
        <p:spPr>
          <a:xfrm>
            <a:off x="1847850" y="-4762"/>
            <a:ext cx="5448300" cy="68675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case2.jpg"/>
          <p:cNvPicPr/>
          <p:nvPr/>
        </p:nvPicPr>
        <p:blipFill>
          <a:blip r:embed="rId2"/>
          <a:stretch>
            <a:fillRect/>
          </a:stretch>
        </p:blipFill>
        <p:spPr>
          <a:xfrm>
            <a:off x="1600200" y="0"/>
            <a:ext cx="5562600" cy="67875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3.jpg"/>
          <p:cNvPicPr/>
          <p:nvPr/>
        </p:nvPicPr>
        <p:blipFill>
          <a:blip r:embed="rId2"/>
          <a:stretch>
            <a:fillRect/>
          </a:stretch>
        </p:blipFill>
        <p:spPr>
          <a:xfrm>
            <a:off x="1938337" y="428625"/>
            <a:ext cx="5267325" cy="60007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4.jpg"/>
          <p:cNvPicPr/>
          <p:nvPr/>
        </p:nvPicPr>
        <p:blipFill>
          <a:blip r:embed="rId2"/>
          <a:stretch>
            <a:fillRect/>
          </a:stretch>
        </p:blipFill>
        <p:spPr>
          <a:xfrm>
            <a:off x="2043112" y="681037"/>
            <a:ext cx="5057775" cy="54959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222</Words>
  <Application>Microsoft Office PowerPoint</Application>
  <PresentationFormat>On-screen Show (4:3)</PresentationFormat>
  <Paragraphs>47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Цахим журнал  E-Grade</vt:lpstr>
      <vt:lpstr>Агуулга</vt:lpstr>
      <vt:lpstr>Slide 3</vt:lpstr>
      <vt:lpstr>Системийн хэрэглэгчид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Gayoon</dc:creator>
  <cp:lastModifiedBy>Gayoon</cp:lastModifiedBy>
  <cp:revision>8</cp:revision>
  <dcterms:created xsi:type="dcterms:W3CDTF">2013-09-30T06:39:59Z</dcterms:created>
  <dcterms:modified xsi:type="dcterms:W3CDTF">2013-09-30T07:54:26Z</dcterms:modified>
</cp:coreProperties>
</file>