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ags/tag3.xml" ContentType="application/vnd.openxmlformats-officedocument.presentationml.tags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theme/theme11.xml" ContentType="application/vnd.openxmlformats-officedocument.theme+xml"/>
  <Override PartName="/ppt/tags/tag5.xml" ContentType="application/vnd.openxmlformats-officedocument.presentationml.tags+xml"/>
  <Override PartName="/ppt/slideLayouts/slideLayout29.xml" ContentType="application/vnd.openxmlformats-officedocument.presentationml.slideLayout+xml"/>
  <Override PartName="/ppt/theme/theme12.xml" ContentType="application/vnd.openxmlformats-officedocument.theme+xml"/>
  <Override PartName="/ppt/tags/tag6.xml" ContentType="application/vnd.openxmlformats-officedocument.presentationml.tags+xml"/>
  <Override PartName="/ppt/slideLayouts/slideLayout30.xml" ContentType="application/vnd.openxmlformats-officedocument.presentationml.slideLayout+xml"/>
  <Override PartName="/ppt/theme/theme13.xml" ContentType="application/vnd.openxmlformats-officedocument.theme+xml"/>
  <Override PartName="/ppt/tags/tag7.xml" ContentType="application/vnd.openxmlformats-officedocument.presentationml.tags+xml"/>
  <Override PartName="/ppt/slideLayouts/slideLayout31.xml" ContentType="application/vnd.openxmlformats-officedocument.presentationml.slideLayout+xml"/>
  <Override PartName="/ppt/theme/theme14.xml" ContentType="application/vnd.openxmlformats-officedocument.theme+xml"/>
  <Override PartName="/ppt/tags/tag8.xml" ContentType="application/vnd.openxmlformats-officedocument.presentationml.tags+xml"/>
  <Override PartName="/ppt/slideLayouts/slideLayout32.xml" ContentType="application/vnd.openxmlformats-officedocument.presentationml.slideLayout+xml"/>
  <Override PartName="/ppt/theme/theme15.xml" ContentType="application/vnd.openxmlformats-officedocument.theme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theme/theme16.xml" ContentType="application/vnd.openxmlformats-officedocument.theme+xml"/>
  <Override PartName="/ppt/tags/tag10.xml" ContentType="application/vnd.openxmlformats-officedocument.presentationml.tags+xml"/>
  <Override PartName="/ppt/slideLayouts/slideLayout34.xml" ContentType="application/vnd.openxmlformats-officedocument.presentationml.slideLayout+xml"/>
  <Override PartName="/ppt/theme/theme17.xml" ContentType="application/vnd.openxmlformats-officedocument.theme+xml"/>
  <Override PartName="/ppt/tags/tag11.xml" ContentType="application/vnd.openxmlformats-officedocument.presentationml.tags+xml"/>
  <Override PartName="/ppt/slideLayouts/slideLayout35.xml" ContentType="application/vnd.openxmlformats-officedocument.presentationml.slideLayout+xml"/>
  <Override PartName="/ppt/theme/theme18.xml" ContentType="application/vnd.openxmlformats-officedocument.theme+xml"/>
  <Override PartName="/ppt/tags/tag12.xml" ContentType="application/vnd.openxmlformats-officedocument.presentationml.tags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  <p:sldMasterId id="2147483684" r:id="rId3"/>
    <p:sldMasterId id="2147483686" r:id="rId4"/>
    <p:sldMasterId id="2147483688" r:id="rId5"/>
    <p:sldMasterId id="2147483690" r:id="rId6"/>
    <p:sldMasterId id="2147483692" r:id="rId7"/>
    <p:sldMasterId id="2147483649" r:id="rId8"/>
    <p:sldMasterId id="2147483659" r:id="rId9"/>
    <p:sldMasterId id="2147483658" r:id="rId10"/>
    <p:sldMasterId id="2147483657" r:id="rId11"/>
    <p:sldMasterId id="2147483656" r:id="rId12"/>
    <p:sldMasterId id="2147483655" r:id="rId13"/>
    <p:sldMasterId id="2147483654" r:id="rId14"/>
    <p:sldMasterId id="2147483653" r:id="rId15"/>
    <p:sldMasterId id="2147483652" r:id="rId16"/>
    <p:sldMasterId id="2147483651" r:id="rId17"/>
    <p:sldMasterId id="2147483650" r:id="rId18"/>
  </p:sldMasterIdLst>
  <p:notesMasterIdLst>
    <p:notesMasterId r:id="rId37"/>
  </p:notesMasterIdLst>
  <p:sldIdLst>
    <p:sldId id="268" r:id="rId19"/>
    <p:sldId id="258" r:id="rId20"/>
    <p:sldId id="277" r:id="rId21"/>
    <p:sldId id="259" r:id="rId22"/>
    <p:sldId id="283" r:id="rId23"/>
    <p:sldId id="282" r:id="rId24"/>
    <p:sldId id="284" r:id="rId25"/>
    <p:sldId id="270" r:id="rId26"/>
    <p:sldId id="285" r:id="rId27"/>
    <p:sldId id="271" r:id="rId28"/>
    <p:sldId id="286" r:id="rId29"/>
    <p:sldId id="272" r:id="rId30"/>
    <p:sldId id="273" r:id="rId31"/>
    <p:sldId id="274" r:id="rId32"/>
    <p:sldId id="287" r:id="rId33"/>
    <p:sldId id="257" r:id="rId34"/>
    <p:sldId id="275" r:id="rId35"/>
    <p:sldId id="276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presProps" Target="presProps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2DF21-1979-4DB1-85D8-857D1718B06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DAE0-D68C-4718-9F8D-D02C0364F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26a2725b9d6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26a2725b9d6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443D-5187-002D-9739-9436F11C7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0AF2-03CF-899A-CC7D-0F20610B4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3268-F78B-590B-509A-5B7F4651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9D7C-61F4-19D9-8DC0-629F3874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CB3D-4D1D-3F05-D797-C018F753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5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3F92-DDF5-3E7D-DAC5-4A96D7A4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49458-193F-A463-E973-253EC32C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AFDB-10F5-4EB9-52C1-E9E8EBA0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97DDA-DD6B-81AE-42A2-C7B4F931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72A5-1E4B-084F-03B3-20680508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A03CD-3F0C-9E28-B42F-289EBF11A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8CB39-AA16-3191-A244-A4E23632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5471-5DB0-85D3-0C9C-73708C8B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6925-B357-5D74-8211-118A5B38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539FC-79D6-B5C1-4CC1-F701A0D4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74837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FD4-E50F-295A-D7A1-83970B1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D01AA-7390-4426-75B8-45D202F1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50DD9-A59D-E8B9-12E3-93BE322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E3E41-3F19-D504-3DD1-ED864E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3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FD4-E50F-295A-D7A1-83970B1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D01AA-7390-4426-75B8-45D202F1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50DD9-A59D-E8B9-12E3-93BE322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E3E41-3F19-D504-3DD1-ED864E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B2855-E176-596D-5519-4D6CDFD0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ABB37-847E-9F9F-07F4-A07BFBF7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B6B96-DFAD-8C9C-5F19-A57BAC05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FD4-E50F-295A-D7A1-83970B1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D01AA-7390-4426-75B8-45D202F1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50DD9-A59D-E8B9-12E3-93BE322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E3E41-3F19-D504-3DD1-ED864E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9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FD4-E50F-295A-D7A1-83970B1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D01AA-7390-4426-75B8-45D202F1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50DD9-A59D-E8B9-12E3-93BE322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E3E41-3F19-D504-3DD1-ED864E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FD4-E50F-295A-D7A1-83970B1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D01AA-7390-4426-75B8-45D202F1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50DD9-A59D-E8B9-12E3-93BE322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E3E41-3F19-D504-3DD1-ED864E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1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FD4-E50F-295A-D7A1-83970B1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D01AA-7390-4426-75B8-45D202F1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50DD9-A59D-E8B9-12E3-93BE322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E3E41-3F19-D504-3DD1-ED864E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3467-E890-C473-C8C0-A4BEF49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E034-82E1-5960-E002-DBCBB136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3203-DC80-FE7A-EFAB-6945BEF6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A436-6669-97FC-EF6A-FDBD64DE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AA64-BB39-A482-4858-6554666F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7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B593-5E5F-135E-71B7-2655316C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C009E-18CE-2ABA-7B88-70CE28A0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5029-751C-4F17-1EC0-5F6DFBB0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AA051-C3F9-3F92-DAE3-3528A2E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15EF6ED-18B0-B1E9-39F0-475063CF2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244874"/>
            <a:ext cx="3848100" cy="299076"/>
          </a:xfrm>
          <a:noFill/>
        </p:spPr>
        <p:txBody>
          <a:bodyPr wrap="square"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1300" b="0" dirty="0" smtClean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defTabSz="457200"/>
            <a:r>
              <a:rPr lang="en-US"/>
              <a:t>Chapter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2E98C3-65AB-EF1F-5343-19E8BC2A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99032"/>
            <a:ext cx="11201400" cy="49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441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61298"/>
            <a:ext cx="11049000" cy="6035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3920" y="1600200"/>
            <a:ext cx="5059680" cy="873761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920" y="2499424"/>
            <a:ext cx="6187440" cy="369417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190C9A3-7A34-5164-8258-00B2DCAD21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064" y="246888"/>
            <a:ext cx="3771900" cy="301752"/>
          </a:xfrm>
          <a:noFill/>
        </p:spPr>
        <p:txBody>
          <a:bodyPr vert="horz" wrap="square" lIns="0" tIns="45720" rIns="91440" bIns="45720" rtlCol="0" anchor="ctr">
            <a:noAutofit/>
          </a:bodyPr>
          <a:lstStyle>
            <a:lvl1pPr>
              <a:defRPr lang="en-US" sz="1300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indent="0" defTabSz="457200">
              <a:lnSpc>
                <a:spcPct val="100000"/>
              </a:lnSpc>
              <a:buNone/>
            </a:pPr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76739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181693" cy="6070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99032"/>
            <a:ext cx="11181693" cy="493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1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292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16240" y="2501461"/>
            <a:ext cx="3566160" cy="37570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6242" y="1412241"/>
            <a:ext cx="3566159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117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2"/>
            <a:ext cx="1391920" cy="467195"/>
          </a:xfrm>
        </p:spPr>
        <p:txBody>
          <a:bodyPr anchor="ctr"/>
          <a:lstStyle>
            <a:lvl1pPr marL="12065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86996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3E4B-1478-103B-81C4-0FF233D2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69190-2246-78BB-6231-7C8C6857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9AF5F-21A5-BC6E-4C35-D243CE36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2D32B-B5DA-3F78-B000-8C0A5B4E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DFB24E4-7A3C-B5E6-526D-D0B7AEA88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064" y="246888"/>
            <a:ext cx="3848100" cy="301752"/>
          </a:xfrm>
          <a:noFill/>
        </p:spPr>
        <p:txBody>
          <a:bodyPr vert="horz" wrap="square" lIns="0" tIns="45720" rIns="91440" bIns="45720" rtlCol="0" anchor="ctr">
            <a:noAutofit/>
          </a:bodyPr>
          <a:lstStyle>
            <a:lvl1pPr>
              <a:defRPr lang="en-US" sz="1300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indent="0" defTabSz="457200">
              <a:lnSpc>
                <a:spcPct val="100000"/>
              </a:lnSpc>
              <a:buNone/>
            </a:pPr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35937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686425"/>
            <a:ext cx="4574540" cy="118872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761" y="1965959"/>
            <a:ext cx="6507480" cy="44348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747D85E-B65E-E5AB-11DE-E6309ECBFC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064" y="246888"/>
            <a:ext cx="3848100" cy="301752"/>
          </a:xfrm>
          <a:noFill/>
        </p:spPr>
        <p:txBody>
          <a:bodyPr vert="horz" wrap="square" lIns="0" tIns="45720" rIns="91440" bIns="45720" rtlCol="0" anchor="ctr">
            <a:noAutofit/>
          </a:bodyPr>
          <a:lstStyle>
            <a:lvl1pPr>
              <a:defRPr lang="en-US" sz="1300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indent="0" defTabSz="457200">
              <a:lnSpc>
                <a:spcPct val="100000"/>
              </a:lnSpc>
              <a:buNone/>
            </a:pPr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785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049000" cy="585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1" y="1600200"/>
            <a:ext cx="8039099" cy="13716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1" y="3201189"/>
            <a:ext cx="8039099" cy="13716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1" y="4800600"/>
            <a:ext cx="8039099" cy="13716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95300" y="1600200"/>
            <a:ext cx="2857502" cy="13716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5300" y="3199375"/>
            <a:ext cx="2857502" cy="13716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95300" y="4796972"/>
            <a:ext cx="2857502" cy="13716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8F9D80E-0842-15A6-6C6D-0517A43507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064" y="246888"/>
            <a:ext cx="3771900" cy="301752"/>
          </a:xfrm>
          <a:noFill/>
        </p:spPr>
        <p:txBody>
          <a:bodyPr vert="horz" wrap="square" lIns="0" tIns="45720" rIns="91440" bIns="45720" rtlCol="0" anchor="ctr">
            <a:noAutofit/>
          </a:bodyPr>
          <a:lstStyle>
            <a:lvl1pPr>
              <a:defRPr lang="en-US" sz="1300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indent="0" defTabSz="457200">
              <a:lnSpc>
                <a:spcPct val="100000"/>
              </a:lnSpc>
              <a:buNone/>
            </a:pPr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4116963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B593-5E5F-135E-71B7-2655316C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C009E-18CE-2ABA-7B88-70CE28A0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5029-751C-4F17-1EC0-5F6DFBB0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AA051-C3F9-3F92-DAE3-3528A2E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15EF6ED-18B0-B1E9-39F0-475063CF2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244874"/>
            <a:ext cx="3848100" cy="299076"/>
          </a:xfrm>
          <a:noFill/>
        </p:spPr>
        <p:txBody>
          <a:bodyPr wrap="square"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1300" b="0" dirty="0" smtClean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defTabSz="457200"/>
            <a:r>
              <a:rPr lang="en-US"/>
              <a:t>Chapter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2E98C3-65AB-EF1F-5343-19E8BC2A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99032"/>
            <a:ext cx="11201400" cy="49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4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B3E5-AB92-CD6D-C66E-DAF1304D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9A6D-1306-3245-A701-CCEF92CA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2DA0-9CF4-E6EF-A544-510190A2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AF4F-9A90-9127-9D41-BB3C1EDE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1A1B-0F17-C87E-2E79-3D1DF7F7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4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686425"/>
            <a:ext cx="4574540" cy="118872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761" y="1965959"/>
            <a:ext cx="6507480" cy="44348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747D85E-B65E-E5AB-11DE-E6309ECBFC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064" y="246888"/>
            <a:ext cx="3848100" cy="301752"/>
          </a:xfrm>
          <a:noFill/>
        </p:spPr>
        <p:txBody>
          <a:bodyPr vert="horz" wrap="square" lIns="0" tIns="45720" rIns="91440" bIns="45720" rtlCol="0" anchor="ctr">
            <a:noAutofit/>
          </a:bodyPr>
          <a:lstStyle>
            <a:lvl1pPr>
              <a:defRPr lang="en-US" sz="1300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indent="0" defTabSz="457200">
              <a:lnSpc>
                <a:spcPct val="100000"/>
              </a:lnSpc>
              <a:buNone/>
            </a:pPr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78525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686425"/>
            <a:ext cx="4574540" cy="118872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761" y="1965959"/>
            <a:ext cx="6507480" cy="44348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747D85E-B65E-E5AB-11DE-E6309ECBFC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064" y="246888"/>
            <a:ext cx="3848100" cy="301752"/>
          </a:xfrm>
          <a:noFill/>
        </p:spPr>
        <p:txBody>
          <a:bodyPr vert="horz" wrap="square" lIns="0" tIns="45720" rIns="91440" bIns="45720" rtlCol="0" anchor="ctr">
            <a:noAutofit/>
          </a:bodyPr>
          <a:lstStyle>
            <a:lvl1pPr>
              <a:defRPr lang="en-US" sz="1300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indent="0" defTabSz="457200">
              <a:lnSpc>
                <a:spcPct val="100000"/>
              </a:lnSpc>
              <a:buNone/>
            </a:pPr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78525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B593-5E5F-135E-71B7-2655316C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C009E-18CE-2ABA-7B88-70CE28A0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5029-751C-4F17-1EC0-5F6DFBB0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AA051-C3F9-3F92-DAE3-3528A2E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15EF6ED-18B0-B1E9-39F0-475063CF2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244874"/>
            <a:ext cx="3848100" cy="299076"/>
          </a:xfrm>
          <a:noFill/>
        </p:spPr>
        <p:txBody>
          <a:bodyPr wrap="square"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1300" b="0" dirty="0" smtClean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defTabSz="457200"/>
            <a:r>
              <a:rPr lang="en-US"/>
              <a:t>Chapter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2E98C3-65AB-EF1F-5343-19E8BC2A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99032"/>
            <a:ext cx="11201400" cy="49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441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686425"/>
            <a:ext cx="4574540" cy="118872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761" y="1965959"/>
            <a:ext cx="6507480" cy="44348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747D85E-B65E-E5AB-11DE-E6309ECBFC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064" y="246888"/>
            <a:ext cx="3848100" cy="301752"/>
          </a:xfrm>
          <a:noFill/>
        </p:spPr>
        <p:txBody>
          <a:bodyPr vert="horz" wrap="square" lIns="0" tIns="45720" rIns="91440" bIns="45720" rtlCol="0" anchor="ctr">
            <a:noAutofit/>
          </a:bodyPr>
          <a:lstStyle>
            <a:lvl1pPr>
              <a:defRPr lang="en-US" sz="1300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indent="0" defTabSz="457200">
              <a:lnSpc>
                <a:spcPct val="100000"/>
              </a:lnSpc>
              <a:buNone/>
            </a:pPr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78525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037571" cy="5888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461278"/>
            <a:ext cx="3566160" cy="370204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4350" y="2470159"/>
            <a:ext cx="3566160" cy="370204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0733C4-37B3-EAAC-AEF9-6AA9939E4F1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2470159"/>
            <a:ext cx="3566160" cy="370204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95301" y="1591318"/>
            <a:ext cx="3566160" cy="743503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buNone/>
              <a:defRPr sz="2000" b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24351" y="1600199"/>
            <a:ext cx="3566160" cy="743503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buNone/>
              <a:defRPr sz="2000" b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4020BC-5D0B-9B40-8801-ED945012C91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153400" y="1600199"/>
            <a:ext cx="3566160" cy="743503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buNone/>
              <a:defRPr sz="2000" b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BBA0C5E-B94D-28BE-1297-B36E46534F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2064" y="246888"/>
            <a:ext cx="3787140" cy="301752"/>
          </a:xfrm>
          <a:noFill/>
        </p:spPr>
        <p:txBody>
          <a:bodyPr vert="horz" wrap="square" lIns="0" tIns="45720" rIns="91440" bIns="45720" rtlCol="0" anchor="ctr">
            <a:noAutofit/>
          </a:bodyPr>
          <a:lstStyle>
            <a:lvl1pPr>
              <a:defRPr lang="en-US" sz="1300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marL="0" lvl="0" indent="0" defTabSz="457200">
              <a:lnSpc>
                <a:spcPct val="100000"/>
              </a:lnSpc>
              <a:buNone/>
            </a:pPr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04287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434F-67BB-57DF-FDA4-5B950871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0F285-4632-9965-638F-F0AD511D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EC35-C11B-B9F4-2129-82EE91E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415E-5364-5CD3-ECF9-39114DB5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C055DB-FF67-E29A-5EA9-89F13153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99032"/>
            <a:ext cx="11201400" cy="4917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43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7E33-8E16-E8D1-9446-D339514C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F0A5-A269-EEB4-CD5E-806B108A6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32ED4-2585-79F8-7219-B856F6EFE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BC736-4CEB-A868-EE13-D831F471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114DD-1FD0-DCC8-F9B8-D647F5D4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74B1-EEA8-8182-575A-896BA771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71DC-E80E-A9CB-3B63-15637762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9D4E3-BBAE-3834-00D7-88EDD1CD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7CEBB-9092-5A8E-A700-A3D281351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F8AA1-39C2-181A-0687-88DA14A38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81675-5D03-3FE4-F90E-B342B1354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C9583-11C2-5B51-4A42-D28C59D3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8B746-625A-079B-E586-3E5FD238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6BF34-53A9-B762-7A24-968FF9D2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71B3-E6BB-2059-B668-4D69DA57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B1904-9AAE-7C22-40C0-3FE794F4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9217E-0B4A-1D5E-1669-A1DB8F7A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33AC1-24B6-5348-4A03-5B4BE5DF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402E7-7F85-1841-76E3-4003E7C5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0A09A-1CB7-4A96-F648-AC6C1DE6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D0608-F544-141D-7022-F2F20954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21CF-F8D0-7D64-CECB-A0549A51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E9C2-0863-EE49-9925-58D79C31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43B0F-7D6C-EDDF-8B9F-22CFC8B80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84782-4AC1-35DC-F3E8-2A51F012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3979B-18A4-69D9-B242-C3DE94B4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C991-8533-444E-AD73-3E4B99B0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4ECD-28E4-12AE-359D-F35FE49B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30E8D-3219-55BC-5C04-821B7A39F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26DD9-1F7D-C756-CD48-DEEE92DC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89AA-7BB3-28C0-BD10-19BE98DD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5FA75-04DD-B52B-5A43-16C85069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099E8-1139-E656-1FC5-B1B83220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3.xml"/><Relationship Id="rId9" Type="http://schemas.openxmlformats.org/officeDocument/2006/relationships/oleObject" Target="../embeddings/oleObject1.bin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DF521-AF9D-CFFF-4324-BAB12F03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BA88-79F3-2BC3-12D6-3A5ED649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87C7-0A11-1B70-C782-C75151C67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6E4EC-8A6C-4B00-936A-0E917968F6B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184D-0DC1-1B6D-5F28-487B2370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BF12-BDA6-29FD-4603-67754B86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6F8A7-5D67-465F-863A-BB00A0CB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9" r:id="rId3"/>
    <p:sldLayoutId id="2147483691" r:id="rId4"/>
    <p:sldLayoutId id="2147483693" r:id="rId5"/>
    <p:sldLayoutId id="2147483695" r:id="rId6"/>
    <p:sldLayoutId id="2147483694" r:id="rId7"/>
    <p:sldLayoutId id="2147483696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629392"/>
            <a:ext cx="11353800" cy="62790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85900"/>
            <a:ext cx="11353800" cy="466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9100" y="6400801"/>
            <a:ext cx="3733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53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66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>
          <p15:clr>
            <a:srgbClr val="F26B43"/>
          </p15:clr>
        </p15:guide>
        <p15:guide id="2" pos="264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pos="7416">
          <p15:clr>
            <a:srgbClr val="F26B43"/>
          </p15:clr>
        </p15:guide>
        <p15:guide id="5" pos="3840">
          <p15:clr>
            <a:srgbClr val="F26B43"/>
          </p15:clr>
        </p15:guide>
        <p15:guide id="6" pos="2616">
          <p15:clr>
            <a:srgbClr val="F26B43"/>
          </p15:clr>
        </p15:guide>
        <p15:guide id="7" orient="horz" pos="2160">
          <p15:clr>
            <a:srgbClr val="F26B43"/>
          </p15:clr>
        </p15:guide>
        <p15:guide id="9" pos="5064">
          <p15:clr>
            <a:srgbClr val="F26B43"/>
          </p15:clr>
        </p15:guide>
        <p15:guide id="10" orient="horz" pos="144">
          <p15:clr>
            <a:srgbClr val="F26B43"/>
          </p15:clr>
        </p15:guide>
        <p15:guide id="11" pos="7536">
          <p15:clr>
            <a:srgbClr val="F26B43"/>
          </p15:clr>
        </p15:guide>
        <p15:guide id="12" orient="horz" pos="4176">
          <p15:clr>
            <a:srgbClr val="F26B43"/>
          </p15:clr>
        </p15:guide>
        <p15:guide id="13" pos="144">
          <p15:clr>
            <a:srgbClr val="F26B43"/>
          </p15:clr>
        </p15:guide>
        <p15:guide id="14" pos="3888">
          <p15:clr>
            <a:srgbClr val="F26B43"/>
          </p15:clr>
        </p15:guide>
        <p15:guide id="15" pos="3792">
          <p15:clr>
            <a:srgbClr val="F26B43"/>
          </p15:clr>
        </p15:guide>
        <p15:guide id="16" pos="2568">
          <p15:clr>
            <a:srgbClr val="F26B43"/>
          </p15:clr>
        </p15:guide>
        <p15:guide id="17" pos="2664">
          <p15:clr>
            <a:srgbClr val="F26B43"/>
          </p15:clr>
        </p15:guide>
        <p15:guide id="18" pos="5016">
          <p15:clr>
            <a:srgbClr val="F26B43"/>
          </p15:clr>
        </p15:guide>
        <p15:guide id="19" pos="5112">
          <p15:clr>
            <a:srgbClr val="F26B43"/>
          </p15:clr>
        </p15:guide>
        <p15:guide id="20" orient="horz" pos="792">
          <p15:clr>
            <a:srgbClr val="F26B43"/>
          </p15:clr>
        </p15:guide>
        <p15:guide id="21" orient="horz" pos="936">
          <p15:clr>
            <a:srgbClr val="F26B43"/>
          </p15:clr>
        </p15:guide>
        <p15:guide id="22" pos="31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629392"/>
            <a:ext cx="11353800" cy="627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85900"/>
            <a:ext cx="11353800" cy="466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9100" y="6400801"/>
            <a:ext cx="3733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53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7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>
          <p15:clr>
            <a:srgbClr val="F26B43"/>
          </p15:clr>
        </p15:guide>
        <p15:guide id="2" pos="264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pos="7416">
          <p15:clr>
            <a:srgbClr val="F26B43"/>
          </p15:clr>
        </p15:guide>
        <p15:guide id="5" pos="3840">
          <p15:clr>
            <a:srgbClr val="F26B43"/>
          </p15:clr>
        </p15:guide>
        <p15:guide id="6" pos="2592">
          <p15:clr>
            <a:srgbClr val="F26B43"/>
          </p15:clr>
        </p15:guide>
        <p15:guide id="7" orient="horz" pos="2160">
          <p15:clr>
            <a:srgbClr val="F26B43"/>
          </p15:clr>
        </p15:guide>
        <p15:guide id="9" pos="5088">
          <p15:clr>
            <a:srgbClr val="F26B43"/>
          </p15:clr>
        </p15:guide>
        <p15:guide id="10" orient="horz" pos="144">
          <p15:clr>
            <a:srgbClr val="F26B43"/>
          </p15:clr>
        </p15:guide>
        <p15:guide id="11" pos="7536">
          <p15:clr>
            <a:srgbClr val="F26B43"/>
          </p15:clr>
        </p15:guide>
        <p15:guide id="12" orient="horz" pos="4176">
          <p15:clr>
            <a:srgbClr val="F26B43"/>
          </p15:clr>
        </p15:guide>
        <p15:guide id="13" pos="144">
          <p15:clr>
            <a:srgbClr val="F26B43"/>
          </p15:clr>
        </p15:guide>
        <p15:guide id="14" pos="3888">
          <p15:clr>
            <a:srgbClr val="F26B43"/>
          </p15:clr>
        </p15:guide>
        <p15:guide id="15" pos="3792">
          <p15:clr>
            <a:srgbClr val="F26B43"/>
          </p15:clr>
        </p15:guide>
        <p15:guide id="16" pos="2520">
          <p15:clr>
            <a:srgbClr val="F26B43"/>
          </p15:clr>
        </p15:guide>
        <p15:guide id="17" pos="2664">
          <p15:clr>
            <a:srgbClr val="F26B43"/>
          </p15:clr>
        </p15:guide>
        <p15:guide id="18" pos="5016">
          <p15:clr>
            <a:srgbClr val="F26B43"/>
          </p15:clr>
        </p15:guide>
        <p15:guide id="19" pos="5160">
          <p15:clr>
            <a:srgbClr val="F26B43"/>
          </p15:clr>
        </p15:guide>
        <p15:guide id="20" orient="horz" pos="792">
          <p15:clr>
            <a:srgbClr val="F26B43"/>
          </p15:clr>
        </p15:guide>
        <p15:guide id="21" orient="horz" pos="936">
          <p15:clr>
            <a:srgbClr val="F26B43"/>
          </p15:clr>
        </p15:guide>
        <p15:guide id="22" pos="3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629392"/>
            <a:ext cx="11353800" cy="627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85900"/>
            <a:ext cx="11353800" cy="466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9100" y="6400801"/>
            <a:ext cx="3733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53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>
          <p15:clr>
            <a:srgbClr val="F26B43"/>
          </p15:clr>
        </p15:guide>
        <p15:guide id="2" pos="264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pos="7416">
          <p15:clr>
            <a:srgbClr val="F26B43"/>
          </p15:clr>
        </p15:guide>
        <p15:guide id="5" pos="3840">
          <p15:clr>
            <a:srgbClr val="F26B43"/>
          </p15:clr>
        </p15:guide>
        <p15:guide id="6" pos="2592">
          <p15:clr>
            <a:srgbClr val="F26B43"/>
          </p15:clr>
        </p15:guide>
        <p15:guide id="7" orient="horz" pos="2160">
          <p15:clr>
            <a:srgbClr val="F26B43"/>
          </p15:clr>
        </p15:guide>
        <p15:guide id="9" pos="5088">
          <p15:clr>
            <a:srgbClr val="F26B43"/>
          </p15:clr>
        </p15:guide>
        <p15:guide id="10" orient="horz" pos="144">
          <p15:clr>
            <a:srgbClr val="F26B43"/>
          </p15:clr>
        </p15:guide>
        <p15:guide id="11" pos="7536">
          <p15:clr>
            <a:srgbClr val="F26B43"/>
          </p15:clr>
        </p15:guide>
        <p15:guide id="12" orient="horz" pos="4176">
          <p15:clr>
            <a:srgbClr val="F26B43"/>
          </p15:clr>
        </p15:guide>
        <p15:guide id="13" pos="144">
          <p15:clr>
            <a:srgbClr val="F26B43"/>
          </p15:clr>
        </p15:guide>
        <p15:guide id="14" pos="3888">
          <p15:clr>
            <a:srgbClr val="F26B43"/>
          </p15:clr>
        </p15:guide>
        <p15:guide id="15" pos="3792">
          <p15:clr>
            <a:srgbClr val="F26B43"/>
          </p15:clr>
        </p15:guide>
        <p15:guide id="16" pos="2520">
          <p15:clr>
            <a:srgbClr val="F26B43"/>
          </p15:clr>
        </p15:guide>
        <p15:guide id="17" pos="2664">
          <p15:clr>
            <a:srgbClr val="F26B43"/>
          </p15:clr>
        </p15:guide>
        <p15:guide id="18" pos="5016">
          <p15:clr>
            <a:srgbClr val="F26B43"/>
          </p15:clr>
        </p15:guide>
        <p15:guide id="19" pos="5160">
          <p15:clr>
            <a:srgbClr val="F26B43"/>
          </p15:clr>
        </p15:guide>
        <p15:guide id="20" orient="horz" pos="792">
          <p15:clr>
            <a:srgbClr val="F26B43"/>
          </p15:clr>
        </p15:guide>
        <p15:guide id="21" orient="horz" pos="936">
          <p15:clr>
            <a:srgbClr val="F26B43"/>
          </p15:clr>
        </p15:guide>
        <p15:guide id="22" pos="312">
          <p15:clr>
            <a:srgbClr val="F26B43"/>
          </p15:clr>
        </p15:guide>
        <p15:guide id="23" orient="horz" pos="1200" userDrawn="1">
          <p15:clr>
            <a:srgbClr val="F26B43"/>
          </p15:clr>
        </p15:guide>
        <p15:guide id="24" orient="horz" pos="3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629392"/>
            <a:ext cx="11353800" cy="627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85900"/>
            <a:ext cx="11353800" cy="466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9100" y="6400801"/>
            <a:ext cx="3733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53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>
          <p15:clr>
            <a:srgbClr val="F26B43"/>
          </p15:clr>
        </p15:guide>
        <p15:guide id="2" pos="264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pos="7416">
          <p15:clr>
            <a:srgbClr val="F26B43"/>
          </p15:clr>
        </p15:guide>
        <p15:guide id="5" pos="3840">
          <p15:clr>
            <a:srgbClr val="F26B43"/>
          </p15:clr>
        </p15:guide>
        <p15:guide id="6" pos="2592">
          <p15:clr>
            <a:srgbClr val="F26B43"/>
          </p15:clr>
        </p15:guide>
        <p15:guide id="7" orient="horz" pos="2160">
          <p15:clr>
            <a:srgbClr val="F26B43"/>
          </p15:clr>
        </p15:guide>
        <p15:guide id="9" pos="5088">
          <p15:clr>
            <a:srgbClr val="F26B43"/>
          </p15:clr>
        </p15:guide>
        <p15:guide id="10" orient="horz" pos="144">
          <p15:clr>
            <a:srgbClr val="F26B43"/>
          </p15:clr>
        </p15:guide>
        <p15:guide id="11" pos="7536">
          <p15:clr>
            <a:srgbClr val="F26B43"/>
          </p15:clr>
        </p15:guide>
        <p15:guide id="12" orient="horz" pos="4176">
          <p15:clr>
            <a:srgbClr val="F26B43"/>
          </p15:clr>
        </p15:guide>
        <p15:guide id="13" pos="144">
          <p15:clr>
            <a:srgbClr val="F26B43"/>
          </p15:clr>
        </p15:guide>
        <p15:guide id="14" pos="3888">
          <p15:clr>
            <a:srgbClr val="F26B43"/>
          </p15:clr>
        </p15:guide>
        <p15:guide id="15" pos="3792">
          <p15:clr>
            <a:srgbClr val="F26B43"/>
          </p15:clr>
        </p15:guide>
        <p15:guide id="16" pos="2520">
          <p15:clr>
            <a:srgbClr val="F26B43"/>
          </p15:clr>
        </p15:guide>
        <p15:guide id="17" pos="2664">
          <p15:clr>
            <a:srgbClr val="F26B43"/>
          </p15:clr>
        </p15:guide>
        <p15:guide id="18" pos="5016">
          <p15:clr>
            <a:srgbClr val="F26B43"/>
          </p15:clr>
        </p15:guide>
        <p15:guide id="19" pos="5160">
          <p15:clr>
            <a:srgbClr val="F26B43"/>
          </p15:clr>
        </p15:guide>
        <p15:guide id="20" orient="horz" pos="792">
          <p15:clr>
            <a:srgbClr val="F26B43"/>
          </p15:clr>
        </p15:guide>
        <p15:guide id="21" orient="horz" pos="936">
          <p15:clr>
            <a:srgbClr val="F26B43"/>
          </p15:clr>
        </p15:guide>
        <p15:guide id="22" pos="3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629392"/>
            <a:ext cx="11353800" cy="627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85900"/>
            <a:ext cx="11353800" cy="466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9100" y="6400801"/>
            <a:ext cx="3733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53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>
          <p15:clr>
            <a:srgbClr val="F26B43"/>
          </p15:clr>
        </p15:guide>
        <p15:guide id="2" pos="264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pos="7416">
          <p15:clr>
            <a:srgbClr val="F26B43"/>
          </p15:clr>
        </p15:guide>
        <p15:guide id="5" pos="3840">
          <p15:clr>
            <a:srgbClr val="F26B43"/>
          </p15:clr>
        </p15:guide>
        <p15:guide id="6" pos="2592">
          <p15:clr>
            <a:srgbClr val="F26B43"/>
          </p15:clr>
        </p15:guide>
        <p15:guide id="7" orient="horz" pos="2160">
          <p15:clr>
            <a:srgbClr val="F26B43"/>
          </p15:clr>
        </p15:guide>
        <p15:guide id="9" pos="5088">
          <p15:clr>
            <a:srgbClr val="F26B43"/>
          </p15:clr>
        </p15:guide>
        <p15:guide id="10" orient="horz" pos="144">
          <p15:clr>
            <a:srgbClr val="F26B43"/>
          </p15:clr>
        </p15:guide>
        <p15:guide id="11" pos="7536">
          <p15:clr>
            <a:srgbClr val="F26B43"/>
          </p15:clr>
        </p15:guide>
        <p15:guide id="12" orient="horz" pos="4176">
          <p15:clr>
            <a:srgbClr val="F26B43"/>
          </p15:clr>
        </p15:guide>
        <p15:guide id="13" pos="144">
          <p15:clr>
            <a:srgbClr val="F26B43"/>
          </p15:clr>
        </p15:guide>
        <p15:guide id="14" pos="3888">
          <p15:clr>
            <a:srgbClr val="F26B43"/>
          </p15:clr>
        </p15:guide>
        <p15:guide id="15" pos="3792">
          <p15:clr>
            <a:srgbClr val="F26B43"/>
          </p15:clr>
        </p15:guide>
        <p15:guide id="16" pos="2520">
          <p15:clr>
            <a:srgbClr val="F26B43"/>
          </p15:clr>
        </p15:guide>
        <p15:guide id="17" pos="2664">
          <p15:clr>
            <a:srgbClr val="F26B43"/>
          </p15:clr>
        </p15:guide>
        <p15:guide id="18" pos="5016">
          <p15:clr>
            <a:srgbClr val="F26B43"/>
          </p15:clr>
        </p15:guide>
        <p15:guide id="19" pos="5160">
          <p15:clr>
            <a:srgbClr val="F26B43"/>
          </p15:clr>
        </p15:guide>
        <p15:guide id="20" orient="horz" pos="792">
          <p15:clr>
            <a:srgbClr val="F26B43"/>
          </p15:clr>
        </p15:guide>
        <p15:guide id="21" orient="horz" pos="936">
          <p15:clr>
            <a:srgbClr val="F26B43"/>
          </p15:clr>
        </p15:guide>
        <p15:guide id="22" pos="312">
          <p15:clr>
            <a:srgbClr val="F26B43"/>
          </p15:clr>
        </p15:guide>
        <p15:guide id="23" orient="horz" pos="1200" userDrawn="1">
          <p15:clr>
            <a:srgbClr val="F26B43"/>
          </p15:clr>
        </p15:guide>
        <p15:guide id="24" orient="horz" pos="312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629392"/>
            <a:ext cx="11353800" cy="627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85900"/>
            <a:ext cx="11353800" cy="466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9100" y="6400801"/>
            <a:ext cx="3733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5300" y="6400801"/>
            <a:ext cx="36576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>
          <p15:clr>
            <a:srgbClr val="F26B43"/>
          </p15:clr>
        </p15:guide>
        <p15:guide id="2" pos="264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pos="7416">
          <p15:clr>
            <a:srgbClr val="F26B43"/>
          </p15:clr>
        </p15:guide>
        <p15:guide id="5" pos="3840">
          <p15:clr>
            <a:srgbClr val="F26B43"/>
          </p15:clr>
        </p15:guide>
        <p15:guide id="6" pos="2592" userDrawn="1">
          <p15:clr>
            <a:srgbClr val="F26B43"/>
          </p15:clr>
        </p15:guide>
        <p15:guide id="7" orient="horz" pos="2160">
          <p15:clr>
            <a:srgbClr val="F26B43"/>
          </p15:clr>
        </p15:guide>
        <p15:guide id="9" pos="5088" userDrawn="1">
          <p15:clr>
            <a:srgbClr val="F26B43"/>
          </p15:clr>
        </p15:guide>
        <p15:guide id="10" orient="horz" pos="144">
          <p15:clr>
            <a:srgbClr val="F26B43"/>
          </p15:clr>
        </p15:guide>
        <p15:guide id="11" pos="7536">
          <p15:clr>
            <a:srgbClr val="F26B43"/>
          </p15:clr>
        </p15:guide>
        <p15:guide id="12" orient="horz" pos="4176">
          <p15:clr>
            <a:srgbClr val="F26B43"/>
          </p15:clr>
        </p15:guide>
        <p15:guide id="13" pos="144">
          <p15:clr>
            <a:srgbClr val="F26B43"/>
          </p15:clr>
        </p15:guide>
        <p15:guide id="14" pos="3888">
          <p15:clr>
            <a:srgbClr val="F26B43"/>
          </p15:clr>
        </p15:guide>
        <p15:guide id="15" pos="3792">
          <p15:clr>
            <a:srgbClr val="F26B43"/>
          </p15:clr>
        </p15:guide>
        <p15:guide id="16" pos="2520" userDrawn="1">
          <p15:clr>
            <a:srgbClr val="F26B43"/>
          </p15:clr>
        </p15:guide>
        <p15:guide id="17" pos="2664" userDrawn="1">
          <p15:clr>
            <a:srgbClr val="F26B43"/>
          </p15:clr>
        </p15:guide>
        <p15:guide id="18" pos="5016">
          <p15:clr>
            <a:srgbClr val="F26B43"/>
          </p15:clr>
        </p15:guide>
        <p15:guide id="19" pos="5160" userDrawn="1">
          <p15:clr>
            <a:srgbClr val="F26B43"/>
          </p15:clr>
        </p15:guide>
        <p15:guide id="20" orient="horz" pos="792">
          <p15:clr>
            <a:srgbClr val="F26B43"/>
          </p15:clr>
        </p15:guide>
        <p15:guide id="21" orient="horz" pos="936">
          <p15:clr>
            <a:srgbClr val="F26B43"/>
          </p15:clr>
        </p15:guide>
        <p15:guide id="22" pos="312">
          <p15:clr>
            <a:srgbClr val="F26B43"/>
          </p15:clr>
        </p15:guide>
        <p15:guide id="23" orient="horz" pos="1200" userDrawn="1">
          <p15:clr>
            <a:srgbClr val="F26B43"/>
          </p15:clr>
        </p15:guide>
        <p15:guide id="24" orient="horz" pos="312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7772400" imgH="10058400" progId="TCLayout.ActiveDocument.1">
                  <p:embed/>
                </p:oleObj>
              </mc:Choice>
              <mc:Fallback>
                <p:oleObj name="think-cell Slide" r:id="rId9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5" r:id="rId2"/>
    <p:sldLayoutId id="2147483704" r:id="rId3"/>
    <p:sldLayoutId id="2147483703" r:id="rId4"/>
    <p:sldLayoutId id="2147483702" r:id="rId5"/>
    <p:sldLayoutId id="2147483671" r:id="rId6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75103CD-BC0B-9BC9-20FF-9FE07ECBD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5103CD-BC0B-9BC9-20FF-9FE07ECBDD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61298"/>
            <a:ext cx="11201400" cy="60350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401435"/>
            <a:ext cx="11201400" cy="489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538585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2680" y="6538585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060" y="6538585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55F9FC-9D99-13AC-DDAE-24820FEE7A26}"/>
              </a:ext>
            </a:extLst>
          </p:cNvPr>
          <p:cNvGrpSpPr/>
          <p:nvPr userDrawn="1"/>
        </p:nvGrpSpPr>
        <p:grpSpPr>
          <a:xfrm>
            <a:off x="495299" y="558920"/>
            <a:ext cx="11201401" cy="5843031"/>
            <a:chOff x="224675" y="391668"/>
            <a:chExt cx="8694900" cy="4420781"/>
          </a:xfrm>
        </p:grpSpPr>
        <p:cxnSp>
          <p:nvCxnSpPr>
            <p:cNvPr id="11" name="Google Shape;8;p1">
              <a:extLst>
                <a:ext uri="{FF2B5EF4-FFF2-40B4-BE49-F238E27FC236}">
                  <a16:creationId xmlns:a16="http://schemas.microsoft.com/office/drawing/2014/main" id="{59DC0905-A6E2-89D3-343A-460F66E70087}"/>
                </a:ext>
              </a:extLst>
            </p:cNvPr>
            <p:cNvCxnSpPr/>
            <p:nvPr/>
          </p:nvCxnSpPr>
          <p:spPr>
            <a:xfrm>
              <a:off x="224675" y="391668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;p1">
              <a:extLst>
                <a:ext uri="{FF2B5EF4-FFF2-40B4-BE49-F238E27FC236}">
                  <a16:creationId xmlns:a16="http://schemas.microsoft.com/office/drawing/2014/main" id="{415F1440-7141-1F1C-5822-5F1A336CFB19}"/>
                </a:ext>
              </a:extLst>
            </p:cNvPr>
            <p:cNvCxnSpPr/>
            <p:nvPr/>
          </p:nvCxnSpPr>
          <p:spPr>
            <a:xfrm>
              <a:off x="224675" y="4812449"/>
              <a:ext cx="86949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516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b="0" i="0" kern="1200" cap="all" spc="-100" baseline="0">
          <a:solidFill>
            <a:schemeClr val="accent1"/>
          </a:solidFill>
          <a:latin typeface="Trade Gothic Next HvyCd" panose="020B0503040303020004" pitchFamily="34" charset="0"/>
          <a:ea typeface="+mj-ea"/>
          <a:cs typeface="+mj-cs"/>
        </a:defRPr>
      </a:lvl1pPr>
    </p:titleStyle>
    <p:bodyStyle>
      <a:lvl1pPr marL="347663" indent="-3365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96913" indent="-35401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4588" indent="-344488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4963" indent="-347663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65338" indent="-349250" algn="l" defTabSz="914377" rtl="0" eaLnBrk="1" latinLnBrk="0" hangingPunct="1">
        <a:lnSpc>
          <a:spcPct val="110000"/>
        </a:lnSpc>
        <a:spcBef>
          <a:spcPts val="1200"/>
        </a:spcBef>
        <a:buSzPct val="100000"/>
        <a:buFont typeface="System Font Regular"/>
        <a:buChar char="•"/>
        <a:tabLst/>
        <a:defRPr sz="1800" b="0" i="0" kern="1200" spc="0" normalizeH="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88" userDrawn="1">
          <p15:clr>
            <a:srgbClr val="F26B43"/>
          </p15:clr>
        </p15:guide>
        <p15:guide id="12" pos="312" userDrawn="1">
          <p15:clr>
            <a:srgbClr val="F26B43"/>
          </p15:clr>
        </p15:guide>
        <p15:guide id="13" orient="horz" pos="4032" userDrawn="1">
          <p15:clr>
            <a:srgbClr val="F26B43"/>
          </p15:clr>
        </p15:guide>
        <p15:guide id="14" pos="7368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960" userDrawn="1">
          <p15:clr>
            <a:srgbClr val="F26B43"/>
          </p15:clr>
        </p15:guide>
        <p15:guide id="17" orient="horz" pos="2160" userDrawn="1">
          <p15:clr>
            <a:srgbClr val="F26B43"/>
          </p15:clr>
        </p15:guide>
        <p15:guide id="18" pos="2712" userDrawn="1">
          <p15:clr>
            <a:srgbClr val="F26B43"/>
          </p15:clr>
        </p15:guide>
        <p15:guide id="19" pos="5136" userDrawn="1">
          <p15:clr>
            <a:srgbClr val="F26B43"/>
          </p15:clr>
        </p15:guide>
        <p15:guide id="20" orient="horz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image" Target="../media/image10.png"/><Relationship Id="rId3" Type="http://schemas.openxmlformats.org/officeDocument/2006/relationships/tags" Target="../tags/tag65.xml"/><Relationship Id="rId21" Type="http://schemas.openxmlformats.org/officeDocument/2006/relationships/image" Target="../media/image13.sv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image" Target="../media/image9.emf"/><Relationship Id="rId25" Type="http://schemas.openxmlformats.org/officeDocument/2006/relationships/image" Target="../media/image17.svg"/><Relationship Id="rId2" Type="http://schemas.openxmlformats.org/officeDocument/2006/relationships/tags" Target="../tags/tag64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2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16.png"/><Relationship Id="rId5" Type="http://schemas.openxmlformats.org/officeDocument/2006/relationships/tags" Target="../tags/tag67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15.svg"/><Relationship Id="rId10" Type="http://schemas.openxmlformats.org/officeDocument/2006/relationships/tags" Target="../tags/tag72.xml"/><Relationship Id="rId19" Type="http://schemas.openxmlformats.org/officeDocument/2006/relationships/image" Target="../media/image11.sv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4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20C5-A7F4-2728-2C6A-94C2C930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DFE2-7583-7B12-82BB-7D14EC4053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8000" y="859631"/>
            <a:ext cx="8717467" cy="3995738"/>
          </a:xfrm>
        </p:spPr>
        <p:txBody>
          <a:bodyPr lIns="0">
            <a:normAutofit/>
          </a:bodyPr>
          <a:lstStyle/>
          <a:p>
            <a:r>
              <a:rPr lang="en-US" sz="8800" noProof="1"/>
              <a:t>Business Analyst customer exp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96DFC-498D-BAE4-C640-C6209863A17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08000" y="244874"/>
            <a:ext cx="2353800" cy="338486"/>
          </a:xfrm>
          <a:noFill/>
        </p:spPr>
        <p:txBody>
          <a:bodyPr vert="horz" wrap="square" lIns="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noProof="1">
                <a:solidFill>
                  <a:schemeClr val="accent1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August 8, 2025</a:t>
            </a:r>
          </a:p>
        </p:txBody>
      </p:sp>
      <p:sp>
        <p:nvSpPr>
          <p:cNvPr id="5" name="24-Point Star 4">
            <a:extLst>
              <a:ext uri="{FF2B5EF4-FFF2-40B4-BE49-F238E27FC236}">
                <a16:creationId xmlns:a16="http://schemas.microsoft.com/office/drawing/2014/main" id="{447F0050-5E0A-9379-8176-26B85B814A6B}"/>
              </a:ext>
            </a:extLst>
          </p:cNvPr>
          <p:cNvSpPr/>
          <p:nvPr/>
        </p:nvSpPr>
        <p:spPr>
          <a:xfrm>
            <a:off x="10000166" y="4371278"/>
            <a:ext cx="1683834" cy="1683834"/>
          </a:xfrm>
          <a:prstGeom prst="star24">
            <a:avLst>
              <a:gd name="adj" fmla="val 255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37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2763" y="549275"/>
            <a:ext cx="6573837" cy="1508125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75000"/>
              </a:lnSpc>
            </a:pPr>
            <a:r>
              <a:rPr lang="en-US" sz="5200" noProof="1"/>
              <a:t>Tenure vs. Proficiency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66701" y="549275"/>
            <a:ext cx="11433174" cy="5851525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  <a:r>
              <a:rPr lang="en-US" b="1" dirty="0"/>
              <a:t>:</a:t>
            </a:r>
            <a:r>
              <a:rPr lang="en-US" dirty="0"/>
              <a:t> To understand the relationship between an agent's tenure at the company and their proficiency (self-assessment scores). </a:t>
            </a:r>
            <a:r>
              <a:rPr lang="en-US" noProof="1"/>
              <a:t>
 Tenure and proficiency data were merged by agent name to analyze the relationship.</a:t>
            </a:r>
          </a:p>
          <a:p>
            <a:r>
              <a:rPr lang="en-US" noProof="1"/>
              <a:t>Spearman correlation coefficient was used due to ordinal nature of tenure buckets.
Calculated Spearman correlation: -0.137, p-value: 0.4313, indicating no significant correlation.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A9C4B-7A1A-7A18-578F-7E9F276B2667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12064" y="246888"/>
            <a:ext cx="3848100" cy="301752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2000" noProof="1"/>
              <a:t>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7CF5B-F9B9-20B5-B74B-A92ED45CD63A}"/>
              </a:ext>
            </a:extLst>
          </p:cNvPr>
          <p:cNvSpPr txBox="1"/>
          <p:nvPr/>
        </p:nvSpPr>
        <p:spPr>
          <a:xfrm>
            <a:off x="4292082" y="-1045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9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a number of people&#10;&#10;AI-generated content may be incorrect.">
            <a:extLst>
              <a:ext uri="{FF2B5EF4-FFF2-40B4-BE49-F238E27FC236}">
                <a16:creationId xmlns:a16="http://schemas.microsoft.com/office/drawing/2014/main" id="{3D86A7E7-9838-E0C9-C176-4BBABC308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2" y="571640"/>
            <a:ext cx="8691135" cy="5714719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D8861B9-9F8D-FCFC-7F76-494017547D4F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12064" y="246888"/>
            <a:ext cx="3848100" cy="301752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s-ES" sz="2000" noProof="1"/>
              <a:t>C</a:t>
            </a:r>
            <a:r>
              <a:rPr lang="en-US" sz="2000" noProof="1"/>
              <a:t>orrelation</a:t>
            </a:r>
          </a:p>
        </p:txBody>
      </p:sp>
    </p:spTree>
    <p:extLst>
      <p:ext uri="{BB962C8B-B14F-4D97-AF65-F5344CB8AC3E}">
        <p14:creationId xmlns:p14="http://schemas.microsoft.com/office/powerpoint/2010/main" val="340517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2064" y="602862"/>
            <a:ext cx="8669337" cy="87273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75000"/>
              </a:lnSpc>
            </a:pPr>
            <a:r>
              <a:rPr lang="en-US" sz="5200" noProof="1"/>
              <a:t>Self-Perception vs.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9664" y="1683356"/>
            <a:ext cx="5441327" cy="3491287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  <a:r>
              <a:rPr lang="en-US" b="1" dirty="0"/>
              <a:t>:</a:t>
            </a:r>
            <a:r>
              <a:rPr lang="en-US" dirty="0"/>
              <a:t> To compare the proficiency an agent perceives having with the actual CSAT scores they receive.</a:t>
            </a:r>
            <a:endParaRPr lang="en-US" noProof="1"/>
          </a:p>
          <a:p>
            <a:r>
              <a:rPr lang="en-US" noProof="1"/>
              <a:t>Grouped data shows average self-audit and CSAT scores per agent.
Pearson correlation between self-audit scores and CSAT scores is -0.300 with p=0.0903, indicating a negative but not statistically significant relationship.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A9C4B-7A1A-7A18-578F-7E9F276B2667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12064" y="246888"/>
            <a:ext cx="3848100" cy="301752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s-ES" sz="2000" noProof="1"/>
              <a:t>C</a:t>
            </a:r>
            <a:r>
              <a:rPr lang="en-US" sz="2000" noProof="1"/>
              <a:t>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7CF5B-F9B9-20B5-B74B-A92ED45CD63A}"/>
              </a:ext>
            </a:extLst>
          </p:cNvPr>
          <p:cNvSpPr txBox="1"/>
          <p:nvPr/>
        </p:nvSpPr>
        <p:spPr>
          <a:xfrm>
            <a:off x="4292082" y="-1045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8" name="Picture 7" descr="A graph with blue dots and a white background&#10;&#10;AI-generated content may be incorrect.">
            <a:extLst>
              <a:ext uri="{FF2B5EF4-FFF2-40B4-BE49-F238E27FC236}">
                <a16:creationId xmlns:a16="http://schemas.microsoft.com/office/drawing/2014/main" id="{39B0B048-139F-BFF1-2C81-EEE1C32AD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91" y="1471225"/>
            <a:ext cx="5726545" cy="4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0972E-C5C1-1B5E-967A-CA433CC4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596-AE26-E974-59ED-35D9FB135D4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0" y="656231"/>
            <a:ext cx="10217150" cy="603504"/>
          </a:xfrm>
        </p:spPr>
        <p:txBody>
          <a:bodyPr>
            <a:noAutofit/>
          </a:bodyPr>
          <a:lstStyle/>
          <a:p>
            <a:r>
              <a:rPr lang="en-US" sz="5200" noProof="1"/>
              <a:t>Pre vs. Post 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239A4-29E6-0674-AF58-B6A34B7F0C3B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08000" y="244874"/>
            <a:ext cx="3848100" cy="299076"/>
          </a:xfrm>
        </p:spPr>
        <p:txBody>
          <a:bodyPr>
            <a:noAutofit/>
          </a:bodyPr>
          <a:lstStyle/>
          <a:p>
            <a:r>
              <a:rPr lang="en-US" sz="2000" noProof="1"/>
              <a:t>Impact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1E4A-5D10-C6E2-4BD1-BA6F832E35F4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76402" y="1700473"/>
            <a:ext cx="5600700" cy="3741658"/>
          </a:xfrm>
        </p:spPr>
        <p:txBody>
          <a:bodyPr anchor="ctr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The lack of correlation between self-perception and customer reality is the most critical issue.</a:t>
            </a:r>
          </a:p>
          <a:p>
            <a:pPr>
              <a:buClr>
                <a:schemeClr val="accent1"/>
              </a:buClr>
            </a:pPr>
            <a:r>
              <a:rPr lang="en-US" dirty="0"/>
              <a:t> The self-assessment form has not had a statistically significant impact on CSAT performance.</a:t>
            </a:r>
            <a:r>
              <a:rPr lang="en-US" noProof="1"/>
              <a:t>
Normality tests indicated non-normal distribution, leading to the use of the Mann-Whitney U test.
The Mann-Whitney U test statistic was 1,651,693.500 with a p-value of 0.1871.</a:t>
            </a:r>
          </a:p>
        </p:txBody>
      </p:sp>
      <p:pic>
        <p:nvPicPr>
          <p:cNvPr id="8" name="Picture 7" descr="A graph showing a green and grey bar&#10;&#10;AI-generated content may be incorrect.">
            <a:extLst>
              <a:ext uri="{FF2B5EF4-FFF2-40B4-BE49-F238E27FC236}">
                <a16:creationId xmlns:a16="http://schemas.microsoft.com/office/drawing/2014/main" id="{81E7011A-C47D-F49D-9F1E-5C2088019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02" y="1396819"/>
            <a:ext cx="5716587" cy="42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39ECB-DCC2-A998-7C57-80B5BA01D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27A46C66-F1A5-E400-9C31-EEFBF79D07F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A46C66-F1A5-E400-9C31-EEFBF79D0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03E38FB8-A60C-18DB-FA0A-02C6C968D04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5300" y="661298"/>
            <a:ext cx="11049000" cy="585633"/>
          </a:xfrm>
        </p:spPr>
        <p:txBody>
          <a:bodyPr vert="horz">
            <a:normAutofit fontScale="90000"/>
          </a:bodyPr>
          <a:lstStyle/>
          <a:p>
            <a:r>
              <a:rPr lang="en-US" noProof="1"/>
              <a:t>Areas for Improvement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108F9C-A9E5-5C00-7B5E-E3A22342AD93}"/>
              </a:ext>
            </a:extLst>
          </p:cNvPr>
          <p:cNvSpPr>
            <a:spLocks noGrp="1"/>
          </p:cNvSpPr>
          <p:nvPr>
            <p:ph sz="half" idx="14"/>
            <p:custDataLst>
              <p:tags r:id="rId4"/>
            </p:custDataLst>
          </p:nvPr>
        </p:nvSpPr>
        <p:spPr>
          <a:xfrm>
            <a:off x="4283964" y="1600200"/>
            <a:ext cx="7336536" cy="1371600"/>
          </a:xfrm>
        </p:spPr>
        <p:txBody>
          <a:bodyPr tIns="45720" anchor="t">
            <a:normAutofit/>
          </a:bodyPr>
          <a:lstStyle/>
          <a:p>
            <a:r>
              <a:rPr lang="en-US" sz="1600" noProof="1"/>
              <a:t>This behavior shows a negative correlation (-0.170) with CSAT scores, suggesting it is a critical area where enhancing agents' empathetic interactions could improve customer satisfaction.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5BC245-83A4-9D68-23CC-088B2EB7F110}"/>
              </a:ext>
            </a:extLst>
          </p:cNvPr>
          <p:cNvSpPr>
            <a:spLocks noGrp="1"/>
          </p:cNvSpPr>
          <p:nvPr>
            <p:ph sz="half" idx="15"/>
            <p:custDataLst>
              <p:tags r:id="rId5"/>
            </p:custDataLst>
          </p:nvPr>
        </p:nvSpPr>
        <p:spPr>
          <a:xfrm>
            <a:off x="4283964" y="3201189"/>
            <a:ext cx="7336536" cy="1371600"/>
          </a:xfrm>
        </p:spPr>
        <p:txBody>
          <a:bodyPr tIns="45720" anchor="t">
            <a:normAutofit/>
          </a:bodyPr>
          <a:lstStyle/>
          <a:p>
            <a:r>
              <a:rPr lang="en-US" sz="1600" noProof="1"/>
              <a:t>Professionalism also has a negative correlation (-0.192) with CSAT, indicating a need to strengthen agents' professional conduct to positively impact customer feedback.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4FEA08E-45DB-7135-8153-3057F669EEEB}"/>
              </a:ext>
            </a:extLst>
          </p:cNvPr>
          <p:cNvSpPr>
            <a:spLocks noGrp="1"/>
          </p:cNvSpPr>
          <p:nvPr>
            <p:ph sz="half" idx="16"/>
            <p:custDataLst>
              <p:tags r:id="rId6"/>
            </p:custDataLst>
          </p:nvPr>
        </p:nvSpPr>
        <p:spPr>
          <a:xfrm>
            <a:off x="4283964" y="4800600"/>
            <a:ext cx="7336536" cy="1371600"/>
          </a:xfrm>
        </p:spPr>
        <p:txBody>
          <a:bodyPr tIns="45720" anchor="t">
            <a:normAutofit/>
          </a:bodyPr>
          <a:lstStyle/>
          <a:p>
            <a:r>
              <a:rPr lang="en-US" sz="1600" noProof="1"/>
              <a:t>This metric shows the strongest negative correlation (-0.212) to CSAT scores among the behaviors assessed. Improving how agents value and manage guest time is essential for better customer experiences.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70C9A1-F7DF-63DE-77A5-1764D90A67E3}"/>
              </a:ext>
            </a:extLst>
          </p:cNvPr>
          <p:cNvSpPr>
            <a:spLocks noGrp="1"/>
          </p:cNvSpPr>
          <p:nvPr>
            <p:ph type="body" idx="17"/>
            <p:custDataLst>
              <p:tags r:id="rId7"/>
            </p:custDataLst>
          </p:nvPr>
        </p:nvSpPr>
        <p:spPr>
          <a:xfrm>
            <a:off x="1397284" y="1600200"/>
            <a:ext cx="2774023" cy="1371600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Empathy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B5A8D2-F1F0-4533-A33D-B15FFEF869A4}"/>
              </a:ext>
            </a:extLst>
          </p:cNvPr>
          <p:cNvSpPr>
            <a:spLocks noGrp="1"/>
          </p:cNvSpPr>
          <p:nvPr>
            <p:ph type="body" idx="18"/>
            <p:custDataLst>
              <p:tags r:id="rId8"/>
            </p:custDataLst>
          </p:nvPr>
        </p:nvSpPr>
        <p:spPr>
          <a:xfrm>
            <a:off x="1397284" y="3199375"/>
            <a:ext cx="2774023" cy="1371600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Professionalism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A4D52-4B29-5756-37D7-99DAB2F52F79}"/>
              </a:ext>
            </a:extLst>
          </p:cNvPr>
          <p:cNvSpPr>
            <a:spLocks noGrp="1"/>
          </p:cNvSpPr>
          <p:nvPr>
            <p:ph type="body" idx="19"/>
            <p:custDataLst>
              <p:tags r:id="rId9"/>
            </p:custDataLst>
          </p:nvPr>
        </p:nvSpPr>
        <p:spPr>
          <a:xfrm>
            <a:off x="1397284" y="4796972"/>
            <a:ext cx="2774023" cy="1371600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Valuing Guest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EF56F-CDA7-102D-C340-127BB79E5339}"/>
              </a:ext>
            </a:extLst>
          </p:cNvPr>
          <p:cNvSpPr txBox="1"/>
          <p:nvPr/>
        </p:nvSpPr>
        <p:spPr>
          <a:xfrm>
            <a:off x="10158984" y="-329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noProof="1"/>
          </a:p>
        </p:txBody>
      </p:sp>
      <p:sp>
        <p:nvSpPr>
          <p:cNvPr id="3" name="24-Point Star 2">
            <a:extLst>
              <a:ext uri="{FF2B5EF4-FFF2-40B4-BE49-F238E27FC236}">
                <a16:creationId xmlns:a16="http://schemas.microsoft.com/office/drawing/2014/main" id="{8F02C2F4-FD84-B027-6DD4-8FBE06335A7B}"/>
              </a:ext>
            </a:extLst>
          </p:cNvPr>
          <p:cNvSpPr/>
          <p:nvPr/>
        </p:nvSpPr>
        <p:spPr>
          <a:xfrm>
            <a:off x="434754" y="1514512"/>
            <a:ext cx="764209" cy="764209"/>
          </a:xfrm>
          <a:prstGeom prst="star24">
            <a:avLst>
              <a:gd name="adj" fmla="val 350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CCA410D-F7F6-18D5-7CAD-4B0DC7CAD47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092" y="1751850"/>
            <a:ext cx="289532" cy="289532"/>
          </a:xfrm>
          <a:prstGeom prst="rect">
            <a:avLst/>
          </a:prstGeom>
        </p:spPr>
      </p:pic>
      <p:sp>
        <p:nvSpPr>
          <p:cNvPr id="5" name="24-Point Star 4">
            <a:extLst>
              <a:ext uri="{FF2B5EF4-FFF2-40B4-BE49-F238E27FC236}">
                <a16:creationId xmlns:a16="http://schemas.microsoft.com/office/drawing/2014/main" id="{AD6F6881-D1EF-A355-EDFB-CD111EECEA29}"/>
              </a:ext>
            </a:extLst>
          </p:cNvPr>
          <p:cNvSpPr/>
          <p:nvPr/>
        </p:nvSpPr>
        <p:spPr>
          <a:xfrm>
            <a:off x="434754" y="3117280"/>
            <a:ext cx="764209" cy="764209"/>
          </a:xfrm>
          <a:prstGeom prst="star24">
            <a:avLst>
              <a:gd name="adj" fmla="val 350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FA5919-7747-957B-C5FC-0683A9105E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2092" y="3354618"/>
            <a:ext cx="289532" cy="289532"/>
          </a:xfrm>
          <a:prstGeom prst="rect">
            <a:avLst/>
          </a:prstGeom>
        </p:spPr>
      </p:pic>
      <p:sp>
        <p:nvSpPr>
          <p:cNvPr id="7" name="24-Point Star 6">
            <a:extLst>
              <a:ext uri="{FF2B5EF4-FFF2-40B4-BE49-F238E27FC236}">
                <a16:creationId xmlns:a16="http://schemas.microsoft.com/office/drawing/2014/main" id="{220AAAE6-5696-A37E-F723-B55F25502893}"/>
              </a:ext>
            </a:extLst>
          </p:cNvPr>
          <p:cNvSpPr/>
          <p:nvPr/>
        </p:nvSpPr>
        <p:spPr>
          <a:xfrm>
            <a:off x="434754" y="4720049"/>
            <a:ext cx="764209" cy="764209"/>
          </a:xfrm>
          <a:prstGeom prst="star24">
            <a:avLst>
              <a:gd name="adj" fmla="val 350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55F80F6-5981-A187-7F35-4DC6336E0FA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2092" y="4957387"/>
            <a:ext cx="289532" cy="28953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BA2B14A-2903-D6FC-58B1-15A31660AB48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9462116" y="144198"/>
            <a:ext cx="2576145" cy="1301528"/>
            <a:chOff x="5326996" y="628184"/>
            <a:chExt cx="2576145" cy="130152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DE40946-F3DA-7EF3-E307-7472BBDAA197}"/>
                </a:ext>
              </a:extLst>
            </p:cNvPr>
            <p:cNvSpPr/>
            <p:nvPr/>
          </p:nvSpPr>
          <p:spPr>
            <a:xfrm>
              <a:off x="5326996" y="628184"/>
              <a:ext cx="2576145" cy="1301528"/>
            </a:xfrm>
            <a:prstGeom prst="roundRect">
              <a:avLst>
                <a:gd name="adj" fmla="val 8638"/>
              </a:avLst>
            </a:prstGeom>
            <a:solidFill>
              <a:srgbClr val="FFFFC1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>
              <a:outerShdw dist="50249" dir="2700000" algn="tl" rotWithShape="0">
                <a:prstClr val="black">
                  <a:alpha val="20208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6C7005D-FDC7-F3D4-7BA5-728D8B5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40548" y="734271"/>
              <a:ext cx="219238" cy="219238"/>
            </a:xfrm>
            <a:prstGeom prst="rect">
              <a:avLst/>
            </a:prstGeom>
          </p:spPr>
        </p:pic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A8A608-8E5D-9381-B46C-E1C15023E9AF}"/>
                </a:ext>
              </a:extLst>
            </p:cNvPr>
            <p:cNvSpPr/>
            <p:nvPr/>
          </p:nvSpPr>
          <p:spPr>
            <a:xfrm>
              <a:off x="5752835" y="773177"/>
              <a:ext cx="556108" cy="141427"/>
            </a:xfrm>
            <a:custGeom>
              <a:avLst/>
              <a:gdLst/>
              <a:ahLst/>
              <a:cxnLst/>
              <a:rect l="l" t="t" r="r" b="b"/>
              <a:pathLst>
                <a:path w="556108" h="141427">
                  <a:moveTo>
                    <a:pt x="543154" y="86411"/>
                  </a:moveTo>
                  <a:cubicBezTo>
                    <a:pt x="550469" y="86411"/>
                    <a:pt x="556108" y="91745"/>
                    <a:pt x="556108" y="99212"/>
                  </a:cubicBezTo>
                  <a:cubicBezTo>
                    <a:pt x="556108" y="106528"/>
                    <a:pt x="550469" y="111862"/>
                    <a:pt x="543154" y="111862"/>
                  </a:cubicBezTo>
                  <a:cubicBezTo>
                    <a:pt x="535686" y="111862"/>
                    <a:pt x="530200" y="106528"/>
                    <a:pt x="530200" y="99212"/>
                  </a:cubicBezTo>
                  <a:cubicBezTo>
                    <a:pt x="530200" y="91745"/>
                    <a:pt x="535686" y="86411"/>
                    <a:pt x="543154" y="86411"/>
                  </a:cubicBezTo>
                  <a:close/>
                  <a:moveTo>
                    <a:pt x="476707" y="49225"/>
                  </a:moveTo>
                  <a:cubicBezTo>
                    <a:pt x="464973" y="49225"/>
                    <a:pt x="457657" y="58369"/>
                    <a:pt x="457657" y="71628"/>
                  </a:cubicBezTo>
                  <a:cubicBezTo>
                    <a:pt x="457657" y="85039"/>
                    <a:pt x="464973" y="94336"/>
                    <a:pt x="476707" y="94336"/>
                  </a:cubicBezTo>
                  <a:cubicBezTo>
                    <a:pt x="488442" y="94336"/>
                    <a:pt x="496062" y="85039"/>
                    <a:pt x="496062" y="71628"/>
                  </a:cubicBezTo>
                  <a:cubicBezTo>
                    <a:pt x="496062" y="58369"/>
                    <a:pt x="488442" y="49225"/>
                    <a:pt x="476707" y="49225"/>
                  </a:cubicBezTo>
                  <a:close/>
                  <a:moveTo>
                    <a:pt x="543154" y="33528"/>
                  </a:moveTo>
                  <a:cubicBezTo>
                    <a:pt x="550469" y="33528"/>
                    <a:pt x="556108" y="38862"/>
                    <a:pt x="556108" y="46177"/>
                  </a:cubicBezTo>
                  <a:cubicBezTo>
                    <a:pt x="556108" y="53645"/>
                    <a:pt x="550469" y="58826"/>
                    <a:pt x="543154" y="58826"/>
                  </a:cubicBezTo>
                  <a:cubicBezTo>
                    <a:pt x="535686" y="58826"/>
                    <a:pt x="530200" y="53645"/>
                    <a:pt x="530200" y="46177"/>
                  </a:cubicBezTo>
                  <a:cubicBezTo>
                    <a:pt x="530200" y="38862"/>
                    <a:pt x="535686" y="33528"/>
                    <a:pt x="543154" y="33528"/>
                  </a:cubicBezTo>
                  <a:close/>
                  <a:moveTo>
                    <a:pt x="398374" y="32614"/>
                  </a:moveTo>
                  <a:lnTo>
                    <a:pt x="420015" y="32614"/>
                  </a:lnTo>
                  <a:lnTo>
                    <a:pt x="420015" y="110947"/>
                  </a:lnTo>
                  <a:lnTo>
                    <a:pt x="398374" y="110947"/>
                  </a:lnTo>
                  <a:close/>
                  <a:moveTo>
                    <a:pt x="130302" y="32614"/>
                  </a:moveTo>
                  <a:lnTo>
                    <a:pt x="151791" y="32614"/>
                  </a:lnTo>
                  <a:lnTo>
                    <a:pt x="151791" y="73152"/>
                  </a:lnTo>
                  <a:cubicBezTo>
                    <a:pt x="151791" y="87173"/>
                    <a:pt x="156363" y="94031"/>
                    <a:pt x="167031" y="94031"/>
                  </a:cubicBezTo>
                  <a:cubicBezTo>
                    <a:pt x="177699" y="94031"/>
                    <a:pt x="183947" y="86258"/>
                    <a:pt x="183947" y="71780"/>
                  </a:cubicBezTo>
                  <a:lnTo>
                    <a:pt x="183947" y="32614"/>
                  </a:lnTo>
                  <a:lnTo>
                    <a:pt x="205435" y="32614"/>
                  </a:lnTo>
                  <a:lnTo>
                    <a:pt x="205435" y="110947"/>
                  </a:lnTo>
                  <a:lnTo>
                    <a:pt x="186385" y="110947"/>
                  </a:lnTo>
                  <a:lnTo>
                    <a:pt x="184404" y="101498"/>
                  </a:lnTo>
                  <a:cubicBezTo>
                    <a:pt x="179375" y="107594"/>
                    <a:pt x="172517" y="111862"/>
                    <a:pt x="161392" y="111862"/>
                  </a:cubicBezTo>
                  <a:cubicBezTo>
                    <a:pt x="145237" y="111862"/>
                    <a:pt x="130302" y="103784"/>
                    <a:pt x="130302" y="76048"/>
                  </a:cubicBezTo>
                  <a:close/>
                  <a:moveTo>
                    <a:pt x="481432" y="31699"/>
                  </a:moveTo>
                  <a:cubicBezTo>
                    <a:pt x="502615" y="31547"/>
                    <a:pt x="517855" y="47244"/>
                    <a:pt x="517855" y="71933"/>
                  </a:cubicBezTo>
                  <a:cubicBezTo>
                    <a:pt x="517855" y="96317"/>
                    <a:pt x="502615" y="111862"/>
                    <a:pt x="481584" y="111862"/>
                  </a:cubicBezTo>
                  <a:cubicBezTo>
                    <a:pt x="470764" y="111862"/>
                    <a:pt x="462991" y="107442"/>
                    <a:pt x="457962" y="101041"/>
                  </a:cubicBezTo>
                  <a:lnTo>
                    <a:pt x="457962" y="141427"/>
                  </a:lnTo>
                  <a:lnTo>
                    <a:pt x="436474" y="141427"/>
                  </a:lnTo>
                  <a:lnTo>
                    <a:pt x="436474" y="32614"/>
                  </a:lnTo>
                  <a:lnTo>
                    <a:pt x="455219" y="32614"/>
                  </a:lnTo>
                  <a:lnTo>
                    <a:pt x="457353" y="43434"/>
                  </a:lnTo>
                  <a:cubicBezTo>
                    <a:pt x="462382" y="36728"/>
                    <a:pt x="470307" y="31699"/>
                    <a:pt x="481432" y="31699"/>
                  </a:cubicBezTo>
                  <a:close/>
                  <a:moveTo>
                    <a:pt x="249098" y="31547"/>
                  </a:moveTo>
                  <a:cubicBezTo>
                    <a:pt x="270129" y="31547"/>
                    <a:pt x="284607" y="40843"/>
                    <a:pt x="285674" y="56845"/>
                  </a:cubicBezTo>
                  <a:lnTo>
                    <a:pt x="265100" y="56845"/>
                  </a:lnTo>
                  <a:cubicBezTo>
                    <a:pt x="264490" y="50597"/>
                    <a:pt x="258547" y="46787"/>
                    <a:pt x="249860" y="46787"/>
                  </a:cubicBezTo>
                  <a:cubicBezTo>
                    <a:pt x="241478" y="46787"/>
                    <a:pt x="235992" y="49835"/>
                    <a:pt x="235992" y="54864"/>
                  </a:cubicBezTo>
                  <a:cubicBezTo>
                    <a:pt x="235992" y="60808"/>
                    <a:pt x="242697" y="61417"/>
                    <a:pt x="253975" y="62789"/>
                  </a:cubicBezTo>
                  <a:cubicBezTo>
                    <a:pt x="271958" y="64618"/>
                    <a:pt x="286893" y="68732"/>
                    <a:pt x="286893" y="86411"/>
                  </a:cubicBezTo>
                  <a:cubicBezTo>
                    <a:pt x="286893" y="101956"/>
                    <a:pt x="272263" y="111862"/>
                    <a:pt x="251232" y="111862"/>
                  </a:cubicBezTo>
                  <a:cubicBezTo>
                    <a:pt x="229438" y="111862"/>
                    <a:pt x="214656" y="101651"/>
                    <a:pt x="213741" y="84887"/>
                  </a:cubicBezTo>
                  <a:lnTo>
                    <a:pt x="234163" y="84887"/>
                  </a:lnTo>
                  <a:cubicBezTo>
                    <a:pt x="234925" y="91745"/>
                    <a:pt x="240868" y="96469"/>
                    <a:pt x="251384" y="96469"/>
                  </a:cubicBezTo>
                  <a:cubicBezTo>
                    <a:pt x="260376" y="96469"/>
                    <a:pt x="265862" y="93574"/>
                    <a:pt x="265862" y="88087"/>
                  </a:cubicBezTo>
                  <a:cubicBezTo>
                    <a:pt x="265862" y="81686"/>
                    <a:pt x="260528" y="81229"/>
                    <a:pt x="247879" y="79553"/>
                  </a:cubicBezTo>
                  <a:cubicBezTo>
                    <a:pt x="229591" y="77419"/>
                    <a:pt x="215418" y="73304"/>
                    <a:pt x="215418" y="57150"/>
                  </a:cubicBezTo>
                  <a:cubicBezTo>
                    <a:pt x="215418" y="41605"/>
                    <a:pt x="228981" y="31394"/>
                    <a:pt x="249098" y="31547"/>
                  </a:cubicBezTo>
                  <a:close/>
                  <a:moveTo>
                    <a:pt x="22860" y="23317"/>
                  </a:moveTo>
                  <a:lnTo>
                    <a:pt x="22860" y="56083"/>
                  </a:lnTo>
                  <a:lnTo>
                    <a:pt x="41301" y="56083"/>
                  </a:lnTo>
                  <a:cubicBezTo>
                    <a:pt x="51969" y="56083"/>
                    <a:pt x="58827" y="49835"/>
                    <a:pt x="58827" y="39776"/>
                  </a:cubicBezTo>
                  <a:cubicBezTo>
                    <a:pt x="58827" y="29566"/>
                    <a:pt x="51969" y="23317"/>
                    <a:pt x="41301" y="23317"/>
                  </a:cubicBezTo>
                  <a:close/>
                  <a:moveTo>
                    <a:pt x="346863" y="10668"/>
                  </a:moveTo>
                  <a:lnTo>
                    <a:pt x="368351" y="10668"/>
                  </a:lnTo>
                  <a:lnTo>
                    <a:pt x="368351" y="32614"/>
                  </a:lnTo>
                  <a:lnTo>
                    <a:pt x="386334" y="32614"/>
                  </a:lnTo>
                  <a:lnTo>
                    <a:pt x="386334" y="50749"/>
                  </a:lnTo>
                  <a:lnTo>
                    <a:pt x="368351" y="50749"/>
                  </a:lnTo>
                  <a:lnTo>
                    <a:pt x="368351" y="85039"/>
                  </a:lnTo>
                  <a:cubicBezTo>
                    <a:pt x="368351" y="90526"/>
                    <a:pt x="370485" y="92812"/>
                    <a:pt x="376123" y="92812"/>
                  </a:cubicBezTo>
                  <a:lnTo>
                    <a:pt x="386791" y="92812"/>
                  </a:lnTo>
                  <a:lnTo>
                    <a:pt x="386791" y="110947"/>
                  </a:lnTo>
                  <a:lnTo>
                    <a:pt x="369265" y="110947"/>
                  </a:lnTo>
                  <a:cubicBezTo>
                    <a:pt x="354330" y="110947"/>
                    <a:pt x="346863" y="103480"/>
                    <a:pt x="346863" y="88544"/>
                  </a:cubicBezTo>
                  <a:lnTo>
                    <a:pt x="346863" y="50749"/>
                  </a:lnTo>
                  <a:lnTo>
                    <a:pt x="333909" y="50749"/>
                  </a:lnTo>
                  <a:lnTo>
                    <a:pt x="333909" y="32614"/>
                  </a:lnTo>
                  <a:lnTo>
                    <a:pt x="346863" y="32614"/>
                  </a:lnTo>
                  <a:close/>
                  <a:moveTo>
                    <a:pt x="93574" y="4267"/>
                  </a:moveTo>
                  <a:lnTo>
                    <a:pt x="115062" y="4267"/>
                  </a:lnTo>
                  <a:lnTo>
                    <a:pt x="115062" y="110947"/>
                  </a:lnTo>
                  <a:lnTo>
                    <a:pt x="93574" y="110947"/>
                  </a:lnTo>
                  <a:close/>
                  <a:moveTo>
                    <a:pt x="0" y="4267"/>
                  </a:moveTo>
                  <a:lnTo>
                    <a:pt x="43434" y="4267"/>
                  </a:lnTo>
                  <a:cubicBezTo>
                    <a:pt x="66599" y="4267"/>
                    <a:pt x="81991" y="18136"/>
                    <a:pt x="81991" y="39776"/>
                  </a:cubicBezTo>
                  <a:cubicBezTo>
                    <a:pt x="81991" y="61265"/>
                    <a:pt x="66599" y="75133"/>
                    <a:pt x="43434" y="75133"/>
                  </a:cubicBezTo>
                  <a:lnTo>
                    <a:pt x="22860" y="75133"/>
                  </a:lnTo>
                  <a:lnTo>
                    <a:pt x="22860" y="110947"/>
                  </a:lnTo>
                  <a:lnTo>
                    <a:pt x="0" y="110947"/>
                  </a:lnTo>
                  <a:close/>
                  <a:moveTo>
                    <a:pt x="409194" y="0"/>
                  </a:moveTo>
                  <a:cubicBezTo>
                    <a:pt x="416205" y="0"/>
                    <a:pt x="421691" y="5182"/>
                    <a:pt x="421691" y="12192"/>
                  </a:cubicBezTo>
                  <a:cubicBezTo>
                    <a:pt x="421691" y="19050"/>
                    <a:pt x="416205" y="24232"/>
                    <a:pt x="409194" y="24232"/>
                  </a:cubicBezTo>
                  <a:cubicBezTo>
                    <a:pt x="402184" y="24232"/>
                    <a:pt x="396697" y="19050"/>
                    <a:pt x="396697" y="12192"/>
                  </a:cubicBezTo>
                  <a:cubicBezTo>
                    <a:pt x="396697" y="5182"/>
                    <a:pt x="402184" y="0"/>
                    <a:pt x="40919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1903D87-E30B-009D-9E9F-EA716645FE0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74102" y="524450"/>
            <a:ext cx="2351599" cy="825024"/>
          </a:xfrm>
          <a:prstGeom prst="rect">
            <a:avLst/>
          </a:prstGeom>
          <a:noFill/>
        </p:spPr>
        <p:txBody>
          <a:bodyPr wrap="square" lIns="0" tIns="45720" rIns="0" bIns="0" rtlCol="0">
            <a:normAutofit/>
          </a:bodyPr>
          <a:lstStyle/>
          <a:p>
            <a:r>
              <a:rPr lang="en-US" sz="1100" noProof="1">
                <a:solidFill>
                  <a:srgbClr val="000000"/>
                </a:solidFill>
                <a:latin typeface="Franklin Gothic Book" panose="020B0503020102020204" pitchFamily="34" charset="0"/>
              </a:rPr>
              <a:t>Use specific examples or case studies from your organization to illustrate the impact of improving these behavioral areas on customer satisfaction.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79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20E31967-4D7E-BB2C-5E5A-9BF907483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3" y="543950"/>
            <a:ext cx="11257647" cy="589495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4E31804-A078-376B-39AC-D2A11ADE6AC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26353" y="244874"/>
            <a:ext cx="3848100" cy="299076"/>
          </a:xfrm>
          <a:prstGeom prst="rect">
            <a:avLst/>
          </a:prstGeom>
          <a:noFill/>
        </p:spPr>
        <p:txBody>
          <a:bodyPr vert="horz" wrap="square" lIns="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lang="en-US" sz="1300" b="0" i="0" kern="1200" spc="0" normalizeH="0" baseline="0" dirty="0" smtClean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96913" indent="-354013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4588" indent="-344488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4963" indent="-347663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65338" indent="-349250" algn="l" defTabSz="914377" rtl="0" eaLnBrk="1" latinLnBrk="0" hangingPunct="1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Char char="•"/>
              <a:tabLst/>
              <a:defRPr sz="1800" b="0" i="0" kern="1200" spc="0" normalizeH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391810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925A9D57-EA7E-80D7-3C55-F10F7E1F2AE4}"/>
              </a:ext>
            </a:extLst>
          </p:cNvPr>
          <p:cNvSpPr txBox="1"/>
          <p:nvPr/>
        </p:nvSpPr>
        <p:spPr>
          <a:xfrm>
            <a:off x="512762" y="2176349"/>
            <a:ext cx="11107738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663" indent="-336550" defTabSz="914377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System Font Regular"/>
              <a:buChar char="•"/>
            </a:pPr>
            <a:r>
              <a:rPr lang="en-US" dirty="0">
                <a:cs typeface="Arial" panose="020B0604020202020204" pitchFamily="34" charset="0"/>
              </a:rPr>
              <a:t>Statistical tests indicate</a:t>
            </a:r>
            <a:r>
              <a:rPr lang="en-US" b="1" dirty="0">
                <a:cs typeface="Arial" panose="020B0604020202020204" pitchFamily="34" charset="0"/>
              </a:rPr>
              <a:t> NOT</a:t>
            </a:r>
            <a:r>
              <a:rPr lang="en-US" dirty="0">
                <a:cs typeface="Arial" panose="020B0604020202020204" pitchFamily="34" charset="0"/>
              </a:rPr>
              <a:t> causal significant change in CSAT scores.</a:t>
            </a:r>
          </a:p>
          <a:p>
            <a:pPr marL="347663" indent="-336550" defTabSz="914377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System Font Regular"/>
              <a:buChar char="•"/>
            </a:pPr>
            <a:r>
              <a:rPr lang="en-US" dirty="0">
                <a:cs typeface="Arial" panose="020B0604020202020204" pitchFamily="34" charset="0"/>
              </a:rPr>
              <a:t>Correlations show no meaningful relationship between an agent's self-perceived proficiency and their actual CSAT scores. </a:t>
            </a:r>
          </a:p>
          <a:p>
            <a:pPr marL="347663" indent="-336550" defTabSz="914377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System Font Regular"/>
              <a:buChar char="•"/>
            </a:pPr>
            <a:r>
              <a:rPr lang="en-US" dirty="0">
                <a:cs typeface="Arial" panose="020B0604020202020204" pitchFamily="34" charset="0"/>
              </a:rPr>
              <a:t>program is not effectively driving agent improvement, and a new strategy is needed to align agent self-perception with customer experience to improve CSAT.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A552239A-8E73-213E-DD80-F32A2BBD00C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8000" y="656231"/>
            <a:ext cx="10217150" cy="603504"/>
          </a:xfrm>
        </p:spPr>
        <p:txBody>
          <a:bodyPr>
            <a:noAutofit/>
          </a:bodyPr>
          <a:lstStyle/>
          <a:p>
            <a:r>
              <a:rPr lang="en-US" sz="5200" noProof="1"/>
              <a:t>conclussions</a:t>
            </a:r>
          </a:p>
        </p:txBody>
      </p:sp>
    </p:spTree>
    <p:extLst>
      <p:ext uri="{BB962C8B-B14F-4D97-AF65-F5344CB8AC3E}">
        <p14:creationId xmlns:p14="http://schemas.microsoft.com/office/powerpoint/2010/main" val="201978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2763" y="549275"/>
            <a:ext cx="5811837" cy="5851525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75000"/>
              </a:lnSpc>
            </a:pPr>
            <a:r>
              <a:rPr lang="en-US" sz="5200" noProof="1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5999" y="549275"/>
            <a:ext cx="5603875" cy="5851525"/>
          </a:xfrm>
        </p:spPr>
        <p:txBody>
          <a:bodyPr anchor="ctr">
            <a:normAutofit/>
          </a:bodyPr>
          <a:lstStyle/>
          <a:p>
            <a:r>
              <a:rPr lang="en-US" noProof="1"/>
              <a:t>Increase self-audit coverage across all agents for a more representative sample to improve data reliability.
Align self-audit scoring scale with CSAT to reduce bias and ensure consistency between self-assessments and customer feedback.
Collect post-interaction customer feedback linked directly to the same audited interaction to strengthen the connection between self-audit scores and actual customer satisfaction.
These steps will help create a more accurate evaluation framework and better support agent development and customer experience improvements.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7CF5B-F9B9-20B5-B74B-A92ED45CD63A}"/>
              </a:ext>
            </a:extLst>
          </p:cNvPr>
          <p:cNvSpPr txBox="1"/>
          <p:nvPr/>
        </p:nvSpPr>
        <p:spPr>
          <a:xfrm>
            <a:off x="4292082" y="-1045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9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DB8F84-7A8D-01A5-03CA-057821CCAD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5299" y="3004447"/>
            <a:ext cx="4675192" cy="2272403"/>
          </a:xfrm>
        </p:spPr>
        <p:txBody>
          <a:bodyPr anchor="t">
            <a:normAutofit/>
          </a:bodyPr>
          <a:lstStyle/>
          <a:p>
            <a:pPr>
              <a:lnSpc>
                <a:spcPct val="75000"/>
              </a:lnSpc>
            </a:pPr>
            <a:r>
              <a:rPr lang="en-US" sz="6000" b="0" noProof="1"/>
              <a:t> ¡ Thank you !</a:t>
            </a:r>
          </a:p>
        </p:txBody>
      </p:sp>
      <p:sp>
        <p:nvSpPr>
          <p:cNvPr id="5" name="24-Point Star 4">
            <a:extLst>
              <a:ext uri="{FF2B5EF4-FFF2-40B4-BE49-F238E27FC236}">
                <a16:creationId xmlns:a16="http://schemas.microsoft.com/office/drawing/2014/main" id="{A9E91214-8C33-2A5D-726D-328ACD79CE95}"/>
              </a:ext>
            </a:extLst>
          </p:cNvPr>
          <p:cNvSpPr/>
          <p:nvPr/>
        </p:nvSpPr>
        <p:spPr>
          <a:xfrm rot="360915">
            <a:off x="5254083" y="2587083"/>
            <a:ext cx="1683834" cy="1683834"/>
          </a:xfrm>
          <a:prstGeom prst="star24">
            <a:avLst>
              <a:gd name="adj" fmla="val 255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893B3BE-2FAF-158F-5C7B-03DAA2F8ED0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401878" y="4689012"/>
            <a:ext cx="3291786" cy="1711788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all" spc="-100" baseline="0">
                <a:solidFill>
                  <a:schemeClr val="accent1"/>
                </a:solidFill>
                <a:latin typeface="Trade Gothic Next HvyCd" panose="020B05030403030200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75000"/>
              </a:lnSpc>
            </a:pPr>
            <a:r>
              <a:rPr lang="en-US" sz="6000" noProof="1">
                <a:ln w="12700">
                  <a:solidFill>
                    <a:schemeClr val="accent1"/>
                  </a:solidFill>
                </a:ln>
                <a:noFill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659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616F-2456-B2DB-D377-67947FD27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9C435-9DA8-9811-FD78-D5CF460AB1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06450" y="228755"/>
            <a:ext cx="10873259" cy="381000"/>
          </a:xfrm>
        </p:spPr>
        <p:txBody>
          <a:bodyPr lIns="0">
            <a:normAutofit/>
          </a:bodyPr>
          <a:lstStyle/>
          <a:p>
            <a:r>
              <a:rPr lang="en-US" sz="2000" b="1" noProof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42BD5-9F61-B90F-B013-E56C1E661751}"/>
              </a:ext>
            </a:extLst>
          </p:cNvPr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486890" y="765314"/>
            <a:ext cx="9446214" cy="4575636"/>
          </a:xfrm>
        </p:spPr>
        <p:txBody>
          <a:bodyPr numCol="2" anchor="b">
            <a:normAutofit/>
          </a:bodyPr>
          <a:lstStyle/>
          <a:p>
            <a:pPr marL="11113" indent="0">
              <a:buNone/>
            </a:pPr>
            <a:r>
              <a:rPr lang="en-US" sz="2400" noProof="1"/>
              <a:t>Assumptions
Impact Assessment
Behavioral Trends
Tenure vs. Proficiency
Self-Perception vs Reality
Pre vs Post Comparison
Areas for Improvement
Recommendations</a:t>
            </a:r>
          </a:p>
        </p:txBody>
      </p:sp>
      <p:sp>
        <p:nvSpPr>
          <p:cNvPr id="3" name="7-Point Star 2">
            <a:extLst>
              <a:ext uri="{FF2B5EF4-FFF2-40B4-BE49-F238E27FC236}">
                <a16:creationId xmlns:a16="http://schemas.microsoft.com/office/drawing/2014/main" id="{384EB626-D5AC-C0EF-35ED-07BEFB1BAD42}"/>
              </a:ext>
            </a:extLst>
          </p:cNvPr>
          <p:cNvSpPr/>
          <p:nvPr/>
        </p:nvSpPr>
        <p:spPr>
          <a:xfrm>
            <a:off x="486890" y="269679"/>
            <a:ext cx="239596" cy="241300"/>
          </a:xfrm>
          <a:prstGeom prst="star7">
            <a:avLst>
              <a:gd name="adj" fmla="val 18905"/>
              <a:gd name="hf" fmla="val 102572"/>
              <a:gd name="vf" fmla="val 10521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7221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5B43D-F77F-0E8C-6E28-2206D3139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9;p1">
            <a:extLst>
              <a:ext uri="{FF2B5EF4-FFF2-40B4-BE49-F238E27FC236}">
                <a16:creationId xmlns:a16="http://schemas.microsoft.com/office/drawing/2014/main" id="{7C77D76A-66AB-A0A0-49A9-047830B0B2A8}"/>
              </a:ext>
            </a:extLst>
          </p:cNvPr>
          <p:cNvCxnSpPr>
            <a:cxnSpLocks/>
          </p:cNvCxnSpPr>
          <p:nvPr/>
        </p:nvCxnSpPr>
        <p:spPr>
          <a:xfrm>
            <a:off x="512763" y="3810019"/>
            <a:ext cx="1113201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DCAA413-F68A-7CC2-28D5-17DE090270E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5301" y="661298"/>
            <a:ext cx="11039475" cy="609600"/>
          </a:xfrm>
        </p:spPr>
        <p:txBody>
          <a:bodyPr>
            <a:normAutofit/>
          </a:bodyPr>
          <a:lstStyle/>
          <a:p>
            <a:r>
              <a:rPr lang="en-US" sz="3600" noProof="1"/>
              <a:t>Assumptions: Choosing the Right Statistical 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7E7EE8-5674-81BE-FB7B-B6633FC80713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600" y="5052044"/>
            <a:ext cx="2651760" cy="1097280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300" noProof="1"/>
              <a:t>Use the Shapiro-Wilk Normality Test to determine if data is normally distributed.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8F6CDC-88DD-BA12-2A26-336D6BA7F960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3364" y="5062124"/>
            <a:ext cx="2651760" cy="1097280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300" noProof="1"/>
              <a:t>For data measured on an ordinal scale, such as rankings or satisfaction ratings, the Mann-Whitney U test is preferred.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05440F-055D-B167-B2CF-86454CE0AF5A}"/>
              </a:ext>
            </a:extLst>
          </p:cNvPr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8562996" y="5069097"/>
            <a:ext cx="2651760" cy="1097280"/>
          </a:xfrm>
        </p:spPr>
        <p:txBody>
          <a:bodyPr>
            <a:normAutofit fontScale="92500"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en-US" sz="1300" noProof="1"/>
              <a:t>Based on the assessment of normality, data scale, and outliers, choose the most appropriate statistical test for your analysis.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3890BA-F536-2F03-6629-0DBDFA98AE3D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0" y="4686284"/>
            <a:ext cx="2651760" cy="365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000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Assess Data Normality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202194-0C56-8513-DD64-46BA4DD10BFF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4363364" y="4696364"/>
            <a:ext cx="2651760" cy="365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000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Evaluate Ordinal 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50576C6-DDD6-665F-BC77-31396855574F}"/>
              </a:ext>
            </a:extLst>
          </p:cNvPr>
          <p:cNvSpPr>
            <a:spLocks noGrp="1"/>
          </p:cNvSpPr>
          <p:nvPr>
            <p:ph type="body" idx="16"/>
            <p:custDataLst>
              <p:tags r:id="rId7"/>
            </p:custDataLst>
          </p:nvPr>
        </p:nvSpPr>
        <p:spPr>
          <a:xfrm>
            <a:off x="8562996" y="4703337"/>
            <a:ext cx="2651760" cy="365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000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Select Statistical Test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0D21224-9A8A-F518-AD42-D3970118F4F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09600" y="4293780"/>
            <a:ext cx="2651760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noProof="1">
                <a:solidFill>
                  <a:schemeClr val="accent1"/>
                </a:solidFill>
                <a:latin typeface="+mn-lt"/>
              </a:rPr>
              <a:t>Step 1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059D102-3C70-5CE5-20C7-FA76442AB38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363364" y="4303860"/>
            <a:ext cx="2651760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noProof="1">
                <a:solidFill>
                  <a:schemeClr val="accent1"/>
                </a:solidFill>
                <a:latin typeface="+mn-lt"/>
              </a:rPr>
              <a:t>Step 3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6C83500-26B3-FBEC-6621-98AB821AC46F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8562996" y="4310833"/>
            <a:ext cx="2651760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noProof="1">
                <a:solidFill>
                  <a:schemeClr val="accent1"/>
                </a:solidFill>
                <a:latin typeface="+mn-lt"/>
              </a:rPr>
              <a:t>Step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EB133-4B20-7061-510D-B41DE62B37D6}"/>
              </a:ext>
            </a:extLst>
          </p:cNvPr>
          <p:cNvGrpSpPr/>
          <p:nvPr/>
        </p:nvGrpSpPr>
        <p:grpSpPr>
          <a:xfrm>
            <a:off x="682839" y="3703209"/>
            <a:ext cx="201168" cy="581910"/>
            <a:chOff x="682839" y="1941909"/>
            <a:chExt cx="201168" cy="58191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859057-42BC-8722-0D30-D8D4DD87BE1E}"/>
                </a:ext>
              </a:extLst>
            </p:cNvPr>
            <p:cNvSpPr/>
            <p:nvPr/>
          </p:nvSpPr>
          <p:spPr>
            <a:xfrm>
              <a:off x="682839" y="1941909"/>
              <a:ext cx="201168" cy="201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9D3B6C-C6BE-C62C-AB9E-8A58B7A9A685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3" y="2048719"/>
              <a:ext cx="0" cy="47510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CAEFC-B927-CE54-E9A2-710B0228E682}"/>
              </a:ext>
            </a:extLst>
          </p:cNvPr>
          <p:cNvGrpSpPr/>
          <p:nvPr/>
        </p:nvGrpSpPr>
        <p:grpSpPr>
          <a:xfrm>
            <a:off x="4435587" y="3713289"/>
            <a:ext cx="201168" cy="581910"/>
            <a:chOff x="682839" y="1941909"/>
            <a:chExt cx="201168" cy="5819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EEFAC0-3AF9-1379-8294-5369F6AB9FE7}"/>
                </a:ext>
              </a:extLst>
            </p:cNvPr>
            <p:cNvSpPr/>
            <p:nvPr/>
          </p:nvSpPr>
          <p:spPr>
            <a:xfrm>
              <a:off x="682839" y="1941909"/>
              <a:ext cx="201168" cy="201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D93B44-FE0F-0E7A-77A2-7AFFAB505BAA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3" y="2048719"/>
              <a:ext cx="0" cy="47510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D8F133-017A-A411-12F0-772AC016A847}"/>
              </a:ext>
            </a:extLst>
          </p:cNvPr>
          <p:cNvGrpSpPr/>
          <p:nvPr/>
        </p:nvGrpSpPr>
        <p:grpSpPr>
          <a:xfrm>
            <a:off x="8634203" y="3720262"/>
            <a:ext cx="201168" cy="581910"/>
            <a:chOff x="682839" y="1941909"/>
            <a:chExt cx="201168" cy="5819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015A87-FE59-9E37-983E-56D5F832AE1B}"/>
                </a:ext>
              </a:extLst>
            </p:cNvPr>
            <p:cNvSpPr/>
            <p:nvPr/>
          </p:nvSpPr>
          <p:spPr>
            <a:xfrm>
              <a:off x="682839" y="1941909"/>
              <a:ext cx="201168" cy="201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E110F6-1A6A-82E7-B960-8B9FB687AF77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3" y="2048719"/>
              <a:ext cx="0" cy="47510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AA408A56-A423-A220-E3F9-25FD5B05004A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2032899" y="2222919"/>
            <a:ext cx="2651760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300" noProof="1"/>
              <a:t>If the assumption of normality is violated, use the Mann-Whitney U test instead of the t-test.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6989D8C3-138E-6FC1-6958-08BD071AEDB9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6374004" y="2203478"/>
            <a:ext cx="2651760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300" noProof="1"/>
              <a:t>Significant outliers can skew t-test results; Mann-Whitney U is less sensitive to extreme values.</a:t>
            </a:r>
          </a:p>
        </p:txBody>
      </p:sp>
      <p:sp>
        <p:nvSpPr>
          <p:cNvPr id="36" name="Content Placeholder 11">
            <a:extLst>
              <a:ext uri="{FF2B5EF4-FFF2-40B4-BE49-F238E27FC236}">
                <a16:creationId xmlns:a16="http://schemas.microsoft.com/office/drawing/2014/main" id="{13B12B89-A002-39F8-9BBA-C182B41FBF5B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726095" y="2222919"/>
            <a:ext cx="2651760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5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8635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5824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43012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01789" indent="-285744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buFont typeface="Arial" panose="020B0604020202020204" pitchFamily="34" charset="0"/>
              <a:buNone/>
            </a:pPr>
            <a:endParaRPr/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3FB6D881-C1BC-D94D-A957-3E1A08A022F4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032899" y="1858981"/>
            <a:ext cx="3075814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defTabSz="914377">
              <a:lnSpc>
                <a:spcPct val="85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2000" b="1" i="0" cap="all" spc="-50" normalizeH="0" baseline="0">
                <a:solidFill>
                  <a:schemeClr val="accent1"/>
                </a:solidFill>
                <a:latin typeface="Trade Gothic Next Cond" panose="020B0506040303020004" pitchFamily="34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178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2000" b="1" i="0" spc="0" normalizeH="0" baseline="0">
                <a:cs typeface="Arial" panose="020B0604020202020204" pitchFamily="34" charset="0"/>
              </a:defRPr>
            </a:lvl2pPr>
            <a:lvl3pPr marL="914354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b="1" i="0" spc="0" normalizeH="0" baseline="0">
                <a:cs typeface="Arial" panose="020B0604020202020204" pitchFamily="34" charset="0"/>
              </a:defRPr>
            </a:lvl3pPr>
            <a:lvl4pPr marL="1371532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1600" b="1" i="0" spc="0" normalizeH="0" baseline="0">
                <a:cs typeface="Arial" panose="020B0604020202020204" pitchFamily="34" charset="0"/>
              </a:defRPr>
            </a:lvl4pPr>
            <a:lvl5pPr marL="1828709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1600" b="1" i="0" spc="0" normalizeH="0" baseline="0">
                <a:cs typeface="Arial" panose="020B0604020202020204" pitchFamily="34" charset="0"/>
              </a:defRPr>
            </a:lvl5pPr>
            <a:lvl6pPr marL="228588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marL="2743062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marL="3200240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marL="3657418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noProof="1"/>
              <a:t>Identify Non-Normal Data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FA6AB80B-8118-D020-FFD1-61B0F801C29F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374004" y="1839540"/>
            <a:ext cx="2651760" cy="365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914377">
              <a:lnSpc>
                <a:spcPct val="85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2000" b="1" i="0" cap="all" spc="-50" normalizeH="0" baseline="0">
                <a:solidFill>
                  <a:schemeClr val="accent1"/>
                </a:solidFill>
                <a:latin typeface="Trade Gothic Next Cond" panose="020B0506040303020004" pitchFamily="34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178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2000" b="1" i="0" spc="0" normalizeH="0" baseline="0">
                <a:cs typeface="Arial" panose="020B0604020202020204" pitchFamily="34" charset="0"/>
              </a:defRPr>
            </a:lvl2pPr>
            <a:lvl3pPr marL="914354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b="1" i="0" spc="0" normalizeH="0" baseline="0">
                <a:cs typeface="Arial" panose="020B0604020202020204" pitchFamily="34" charset="0"/>
              </a:defRPr>
            </a:lvl3pPr>
            <a:lvl4pPr marL="1371532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1600" b="1" i="0" spc="0" normalizeH="0" baseline="0">
                <a:cs typeface="Arial" panose="020B0604020202020204" pitchFamily="34" charset="0"/>
              </a:defRPr>
            </a:lvl4pPr>
            <a:lvl5pPr marL="1828709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1600" b="1" i="0" spc="0" normalizeH="0" baseline="0">
                <a:cs typeface="Arial" panose="020B0604020202020204" pitchFamily="34" charset="0"/>
              </a:defRPr>
            </a:lvl5pPr>
            <a:lvl6pPr marL="228588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marL="2743062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marL="3200240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marL="3657418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noProof="1"/>
              <a:t>Check for Outliers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16D6F39-3A8B-EC43-44AE-ACDB64533955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7726095" y="1858981"/>
            <a:ext cx="2651760" cy="365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914377">
              <a:lnSpc>
                <a:spcPct val="85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2000" b="1" i="0" cap="all" spc="-50" normalizeH="0" baseline="0">
                <a:solidFill>
                  <a:schemeClr val="accent1"/>
                </a:solidFill>
                <a:latin typeface="Trade Gothic Next Cond" panose="020B0506040303020004" pitchFamily="34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178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2000" b="1" i="0" spc="0" normalizeH="0" baseline="0">
                <a:cs typeface="Arial" panose="020B0604020202020204" pitchFamily="34" charset="0"/>
              </a:defRPr>
            </a:lvl2pPr>
            <a:lvl3pPr marL="914354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b="1" i="0" spc="0" normalizeH="0" baseline="0">
                <a:cs typeface="Arial" panose="020B0604020202020204" pitchFamily="34" charset="0"/>
              </a:defRPr>
            </a:lvl3pPr>
            <a:lvl4pPr marL="1371532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1600" b="1" i="0" spc="0" normalizeH="0" baseline="0">
                <a:cs typeface="Arial" panose="020B0604020202020204" pitchFamily="34" charset="0"/>
              </a:defRPr>
            </a:lvl4pPr>
            <a:lvl5pPr marL="1828709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1600" b="1" i="0" spc="0" normalizeH="0" baseline="0">
                <a:cs typeface="Arial" panose="020B0604020202020204" pitchFamily="34" charset="0"/>
              </a:defRPr>
            </a:lvl5pPr>
            <a:lvl6pPr marL="228588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marL="2743062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marL="3200240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marL="3657418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DE2C9D8B-0A03-174F-CC29-8A1648E86D00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2032899" y="1493221"/>
            <a:ext cx="2651760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noProof="1">
                <a:solidFill>
                  <a:schemeClr val="accent1"/>
                </a:solidFill>
                <a:latin typeface="+mn-lt"/>
              </a:rPr>
              <a:t>Step 2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E50E0616-B6E2-C5FC-3C0A-B72C89C7D4A2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6374004" y="1473780"/>
            <a:ext cx="2651760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400" b="1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Arial" panose="020B0604020202020204" pitchFamily="34" charset="0"/>
              </a:defRPr>
            </a:lvl1pPr>
            <a:lvl2pPr marL="457178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354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709" indent="0" algn="l" defTabSz="914354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noProof="1">
                <a:solidFill>
                  <a:schemeClr val="accent1"/>
                </a:solidFill>
                <a:latin typeface="+mn-lt"/>
              </a:rPr>
              <a:t>Step 4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46D72F-C97C-C531-1156-430B351D4056}"/>
              </a:ext>
            </a:extLst>
          </p:cNvPr>
          <p:cNvGrpSpPr/>
          <p:nvPr/>
        </p:nvGrpSpPr>
        <p:grpSpPr>
          <a:xfrm flipV="1">
            <a:off x="2105630" y="3326317"/>
            <a:ext cx="201168" cy="581910"/>
            <a:chOff x="682839" y="1941909"/>
            <a:chExt cx="201168" cy="58191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45E9F4D-1042-6669-A33C-F369D243D554}"/>
                </a:ext>
              </a:extLst>
            </p:cNvPr>
            <p:cNvSpPr/>
            <p:nvPr/>
          </p:nvSpPr>
          <p:spPr>
            <a:xfrm>
              <a:off x="682839" y="1941909"/>
              <a:ext cx="201168" cy="201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EEDA4B-2EF8-B14D-B978-77A426A8B1A5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3" y="2048719"/>
              <a:ext cx="0" cy="47510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11FB3A-D7F0-49E2-AE46-9AA79D13B046}"/>
              </a:ext>
            </a:extLst>
          </p:cNvPr>
          <p:cNvGrpSpPr/>
          <p:nvPr/>
        </p:nvGrpSpPr>
        <p:grpSpPr>
          <a:xfrm flipV="1">
            <a:off x="6445719" y="3306876"/>
            <a:ext cx="201168" cy="581910"/>
            <a:chOff x="682839" y="1941909"/>
            <a:chExt cx="201168" cy="58191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163A44-663A-A688-7852-FA2ADE9AF978}"/>
                </a:ext>
              </a:extLst>
            </p:cNvPr>
            <p:cNvSpPr/>
            <p:nvPr/>
          </p:nvSpPr>
          <p:spPr>
            <a:xfrm>
              <a:off x="682839" y="1941909"/>
              <a:ext cx="201168" cy="2011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2C71F9-B258-2850-CBE6-217D6D4F0612}"/>
                </a:ext>
              </a:extLst>
            </p:cNvPr>
            <p:cNvCxnSpPr>
              <a:cxnSpLocks/>
            </p:cNvCxnSpPr>
            <p:nvPr/>
          </p:nvCxnSpPr>
          <p:spPr>
            <a:xfrm>
              <a:off x="783423" y="2048719"/>
              <a:ext cx="0" cy="47510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9E048FE-A342-B845-9D8B-C6B3B522EA07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9149394" y="4686284"/>
            <a:ext cx="2651760" cy="365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914377">
              <a:lnSpc>
                <a:spcPct val="85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2000" b="1" i="0" cap="all" spc="-50" normalizeH="0" baseline="0">
                <a:solidFill>
                  <a:schemeClr val="accent1"/>
                </a:solidFill>
                <a:latin typeface="Trade Gothic Next Cond" panose="020B0506040303020004" pitchFamily="34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178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2000" b="1" i="0" spc="0" normalizeH="0" baseline="0">
                <a:cs typeface="Arial" panose="020B0604020202020204" pitchFamily="34" charset="0"/>
              </a:defRPr>
            </a:lvl2pPr>
            <a:lvl3pPr marL="914354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b="1" i="0" spc="0" normalizeH="0" baseline="0">
                <a:cs typeface="Arial" panose="020B0604020202020204" pitchFamily="34" charset="0"/>
              </a:defRPr>
            </a:lvl3pPr>
            <a:lvl4pPr marL="1371532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1600" b="1" i="0" spc="0" normalizeH="0" baseline="0">
                <a:cs typeface="Arial" panose="020B0604020202020204" pitchFamily="34" charset="0"/>
              </a:defRPr>
            </a:lvl4pPr>
            <a:lvl5pPr marL="1828709" indent="0" defTabSz="914377">
              <a:lnSpc>
                <a:spcPct val="110000"/>
              </a:lnSpc>
              <a:spcBef>
                <a:spcPts val="1200"/>
              </a:spcBef>
              <a:buSzPct val="100000"/>
              <a:buFont typeface="System Font Regular"/>
              <a:buNone/>
              <a:tabLst/>
              <a:defRPr sz="1600" b="1" i="0" spc="0" normalizeH="0" baseline="0">
                <a:cs typeface="Arial" panose="020B0604020202020204" pitchFamily="34" charset="0"/>
              </a:defRPr>
            </a:lvl5pPr>
            <a:lvl6pPr marL="228588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marL="2743062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marL="3200240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marL="3657418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98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5300" y="661298"/>
            <a:ext cx="11037571" cy="588809"/>
          </a:xfrm>
        </p:spPr>
        <p:txBody>
          <a:bodyPr>
            <a:normAutofit fontScale="90000"/>
          </a:bodyPr>
          <a:lstStyle/>
          <a:p>
            <a:r>
              <a:rPr lang="en-US" noProof="1"/>
              <a:t>Setup and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95300" y="2684462"/>
            <a:ext cx="3565525" cy="3695661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14000"/>
              </a:lnSpc>
              <a:buNone/>
            </a:pPr>
            <a:r>
              <a:rPr lang="en-US" noProof="1"/>
              <a:t>The key date for the analysis is March 8, 2024, which marks the implementation point to separate pre- and post- data periods for comparison.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24350" y="2693987"/>
            <a:ext cx="3565525" cy="3695661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14000"/>
              </a:lnSpc>
              <a:buNone/>
            </a:pPr>
            <a:r>
              <a:rPr lang="en-US" noProof="1"/>
              <a:t>Customer Satisfaction (CSAT) data is loaded from 'csat_data.csv' with response dates parsed as the index, providing time-series data on CSAT counts before and after implementation.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8153400" y="2693987"/>
            <a:ext cx="3565525" cy="3695661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14000"/>
              </a:lnSpc>
              <a:buNone/>
            </a:pPr>
            <a:r>
              <a:rPr lang="en-US" noProof="1"/>
              <a:t>Self-audit data is loaded from 'self_audit_data.csv' with dates parsed as the index, capturing detailed agent behavioral scores over time used for trend and correlation analysis.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495300" y="1847153"/>
            <a:ext cx="3565525" cy="744538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Implementation Date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4324350" y="1856678"/>
            <a:ext cx="3565525" cy="742950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CSAT _Data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6"/>
            <p:custDataLst>
              <p:tags r:id="rId7"/>
            </p:custDataLst>
          </p:nvPr>
        </p:nvSpPr>
        <p:spPr>
          <a:xfrm>
            <a:off x="8153400" y="1856678"/>
            <a:ext cx="3565525" cy="742950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cap="all" spc="-50" noProof="1">
                <a:solidFill>
                  <a:schemeClr val="accent1"/>
                </a:solidFill>
                <a:latin typeface="Trade Gothic Next Cond" panose="020B0506040303020004" pitchFamily="34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Self-Audit_Data</a:t>
            </a:r>
          </a:p>
        </p:txBody>
      </p:sp>
    </p:spTree>
    <p:extLst>
      <p:ext uri="{BB962C8B-B14F-4D97-AF65-F5344CB8AC3E}">
        <p14:creationId xmlns:p14="http://schemas.microsoft.com/office/powerpoint/2010/main" val="18553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ACD72E-67EC-6050-8DDC-90CE2133DA5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1"/>
            </p:custDataLst>
          </p:nvPr>
        </p:nvSpPr>
        <p:spPr>
          <a:xfrm>
            <a:off x="512763" y="247650"/>
            <a:ext cx="3786187" cy="301625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2000" noProof="1"/>
              <a:t>Impact test</a:t>
            </a:r>
          </a:p>
        </p:txBody>
      </p:sp>
      <p:pic>
        <p:nvPicPr>
          <p:cNvPr id="14" name="Picture 13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0E60E02F-AE84-BDAA-1DBC-501F3ED08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6" y="1112899"/>
            <a:ext cx="11331667" cy="46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5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A5BA-5BCB-69C4-8F04-A61FF8D4A89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2763" y="755486"/>
            <a:ext cx="6669087" cy="3070905"/>
          </a:xfrm>
        </p:spPr>
        <p:txBody>
          <a:bodyPr>
            <a:normAutofit/>
          </a:bodyPr>
          <a:lstStyle/>
          <a:p>
            <a:r>
              <a:rPr lang="en-US" sz="5200" noProof="1"/>
              <a:t>IMPACT ASSESSMENT (CSAT PRE VS. POST)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843D-87AE-C9C5-2ABD-A651ACF46903}"/>
              </a:ext>
            </a:extLst>
          </p:cNvPr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512763" y="3429000"/>
            <a:ext cx="11337924" cy="2363507"/>
          </a:xfrm>
        </p:spPr>
        <p:txBody>
          <a:bodyPr>
            <a:normAutofit/>
          </a:bodyPr>
          <a:lstStyle/>
          <a:p>
            <a:r>
              <a:rPr lang="en-US" sz="1600" noProof="1">
                <a:solidFill>
                  <a:schemeClr val="tx1"/>
                </a:solidFill>
              </a:rPr>
              <a:t>Objective: To determine if CSAT scores improved after the implementation of the self-assessment form.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Since both groups failed the normality test (p-values below 0.05), a non-parametric Mann-Whitney U test was used instead of a t-test.
Test result P-Value=0.1871, indicating no statistically significant impact on CSAT counts after implementation.</a:t>
            </a:r>
          </a:p>
          <a:p>
            <a:endParaRPr lang="en-US" sz="1600" noProof="1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0277-DD85-4656-4983-445E05E70227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512763" y="247650"/>
            <a:ext cx="3771900" cy="301752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2000" noProof="1"/>
              <a:t>Impact test</a:t>
            </a:r>
          </a:p>
        </p:txBody>
      </p:sp>
    </p:spTree>
    <p:extLst>
      <p:ext uri="{BB962C8B-B14F-4D97-AF65-F5344CB8AC3E}">
        <p14:creationId xmlns:p14="http://schemas.microsoft.com/office/powerpoint/2010/main" val="366586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E89C2596-4B04-4CF8-A30E-7765BCED6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99"/>
            <a:ext cx="12192000" cy="5144602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B25FA31-9D30-4752-F7C0-59F45DB24966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512763" y="247650"/>
            <a:ext cx="3771900" cy="301625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2000" noProof="1"/>
              <a:t>Behavioral Analysis</a:t>
            </a:r>
          </a:p>
        </p:txBody>
      </p:sp>
    </p:spTree>
    <p:extLst>
      <p:ext uri="{BB962C8B-B14F-4D97-AF65-F5344CB8AC3E}">
        <p14:creationId xmlns:p14="http://schemas.microsoft.com/office/powerpoint/2010/main" val="77274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0972E-C5C1-1B5E-967A-CA433CC4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596-AE26-E974-59ED-35D9FB135D4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5300" y="661298"/>
            <a:ext cx="11201400" cy="603504"/>
          </a:xfrm>
        </p:spPr>
        <p:txBody>
          <a:bodyPr>
            <a:noAutofit/>
          </a:bodyPr>
          <a:lstStyle/>
          <a:p>
            <a:r>
              <a:rPr lang="en-US" sz="5200" noProof="1"/>
              <a:t>Behavioral Trends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239A4-29E6-0674-AF58-B6A34B7F0C3B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08000" y="244874"/>
            <a:ext cx="3848100" cy="299076"/>
          </a:xfrm>
        </p:spPr>
        <p:txBody>
          <a:bodyPr>
            <a:noAutofit/>
          </a:bodyPr>
          <a:lstStyle/>
          <a:p>
            <a:r>
              <a:rPr lang="en-US" sz="2000" noProof="1"/>
              <a:t>Behavioral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1E4A-5D10-C6E2-4BD1-BA6F832E35F4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3267" y="1323476"/>
            <a:ext cx="5962650" cy="4211048"/>
          </a:xfrm>
        </p:spPr>
        <p:txBody>
          <a:bodyPr anchor="ctr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Objective</a:t>
            </a:r>
            <a:r>
              <a:rPr lang="en-US" b="1" dirty="0"/>
              <a:t>:</a:t>
            </a:r>
            <a:r>
              <a:rPr lang="en-US" dirty="0"/>
              <a:t> To analyze if there is an improvement in the agent behaviors evaluated in the form over time.</a:t>
            </a:r>
            <a:r>
              <a:rPr lang="en-US" noProof="1"/>
              <a:t>
Self-audit scores were aggregated weekly and averaged across several behavioral metrics: professionalism, clarity, empathy, value of guest time, and ability to solve issues.
Result: Regression p-value = 0.5435, indicating no statistically significant trend.</a:t>
            </a:r>
          </a:p>
        </p:txBody>
      </p:sp>
      <p:pic>
        <p:nvPicPr>
          <p:cNvPr id="17" name="Picture 16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id="{4B453C27-A955-BC09-A167-C3A7AD146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382150"/>
            <a:ext cx="5270783" cy="42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number of days&#10;&#10;AI-generated content may be incorrect.">
            <a:extLst>
              <a:ext uri="{FF2B5EF4-FFF2-40B4-BE49-F238E27FC236}">
                <a16:creationId xmlns:a16="http://schemas.microsoft.com/office/drawing/2014/main" id="{80C55DD1-7DA5-58DC-0D8A-9227564AB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26" y="614166"/>
            <a:ext cx="9170748" cy="5743967"/>
          </a:xfr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8B3A299-1281-6E9E-BFE8-8D675B09BADD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12064" y="246888"/>
            <a:ext cx="3848100" cy="301752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2000" noProof="1"/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650919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EMPLATE" val="p8pxA5qoot1I2WffVd69n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kOqAdCKG7xojGCT4Zfdcy7"/>
  <p:tag name="PLUS_SLIDE_PPT_ID" val="499#27393720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year_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year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year_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year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year_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wQkL7XN6S6oxB65IOxqpVA"/>
  <p:tag name="PLUS_SLIDE_PPT_ID" val="583#397679918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p_wrapp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lus_ti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outro_tex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outro_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1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2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3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4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5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6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7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8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lus Default 2025">
  <a:themeElements>
    <a:clrScheme name="Plus Default (old)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Plus Default 2025">
  <a:themeElements>
    <a:clrScheme name="Plus Default (old)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Plus Default 2025">
  <a:themeElements>
    <a:clrScheme name="Plus Default (old)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Plus Default 2025">
  <a:themeElements>
    <a:clrScheme name="Plus Default (old)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Plus Default 2025">
  <a:themeElements>
    <a:clrScheme name="Plus Default (old)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Plus Default 2025">
  <a:themeElements>
    <a:clrScheme name="Plus Default (old)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theme/theme9.xml><?xml version="1.0" encoding="utf-8"?>
<a:theme xmlns:a="http://schemas.openxmlformats.org/drawingml/2006/main" name="Modernist Professional">
  <a:themeElements>
    <a:clrScheme name="Indigo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C6DD5"/>
      </a:folHlink>
    </a:clrScheme>
    <a:fontScheme name="Indigo">
      <a:majorFont>
        <a:latin typeface="Trade Gothic Nex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ist Professional" id="{F62B0830-B2CA-D94C-92C4-B44FBA4BD61B}" vid="{F2C8B862-46F7-5548-B81A-7D4074B9A00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D43CD1-9162-404C-9E70-C72B45DCE1E0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875</Words>
  <Application>Microsoft Office PowerPoint</Application>
  <PresentationFormat>Widescreen</PresentationFormat>
  <Paragraphs>67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49" baseType="lpstr">
      <vt:lpstr>Aptos</vt:lpstr>
      <vt:lpstr>Aptos Display</vt:lpstr>
      <vt:lpstr>Arial</vt:lpstr>
      <vt:lpstr>Avenir Next LT Pro Light</vt:lpstr>
      <vt:lpstr>Franklin Gothic Book</vt:lpstr>
      <vt:lpstr>Franklin Gothic Medium</vt:lpstr>
      <vt:lpstr>Helvetica Neue Condensed</vt:lpstr>
      <vt:lpstr>Noto Sans</vt:lpstr>
      <vt:lpstr>System Font Regular</vt:lpstr>
      <vt:lpstr>Trade Gothic Next Cond</vt:lpstr>
      <vt:lpstr>Trade Gothic Next HvyCd</vt:lpstr>
      <vt:lpstr>Tw Cen MT</vt:lpstr>
      <vt:lpstr>Office Theme</vt:lpstr>
      <vt:lpstr>Plus Default 2025</vt:lpstr>
      <vt:lpstr>Plus Default 2025</vt:lpstr>
      <vt:lpstr>Plus Default 2025</vt:lpstr>
      <vt:lpstr>Plus Default 2025</vt:lpstr>
      <vt:lpstr>Plus Default 2025</vt:lpstr>
      <vt:lpstr>Plus Default 2025</vt:lpstr>
      <vt:lpstr>Modernist Professional</vt:lpstr>
      <vt:lpstr>Modernist Professional</vt:lpstr>
      <vt:lpstr>Modernist Professional</vt:lpstr>
      <vt:lpstr>Modernist Professional</vt:lpstr>
      <vt:lpstr>Modernist Professional</vt:lpstr>
      <vt:lpstr>Modernist Professional</vt:lpstr>
      <vt:lpstr>Modernist Professional</vt:lpstr>
      <vt:lpstr>Modernist Professional</vt:lpstr>
      <vt:lpstr>Modernist Professional</vt:lpstr>
      <vt:lpstr>Modernist Professional</vt:lpstr>
      <vt:lpstr>Modernist Professional</vt:lpstr>
      <vt:lpstr>think-cell Slide</vt:lpstr>
      <vt:lpstr>Business Analyst customer exp</vt:lpstr>
      <vt:lpstr>Agenda</vt:lpstr>
      <vt:lpstr>Assumptions: Choosing the Right Statistical Test</vt:lpstr>
      <vt:lpstr>Setup and Data</vt:lpstr>
      <vt:lpstr>PowerPoint Presentation</vt:lpstr>
      <vt:lpstr>IMPACT ASSESSMENT (CSAT PRE VS. POST)</vt:lpstr>
      <vt:lpstr>PowerPoint Presentation</vt:lpstr>
      <vt:lpstr>Behavioral Trends Analysis</vt:lpstr>
      <vt:lpstr>PowerPoint Presentation</vt:lpstr>
      <vt:lpstr>Tenure vs. Proficiency Correlation</vt:lpstr>
      <vt:lpstr>PowerPoint Presentation</vt:lpstr>
      <vt:lpstr>Self-Perception vs. Reality</vt:lpstr>
      <vt:lpstr>Pre vs. Post Implementation</vt:lpstr>
      <vt:lpstr>Areas for Improvement</vt:lpstr>
      <vt:lpstr>PowerPoint Presentation</vt:lpstr>
      <vt:lpstr>conclussions</vt:lpstr>
      <vt:lpstr>Recommendations</vt:lpstr>
      <vt:lpstr> ¡ 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peñaranda suarez</dc:creator>
  <cp:lastModifiedBy>pablo peñaranda suarez</cp:lastModifiedBy>
  <cp:revision>3</cp:revision>
  <dcterms:created xsi:type="dcterms:W3CDTF">2025-08-07T23:17:53Z</dcterms:created>
  <dcterms:modified xsi:type="dcterms:W3CDTF">2025-08-08T05:15:19Z</dcterms:modified>
</cp:coreProperties>
</file>