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0" r:id="rId4"/>
    <p:sldId id="286" r:id="rId5"/>
    <p:sldId id="325" r:id="rId6"/>
    <p:sldId id="326" r:id="rId7"/>
    <p:sldId id="327" r:id="rId8"/>
    <p:sldId id="329" r:id="rId9"/>
    <p:sldId id="328" r:id="rId10"/>
    <p:sldId id="354" r:id="rId11"/>
    <p:sldId id="330" r:id="rId12"/>
    <p:sldId id="324" r:id="rId13"/>
    <p:sldId id="318" r:id="rId14"/>
    <p:sldId id="290" r:id="rId15"/>
    <p:sldId id="378" r:id="rId16"/>
    <p:sldId id="397" r:id="rId17"/>
    <p:sldId id="289" r:id="rId18"/>
    <p:sldId id="291" r:id="rId19"/>
    <p:sldId id="303" r:id="rId20"/>
    <p:sldId id="304" r:id="rId21"/>
    <p:sldId id="305" r:id="rId22"/>
    <p:sldId id="307" r:id="rId23"/>
    <p:sldId id="306" r:id="rId24"/>
    <p:sldId id="308" r:id="rId25"/>
    <p:sldId id="309" r:id="rId26"/>
    <p:sldId id="310" r:id="rId27"/>
    <p:sldId id="311" r:id="rId28"/>
    <p:sldId id="313" r:id="rId29"/>
    <p:sldId id="319" r:id="rId30"/>
    <p:sldId id="320" r:id="rId31"/>
    <p:sldId id="322" r:id="rId32"/>
    <p:sldId id="323" r:id="rId33"/>
    <p:sldId id="312" r:id="rId34"/>
    <p:sldId id="259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227-5010-4F25-9454-4706EE8093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C88-2516-465B-9172-F51DF3A93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227-5010-4F25-9454-4706EE8093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C88-2516-465B-9172-F51DF3A93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227-5010-4F25-9454-4706EE8093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C88-2516-465B-9172-F51DF3A93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227-5010-4F25-9454-4706EE8093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C88-2516-465B-9172-F51DF3A93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227-5010-4F25-9454-4706EE8093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C88-2516-465B-9172-F51DF3A93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227-5010-4F25-9454-4706EE8093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C88-2516-465B-9172-F51DF3A93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227-5010-4F25-9454-4706EE8093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C88-2516-465B-9172-F51DF3A93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227-5010-4F25-9454-4706EE8093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C88-2516-465B-9172-F51DF3A93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227-5010-4F25-9454-4706EE8093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C88-2516-465B-9172-F51DF3A93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227-5010-4F25-9454-4706EE8093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C88-2516-465B-9172-F51DF3A93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227-5010-4F25-9454-4706EE8093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C88-2516-465B-9172-F51DF3A93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AE227-5010-4F25-9454-4706EE8093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E9C88-2516-465B-9172-F51DF3A93A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hyperlink" Target="https://redis.io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876" y="2145324"/>
            <a:ext cx="610921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/>
              <a:t>数据落地与缓存</a:t>
            </a:r>
            <a:endParaRPr kumimoji="1" lang="zh-CN" alt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1365" y="1423035"/>
            <a:ext cx="46450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设计合适的索引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1365" y="2359660"/>
            <a:ext cx="49104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选择的唯一性：唯一索引的值是唯一的，可以更快速的通过索引确定数据记录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为常作为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where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条件的字段建立索引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为常需排序、分组和联合的字段建立索引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控制一个表索引的数量，索引越多，磁盘占用大，更新和插入效率慢，只在需要的字段才建立索引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避免在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CHAR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VARCHAR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等字符串类型建立索引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多使用复合索引 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最左匹配原则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26118" y="474569"/>
            <a:ext cx="3068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数据库表的设计</a:t>
            </a:r>
            <a:endParaRPr lang="zh-CN" altLang="en-US" sz="24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61580" y="1622425"/>
            <a:ext cx="28333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字符串类型选择</a:t>
            </a:r>
            <a:endParaRPr lang="zh-CN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61580" y="2541270"/>
            <a:ext cx="2833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char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255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定长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varchhar(255): 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不定长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69530" y="3514725"/>
            <a:ext cx="339344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BLOB和TEXT类型</a:t>
            </a:r>
            <a:endParaRPr lang="zh-CN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69530" y="4433570"/>
            <a:ext cx="34969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BLOB保存的是二进制数据，没有字符集和排序规则，TEXT保存的是字符数据，有字符集和排序规则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834093" y="595219"/>
            <a:ext cx="3068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缓存的方案对比</a:t>
            </a:r>
            <a:endParaRPr lang="zh-CN" altLang="en-US" sz="24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4085" y="1622425"/>
            <a:ext cx="28333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进程内缓存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4085" y="2541270"/>
            <a:ext cx="28333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进程内缓存性能比较高，延迟会更小，更节省带宽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维护上更容易一些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不涉及网络传输，性能高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缓存结构可灵活设计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40835" y="1622425"/>
            <a:ext cx="28333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memcached</a:t>
            </a:r>
            <a:endParaRPr lang="en-US" altLang="zh-CN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34300" y="1622425"/>
            <a:ext cx="28333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redis</a:t>
            </a:r>
            <a:endParaRPr lang="en-US" altLang="zh-CN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75430" y="2549525"/>
            <a:ext cx="28333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基于内存的key-value存储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只支持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string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数据类型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多线程，大数据性能比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redis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高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无持久化，重启缓存丢失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不支持灾难恢复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07935" y="2549525"/>
            <a:ext cx="283337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基于内存的key-value存储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支持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string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hash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list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等多种数据类型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单线程非阻塞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多路复用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支持持久化，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rdb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aof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模式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支持灾难恢复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834093" y="595219"/>
            <a:ext cx="3068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4390" y="1379220"/>
            <a:ext cx="1044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linkClick r:id="rId1" action="ppaction://hlinkfile"/>
              </a:rPr>
              <a:t>https://redis.io/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05" y="2071370"/>
            <a:ext cx="8801100" cy="27146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613748" y="317089"/>
            <a:ext cx="3068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z="24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4045" y="883285"/>
            <a:ext cx="5888990" cy="65659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/>
              <a:t>#</a:t>
            </a:r>
            <a:r>
              <a:rPr lang="zh-CN" altLang="en-US"/>
              <a:t>安装</a:t>
            </a:r>
            <a:endParaRPr lang="zh-CN" altLang="en-US"/>
          </a:p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/>
              <a:t>wget https://download.redis.io/releases/redis-</a:t>
            </a:r>
            <a:r>
              <a:rPr lang="en-US" altLang="zh-CN"/>
              <a:t>5</a:t>
            </a:r>
            <a:r>
              <a:rPr lang="zh-CN" altLang="en-US"/>
              <a:t>.0.</a:t>
            </a:r>
            <a:r>
              <a:rPr lang="en-US" altLang="zh-CN"/>
              <a:t>10</a:t>
            </a:r>
            <a:r>
              <a:rPr lang="zh-CN" altLang="en-US"/>
              <a:t>.tar.gz</a:t>
            </a:r>
            <a:endParaRPr lang="zh-CN" altLang="en-US"/>
          </a:p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/>
              <a:t>tar xzf redis-</a:t>
            </a:r>
            <a:r>
              <a:rPr lang="en-US" altLang="zh-CN"/>
              <a:t>5</a:t>
            </a:r>
            <a:r>
              <a:rPr lang="zh-CN" altLang="en-US"/>
              <a:t>.0.</a:t>
            </a:r>
            <a:r>
              <a:rPr lang="en-US" altLang="zh-CN"/>
              <a:t>10</a:t>
            </a:r>
            <a:r>
              <a:rPr lang="zh-CN" altLang="en-US"/>
              <a:t>.tar.gz</a:t>
            </a:r>
            <a:endParaRPr lang="zh-CN" altLang="en-US"/>
          </a:p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/>
              <a:t>cd redis-</a:t>
            </a:r>
            <a:r>
              <a:rPr lang="en-US" altLang="zh-CN"/>
              <a:t>5</a:t>
            </a:r>
            <a:r>
              <a:rPr lang="zh-CN" altLang="en-US"/>
              <a:t>.0.</a:t>
            </a:r>
            <a:r>
              <a:rPr lang="en-US" altLang="zh-CN"/>
              <a:t>10</a:t>
            </a:r>
            <a:endParaRPr lang="zh-CN" altLang="en-US"/>
          </a:p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/>
              <a:t>make</a:t>
            </a:r>
            <a:endParaRPr lang="zh-CN" altLang="en-US"/>
          </a:p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/>
          </a:p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/>
              <a:t>#</a:t>
            </a:r>
            <a:r>
              <a:rPr lang="zh-CN" altLang="en-US"/>
              <a:t>配置后台进程</a:t>
            </a:r>
            <a:endParaRPr lang="zh-CN" altLang="en-US"/>
          </a:p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/>
              <a:t>vi redis.conf</a:t>
            </a:r>
            <a:endParaRPr lang="en-US" altLang="zh-CN"/>
          </a:p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/>
              <a:t>daemonize    yes               #</a:t>
            </a:r>
            <a:r>
              <a:rPr lang="zh-CN" altLang="en-US"/>
              <a:t>后台运行</a:t>
            </a:r>
            <a:endParaRPr lang="zh-CN" altLang="en-US"/>
          </a:p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/>
              <a:t>save 900 1	         #rdb</a:t>
            </a:r>
            <a:r>
              <a:rPr lang="zh-CN" altLang="en-US"/>
              <a:t>持久方式</a:t>
            </a:r>
            <a:endParaRPr lang="en-US" altLang="zh-CN"/>
          </a:p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/>
              <a:t>save 300 10</a:t>
            </a:r>
            <a:endParaRPr lang="en-US" altLang="zh-CN"/>
          </a:p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/>
              <a:t>save 60 10000</a:t>
            </a:r>
            <a:endParaRPr lang="zh-CN" altLang="en-US"/>
          </a:p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/>
              <a:t>appendonly   yes              #</a:t>
            </a:r>
            <a:r>
              <a:rPr lang="zh-CN" altLang="en-US"/>
              <a:t>开启</a:t>
            </a:r>
            <a:r>
              <a:rPr lang="en-US" altLang="zh-CN"/>
              <a:t>AOF</a:t>
            </a:r>
            <a:r>
              <a:rPr lang="zh-CN" altLang="en-US"/>
              <a:t>持久方式</a:t>
            </a:r>
            <a:endParaRPr lang="zh-CN" altLang="en-US"/>
          </a:p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/>
              <a:t>#appendfsync always      #AOF:</a:t>
            </a:r>
            <a:r>
              <a:rPr lang="zh-CN" altLang="en-US"/>
              <a:t>总是</a:t>
            </a:r>
            <a:endParaRPr lang="zh-CN" altLang="en-US"/>
          </a:p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/>
              <a:t>appendfsync everysec    #AOF:</a:t>
            </a:r>
            <a:r>
              <a:rPr lang="zh-CN" altLang="en-US"/>
              <a:t>每秒</a:t>
            </a:r>
            <a:endParaRPr lang="zh-CN" altLang="en-US"/>
          </a:p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/>
              <a:t>#appendfsync  no            #AOF:</a:t>
            </a:r>
            <a:r>
              <a:rPr lang="zh-CN" altLang="en-US"/>
              <a:t>系统触发刷盘，性能最优</a:t>
            </a:r>
            <a:endParaRPr lang="zh-CN" altLang="en-US"/>
          </a:p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/>
          </a:p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722110" y="1898650"/>
            <a:ext cx="4748530" cy="4407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/>
              <a:t>#</a:t>
            </a:r>
            <a:r>
              <a:rPr lang="zh-CN" altLang="en-US"/>
              <a:t>启动</a:t>
            </a:r>
            <a:r>
              <a:rPr lang="en-US" altLang="zh-CN"/>
              <a:t>redis-server</a:t>
            </a:r>
            <a:endParaRPr lang="zh-CN" altLang="en-US"/>
          </a:p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/>
              <a:t>$ src/redis-server		        #</a:t>
            </a:r>
            <a:r>
              <a:rPr lang="zh-CN" altLang="en-US"/>
              <a:t>前台启动</a:t>
            </a:r>
            <a:endParaRPr lang="zh-CN" altLang="en-US"/>
          </a:p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/>
              <a:t>$ src/redis-server  redis.conf	        #</a:t>
            </a:r>
            <a:r>
              <a:rPr lang="zh-CN" altLang="en-US"/>
              <a:t>后台启动</a:t>
            </a:r>
            <a:r>
              <a:rPr lang="en-US" altLang="zh-CN"/>
              <a:t>(</a:t>
            </a:r>
            <a:r>
              <a:rPr lang="zh-CN" altLang="en-US"/>
              <a:t>先改配置</a:t>
            </a:r>
            <a:r>
              <a:rPr lang="en-US" altLang="zh-CN"/>
              <a:t>)</a:t>
            </a:r>
            <a:endParaRPr lang="en-US" altLang="zh-CN"/>
          </a:p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/>
          </a:p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/>
              <a:t>#</a:t>
            </a:r>
            <a:r>
              <a:rPr lang="zh-CN" altLang="en-US"/>
              <a:t>连接</a:t>
            </a:r>
            <a:r>
              <a:rPr lang="en-US" altLang="zh-CN"/>
              <a:t>redis</a:t>
            </a:r>
            <a:endParaRPr lang="en-US" altLang="zh-CN"/>
          </a:p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/>
              <a:t>$ src/redis-cli</a:t>
            </a:r>
            <a:endParaRPr lang="en-US" altLang="zh-CN"/>
          </a:p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/>
              <a:t>$ src/redis-cli -h ip                  #(</a:t>
            </a:r>
            <a:r>
              <a:rPr lang="zh-CN" altLang="en-US"/>
              <a:t>修改</a:t>
            </a:r>
            <a:r>
              <a:rPr lang="en-US" altLang="zh-CN"/>
              <a:t>bind</a:t>
            </a:r>
            <a:r>
              <a:rPr lang="zh-CN" altLang="en-US"/>
              <a:t>参数</a:t>
            </a:r>
            <a:r>
              <a:rPr lang="en-US" altLang="zh-CN"/>
              <a:t>)</a:t>
            </a:r>
            <a:endParaRPr lang="en-US" altLang="zh-CN"/>
          </a:p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/>
              <a:t>$ src/redis-cli -h ip -a pwd     #(</a:t>
            </a:r>
            <a:r>
              <a:rPr lang="zh-CN" altLang="en-US"/>
              <a:t>设置</a:t>
            </a:r>
            <a:r>
              <a:rPr lang="en-US" altLang="zh-CN"/>
              <a:t>require</a:t>
            </a:r>
            <a:r>
              <a:rPr lang="en-US" altLang="zh-CN"/>
              <a:t>pass</a:t>
            </a:r>
            <a:r>
              <a:rPr lang="zh-CN" altLang="en-US"/>
              <a:t>参数</a:t>
            </a:r>
            <a:r>
              <a:rPr lang="en-US" altLang="zh-CN"/>
              <a:t>)</a:t>
            </a:r>
            <a:endParaRPr lang="zh-CN" altLang="en-US"/>
          </a:p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/>
          </a:p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747733" y="365349"/>
            <a:ext cx="3068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24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16100" y="1814830"/>
            <a:ext cx="7410450" cy="33813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834093" y="595219"/>
            <a:ext cx="3068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种数据结构</a:t>
            </a:r>
            <a:endParaRPr lang="zh-CN" altLang="en-US" sz="24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0765" y="1149985"/>
            <a:ext cx="5972175" cy="52673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834093" y="595219"/>
            <a:ext cx="3068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4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50925" y="1198880"/>
            <a:ext cx="9653905" cy="4523105"/>
          </a:xfrm>
          <a:prstGeom prst="rect">
            <a:avLst/>
          </a:prstGeom>
        </p:spPr>
        <p:txBody>
          <a:bodyPr wrap="square">
            <a:spAutoFit/>
          </a:bodyPr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字符串常用操作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SET  key  value 			//</a:t>
            </a:r>
            <a:r>
              <a:rPr kumimoji="0" lang="zh-CN" altLang="en-US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设置</a:t>
            </a:r>
            <a:r>
              <a:rPr kumimoji="0" lang="zh-CN" altLang="en-US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字符串键值对</a:t>
            </a:r>
            <a:endParaRPr kumimoji="0" lang="zh-CN" altLang="en-US" sz="1800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MSET  key  value [key value ...] 	//</a:t>
            </a:r>
            <a:r>
              <a:rPr kumimoji="0" lang="zh-CN" altLang="en-US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批量存储字符串键值对</a:t>
            </a:r>
            <a:endParaRPr kumimoji="0" lang="zh-CN" altLang="en-US" sz="1800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SETNX  key  value 		//</a:t>
            </a:r>
            <a:r>
              <a:rPr kumimoji="0" lang="zh-CN" altLang="en-US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存入一个不存在的字符串键值对</a:t>
            </a:r>
            <a:endParaRPr kumimoji="0" lang="zh-CN" altLang="en-US" sz="1800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GET  key 			//</a:t>
            </a:r>
            <a:r>
              <a:rPr kumimoji="0" lang="zh-CN" altLang="en-US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获取一个字符串键值</a:t>
            </a:r>
            <a:endParaRPr kumimoji="0" lang="zh-CN" altLang="en-US" sz="1800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MGET  key  [key ...]	 	//</a:t>
            </a:r>
            <a:r>
              <a:rPr kumimoji="0" lang="zh-CN" altLang="en-US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批量获取字符串键值</a:t>
            </a:r>
            <a:endParaRPr kumimoji="0" lang="zh-CN" altLang="en-US" sz="1800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DEL  key  [key ...] 		//</a:t>
            </a:r>
            <a:r>
              <a:rPr kumimoji="0" lang="zh-CN" altLang="en-US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删除一个键</a:t>
            </a:r>
            <a:endParaRPr kumimoji="0" lang="zh-CN" altLang="en-US" sz="1800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EXPIRE  key  seconds 		//</a:t>
            </a:r>
            <a:r>
              <a:rPr kumimoji="0" lang="zh-CN" altLang="en-US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设置一个键的过期时间</a:t>
            </a: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秒</a:t>
            </a: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kumimoji="0" lang="en-US" altLang="zh-CN" sz="1800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原子加减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INCR  key 			//</a:t>
            </a:r>
            <a:r>
              <a:rPr kumimoji="0" lang="zh-CN" altLang="en-US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</a:t>
            </a: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中储存的数字值加</a:t>
            </a: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en-US" altLang="zh-CN" sz="1800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DECR  key 			//</a:t>
            </a:r>
            <a:r>
              <a:rPr kumimoji="0" lang="zh-CN" altLang="en-US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</a:t>
            </a: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中储存的数字值减</a:t>
            </a: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en-US" altLang="zh-CN" sz="1800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INCRBY  key  increment 		//</a:t>
            </a:r>
            <a:r>
              <a:rPr kumimoji="0" lang="zh-CN" altLang="en-US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</a:t>
            </a: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所储存的值加上</a:t>
            </a: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increment</a:t>
            </a:r>
            <a:endParaRPr kumimoji="0" lang="en-US" altLang="zh-CN" sz="1800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DECRBY  key  decrement 	//</a:t>
            </a:r>
            <a:r>
              <a:rPr kumimoji="0" lang="zh-CN" altLang="en-US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</a:t>
            </a: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所储存的值减去</a:t>
            </a: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decrement</a:t>
            </a:r>
            <a:endParaRPr kumimoji="0" lang="en-US" altLang="zh-CN" sz="1800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834093" y="595219"/>
            <a:ext cx="3068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endParaRPr lang="zh-CN" altLang="en-US" sz="24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4408" y="1316355"/>
            <a:ext cx="9737725" cy="4939030"/>
          </a:xfrm>
          <a:prstGeom prst="rect">
            <a:avLst/>
          </a:prstGeom>
        </p:spPr>
        <p:txBody>
          <a:bodyPr wrap="square">
            <a:spAutoFit/>
          </a:bodyPr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单值缓存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SET  key  value 	</a:t>
            </a:r>
            <a:endParaRPr kumimoji="0" lang="en-US" altLang="zh-CN" sz="1800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GET  key 	</a:t>
            </a:r>
            <a:endParaRPr kumimoji="0" lang="en-US" altLang="zh-CN" sz="1800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对象缓存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1) SET  user:1  value(json/pb)</a:t>
            </a:r>
            <a:endParaRPr kumimoji="0" lang="en-US" altLang="zh-CN" sz="1800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2) MSET  user:1:name  jax   user:1:age  9999</a:t>
            </a:r>
            <a:endParaRPr kumimoji="0" lang="en-US" altLang="zh-CN" sz="1800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MGET  user:1:name   user:1:age </a:t>
            </a:r>
            <a:endParaRPr kumimoji="0" lang="en-US" altLang="zh-CN" sz="1800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计数器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INCR task</a:t>
            </a:r>
            <a:r>
              <a:rPr lang="en-US" altLang="zh-CN" noProof="0" dirty="0" err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:done</a:t>
            </a: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:{id}  	</a:t>
            </a:r>
            <a:endParaRPr kumimoji="0" lang="en-US" altLang="zh-CN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 </a:t>
            </a: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task</a:t>
            </a:r>
            <a:r>
              <a:rPr lang="en-US" altLang="zh-CN" noProof="0" dirty="0" err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:done</a:t>
            </a: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:{id}  </a:t>
            </a: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kumimoji="0" lang="en-US" altLang="zh-CN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834093" y="595219"/>
            <a:ext cx="3068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4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00150" y="1544638"/>
            <a:ext cx="10466388" cy="3276600"/>
          </a:xfrm>
          <a:prstGeom prst="rect">
            <a:avLst/>
          </a:prstGeom>
        </p:spPr>
        <p:txBody>
          <a:bodyPr wrap="square">
            <a:spAutoFit/>
          </a:bodyPr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Hash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常用操作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HSET  key  field  value 			//</a:t>
            </a:r>
            <a:r>
              <a:rPr kumimoji="0" lang="zh-CN" altLang="en-US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存储一个哈希表</a:t>
            </a: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的键值</a:t>
            </a:r>
            <a:endParaRPr kumimoji="0" lang="zh-CN" altLang="en-US" sz="1800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HSETNX  key  field  value 		//</a:t>
            </a:r>
            <a:r>
              <a:rPr kumimoji="0" lang="zh-CN" altLang="en-US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存储一个不存在的哈希表</a:t>
            </a: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的键值</a:t>
            </a:r>
            <a:endParaRPr kumimoji="0" lang="zh-CN" altLang="en-US" sz="1800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HMSET  key  field  value [field value ...] 	//</a:t>
            </a:r>
            <a:r>
              <a:rPr kumimoji="0" lang="zh-CN" altLang="en-US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在一个哈希表</a:t>
            </a: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中存储多个键值对</a:t>
            </a:r>
            <a:endParaRPr kumimoji="0" lang="en-US" altLang="zh-CN" sz="1800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HGET  key  field 				//</a:t>
            </a:r>
            <a:r>
              <a:rPr kumimoji="0" lang="zh-CN" altLang="en-US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获取哈希表</a:t>
            </a: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对应的</a:t>
            </a: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field</a:t>
            </a:r>
            <a:r>
              <a:rPr kumimoji="0" lang="zh-CN" altLang="en-US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键值</a:t>
            </a:r>
            <a:endParaRPr kumimoji="0" lang="zh-CN" altLang="en-US" sz="1800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HMGET  key  field  [field ...] 		//</a:t>
            </a:r>
            <a:r>
              <a:rPr kumimoji="0" lang="zh-CN" altLang="en-US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批量获取哈希表</a:t>
            </a: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中多个</a:t>
            </a: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field</a:t>
            </a:r>
            <a:r>
              <a:rPr kumimoji="0" lang="zh-CN" altLang="en-US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键值</a:t>
            </a:r>
            <a:endParaRPr kumimoji="0" lang="zh-CN" altLang="en-US" sz="1800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HDEL  key  field  [field ...] 		//</a:t>
            </a:r>
            <a:r>
              <a:rPr kumimoji="0" lang="zh-CN" altLang="en-US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删除哈希表</a:t>
            </a: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</a:t>
            </a: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field</a:t>
            </a:r>
            <a:r>
              <a:rPr kumimoji="0" lang="zh-CN" altLang="en-US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键值</a:t>
            </a:r>
            <a:endParaRPr kumimoji="0" lang="en-US" altLang="zh-CN" sz="1800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HLEN  key				//</a:t>
            </a:r>
            <a:r>
              <a:rPr kumimoji="0" lang="zh-CN" altLang="en-US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返回哈希表</a:t>
            </a: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</a:t>
            </a: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field</a:t>
            </a:r>
            <a:r>
              <a:rPr kumimoji="0" lang="zh-CN" altLang="en-US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的数量</a:t>
            </a:r>
            <a:endParaRPr kumimoji="0" lang="en-US" altLang="zh-CN" sz="1800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HGETALL  key				//</a:t>
            </a:r>
            <a:r>
              <a:rPr kumimoji="0" lang="zh-CN" altLang="en-US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返回哈希表</a:t>
            </a: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中所有的键值</a:t>
            </a:r>
            <a:endParaRPr kumimoji="0" lang="zh-CN" altLang="en-US" sz="1800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HINCRBY  key  field  increment 		//</a:t>
            </a:r>
            <a:r>
              <a:rPr kumimoji="0" lang="zh-CN" altLang="en-US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为哈希表</a:t>
            </a: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</a:t>
            </a: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field</a:t>
            </a:r>
            <a:r>
              <a:rPr kumimoji="0" lang="zh-CN" altLang="en-US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键的值加上增量</a:t>
            </a: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increment</a:t>
            </a:r>
            <a:endParaRPr kumimoji="0" lang="en-US" altLang="zh-CN" sz="1800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834093" y="595219"/>
            <a:ext cx="3068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endParaRPr lang="zh-CN" altLang="en-US" sz="24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4408" y="1316355"/>
            <a:ext cx="9737725" cy="2445385"/>
          </a:xfrm>
          <a:prstGeom prst="rect">
            <a:avLst/>
          </a:prstGeom>
        </p:spPr>
        <p:txBody>
          <a:bodyPr wrap="square">
            <a:spAutoFit/>
          </a:bodyPr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对象缓存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HMSET  user  {</a:t>
            </a:r>
            <a:r>
              <a:rPr lang="en-US" altLang="zh-CN" noProof="0" dirty="0" err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userid</a:t>
            </a: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}:name</a:t>
            </a:r>
            <a:r>
              <a:rPr lang="zh-CN" altLang="en-US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jax  {</a:t>
            </a:r>
            <a:r>
              <a:rPr lang="en-US" altLang="zh-CN" noProof="0" dirty="0" err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userid</a:t>
            </a: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}:age  20</a:t>
            </a:r>
            <a:endParaRPr kumimoji="0" lang="en-US" altLang="zh-CN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HMSET  user  1:name</a:t>
            </a:r>
            <a:r>
              <a:rPr lang="zh-CN" altLang="en-US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jax 1:age  20</a:t>
            </a:r>
            <a:endParaRPr kumimoji="0" lang="en-US" altLang="zh-CN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HMGET  user  1:name  1:age</a:t>
            </a:r>
            <a:b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endParaRPr kumimoji="0" lang="en-US" altLang="zh-CN" sz="1800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8925" y="2874645"/>
            <a:ext cx="5343525" cy="2724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1365" y="1622425"/>
            <a:ext cx="28333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直接写文件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1365" y="2541270"/>
            <a:ext cx="28333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文本文件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目前很少采用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日志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68115" y="1622425"/>
            <a:ext cx="28333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关系数据库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68115" y="2541270"/>
            <a:ext cx="283337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sqlserver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oracle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使用方便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易于理解，易于维护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支持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sql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，支持复杂查询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支持事务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26118" y="474569"/>
            <a:ext cx="3068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数据落地的方式</a:t>
            </a:r>
            <a:endParaRPr lang="zh-CN" altLang="en-US" sz="24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61580" y="1622425"/>
            <a:ext cx="28333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nosql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61580" y="2541270"/>
            <a:ext cx="283337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mongodb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redis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基于键值对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存储数据丰富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性能高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扩展性强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834093" y="595219"/>
            <a:ext cx="3068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优缺点</a:t>
            </a:r>
            <a:endParaRPr lang="zh-CN" altLang="en-US" sz="24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90638" y="1422400"/>
            <a:ext cx="9217025" cy="4246563"/>
          </a:xfrm>
          <a:prstGeom prst="rect">
            <a:avLst/>
          </a:prstGeom>
        </p:spPr>
        <p:txBody>
          <a:bodyPr>
            <a:spAutoFit/>
          </a:bodyPr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优点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）同类数据归类整合储存，方便数据管理</a:t>
            </a:r>
            <a:endParaRPr kumimoji="0" lang="en-US" altLang="zh-CN" sz="1800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）相比</a:t>
            </a: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string</a:t>
            </a:r>
            <a:r>
              <a:rPr kumimoji="0" lang="zh-CN" altLang="en-US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操作消耗内存与</a:t>
            </a:r>
            <a:r>
              <a:rPr kumimoji="0" lang="en-US" altLang="zh-CN" sz="1800" b="0" i="0" u="none" strike="noStrike" kern="1200" cap="none" spc="0" normalizeH="0" baseline="0" noProof="0" dirty="0" err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cpu</a:t>
            </a:r>
            <a:r>
              <a:rPr kumimoji="0" lang="zh-CN" altLang="en-US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更小</a:t>
            </a:r>
            <a:endParaRPr kumimoji="0" lang="en-US" altLang="zh-CN" sz="1800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）相比</a:t>
            </a: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string</a:t>
            </a:r>
            <a:r>
              <a:rPr kumimoji="0" lang="zh-CN" altLang="en-US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储存更节省空间</a:t>
            </a:r>
            <a:endParaRPr kumimoji="0" lang="en-US" altLang="zh-CN" sz="1800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缺点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过期功能不能使用在</a:t>
            </a: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field</a:t>
            </a:r>
            <a:r>
              <a:rPr kumimoji="0" lang="zh-CN" altLang="en-US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上，只能用在</a:t>
            </a: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</a:t>
            </a:r>
            <a:endParaRPr kumimoji="0" lang="en-US" altLang="zh-CN" sz="1800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Redis</a:t>
            </a:r>
            <a:r>
              <a:rPr kumimoji="0" lang="zh-CN" altLang="en-US" sz="18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集群架构下不适合大规模使用</a:t>
            </a:r>
            <a:endParaRPr kumimoji="0" lang="en-US" altLang="zh-CN" sz="1800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834093" y="595219"/>
            <a:ext cx="3068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4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4408" y="1316355"/>
            <a:ext cx="9737725" cy="1614805"/>
          </a:xfrm>
          <a:prstGeom prst="rect">
            <a:avLst/>
          </a:prstGeom>
        </p:spPr>
        <p:txBody>
          <a:bodyPr wrap="square">
            <a:spAutoFit/>
          </a:bodyPr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List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常用操作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LPUSH  key  value [value ...]         //</a:t>
            </a:r>
            <a:r>
              <a:rPr lang="zh-CN" altLang="en-US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将一个或多个值</a:t>
            </a: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value</a:t>
            </a:r>
            <a:r>
              <a:rPr lang="zh-CN" altLang="en-US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插入到</a:t>
            </a: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</a:t>
            </a:r>
            <a:r>
              <a:rPr lang="zh-CN" altLang="en-US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列表的表头</a:t>
            </a: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最左边</a:t>
            </a: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kumimoji="0" lang="en-US" altLang="zh-CN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RPUSH  key  value [value ...]        //</a:t>
            </a:r>
            <a:r>
              <a:rPr lang="zh-CN" altLang="en-US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将一个或多个值</a:t>
            </a: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value</a:t>
            </a:r>
            <a:r>
              <a:rPr lang="zh-CN" altLang="en-US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插入到</a:t>
            </a: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</a:t>
            </a:r>
            <a:r>
              <a:rPr lang="zh-CN" altLang="en-US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列表的表尾</a:t>
            </a: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最右边</a:t>
            </a: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kumimoji="0" lang="en-US" altLang="zh-CN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LPOP  key		            //</a:t>
            </a:r>
            <a:r>
              <a:rPr lang="zh-CN" altLang="en-US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移除并返回</a:t>
            </a: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</a:t>
            </a:r>
            <a:r>
              <a:rPr lang="zh-CN" altLang="en-US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列表的头元素</a:t>
            </a:r>
            <a:endParaRPr kumimoji="0" lang="en-US" altLang="zh-CN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RPOP  key		            //</a:t>
            </a:r>
            <a:r>
              <a:rPr lang="zh-CN" altLang="en-US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移除并返回</a:t>
            </a: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</a:t>
            </a:r>
            <a:r>
              <a:rPr lang="zh-CN" altLang="en-US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列表的尾元素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834093" y="595219"/>
            <a:ext cx="3068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endParaRPr lang="zh-CN" altLang="en-US" sz="24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00150" y="1544638"/>
            <a:ext cx="10466388" cy="1753235"/>
          </a:xfrm>
          <a:prstGeom prst="rect">
            <a:avLst/>
          </a:prstGeom>
        </p:spPr>
        <p:txBody>
          <a:bodyPr wrap="square">
            <a:spAutoFit/>
          </a:bodyPr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常用数据结构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Stack(</a:t>
            </a:r>
            <a:r>
              <a:rPr lang="zh-CN" altLang="en-US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栈</a:t>
            </a: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= LPUSH + LPOP  </a:t>
            </a: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FILO</a:t>
            </a:r>
            <a:endParaRPr kumimoji="0" lang="en-US" altLang="zh-CN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Queue(</a:t>
            </a:r>
            <a:r>
              <a:rPr lang="zh-CN" altLang="en-US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队列）</a:t>
            </a: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 LPUSH + RPOP</a:t>
            </a:r>
            <a:endParaRPr kumimoji="0" lang="en-US" altLang="zh-CN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Blocking MQ(</a:t>
            </a:r>
            <a:r>
              <a:rPr lang="zh-CN" altLang="en-US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阻塞队列）</a:t>
            </a: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 LPUSH + BRPOP</a:t>
            </a:r>
            <a:endParaRPr kumimoji="0" lang="en-US" altLang="zh-CN" sz="1800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6160" y="2062480"/>
            <a:ext cx="5699125" cy="27330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834093" y="595219"/>
            <a:ext cx="3068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4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4408" y="1316355"/>
            <a:ext cx="9737725" cy="3553460"/>
          </a:xfrm>
          <a:prstGeom prst="rect">
            <a:avLst/>
          </a:prstGeom>
        </p:spPr>
        <p:txBody>
          <a:bodyPr wrap="square">
            <a:spAutoFit/>
          </a:bodyPr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常用操作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SADD  key  member  [member ...]		//</a:t>
            </a:r>
            <a:r>
              <a:rPr lang="zh-CN" altLang="en-US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集合</a:t>
            </a: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</a:t>
            </a:r>
            <a:r>
              <a:rPr lang="zh-CN" altLang="en-US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中存入元素，元素存在则忽略，</a:t>
            </a:r>
            <a:endParaRPr kumimoji="0" lang="en-US" altLang="zh-CN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				    </a:t>
            </a:r>
            <a:r>
              <a:rPr lang="zh-CN" altLang="en-US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若</a:t>
            </a: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</a:t>
            </a:r>
            <a:r>
              <a:rPr lang="zh-CN" altLang="en-US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不存在则新建</a:t>
            </a:r>
            <a:endParaRPr kumimoji="0" lang="en-US" altLang="zh-CN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SREM  key  member  [member ...]		//</a:t>
            </a:r>
            <a:r>
              <a:rPr lang="zh-CN" altLang="en-US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从集合</a:t>
            </a: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</a:t>
            </a:r>
            <a:r>
              <a:rPr lang="zh-CN" altLang="en-US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中删除元素</a:t>
            </a:r>
            <a:endParaRPr kumimoji="0" lang="en-US" altLang="zh-CN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SMEMBERS  key				//</a:t>
            </a:r>
            <a:r>
              <a:rPr lang="zh-CN" altLang="en-US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获取集合</a:t>
            </a: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</a:t>
            </a:r>
            <a:r>
              <a:rPr lang="zh-CN" altLang="en-US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中所有元素</a:t>
            </a:r>
            <a:endParaRPr kumimoji="0" lang="en-US" altLang="zh-CN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SCARD  key				//</a:t>
            </a:r>
            <a:r>
              <a:rPr lang="zh-CN" altLang="en-US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获取集合</a:t>
            </a: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</a:t>
            </a:r>
            <a:r>
              <a:rPr lang="zh-CN" altLang="en-US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的元素个数</a:t>
            </a:r>
            <a:endParaRPr kumimoji="0" lang="en-US" altLang="zh-CN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SISMEMBER  key  member		//</a:t>
            </a:r>
            <a:r>
              <a:rPr lang="zh-CN" altLang="en-US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</a:t>
            </a: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member</a:t>
            </a:r>
            <a:r>
              <a:rPr lang="zh-CN" altLang="en-US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元素是否存在于集合</a:t>
            </a: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</a:t>
            </a:r>
            <a:r>
              <a:rPr lang="zh-CN" altLang="en-US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</a:t>
            </a:r>
            <a:endParaRPr kumimoji="0" lang="en-US" altLang="zh-CN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SRANDMEMBER  key  [count]		//</a:t>
            </a:r>
            <a:r>
              <a:rPr lang="zh-CN" altLang="en-US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从集合</a:t>
            </a: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</a:t>
            </a:r>
            <a:r>
              <a:rPr lang="zh-CN" altLang="en-US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中选出</a:t>
            </a: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count</a:t>
            </a:r>
            <a:r>
              <a:rPr lang="zh-CN" altLang="en-US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个元素，元素不从</a:t>
            </a: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</a:t>
            </a:r>
            <a:r>
              <a:rPr lang="zh-CN" altLang="en-US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中删除</a:t>
            </a:r>
            <a:endParaRPr kumimoji="0" lang="en-US" altLang="zh-CN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SPOP  key  [count]			//</a:t>
            </a:r>
            <a:r>
              <a:rPr lang="zh-CN" altLang="en-US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从集合</a:t>
            </a: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</a:t>
            </a:r>
            <a:r>
              <a:rPr lang="zh-CN" altLang="en-US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中选出</a:t>
            </a: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count</a:t>
            </a:r>
            <a:r>
              <a:rPr lang="zh-CN" altLang="en-US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个元素，元素从</a:t>
            </a: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</a:t>
            </a:r>
            <a:r>
              <a:rPr lang="zh-CN" altLang="en-US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中删除</a:t>
            </a:r>
            <a:endParaRPr kumimoji="0" lang="zh-CN" altLang="en-US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834093" y="595219"/>
            <a:ext cx="3068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endParaRPr lang="zh-CN" altLang="en-US" sz="24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00150" y="1544638"/>
            <a:ext cx="10466388" cy="2999740"/>
          </a:xfrm>
          <a:prstGeom prst="rect">
            <a:avLst/>
          </a:prstGeom>
        </p:spPr>
        <p:txBody>
          <a:bodyPr wrap="square">
            <a:spAutoFit/>
          </a:bodyPr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参与多人抽奖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）参与抽奖加入集合</a:t>
            </a:r>
            <a:endParaRPr kumimoji="0" lang="en-US" altLang="zh-CN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SADD key {</a:t>
            </a:r>
            <a:r>
              <a:rPr lang="en-US" altLang="zh-CN" noProof="0" dirty="0" err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userid</a:t>
            </a: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kumimoji="0" lang="en-US" altLang="zh-CN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）查看参与抽奖所有用户</a:t>
            </a:r>
            <a:endParaRPr kumimoji="0" lang="zh-CN" altLang="en-US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SMEMBERS key	  </a:t>
            </a:r>
            <a:endParaRPr kumimoji="0" lang="en-US" altLang="zh-CN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）抽取</a:t>
            </a: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count</a:t>
            </a:r>
            <a:r>
              <a:rPr lang="zh-CN" altLang="en-US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名中奖者</a:t>
            </a:r>
            <a:endParaRPr kumimoji="0" lang="en-US" altLang="zh-CN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SRANDMEMBER key [count]</a:t>
            </a:r>
            <a:r>
              <a:rPr lang="zh-CN" altLang="en-US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SPOP key [count]</a:t>
            </a:r>
            <a:endParaRPr kumimoji="0" lang="en-US" altLang="zh-CN" sz="1800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834093" y="595219"/>
            <a:ext cx="3068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ZSet</a:t>
            </a:r>
            <a:r>
              <a:rPr lang="zh-CN" altLang="en-US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4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834390" y="1373823"/>
            <a:ext cx="10034588" cy="310769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ZSet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常用操作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ZADD key score member [[score member]…]	//</a:t>
            </a:r>
            <a:r>
              <a:rPr kumimoji="0" lang="zh-CN" altLang="en-US" sz="16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往有序集合</a:t>
            </a:r>
            <a:r>
              <a:rPr kumimoji="0" lang="en-US" altLang="zh-CN" sz="16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6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中加入带分值元素</a:t>
            </a:r>
            <a:endParaRPr kumimoji="0" lang="en-US" altLang="zh-CN" sz="1600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ZREM key member [member …]		//</a:t>
            </a:r>
            <a:r>
              <a:rPr kumimoji="0" lang="zh-CN" altLang="en-US" sz="16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从有序集合</a:t>
            </a:r>
            <a:r>
              <a:rPr kumimoji="0" lang="en-US" altLang="zh-CN" sz="16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6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中删除元素</a:t>
            </a:r>
            <a:endParaRPr kumimoji="0" lang="en-US" altLang="zh-CN" sz="1600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ZSCORE key member 			//</a:t>
            </a:r>
            <a:r>
              <a:rPr kumimoji="0" lang="zh-CN" altLang="en-US" sz="16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返回有序集合</a:t>
            </a:r>
            <a:r>
              <a:rPr kumimoji="0" lang="en-US" altLang="zh-CN" sz="16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6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中元素</a:t>
            </a:r>
            <a:r>
              <a:rPr kumimoji="0" lang="en-US" altLang="zh-CN" sz="16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member</a:t>
            </a:r>
            <a:r>
              <a:rPr kumimoji="0" lang="zh-CN" altLang="en-US" sz="16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的分值</a:t>
            </a:r>
            <a:endParaRPr kumimoji="0" lang="en-US" altLang="zh-CN" sz="1600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ZINCRBY key increment member		//</a:t>
            </a:r>
            <a:r>
              <a:rPr kumimoji="0" lang="zh-CN" altLang="en-US" sz="16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为有序集合</a:t>
            </a:r>
            <a:r>
              <a:rPr kumimoji="0" lang="en-US" altLang="zh-CN" sz="16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6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中元素</a:t>
            </a:r>
            <a:r>
              <a:rPr kumimoji="0" lang="en-US" altLang="zh-CN" sz="16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member</a:t>
            </a:r>
            <a:r>
              <a:rPr kumimoji="0" lang="zh-CN" altLang="en-US" sz="16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的分值加上</a:t>
            </a:r>
            <a:r>
              <a:rPr kumimoji="0" lang="en-US" altLang="zh-CN" sz="16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increment</a:t>
            </a:r>
            <a:r>
              <a:rPr kumimoji="0" lang="zh-CN" altLang="en-US" sz="16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en-US" altLang="zh-CN" sz="1600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ZCARD key				//</a:t>
            </a:r>
            <a:r>
              <a:rPr kumimoji="0" lang="zh-CN" altLang="en-US" sz="16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返回有序集合</a:t>
            </a:r>
            <a:r>
              <a:rPr kumimoji="0" lang="en-US" altLang="zh-CN" sz="16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6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中元素个数</a:t>
            </a:r>
            <a:endParaRPr kumimoji="0" lang="en-US" altLang="zh-CN" sz="1600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ZRANGE key start stop [WITHSCORES]	//</a:t>
            </a:r>
            <a:r>
              <a:rPr kumimoji="0" lang="zh-CN" altLang="en-US" sz="16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正序获取有序集合</a:t>
            </a:r>
            <a:r>
              <a:rPr kumimoji="0" lang="en-US" altLang="zh-CN" sz="16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6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</a:t>
            </a:r>
            <a:r>
              <a:rPr kumimoji="0" lang="en-US" altLang="zh-CN" sz="16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start</a:t>
            </a:r>
            <a:r>
              <a:rPr kumimoji="0" lang="zh-CN" altLang="en-US" sz="16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下标到</a:t>
            </a:r>
            <a:r>
              <a:rPr kumimoji="0" lang="en-US" altLang="zh-CN" sz="16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stop</a:t>
            </a:r>
            <a:r>
              <a:rPr kumimoji="0" lang="zh-CN" altLang="en-US" sz="16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下标的元素</a:t>
            </a:r>
            <a:endParaRPr kumimoji="0" lang="en-US" altLang="zh-CN" sz="1600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ZREVRANGE key start stop [WITHSCORES]	//</a:t>
            </a:r>
            <a:r>
              <a:rPr kumimoji="0" lang="zh-CN" altLang="en-US" sz="16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倒序获取有序集合</a:t>
            </a:r>
            <a:r>
              <a:rPr kumimoji="0" lang="en-US" altLang="zh-CN" sz="16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6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</a:t>
            </a:r>
            <a:r>
              <a:rPr kumimoji="0" lang="en-US" altLang="zh-CN" sz="16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start</a:t>
            </a:r>
            <a:r>
              <a:rPr kumimoji="0" lang="zh-CN" altLang="en-US" sz="16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下标到</a:t>
            </a:r>
            <a:r>
              <a:rPr kumimoji="0" lang="en-US" altLang="zh-CN" sz="16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stop</a:t>
            </a:r>
            <a:r>
              <a:rPr kumimoji="0" lang="zh-CN" altLang="en-US" sz="1600" b="0" i="0" u="none" strike="noStrike" kern="1200" cap="none" spc="0" normalizeH="0" baseline="0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下标的元素</a:t>
            </a:r>
            <a:endParaRPr kumimoji="0" lang="zh-CN" altLang="en-US" sz="1600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1225" y="3853815"/>
            <a:ext cx="4055110" cy="246253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632798" y="556484"/>
            <a:ext cx="3068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ZSet</a:t>
            </a:r>
            <a:r>
              <a:rPr lang="zh-CN" altLang="en-US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endParaRPr lang="zh-CN" altLang="en-US" sz="24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3095" y="1593215"/>
            <a:ext cx="5681345" cy="2168525"/>
          </a:xfrm>
          <a:prstGeom prst="rect">
            <a:avLst/>
          </a:prstGeom>
        </p:spPr>
        <p:txBody>
          <a:bodyPr wrap="square">
            <a:spAutoFit/>
          </a:bodyPr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ZSet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集合操作实现排行榜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）增加战力</a:t>
            </a:r>
            <a:endParaRPr kumimoji="0" lang="en-US" altLang="zh-CN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ZINCRBY  rankpower  100  uid</a:t>
            </a:r>
            <a:endParaRPr kumimoji="0" lang="zh-CN" altLang="en-US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）展示排行前十</a:t>
            </a:r>
            <a:endParaRPr kumimoji="0" lang="en-US" altLang="zh-CN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ZREVRANGE  </a:t>
            </a: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rankpower   </a:t>
            </a:r>
            <a:r>
              <a:rPr lang="en-US" altLang="zh-CN" noProof="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  10  WITHSCORES</a:t>
            </a:r>
            <a:r>
              <a:rPr lang="en-US" altLang="zh-CN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kumimoji="0" lang="en-US" altLang="zh-CN" sz="1800" b="0" i="0" u="none" strike="noStrike" kern="1200" cap="none" spc="0" normalizeH="0" baseline="0" noProof="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3275" y="1358900"/>
            <a:ext cx="6080125" cy="391985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824568" y="327249"/>
            <a:ext cx="3068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缓存设计</a:t>
            </a:r>
            <a:endParaRPr lang="zh-CN" altLang="en-US" sz="24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7235" y="1746250"/>
            <a:ext cx="28333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名设计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7235" y="2483485"/>
            <a:ext cx="90258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可读性和维护性：以业务名(或数据库名)为前缀(防止key冲突)，用冒号分隔，比如业务名:表名:id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简洁性，节省内存空间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不包含特殊字符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7235" y="3924935"/>
            <a:ext cx="28333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value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设计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7235" y="4662170"/>
            <a:ext cx="95040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选择适合的数据类型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拒绝bigkey(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string&lt;10K, 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其他类型个数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&lt;5000;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防止网卡流量、慢查询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(10ms)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控制key的生命周期，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redis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内存需要释放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7235" y="911860"/>
            <a:ext cx="349440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只缓存热点数据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824568" y="327249"/>
            <a:ext cx="3068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缓存设计</a:t>
            </a:r>
            <a:endParaRPr lang="zh-CN" altLang="en-US" sz="24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4865" y="1069975"/>
            <a:ext cx="28333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缓存一致性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2005" y="1935480"/>
            <a:ext cx="99161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数据源发生变更时可能导致缓存中数据与数据源中数据不一致，应根据实际业务需求来选择适当的缓存更新策略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主动更新：在数据源发生变更时同步更新缓存数据或将缓存数据过期。一致性高，维护成本较高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被动删除：根据缓存设置的过期时间有Redis负责数据的过期删除。一致性较低，维护成本较低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4840" y="3924935"/>
            <a:ext cx="1027049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缓存穿透</a:t>
            </a:r>
            <a:endParaRPr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4840" y="4843780"/>
            <a:ext cx="52768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缓存空对象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布隆过滤器：大数组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几个无偏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hash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；检测不存在则一定不存在，检测存在则可能存在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1925" y="3743325"/>
            <a:ext cx="4457065" cy="280860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824568" y="327249"/>
            <a:ext cx="3068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缓存设计</a:t>
            </a:r>
            <a:endParaRPr lang="zh-CN" altLang="en-US" sz="24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4865" y="1069975"/>
            <a:ext cx="28333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缓存失效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4865" y="1807210"/>
            <a:ext cx="9916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批量缓存设置不同的失效时间，防止大批量同时失效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4865" y="2669540"/>
            <a:ext cx="1027049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缓存雪崩：高可用方案</a:t>
            </a:r>
            <a:endParaRPr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4865" y="3406775"/>
            <a:ext cx="52768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主从模式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哨兵模式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集群模式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4865" y="4854575"/>
            <a:ext cx="1027049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避免耗时较长的命令</a:t>
            </a:r>
            <a:endParaRPr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4865" y="5591810"/>
            <a:ext cx="5276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keys *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834093" y="595219"/>
            <a:ext cx="3068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概要</a:t>
            </a:r>
            <a:endParaRPr lang="zh-CN" altLang="en-US" sz="24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4390" y="1365885"/>
            <a:ext cx="1044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MySQL 是最流行的开源关系型数据库管理系统，使用标准的 SQL 数据语言形式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3165" y="3202305"/>
            <a:ext cx="6047740" cy="30156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4390" y="1880870"/>
            <a:ext cx="28333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基本元素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4390" y="2618105"/>
            <a:ext cx="32981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数据表的集合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数据表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二维矩阵，类似于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Excel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电子表格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列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包含相同类型的数据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一组相关的记录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主键：数据值唯一，一个表只能有一个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索引：可快速访问数据库表中的特定信息，类似于书的目录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910" y="2231390"/>
            <a:ext cx="581025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594995" y="403860"/>
            <a:ext cx="5665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图形化客户端工具 </a:t>
            </a:r>
            <a:r>
              <a:rPr lang="en-US" altLang="zh-CN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RedisClient</a:t>
            </a:r>
            <a:endParaRPr lang="en-US" altLang="zh-CN" sz="24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4995" y="1012825"/>
            <a:ext cx="99161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RedisClient 是  Redis 客户端 GUI 工具，将redis数据以windows资源管理器的界面风格呈现给用户，可以帮助redis开发人员和维护人员方便的建立，修改，删除，查询redis数据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6785" y="1861820"/>
            <a:ext cx="6013450" cy="432244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594995" y="403860"/>
            <a:ext cx="5665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客户端接入库 </a:t>
            </a:r>
            <a:r>
              <a:rPr lang="en-US" altLang="zh-CN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C++</a:t>
            </a:r>
            <a:endParaRPr lang="en-US" altLang="zh-CN" sz="24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4995" y="1012825"/>
            <a:ext cx="991616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redis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官方有列出很多支持的不同语言的接入库，同时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redis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也做了推荐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070" y="2009775"/>
            <a:ext cx="8915400" cy="28384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18945" y="2317750"/>
            <a:ext cx="82765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设计数据库表结构，保存玩家个人信息及道具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实现redis缓存机制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24568" y="595219"/>
            <a:ext cx="3068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zh-CN" altLang="en-US" sz="24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834093" y="595219"/>
            <a:ext cx="3068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zh-CN" altLang="en-US" sz="24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4390" y="1365885"/>
            <a:ext cx="1044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数值类型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3840" y="1280795"/>
            <a:ext cx="8056245" cy="4940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834093" y="595219"/>
            <a:ext cx="3068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zh-CN" altLang="en-US" sz="24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4390" y="1365885"/>
            <a:ext cx="1044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日期类型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9785" y="2284730"/>
            <a:ext cx="7934325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834093" y="595219"/>
            <a:ext cx="3068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zh-CN" altLang="en-US" sz="24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4390" y="1365885"/>
            <a:ext cx="1044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字符串类型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6385" y="1333500"/>
            <a:ext cx="79248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238760" y="334645"/>
            <a:ext cx="39776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配置数据库字符集</a:t>
            </a:r>
            <a:r>
              <a:rPr lang="en-US" altLang="zh-CN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utf8mb4</a:t>
            </a:r>
            <a:endParaRPr lang="en-US" altLang="zh-CN" sz="24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4485" y="1445260"/>
            <a:ext cx="446405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 /etc/my.cnf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[mysqld]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init_connect='SET collation_connection = utf8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mb4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_unicode_ci'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init_connect='SET NAMES utf8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mb4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character-set-server=utf8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mb4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collation-server=utf8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mb4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_unicode_ci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skip-character-set-client-handshake 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[client]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default-character-set=utf8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mb4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 /etc/my.cnf.d/mysql-client.cnf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[mysql]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default-character-set=utf8mb4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4485" y="795020"/>
            <a:ext cx="4776470" cy="650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/>
              <a:t>m</a:t>
            </a:r>
            <a:r>
              <a:rPr lang="zh-CN" altLang="en-US" sz="1400"/>
              <a:t>ysql中的utf8mb4是对原来utf8只能存储3个字节大小的字符的一种补充，是一种真正的UTF-8编码</a:t>
            </a:r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2740" y="989965"/>
            <a:ext cx="5815330" cy="4102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740" y="5407660"/>
            <a:ext cx="516255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834093" y="595219"/>
            <a:ext cx="3068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的简单</a:t>
            </a:r>
            <a:r>
              <a:rPr lang="en-US" altLang="zh-CN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endParaRPr lang="en-US" altLang="zh-CN" sz="24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4390" y="1365885"/>
            <a:ext cx="104451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INSERT person(name,age) VALUES('张三2', 11); 	</a:t>
            </a:r>
            <a:r>
              <a:rPr lang="en-US" altLang="zh-CN"/>
              <a:t>	</a:t>
            </a:r>
            <a:r>
              <a:rPr lang="zh-CN" altLang="en-US"/>
              <a:t>#插入记录(张三2, 11)</a:t>
            </a:r>
            <a:endParaRPr lang="zh-CN" altLang="en-US"/>
          </a:p>
          <a:p>
            <a:r>
              <a:rPr lang="zh-CN" altLang="en-US"/>
              <a:t>SELECT * FROM person; 			</a:t>
            </a:r>
            <a:r>
              <a:rPr lang="en-US" altLang="zh-CN"/>
              <a:t>	</a:t>
            </a:r>
            <a:r>
              <a:rPr lang="zh-CN" altLang="en-US"/>
              <a:t>#查询所有数据</a:t>
            </a:r>
            <a:endParaRPr lang="zh-CN" altLang="en-US"/>
          </a:p>
          <a:p>
            <a:r>
              <a:rPr lang="zh-CN" altLang="en-US"/>
              <a:t>SELECT name, age FROM person; 			#查询返回特定字段的数值</a:t>
            </a:r>
            <a:endParaRPr lang="zh-CN" altLang="en-US"/>
          </a:p>
          <a:p>
            <a:r>
              <a:rPr lang="zh-CN" altLang="en-US"/>
              <a:t>SELECT name, age FROM person where id = 1; 		#查询id=1的person的名字和年龄</a:t>
            </a:r>
            <a:endParaRPr lang="zh-CN" altLang="en-US"/>
          </a:p>
          <a:p>
            <a:r>
              <a:rPr lang="zh-CN" altLang="en-US"/>
              <a:t>SELECT name, age FROM person ORDER BY age; 		#查询所有的person的名字和年龄，并已age升序排列</a:t>
            </a:r>
            <a:endParaRPr lang="zh-CN" altLang="en-US"/>
          </a:p>
          <a:p>
            <a:r>
              <a:rPr lang="zh-CN" altLang="en-US"/>
              <a:t>UPDATE person set age = 80 WHERE name = '张三2';  </a:t>
            </a:r>
            <a:r>
              <a:rPr lang="en-US" altLang="zh-CN"/>
              <a:t>	</a:t>
            </a:r>
            <a:r>
              <a:rPr lang="zh-CN" altLang="en-US"/>
              <a:t>#更新 张三2 的年龄为 80</a:t>
            </a:r>
            <a:endParaRPr lang="zh-CN" altLang="en-US"/>
          </a:p>
          <a:p>
            <a:r>
              <a:rPr lang="zh-CN" altLang="en-US"/>
              <a:t>DELETE FROM person WHERE name = '张三2';		#删除 张三2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390" y="4074795"/>
            <a:ext cx="3733800" cy="1819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4074795"/>
            <a:ext cx="449580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18225" y="1849120"/>
            <a:ext cx="46450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选择合适的数据类型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18225" y="2691130"/>
            <a:ext cx="2833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通常数据类型越小越好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简单越好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1840" y="4136390"/>
            <a:ext cx="62198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尽可能把字段设置 </a:t>
            </a: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NOT NULL</a:t>
            </a:r>
            <a:endParaRPr lang="en-US" altLang="zh-CN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7405" y="5063490"/>
            <a:ext cx="39808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字段设置为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NOT NULL, 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提供默认值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26118" y="474569"/>
            <a:ext cx="3068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数据库表的设计</a:t>
            </a:r>
            <a:endParaRPr lang="zh-CN" altLang="en-US" sz="24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9790" y="1791970"/>
            <a:ext cx="28333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字段名命名规范</a:t>
            </a:r>
            <a:endParaRPr lang="zh-CN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9790" y="2710815"/>
            <a:ext cx="2833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26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个英文字母、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0-9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自然数、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‘_’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，不使用特殊字符 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18225" y="4136390"/>
            <a:ext cx="62198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每个表都应设置主键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93790" y="5063490"/>
            <a:ext cx="39808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主键是一个唯一索引</a:t>
            </a:r>
            <a:endParaRPr 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325,&quot;width&quot;:1167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0" marR="0" lvl="0" indent="0" algn="ctr" defTabSz="914400" eaLnBrk="1" fontAlgn="auto" latinLnBrk="0" hangingPunct="1">
          <a:lnSpc>
            <a:spcPct val="13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5558</Words>
  <Application>WPS 演示</Application>
  <PresentationFormat>宽屏</PresentationFormat>
  <Paragraphs>380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Arial</vt:lpstr>
      <vt:lpstr>宋体</vt:lpstr>
      <vt:lpstr>Wingdings</vt:lpstr>
      <vt:lpstr>微软雅黑 Light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Sky123.Org</dc:creator>
  <cp:lastModifiedBy>jaxyuan</cp:lastModifiedBy>
  <cp:revision>183</cp:revision>
  <dcterms:created xsi:type="dcterms:W3CDTF">2018-03-14T15:01:00Z</dcterms:created>
  <dcterms:modified xsi:type="dcterms:W3CDTF">2020-11-23T10:55:53Z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