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8" r:id="rId3"/>
    <p:sldId id="257" r:id="rId4"/>
    <p:sldId id="259" r:id="rId5"/>
    <p:sldId id="262" r:id="rId6"/>
    <p:sldId id="261" r:id="rId7"/>
    <p:sldId id="260"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283480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E47B0CB-2C70-462D-85A6-7A37D4852BDF}" type="datetimeFigureOut">
              <a:rPr lang="ru-RU" smtClean="0"/>
              <a:t>05.12.2018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18222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167260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011795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274600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4267605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2102964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137931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324332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310857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406961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E47B0CB-2C70-462D-85A6-7A37D4852BDF}" type="datetimeFigureOut">
              <a:rPr lang="ru-RU" smtClean="0"/>
              <a:t>05.12.2018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319415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E47B0CB-2C70-462D-85A6-7A37D4852BDF}" type="datetimeFigureOut">
              <a:rPr lang="ru-RU" smtClean="0"/>
              <a:t>05.12.2018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411594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395388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59269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2E47B0CB-2C70-462D-85A6-7A37D4852BDF}" type="datetimeFigureOut">
              <a:rPr lang="ru-RU" smtClean="0"/>
              <a:t>05.12.2018</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273596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E47B0CB-2C70-462D-85A6-7A37D4852BDF}" type="datetimeFigureOut">
              <a:rPr lang="ru-RU" smtClean="0"/>
              <a:t>05.12.2018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5D7BCC0-09D3-44F3-B414-48FA81C290A0}" type="slidenum">
              <a:rPr lang="ru-RU" smtClean="0"/>
              <a:t>‹#›</a:t>
            </a:fld>
            <a:endParaRPr lang="ru-RU"/>
          </a:p>
        </p:txBody>
      </p:sp>
    </p:spTree>
    <p:extLst>
      <p:ext uri="{BB962C8B-B14F-4D97-AF65-F5344CB8AC3E}">
        <p14:creationId xmlns:p14="http://schemas.microsoft.com/office/powerpoint/2010/main" val="345857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47B0CB-2C70-462D-85A6-7A37D4852BDF}" type="datetimeFigureOut">
              <a:rPr lang="ru-RU" smtClean="0"/>
              <a:t>05.12.2018</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D7BCC0-09D3-44F3-B414-48FA81C290A0}" type="slidenum">
              <a:rPr lang="ru-RU" smtClean="0"/>
              <a:t>‹#›</a:t>
            </a:fld>
            <a:endParaRPr lang="ru-RU"/>
          </a:p>
        </p:txBody>
      </p:sp>
    </p:spTree>
    <p:extLst>
      <p:ext uri="{BB962C8B-B14F-4D97-AF65-F5344CB8AC3E}">
        <p14:creationId xmlns:p14="http://schemas.microsoft.com/office/powerpoint/2010/main" val="1671003807"/>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1"/>
            <a:ext cx="12192000" cy="6858000"/>
          </a:xfrm>
          <a:prstGeom prst="rect">
            <a:avLst/>
          </a:prstGeom>
          <a:ln>
            <a:noFill/>
          </a:ln>
          <a:effectLst>
            <a:outerShdw blurRad="292100" dist="139700" dir="2700000" algn="tl" rotWithShape="0">
              <a:srgbClr val="333333">
                <a:alpha val="65000"/>
              </a:srgbClr>
            </a:outerShdw>
          </a:effectLst>
        </p:spPr>
      </p:pic>
      <p:sp>
        <p:nvSpPr>
          <p:cNvPr id="2" name="Заголовок 1"/>
          <p:cNvSpPr>
            <a:spLocks noGrp="1"/>
          </p:cNvSpPr>
          <p:nvPr>
            <p:ph type="title"/>
          </p:nvPr>
        </p:nvSpPr>
        <p:spPr>
          <a:xfrm>
            <a:off x="838200" y="5366328"/>
            <a:ext cx="10515600" cy="1089890"/>
          </a:xfrm>
          <a:solidFill>
            <a:schemeClr val="accent2">
              <a:lumMod val="40000"/>
              <a:lumOff val="60000"/>
            </a:schemeClr>
          </a:solidFill>
        </p:spPr>
        <p:txBody>
          <a:bodyPr>
            <a:normAutofit fontScale="90000"/>
          </a:bodyPr>
          <a:lstStyle/>
          <a:p>
            <a:r>
              <a:rPr lang="ro-RO" sz="7200" dirty="0" smtClean="0">
                <a:solidFill>
                  <a:schemeClr val="accent5">
                    <a:lumMod val="50000"/>
                  </a:schemeClr>
                </a:solidFill>
                <a:effectLst>
                  <a:outerShdw blurRad="38100" dist="38100" dir="2700000" algn="tl">
                    <a:srgbClr val="000000">
                      <a:alpha val="43137"/>
                    </a:srgbClr>
                  </a:outerShdw>
                </a:effectLst>
                <a:latin typeface="Bahnschrift SemiBold" panose="020B0502040204020203" pitchFamily="34" charset="0"/>
              </a:rPr>
              <a:t>        </a:t>
            </a:r>
            <a:r>
              <a:rPr lang="ro-RO" sz="7200" dirty="0" smtClean="0">
                <a:solidFill>
                  <a:srgbClr val="FF0000"/>
                </a:solidFill>
                <a:effectLst>
                  <a:outerShdw blurRad="38100" dist="38100" dir="2700000" algn="tl">
                    <a:srgbClr val="000000">
                      <a:alpha val="43137"/>
                    </a:srgbClr>
                  </a:outerShdw>
                </a:effectLst>
                <a:latin typeface="Bahnschrift SemiBold" panose="020B0502040204020203" pitchFamily="34" charset="0"/>
              </a:rPr>
              <a:t>Securitatea cibernetică</a:t>
            </a:r>
            <a:endParaRPr lang="ru-RU" sz="7200" dirty="0">
              <a:solidFill>
                <a:srgbClr val="FF0000"/>
              </a:solidFill>
              <a:effectLst>
                <a:outerShdw blurRad="38100" dist="38100" dir="2700000" algn="tl">
                  <a:srgbClr val="000000">
                    <a:alpha val="43137"/>
                  </a:srgbClr>
                </a:outerShdw>
              </a:effectLst>
              <a:latin typeface="Bahnschrift SemiBold" panose="020B0502040204020203" pitchFamily="34" charset="0"/>
            </a:endParaRPr>
          </a:p>
        </p:txBody>
      </p:sp>
    </p:spTree>
    <p:extLst>
      <p:ext uri="{BB962C8B-B14F-4D97-AF65-F5344CB8AC3E}">
        <p14:creationId xmlns:p14="http://schemas.microsoft.com/office/powerpoint/2010/main" val="422704231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15566" y="203335"/>
            <a:ext cx="10021888" cy="729537"/>
          </a:xfrm>
          <a:solidFill>
            <a:schemeClr val="bg2">
              <a:lumMod val="20000"/>
              <a:lumOff val="80000"/>
            </a:schemeClr>
          </a:solidFill>
        </p:spPr>
        <p:txBody>
          <a:bodyPr/>
          <a:lstStyle/>
          <a:p>
            <a:r>
              <a:rPr lang="ro-RO" b="1" dirty="0" smtClean="0">
                <a:ln w="22225">
                  <a:solidFill>
                    <a:schemeClr val="accent2"/>
                  </a:solidFill>
                  <a:prstDash val="solid"/>
                </a:ln>
                <a:solidFill>
                  <a:srgbClr val="FF0000"/>
                </a:solidFill>
                <a:effectLst>
                  <a:innerShdw blurRad="63500" dist="50800" dir="18900000">
                    <a:prstClr val="black">
                      <a:alpha val="50000"/>
                    </a:prstClr>
                  </a:innerShdw>
                </a:effectLst>
                <a:latin typeface="Bahnschrift" panose="020B0502040204020203" pitchFamily="34" charset="0"/>
              </a:rPr>
              <a:t>Cum ne asigurăm că site-ul este securizat</a:t>
            </a:r>
            <a:endParaRPr lang="ru-RU" b="1" dirty="0">
              <a:ln w="22225">
                <a:solidFill>
                  <a:schemeClr val="accent2"/>
                </a:solidFill>
                <a:prstDash val="solid"/>
              </a:ln>
              <a:solidFill>
                <a:srgbClr val="FF0000"/>
              </a:solidFill>
              <a:effectLst>
                <a:innerShdw blurRad="63500" dist="50800" dir="18900000">
                  <a:prstClr val="black">
                    <a:alpha val="50000"/>
                  </a:prstClr>
                </a:innerShdw>
              </a:effectLst>
              <a:latin typeface="Bahnschrift" panose="020B0502040204020203" pitchFamily="34" charset="0"/>
            </a:endParaRPr>
          </a:p>
        </p:txBody>
      </p:sp>
      <p:pic>
        <p:nvPicPr>
          <p:cNvPr id="3" name="Рисунок 2"/>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68426" y="1342797"/>
            <a:ext cx="5079555" cy="2709096"/>
          </a:xfrm>
          <a:prstGeom prst="rect">
            <a:avLst/>
          </a:prstGeom>
        </p:spPr>
      </p:pic>
      <p:pic>
        <p:nvPicPr>
          <p:cNvPr id="4" name="Рисунок 3"/>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5449454" y="2419928"/>
            <a:ext cx="6647164" cy="2724727"/>
          </a:xfrm>
          <a:prstGeom prst="rect">
            <a:avLst/>
          </a:prstGeom>
        </p:spPr>
      </p:pic>
      <p:pic>
        <p:nvPicPr>
          <p:cNvPr id="5" name="Рисунок 4"/>
          <p:cNvPicPr>
            <a:picLocks noChangeAspect="1"/>
          </p:cNvPicPr>
          <p:nvPr/>
        </p:nvPicPr>
        <p:blipFill>
          <a:blip r:embed="rId6">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1119328" y="4301812"/>
            <a:ext cx="3923728" cy="2462656"/>
          </a:xfrm>
          <a:prstGeom prst="rect">
            <a:avLst/>
          </a:prstGeom>
        </p:spPr>
      </p:pic>
    </p:spTree>
    <p:extLst>
      <p:ext uri="{BB962C8B-B14F-4D97-AF65-F5344CB8AC3E}">
        <p14:creationId xmlns:p14="http://schemas.microsoft.com/office/powerpoint/2010/main" val="3951039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7646" y="125415"/>
            <a:ext cx="7720157" cy="1036664"/>
          </a:xfrm>
          <a:solidFill>
            <a:srgbClr val="FFFF00"/>
          </a:solidFill>
        </p:spPr>
        <p:txBody>
          <a:bodyPr>
            <a:noAutofit/>
          </a:bodyPr>
          <a:lstStyle/>
          <a:p>
            <a:r>
              <a:rPr lang="en-US" sz="6000" u="sng" dirty="0" err="1" smtClean="0">
                <a:solidFill>
                  <a:schemeClr val="tx2">
                    <a:lumMod val="10000"/>
                  </a:schemeClr>
                </a:solidFill>
                <a:effectLst>
                  <a:outerShdw blurRad="38100" dist="38100" dir="2700000" algn="tl">
                    <a:srgbClr val="000000">
                      <a:alpha val="43137"/>
                    </a:srgbClr>
                  </a:outerShdw>
                </a:effectLst>
                <a:latin typeface="Bahnschrift SemiBold Condensed" panose="020B0502040204020203" pitchFamily="34" charset="0"/>
              </a:rPr>
              <a:t>Cei</a:t>
            </a:r>
            <a:r>
              <a:rPr lang="en-US" sz="6000" u="sng" dirty="0" smtClean="0">
                <a:solidFill>
                  <a:schemeClr val="tx2">
                    <a:lumMod val="10000"/>
                  </a:schemeClr>
                </a:solidFill>
                <a:effectLst>
                  <a:outerShdw blurRad="38100" dist="38100" dir="2700000" algn="tl">
                    <a:srgbClr val="000000">
                      <a:alpha val="43137"/>
                    </a:srgbClr>
                  </a:outerShdw>
                </a:effectLst>
                <a:latin typeface="Bahnschrift SemiBold Condensed" panose="020B0502040204020203" pitchFamily="34" charset="0"/>
              </a:rPr>
              <a:t> </a:t>
            </a:r>
            <a:r>
              <a:rPr lang="en-US" sz="6000" u="sng" dirty="0" err="1" smtClean="0">
                <a:solidFill>
                  <a:schemeClr val="tx2">
                    <a:lumMod val="10000"/>
                  </a:schemeClr>
                </a:solidFill>
                <a:effectLst>
                  <a:outerShdw blurRad="38100" dist="38100" dir="2700000" algn="tl">
                    <a:srgbClr val="000000">
                      <a:alpha val="43137"/>
                    </a:srgbClr>
                  </a:outerShdw>
                </a:effectLst>
                <a:latin typeface="Bahnschrift SemiBold Condensed" panose="020B0502040204020203" pitchFamily="34" charset="0"/>
              </a:rPr>
              <a:t>mai</a:t>
            </a:r>
            <a:r>
              <a:rPr lang="ro-RO" sz="6000" u="sng" dirty="0" smtClean="0">
                <a:solidFill>
                  <a:schemeClr val="tx2">
                    <a:lumMod val="10000"/>
                  </a:schemeClr>
                </a:solidFill>
                <a:effectLst>
                  <a:outerShdw blurRad="38100" dist="38100" dir="2700000" algn="tl">
                    <a:srgbClr val="000000">
                      <a:alpha val="43137"/>
                    </a:srgbClr>
                  </a:outerShdw>
                </a:effectLst>
                <a:latin typeface="Bahnschrift SemiBold Condensed" panose="020B0502040204020203" pitchFamily="34" charset="0"/>
              </a:rPr>
              <a:t> buni antiviruși gratuiți</a:t>
            </a:r>
            <a:endParaRPr lang="ru-RU" sz="6000" u="sng" dirty="0">
              <a:solidFill>
                <a:schemeClr val="tx2">
                  <a:lumMod val="10000"/>
                </a:schemeClr>
              </a:solidFill>
              <a:effectLst>
                <a:outerShdw blurRad="38100" dist="38100" dir="2700000" algn="tl">
                  <a:srgbClr val="000000">
                    <a:alpha val="43137"/>
                  </a:srgbClr>
                </a:outerShdw>
              </a:effectLst>
              <a:latin typeface="Bahnschrift SemiBold Condensed" panose="020B0502040204020203" pitchFamily="34" charset="0"/>
            </a:endParaRPr>
          </a:p>
        </p:txBody>
      </p:sp>
      <p:pic>
        <p:nvPicPr>
          <p:cNvPr id="2050" name="Picture 2" descr="Imagini pentru kaspers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37" y="1305345"/>
            <a:ext cx="3470418" cy="1311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 name="Рисунок 3"/>
          <p:cNvPicPr>
            <a:picLocks noChangeAspect="1"/>
          </p:cNvPicPr>
          <p:nvPr/>
        </p:nvPicPr>
        <p:blipFill>
          <a:blip r:embed="rId3"/>
          <a:stretch>
            <a:fillRect/>
          </a:stretch>
        </p:blipFill>
        <p:spPr>
          <a:xfrm>
            <a:off x="5429319" y="1695209"/>
            <a:ext cx="2467453" cy="22125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p:cNvPicPr>
            <a:picLocks noChangeAspect="1"/>
          </p:cNvPicPr>
          <p:nvPr/>
        </p:nvPicPr>
        <p:blipFill>
          <a:blip r:embed="rId4"/>
          <a:stretch>
            <a:fillRect/>
          </a:stretch>
        </p:blipFill>
        <p:spPr>
          <a:xfrm>
            <a:off x="1708728" y="2903291"/>
            <a:ext cx="3044824" cy="1714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Рисунок 5"/>
          <p:cNvPicPr>
            <a:picLocks noChangeAspect="1"/>
          </p:cNvPicPr>
          <p:nvPr/>
        </p:nvPicPr>
        <p:blipFill>
          <a:blip r:embed="rId5"/>
          <a:stretch>
            <a:fillRect/>
          </a:stretch>
        </p:blipFill>
        <p:spPr>
          <a:xfrm>
            <a:off x="8755421" y="1305345"/>
            <a:ext cx="2696801" cy="2171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Рисунок 6"/>
          <p:cNvPicPr>
            <a:picLocks noChangeAspect="1"/>
          </p:cNvPicPr>
          <p:nvPr/>
        </p:nvPicPr>
        <p:blipFill>
          <a:blip r:embed="rId6"/>
          <a:stretch>
            <a:fillRect/>
          </a:stretch>
        </p:blipFill>
        <p:spPr>
          <a:xfrm>
            <a:off x="8512862" y="3973764"/>
            <a:ext cx="2552880" cy="1703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Рисунок 7"/>
          <p:cNvPicPr>
            <a:picLocks noChangeAspect="1"/>
          </p:cNvPicPr>
          <p:nvPr/>
        </p:nvPicPr>
        <p:blipFill>
          <a:blip r:embed="rId7"/>
          <a:stretch>
            <a:fillRect/>
          </a:stretch>
        </p:blipFill>
        <p:spPr>
          <a:xfrm>
            <a:off x="633737" y="4825458"/>
            <a:ext cx="2627818" cy="17377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Рисунок 8"/>
          <p:cNvPicPr>
            <a:picLocks noChangeAspect="1"/>
          </p:cNvPicPr>
          <p:nvPr/>
        </p:nvPicPr>
        <p:blipFill>
          <a:blip r:embed="rId8"/>
          <a:stretch>
            <a:fillRect/>
          </a:stretch>
        </p:blipFill>
        <p:spPr>
          <a:xfrm>
            <a:off x="4876427" y="4390817"/>
            <a:ext cx="3020345" cy="1785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2556571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32328" y="0"/>
            <a:ext cx="12192000" cy="6857117"/>
          </a:xfrm>
          <a:prstGeom prst="rect">
            <a:avLst/>
          </a:prstGeom>
        </p:spPr>
      </p:pic>
      <p:sp>
        <p:nvSpPr>
          <p:cNvPr id="2" name="Заголовок 1"/>
          <p:cNvSpPr>
            <a:spLocks noGrp="1"/>
          </p:cNvSpPr>
          <p:nvPr>
            <p:ph type="title"/>
          </p:nvPr>
        </p:nvSpPr>
        <p:spPr>
          <a:xfrm>
            <a:off x="32327" y="147782"/>
            <a:ext cx="12127345" cy="804326"/>
          </a:xfrm>
          <a:solidFill>
            <a:srgbClr val="FF0000"/>
          </a:solidFill>
        </p:spPr>
        <p:txBody>
          <a:bodyPr/>
          <a:lstStyle/>
          <a:p>
            <a:r>
              <a:rPr lang="en-US" sz="4000" dirty="0" smtClean="0">
                <a:solidFill>
                  <a:srgbClr val="99FFCC"/>
                </a:solidFill>
                <a:latin typeface="Arial Black" panose="020B0A04020102020204" pitchFamily="34" charset="0"/>
              </a:rPr>
              <a:t>Cum</a:t>
            </a:r>
            <a:r>
              <a:rPr lang="ro-RO" sz="4000" dirty="0" smtClean="0">
                <a:solidFill>
                  <a:srgbClr val="99FFCC"/>
                </a:solidFill>
                <a:latin typeface="Arial Black" panose="020B0A04020102020204" pitchFamily="34" charset="0"/>
              </a:rPr>
              <a:t> ne păstrăm reputația în </a:t>
            </a:r>
            <a:r>
              <a:rPr lang="ro-RO" sz="4000" dirty="0">
                <a:solidFill>
                  <a:srgbClr val="99FFCC"/>
                </a:solidFill>
                <a:latin typeface="Arial Black" panose="020B0A04020102020204" pitchFamily="34" charset="0"/>
              </a:rPr>
              <a:t>mediul </a:t>
            </a:r>
            <a:r>
              <a:rPr lang="ro-RO" sz="4000" dirty="0" smtClean="0">
                <a:solidFill>
                  <a:srgbClr val="99FFCC"/>
                </a:solidFill>
                <a:latin typeface="Arial Black" panose="020B0A04020102020204" pitchFamily="34" charset="0"/>
              </a:rPr>
              <a:t>online             </a:t>
            </a:r>
            <a:endParaRPr lang="ru-RU" sz="4000" dirty="0">
              <a:solidFill>
                <a:srgbClr val="99FFCC"/>
              </a:solidFill>
              <a:latin typeface="Arial Black" panose="020B0A04020102020204"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239737070"/>
              </p:ext>
            </p:extLst>
          </p:nvPr>
        </p:nvGraphicFramePr>
        <p:xfrm>
          <a:off x="2182827" y="1875934"/>
          <a:ext cx="7826343" cy="3954593"/>
        </p:xfrm>
        <a:graphic>
          <a:graphicData uri="http://schemas.openxmlformats.org/drawingml/2006/table">
            <a:tbl>
              <a:tblPr bandRow="1" bandCol="1">
                <a:tableStyleId>{93296810-A885-4BE3-A3E7-6D5BEEA58F35}</a:tableStyleId>
              </a:tblPr>
              <a:tblGrid>
                <a:gridCol w="7826343">
                  <a:extLst>
                    <a:ext uri="{9D8B030D-6E8A-4147-A177-3AD203B41FA5}">
                      <a16:colId xmlns:a16="http://schemas.microsoft.com/office/drawing/2014/main" val="1175094227"/>
                    </a:ext>
                  </a:extLst>
                </a:gridCol>
              </a:tblGrid>
              <a:tr h="1125403">
                <a:tc>
                  <a:txBody>
                    <a:bodyPr/>
                    <a:lstStyle/>
                    <a:p>
                      <a:r>
                        <a:rPr lang="ro-RO" dirty="0" smtClean="0">
                          <a:solidFill>
                            <a:schemeClr val="tx2">
                              <a:lumMod val="10000"/>
                            </a:schemeClr>
                          </a:solidFill>
                        </a:rPr>
                        <a:t>1) Parole care nu conțin</a:t>
                      </a:r>
                      <a:r>
                        <a:rPr lang="ro-RO" baseline="0" dirty="0" smtClean="0">
                          <a:solidFill>
                            <a:schemeClr val="tx2">
                              <a:lumMod val="10000"/>
                            </a:schemeClr>
                          </a:solidFill>
                        </a:rPr>
                        <a:t> informații cu caracter personal, precum data nașterii, numele, prenumele, etc.</a:t>
                      </a:r>
                      <a:endParaRPr lang="ru-RU" dirty="0">
                        <a:solidFill>
                          <a:schemeClr val="tx2">
                            <a:lumMod val="10000"/>
                          </a:schemeClr>
                        </a:solidFill>
                        <a:latin typeface="Arial Black" panose="020B0A04020102020204" pitchFamily="34" charset="0"/>
                      </a:endParaRPr>
                    </a:p>
                  </a:txBody>
                  <a:tcPr>
                    <a:lnL w="12700" cap="flat" cmpd="sng" algn="ctr">
                      <a:solidFill>
                        <a:schemeClr val="tx1"/>
                      </a:solidFill>
                      <a:prstDash val="sysDashDot"/>
                      <a:round/>
                      <a:headEnd type="none" w="med" len="med"/>
                      <a:tailEnd type="none" w="med" len="med"/>
                    </a:lnL>
                    <a:lnR w="12700" cap="flat" cmpd="sng" algn="ctr">
                      <a:solidFill>
                        <a:schemeClr val="tx1"/>
                      </a:solidFill>
                      <a:prstDash val="sysDashDot"/>
                      <a:round/>
                      <a:headEnd type="none" w="med" len="med"/>
                      <a:tailEnd type="none" w="med" len="med"/>
                    </a:lnR>
                    <a:lnT w="76200" cap="flat" cmpd="sng" algn="ctr">
                      <a:noFill/>
                      <a:prstDash val="solid"/>
                      <a:round/>
                      <a:headEnd type="none" w="med" len="med"/>
                      <a:tailEnd type="none" w="med" len="med"/>
                    </a:lnT>
                    <a:lnB w="76200" cap="flat" cmpd="sng" algn="ctr">
                      <a:solidFill>
                        <a:schemeClr val="bg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848667935"/>
                  </a:ext>
                </a:extLst>
              </a:tr>
              <a:tr h="1414595">
                <a:tc>
                  <a:txBody>
                    <a:bodyPr/>
                    <a:lstStyle/>
                    <a:p>
                      <a:r>
                        <a:rPr lang="ro-RO" dirty="0" smtClean="0">
                          <a:solidFill>
                            <a:schemeClr val="tx2">
                              <a:lumMod val="10000"/>
                            </a:schemeClr>
                          </a:solidFill>
                        </a:rPr>
                        <a:t>2)Fii discret și nu oferi prea</a:t>
                      </a:r>
                      <a:r>
                        <a:rPr lang="ro-RO" baseline="0" dirty="0" smtClean="0">
                          <a:solidFill>
                            <a:schemeClr val="tx2">
                              <a:lumMod val="10000"/>
                            </a:schemeClr>
                          </a:solidFill>
                        </a:rPr>
                        <a:t> multă informație despre tine. Doar datele care sunt stricte necesare. De asemenea, pozele confidențiale ale tale sau a prietenilor tăi în ipostaze nedorite.</a:t>
                      </a:r>
                      <a:endParaRPr lang="ru-RU" dirty="0">
                        <a:solidFill>
                          <a:schemeClr val="tx2">
                            <a:lumMod val="10000"/>
                          </a:schemeClr>
                        </a:solidFill>
                        <a:latin typeface="Arial Black" panose="020B0A04020102020204" pitchFamily="34" charset="0"/>
                      </a:endParaRPr>
                    </a:p>
                  </a:txBody>
                  <a:tcPr>
                    <a:lnL w="12700" cap="flat" cmpd="sng" algn="ctr">
                      <a:solidFill>
                        <a:schemeClr val="tx1"/>
                      </a:solidFill>
                      <a:prstDash val="sysDashDot"/>
                      <a:round/>
                      <a:headEnd type="none" w="med" len="med"/>
                      <a:tailEnd type="none" w="med" len="med"/>
                    </a:lnL>
                    <a:lnR w="12700" cap="flat" cmpd="sng" algn="ctr">
                      <a:solidFill>
                        <a:schemeClr val="tx1"/>
                      </a:solidFill>
                      <a:prstDash val="sysDashDot"/>
                      <a:round/>
                      <a:headEnd type="none" w="med" len="med"/>
                      <a:tailEnd type="none" w="med" len="med"/>
                    </a:lnR>
                    <a:lnT w="76200" cap="flat" cmpd="sng" algn="ctr">
                      <a:solidFill>
                        <a:schemeClr val="bg1">
                          <a:lumMod val="95000"/>
                          <a:lumOff val="5000"/>
                        </a:schemeClr>
                      </a:solidFill>
                      <a:prstDash val="solid"/>
                      <a:round/>
                      <a:headEnd type="none" w="med" len="med"/>
                      <a:tailEnd type="none" w="med" len="med"/>
                    </a:lnT>
                    <a:lnB w="76200" cap="flat" cmpd="sng" algn="ctr">
                      <a:solidFill>
                        <a:schemeClr val="tx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03115679"/>
                  </a:ext>
                </a:extLst>
              </a:tr>
              <a:tr h="1414595">
                <a:tc>
                  <a:txBody>
                    <a:bodyPr/>
                    <a:lstStyle/>
                    <a:p>
                      <a:r>
                        <a:rPr lang="ro-RO" dirty="0" smtClean="0">
                          <a:solidFill>
                            <a:schemeClr val="tx2">
                              <a:lumMod val="10000"/>
                            </a:schemeClr>
                          </a:solidFill>
                        </a:rPr>
                        <a:t>3)Evită să plasezi locația, numărul de telefon, strada unde locuiești</a:t>
                      </a:r>
                      <a:r>
                        <a:rPr lang="ro-RO" baseline="0" dirty="0" smtClean="0">
                          <a:solidFill>
                            <a:schemeClr val="tx2">
                              <a:lumMod val="10000"/>
                            </a:schemeClr>
                          </a:solidFill>
                        </a:rPr>
                        <a:t> și alte date confidențiale.</a:t>
                      </a:r>
                      <a:endParaRPr lang="ru-RU" dirty="0">
                        <a:solidFill>
                          <a:schemeClr val="tx2">
                            <a:lumMod val="10000"/>
                          </a:schemeClr>
                        </a:solidFill>
                        <a:latin typeface="Arial Black" panose="020B0A04020102020204" pitchFamily="34" charset="0"/>
                      </a:endParaRPr>
                    </a:p>
                  </a:txBody>
                  <a:tcPr>
                    <a:lnL w="12700" cap="flat" cmpd="sng" algn="ctr">
                      <a:solidFill>
                        <a:schemeClr val="tx1"/>
                      </a:solidFill>
                      <a:prstDash val="sysDashDot"/>
                      <a:round/>
                      <a:headEnd type="none" w="med" len="med"/>
                      <a:tailEnd type="none" w="med" len="med"/>
                    </a:lnL>
                    <a:lnR w="12700" cap="flat" cmpd="sng" algn="ctr">
                      <a:solidFill>
                        <a:schemeClr val="tx1"/>
                      </a:solidFill>
                      <a:prstDash val="sysDashDot"/>
                      <a:round/>
                      <a:headEnd type="none" w="med" len="med"/>
                      <a:tailEnd type="none" w="med" len="med"/>
                    </a:lnR>
                    <a:lnT w="76200" cap="flat" cmpd="sng" algn="ctr">
                      <a:solidFill>
                        <a:schemeClr val="tx2">
                          <a:lumMod val="10000"/>
                        </a:schemeClr>
                      </a:solidFill>
                      <a:prstDash val="solid"/>
                      <a:round/>
                      <a:headEnd type="none" w="med" len="med"/>
                      <a:tailEnd type="none" w="med" len="med"/>
                    </a:lnT>
                    <a:lnB w="76200" cap="flat" cmpd="sng" algn="ctr">
                      <a:solidFill>
                        <a:schemeClr val="tx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27218609"/>
                  </a:ext>
                </a:extLst>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3837207062"/>
              </p:ext>
            </p:extLst>
          </p:nvPr>
        </p:nvGraphicFramePr>
        <p:xfrm>
          <a:off x="10162094" y="1875934"/>
          <a:ext cx="782425" cy="365760"/>
        </p:xfrm>
        <a:graphic>
          <a:graphicData uri="http://schemas.openxmlformats.org/drawingml/2006/table">
            <a:tbl>
              <a:tblPr/>
              <a:tblGrid>
                <a:gridCol w="782425">
                  <a:extLst>
                    <a:ext uri="{9D8B030D-6E8A-4147-A177-3AD203B41FA5}">
                      <a16:colId xmlns:a16="http://schemas.microsoft.com/office/drawing/2014/main" val="3728499042"/>
                    </a:ext>
                  </a:extLst>
                </a:gridCol>
              </a:tblGrid>
              <a:tr h="179109">
                <a:tc>
                  <a:txBody>
                    <a:bodyPr/>
                    <a:lstStyle/>
                    <a:p>
                      <a:endParaRPr lang="ru-RU" dirty="0"/>
                    </a:p>
                  </a:txBody>
                  <a:tcPr>
                    <a:lnL w="76200" cmpd="sng">
                      <a:noFill/>
                      <a:prstDash val="solid"/>
                    </a:lnL>
                    <a:lnR w="76200" cmpd="sng">
                      <a:noFill/>
                      <a:prstDash val="solid"/>
                    </a:lnR>
                    <a:lnT w="76200" cmpd="sng">
                      <a:noFill/>
                      <a:prstDash val="solid"/>
                    </a:lnT>
                    <a:lnB w="76200" cmpd="sng">
                      <a:noFill/>
                      <a:prstDash val="solid"/>
                    </a:lnB>
                  </a:tcPr>
                </a:tc>
                <a:extLst>
                  <a:ext uri="{0D108BD9-81ED-4DB2-BD59-A6C34878D82A}">
                    <a16:rowId xmlns:a16="http://schemas.microsoft.com/office/drawing/2014/main" val="2648155177"/>
                  </a:ext>
                </a:extLst>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3212408253"/>
              </p:ext>
            </p:extLst>
          </p:nvPr>
        </p:nvGraphicFramePr>
        <p:xfrm>
          <a:off x="10171522" y="1753386"/>
          <a:ext cx="208280" cy="4204354"/>
        </p:xfrm>
        <a:graphic>
          <a:graphicData uri="http://schemas.openxmlformats.org/drawingml/2006/table">
            <a:tbl>
              <a:tblPr/>
              <a:tblGrid>
                <a:gridCol w="208280">
                  <a:extLst>
                    <a:ext uri="{9D8B030D-6E8A-4147-A177-3AD203B41FA5}">
                      <a16:colId xmlns:a16="http://schemas.microsoft.com/office/drawing/2014/main" val="3192540491"/>
                    </a:ext>
                  </a:extLst>
                </a:gridCol>
              </a:tblGrid>
              <a:tr h="4204354">
                <a:tc>
                  <a:txBody>
                    <a:bodyPr/>
                    <a:lstStyle/>
                    <a:p>
                      <a:endParaRPr lang="ru-RU" dirty="0"/>
                    </a:p>
                  </a:txBody>
                  <a:tcPr>
                    <a:lnL w="76200" cmpd="sng">
                      <a:noFill/>
                      <a:prstDash val="solid"/>
                    </a:lnL>
                    <a:lnR w="76200" cmpd="sng">
                      <a:noFill/>
                      <a:prstDash val="solid"/>
                    </a:lnR>
                    <a:lnT w="76200" cmpd="sng">
                      <a:noFill/>
                      <a:prstDash val="solid"/>
                    </a:lnT>
                    <a:lnB w="76200" cmpd="sng">
                      <a:noFill/>
                      <a:prstDash val="solid"/>
                    </a:lnB>
                  </a:tcPr>
                </a:tc>
                <a:extLst>
                  <a:ext uri="{0D108BD9-81ED-4DB2-BD59-A6C34878D82A}">
                    <a16:rowId xmlns:a16="http://schemas.microsoft.com/office/drawing/2014/main" val="135249084"/>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3292198075"/>
              </p:ext>
            </p:extLst>
          </p:nvPr>
        </p:nvGraphicFramePr>
        <p:xfrm>
          <a:off x="2182827" y="1875934"/>
          <a:ext cx="7826343" cy="3954594"/>
        </p:xfrm>
        <a:graphic>
          <a:graphicData uri="http://schemas.openxmlformats.org/drawingml/2006/table">
            <a:tbl>
              <a:tblPr/>
              <a:tblGrid>
                <a:gridCol w="7826343">
                  <a:extLst>
                    <a:ext uri="{9D8B030D-6E8A-4147-A177-3AD203B41FA5}">
                      <a16:colId xmlns:a16="http://schemas.microsoft.com/office/drawing/2014/main" val="3494101698"/>
                    </a:ext>
                  </a:extLst>
                </a:gridCol>
              </a:tblGrid>
              <a:tr h="3954594">
                <a:tc>
                  <a:txBody>
                    <a:bodyPr/>
                    <a:lstStyle/>
                    <a:p>
                      <a:r>
                        <a:rPr lang="ro-RO" dirty="0" smtClean="0"/>
                        <a:t>   </a:t>
                      </a:r>
                      <a:endParaRPr lang="ru-RU" dirty="0"/>
                    </a:p>
                  </a:txBody>
                  <a:tcPr>
                    <a:lnL w="76200" cmpd="sng">
                      <a:solidFill>
                        <a:schemeClr val="bg1"/>
                      </a:solidFill>
                      <a:prstDash val="solid"/>
                    </a:lnL>
                    <a:lnR w="76200" cmpd="sng">
                      <a:solidFill>
                        <a:schemeClr val="bg1"/>
                      </a:solidFill>
                      <a:prstDash val="solid"/>
                    </a:lnR>
                    <a:lnT w="76200" cmpd="sng">
                      <a:solidFill>
                        <a:schemeClr val="bg1"/>
                      </a:solidFill>
                      <a:prstDash val="solid"/>
                    </a:lnT>
                    <a:lnB w="76200" cmpd="sng">
                      <a:noFill/>
                      <a:prstDash val="solid"/>
                    </a:lnB>
                  </a:tcPr>
                </a:tc>
                <a:extLst>
                  <a:ext uri="{0D108BD9-81ED-4DB2-BD59-A6C34878D82A}">
                    <a16:rowId xmlns:a16="http://schemas.microsoft.com/office/drawing/2014/main" val="1578201794"/>
                  </a:ext>
                </a:extLst>
              </a:tr>
            </a:tbl>
          </a:graphicData>
        </a:graphic>
      </p:graphicFrame>
    </p:spTree>
    <p:extLst>
      <p:ext uri="{BB962C8B-B14F-4D97-AF65-F5344CB8AC3E}">
        <p14:creationId xmlns:p14="http://schemas.microsoft.com/office/powerpoint/2010/main" val="214300667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2922" y="450577"/>
            <a:ext cx="9404723" cy="5673302"/>
          </a:xfrm>
          <a:solidFill>
            <a:schemeClr val="accent1">
              <a:lumMod val="75000"/>
            </a:schemeClr>
          </a:solidFill>
        </p:spPr>
        <p:txBody>
          <a:bodyPr/>
          <a:lstStyle/>
          <a:p>
            <a:r>
              <a:rPr lang="en-US" sz="2000" b="1" u="sng" dirty="0" err="1" smtClean="0">
                <a:solidFill>
                  <a:srgbClr val="FF0000"/>
                </a:solidFill>
              </a:rPr>
              <a:t>Siguran</a:t>
            </a:r>
            <a:r>
              <a:rPr lang="ro-RO" sz="2000" b="1" u="sng" dirty="0" smtClean="0">
                <a:solidFill>
                  <a:srgbClr val="FF0000"/>
                </a:solidFill>
              </a:rPr>
              <a:t>ț</a:t>
            </a:r>
            <a:r>
              <a:rPr lang="en-US" sz="2000" b="1" u="sng" dirty="0" smtClean="0">
                <a:solidFill>
                  <a:srgbClr val="FF0000"/>
                </a:solidFill>
              </a:rPr>
              <a:t>a online se </a:t>
            </a:r>
            <a:r>
              <a:rPr lang="en-US" sz="2000" b="1" u="sng" dirty="0" err="1" smtClean="0">
                <a:solidFill>
                  <a:srgbClr val="FF0000"/>
                </a:solidFill>
              </a:rPr>
              <a:t>referă</a:t>
            </a:r>
            <a:r>
              <a:rPr lang="en-US" sz="2000" b="1" u="sng" dirty="0" smtClean="0">
                <a:solidFill>
                  <a:srgbClr val="FF0000"/>
                </a:solidFill>
              </a:rPr>
              <a:t> </a:t>
            </a:r>
            <a:r>
              <a:rPr lang="en-US" sz="2000" b="1" u="sng" dirty="0">
                <a:solidFill>
                  <a:srgbClr val="FF0000"/>
                </a:solidFill>
              </a:rPr>
              <a:t>la</a:t>
            </a:r>
            <a:r>
              <a:rPr lang="en-US" sz="2000" b="1" u="sng" dirty="0" smtClean="0">
                <a:solidFill>
                  <a:srgbClr val="FF0000"/>
                </a:solidFill>
              </a:rPr>
              <a:t>:</a:t>
            </a:r>
            <a:r>
              <a:rPr lang="en-US" sz="2000" b="1" dirty="0" smtClean="0"/>
              <a:t/>
            </a:r>
            <a:br>
              <a:rPr lang="en-US" sz="2000" b="1" dirty="0" smtClean="0"/>
            </a:br>
            <a:r>
              <a:rPr lang="ru-RU" sz="2000" dirty="0"/>
              <a:t/>
            </a:r>
            <a:br>
              <a:rPr lang="ru-RU" sz="2000" dirty="0"/>
            </a:br>
            <a:r>
              <a:rPr lang="en-US" sz="2000" b="1" dirty="0" err="1">
                <a:solidFill>
                  <a:srgbClr val="002060"/>
                </a:solidFill>
              </a:rPr>
              <a:t>siguranţa</a:t>
            </a:r>
            <a:r>
              <a:rPr lang="en-US" sz="2000" b="1" dirty="0">
                <a:solidFill>
                  <a:srgbClr val="002060"/>
                </a:solidFill>
              </a:rPr>
              <a:t> </a:t>
            </a:r>
            <a:r>
              <a:rPr lang="en-US" sz="2000" b="1" dirty="0" err="1">
                <a:solidFill>
                  <a:srgbClr val="002060"/>
                </a:solidFill>
              </a:rPr>
              <a:t>fizică</a:t>
            </a:r>
            <a:r>
              <a:rPr lang="en-US" sz="2000" b="1" dirty="0"/>
              <a:t> </a:t>
            </a:r>
            <a:r>
              <a:rPr lang="en-US" sz="2000" dirty="0"/>
              <a:t>– </a:t>
            </a:r>
            <a:r>
              <a:rPr lang="en-US" sz="2000" dirty="0" err="1"/>
              <a:t>dreptul</a:t>
            </a:r>
            <a:r>
              <a:rPr lang="en-US" sz="2000" dirty="0"/>
              <a:t> de a nu fi </a:t>
            </a:r>
            <a:r>
              <a:rPr lang="en-US" sz="2000" dirty="0" err="1"/>
              <a:t>agresat</a:t>
            </a:r>
            <a:r>
              <a:rPr lang="en-US" sz="2000" dirty="0"/>
              <a:t> </a:t>
            </a:r>
            <a:r>
              <a:rPr lang="en-US" sz="2000" dirty="0" err="1"/>
              <a:t>fizic</a:t>
            </a:r>
            <a:r>
              <a:rPr lang="en-US" sz="2000" dirty="0"/>
              <a:t> </a:t>
            </a:r>
            <a:r>
              <a:rPr lang="en-US" sz="2000" dirty="0" err="1"/>
              <a:t>în</a:t>
            </a:r>
            <a:r>
              <a:rPr lang="en-US" sz="2000" dirty="0"/>
              <a:t> </a:t>
            </a:r>
            <a:r>
              <a:rPr lang="en-US" sz="2000" dirty="0" err="1"/>
              <a:t>niciun</a:t>
            </a:r>
            <a:r>
              <a:rPr lang="en-US" sz="2000" dirty="0"/>
              <a:t> </a:t>
            </a:r>
            <a:r>
              <a:rPr lang="en-US" sz="2000" dirty="0" err="1"/>
              <a:t>fel</a:t>
            </a:r>
            <a:r>
              <a:rPr lang="en-US" sz="2000" dirty="0"/>
              <a:t>. </a:t>
            </a:r>
            <a:r>
              <a:rPr lang="en-US" sz="2000" dirty="0" err="1"/>
              <a:t>Astfel</a:t>
            </a:r>
            <a:r>
              <a:rPr lang="en-US" sz="2000" dirty="0"/>
              <a:t> de </a:t>
            </a:r>
            <a:r>
              <a:rPr lang="en-US" sz="2000" dirty="0" err="1"/>
              <a:t>situaţii</a:t>
            </a:r>
            <a:r>
              <a:rPr lang="en-US" sz="2000" dirty="0"/>
              <a:t> pot </a:t>
            </a:r>
            <a:r>
              <a:rPr lang="en-US" sz="2000" dirty="0" err="1"/>
              <a:t>apărea</a:t>
            </a:r>
            <a:r>
              <a:rPr lang="en-US" sz="2000" dirty="0"/>
              <a:t> </a:t>
            </a:r>
            <a:r>
              <a:rPr lang="en-US" sz="2000" dirty="0" err="1"/>
              <a:t>atunci</a:t>
            </a:r>
            <a:r>
              <a:rPr lang="en-US" sz="2000" dirty="0"/>
              <a:t> </a:t>
            </a:r>
            <a:r>
              <a:rPr lang="en-US" sz="2000" dirty="0" err="1"/>
              <a:t>când</a:t>
            </a:r>
            <a:r>
              <a:rPr lang="en-US" sz="2000" dirty="0"/>
              <a:t> un </a:t>
            </a:r>
            <a:r>
              <a:rPr lang="en-US" sz="2000" dirty="0" err="1"/>
              <a:t>copil</a:t>
            </a:r>
            <a:r>
              <a:rPr lang="en-US" sz="2000" dirty="0"/>
              <a:t> se </a:t>
            </a:r>
            <a:r>
              <a:rPr lang="en-US" sz="2000" dirty="0" err="1"/>
              <a:t>întâlneste</a:t>
            </a:r>
            <a:r>
              <a:rPr lang="en-US" sz="2000" dirty="0"/>
              <a:t> cu un </a:t>
            </a:r>
            <a:r>
              <a:rPr lang="en-US" sz="2000" dirty="0" err="1"/>
              <a:t>străin</a:t>
            </a:r>
            <a:r>
              <a:rPr lang="en-US" sz="2000" dirty="0"/>
              <a:t> </a:t>
            </a:r>
            <a:r>
              <a:rPr lang="en-US" sz="2000" dirty="0" err="1"/>
              <a:t>cunoscut</a:t>
            </a:r>
            <a:r>
              <a:rPr lang="en-US" sz="2000" dirty="0"/>
              <a:t> </a:t>
            </a:r>
            <a:r>
              <a:rPr lang="en-US" sz="2000" dirty="0" err="1"/>
              <a:t>pe</a:t>
            </a:r>
            <a:r>
              <a:rPr lang="en-US" sz="2000" dirty="0"/>
              <a:t> internet </a:t>
            </a:r>
            <a:r>
              <a:rPr lang="en-US" sz="2000" dirty="0" err="1"/>
              <a:t>sau</a:t>
            </a:r>
            <a:r>
              <a:rPr lang="en-US" sz="2000" dirty="0"/>
              <a:t> </a:t>
            </a:r>
            <a:r>
              <a:rPr lang="en-US" sz="2000" dirty="0" err="1"/>
              <a:t>când</a:t>
            </a:r>
            <a:r>
              <a:rPr lang="en-US" sz="2000" dirty="0"/>
              <a:t> </a:t>
            </a:r>
            <a:r>
              <a:rPr lang="en-US" sz="2000" dirty="0" err="1"/>
              <a:t>harţuirea</a:t>
            </a:r>
            <a:r>
              <a:rPr lang="en-US" sz="2000" dirty="0"/>
              <a:t> online se </a:t>
            </a:r>
            <a:r>
              <a:rPr lang="en-US" sz="2000" dirty="0" err="1"/>
              <a:t>prelungeşte</a:t>
            </a:r>
            <a:r>
              <a:rPr lang="en-US" sz="2000" dirty="0"/>
              <a:t> </a:t>
            </a:r>
            <a:r>
              <a:rPr lang="en-US" sz="2000" dirty="0" err="1"/>
              <a:t>şi</a:t>
            </a:r>
            <a:r>
              <a:rPr lang="en-US" sz="2000" dirty="0"/>
              <a:t> </a:t>
            </a:r>
            <a:r>
              <a:rPr lang="en-US" sz="2000" dirty="0" err="1"/>
              <a:t>în</a:t>
            </a:r>
            <a:r>
              <a:rPr lang="en-US" sz="2000" dirty="0"/>
              <a:t> </a:t>
            </a:r>
            <a:r>
              <a:rPr lang="en-US" sz="2000" dirty="0" err="1"/>
              <a:t>viaţa</a:t>
            </a:r>
            <a:r>
              <a:rPr lang="en-US" sz="2000" dirty="0"/>
              <a:t> </a:t>
            </a:r>
            <a:r>
              <a:rPr lang="en-US" sz="2000" dirty="0" err="1"/>
              <a:t>reală</a:t>
            </a:r>
            <a:r>
              <a:rPr lang="en-US" sz="2000" dirty="0" smtClean="0"/>
              <a:t>.</a:t>
            </a:r>
            <a:br>
              <a:rPr lang="en-US" sz="2000" dirty="0" smtClean="0"/>
            </a:br>
            <a:r>
              <a:rPr lang="ru-RU" sz="2000" dirty="0"/>
              <a:t/>
            </a:r>
            <a:br>
              <a:rPr lang="ru-RU" sz="2000" dirty="0"/>
            </a:br>
            <a:r>
              <a:rPr lang="en-US" sz="2000" b="1" dirty="0" err="1">
                <a:solidFill>
                  <a:srgbClr val="002060"/>
                </a:solidFill>
              </a:rPr>
              <a:t>siguranţa</a:t>
            </a:r>
            <a:r>
              <a:rPr lang="en-US" sz="2000" b="1" dirty="0">
                <a:solidFill>
                  <a:srgbClr val="002060"/>
                </a:solidFill>
              </a:rPr>
              <a:t> </a:t>
            </a:r>
            <a:r>
              <a:rPr lang="en-US" sz="2000" b="1" dirty="0" err="1">
                <a:solidFill>
                  <a:srgbClr val="002060"/>
                </a:solidFill>
              </a:rPr>
              <a:t>psihologică</a:t>
            </a:r>
            <a:r>
              <a:rPr lang="en-US" sz="2000" b="1" dirty="0"/>
              <a:t> </a:t>
            </a:r>
            <a:r>
              <a:rPr lang="en-US" sz="2000" dirty="0"/>
              <a:t>– </a:t>
            </a:r>
            <a:r>
              <a:rPr lang="en-US" sz="2000" dirty="0" err="1"/>
              <a:t>internetul</a:t>
            </a:r>
            <a:r>
              <a:rPr lang="en-US" sz="2000" dirty="0"/>
              <a:t> </a:t>
            </a:r>
            <a:r>
              <a:rPr lang="en-US" sz="2000" dirty="0" err="1"/>
              <a:t>este</a:t>
            </a:r>
            <a:r>
              <a:rPr lang="en-US" sz="2000" dirty="0"/>
              <a:t> un </a:t>
            </a:r>
            <a:r>
              <a:rPr lang="en-US" sz="2000" dirty="0" err="1"/>
              <a:t>spaţiu</a:t>
            </a:r>
            <a:r>
              <a:rPr lang="en-US" sz="2000" dirty="0"/>
              <a:t> liber </a:t>
            </a:r>
            <a:r>
              <a:rPr lang="en-US" sz="2000" dirty="0" err="1"/>
              <a:t>şi</a:t>
            </a:r>
            <a:r>
              <a:rPr lang="en-US" sz="2000" dirty="0"/>
              <a:t> </a:t>
            </a:r>
            <a:r>
              <a:rPr lang="en-US" sz="2000" dirty="0" err="1"/>
              <a:t>putin</a:t>
            </a:r>
            <a:r>
              <a:rPr lang="en-US" sz="2000" dirty="0"/>
              <a:t> </a:t>
            </a:r>
            <a:r>
              <a:rPr lang="en-US" sz="2000" dirty="0" err="1"/>
              <a:t>reglementat</a:t>
            </a:r>
            <a:r>
              <a:rPr lang="en-US" sz="2000" dirty="0"/>
              <a:t>, </a:t>
            </a:r>
            <a:r>
              <a:rPr lang="en-US" sz="2000" dirty="0" err="1"/>
              <a:t>unde</a:t>
            </a:r>
            <a:r>
              <a:rPr lang="en-US" sz="2000" dirty="0"/>
              <a:t> </a:t>
            </a:r>
            <a:r>
              <a:rPr lang="en-US" sz="2000" dirty="0" err="1"/>
              <a:t>putem</a:t>
            </a:r>
            <a:r>
              <a:rPr lang="en-US" sz="2000" dirty="0"/>
              <a:t> </a:t>
            </a:r>
            <a:r>
              <a:rPr lang="en-US" sz="2000" dirty="0" err="1"/>
              <a:t>întâlni</a:t>
            </a:r>
            <a:r>
              <a:rPr lang="en-US" sz="2000" dirty="0"/>
              <a:t> </a:t>
            </a:r>
            <a:r>
              <a:rPr lang="en-US" sz="2000" dirty="0" err="1"/>
              <a:t>lucruri</a:t>
            </a:r>
            <a:r>
              <a:rPr lang="en-US" sz="2000" dirty="0"/>
              <a:t> </a:t>
            </a:r>
            <a:r>
              <a:rPr lang="en-US" sz="2000" dirty="0" err="1"/>
              <a:t>supărătoare</a:t>
            </a:r>
            <a:r>
              <a:rPr lang="en-US" sz="2000" dirty="0"/>
              <a:t>. </a:t>
            </a:r>
            <a:br>
              <a:rPr lang="en-US" sz="2000" dirty="0"/>
            </a:br>
            <a:r>
              <a:rPr lang="ru-RU" sz="2000" dirty="0"/>
              <a:t/>
            </a:r>
            <a:br>
              <a:rPr lang="ru-RU" sz="2000" dirty="0"/>
            </a:br>
            <a:r>
              <a:rPr lang="en-US" sz="2000" b="1" dirty="0" err="1">
                <a:solidFill>
                  <a:srgbClr val="002060"/>
                </a:solidFill>
              </a:rPr>
              <a:t>reputaţia</a:t>
            </a:r>
            <a:r>
              <a:rPr lang="en-US" sz="2000" b="1" dirty="0">
                <a:solidFill>
                  <a:srgbClr val="002060"/>
                </a:solidFill>
              </a:rPr>
              <a:t> online</a:t>
            </a:r>
            <a:r>
              <a:rPr lang="en-US" sz="2000" b="1" dirty="0"/>
              <a:t> </a:t>
            </a:r>
            <a:r>
              <a:rPr lang="en-US" sz="2000" dirty="0"/>
              <a:t>- </a:t>
            </a:r>
            <a:r>
              <a:rPr lang="en-US" sz="2000" dirty="0" err="1"/>
              <a:t>anumite</a:t>
            </a:r>
            <a:r>
              <a:rPr lang="en-US" sz="2000" dirty="0"/>
              <a:t> </a:t>
            </a:r>
            <a:r>
              <a:rPr lang="en-US" sz="2000" dirty="0" err="1"/>
              <a:t>lucruri</a:t>
            </a:r>
            <a:r>
              <a:rPr lang="en-US" sz="2000" dirty="0"/>
              <a:t> </a:t>
            </a:r>
            <a:r>
              <a:rPr lang="en-US" sz="2000" dirty="0" err="1"/>
              <a:t>postate</a:t>
            </a:r>
            <a:r>
              <a:rPr lang="en-US" sz="2000" dirty="0"/>
              <a:t> de </a:t>
            </a:r>
            <a:r>
              <a:rPr lang="en-US" sz="2000" dirty="0" err="1"/>
              <a:t>noi</a:t>
            </a:r>
            <a:r>
              <a:rPr lang="en-US" sz="2000" dirty="0"/>
              <a:t> </a:t>
            </a:r>
            <a:r>
              <a:rPr lang="en-US" sz="2000" dirty="0" err="1"/>
              <a:t>sau</a:t>
            </a:r>
            <a:r>
              <a:rPr lang="en-US" sz="2000" dirty="0"/>
              <a:t> </a:t>
            </a:r>
            <a:r>
              <a:rPr lang="en-US" sz="2000" dirty="0" err="1"/>
              <a:t>despre</a:t>
            </a:r>
            <a:r>
              <a:rPr lang="en-US" sz="2000" dirty="0"/>
              <a:t> </a:t>
            </a:r>
            <a:r>
              <a:rPr lang="en-US" sz="2000" dirty="0" err="1"/>
              <a:t>noi</a:t>
            </a:r>
            <a:r>
              <a:rPr lang="en-US" sz="2000" dirty="0"/>
              <a:t> </a:t>
            </a:r>
            <a:r>
              <a:rPr lang="en-US" sz="2000" dirty="0" err="1"/>
              <a:t>pe</a:t>
            </a:r>
            <a:r>
              <a:rPr lang="en-US" sz="2000" dirty="0"/>
              <a:t> Internet pot </a:t>
            </a:r>
            <a:r>
              <a:rPr lang="en-US" sz="2000" dirty="0" err="1"/>
              <a:t>rămâne</a:t>
            </a:r>
            <a:r>
              <a:rPr lang="en-US" sz="2000" dirty="0"/>
              <a:t> </a:t>
            </a:r>
            <a:r>
              <a:rPr lang="en-US" sz="2000" dirty="0" err="1"/>
              <a:t>acolo</a:t>
            </a:r>
            <a:r>
              <a:rPr lang="en-US" sz="2000" dirty="0"/>
              <a:t> </a:t>
            </a:r>
            <a:r>
              <a:rPr lang="en-US" sz="2000" dirty="0" err="1"/>
              <a:t>pentru</a:t>
            </a:r>
            <a:r>
              <a:rPr lang="en-US" sz="2000" dirty="0"/>
              <a:t> </a:t>
            </a:r>
            <a:r>
              <a:rPr lang="en-US" sz="2000" dirty="0" err="1"/>
              <a:t>totdeauna</a:t>
            </a:r>
            <a:r>
              <a:rPr lang="en-US" sz="2000" dirty="0"/>
              <a:t> </a:t>
            </a:r>
            <a:r>
              <a:rPr lang="en-US" sz="2000" dirty="0" err="1"/>
              <a:t>şi</a:t>
            </a:r>
            <a:r>
              <a:rPr lang="en-US" sz="2000" dirty="0"/>
              <a:t> </a:t>
            </a:r>
            <a:r>
              <a:rPr lang="en-US" sz="2000" dirty="0" err="1"/>
              <a:t>ele</a:t>
            </a:r>
            <a:r>
              <a:rPr lang="en-US" sz="2000" dirty="0"/>
              <a:t> pot </a:t>
            </a:r>
            <a:r>
              <a:rPr lang="en-US" sz="2000" dirty="0" err="1"/>
              <a:t>avea</a:t>
            </a:r>
            <a:r>
              <a:rPr lang="en-US" sz="2000" dirty="0"/>
              <a:t> </a:t>
            </a:r>
            <a:r>
              <a:rPr lang="en-US" sz="2000" dirty="0" err="1"/>
              <a:t>consecinţe</a:t>
            </a:r>
            <a:r>
              <a:rPr lang="en-US" sz="2000" dirty="0"/>
              <a:t> </a:t>
            </a:r>
            <a:r>
              <a:rPr lang="en-US" sz="2000" dirty="0" err="1"/>
              <a:t>neplăcute</a:t>
            </a:r>
            <a:r>
              <a:rPr lang="en-US" sz="2000" dirty="0"/>
              <a:t> </a:t>
            </a:r>
            <a:r>
              <a:rPr lang="en-US" sz="2000" dirty="0" err="1"/>
              <a:t>afectându</a:t>
            </a:r>
            <a:r>
              <a:rPr lang="en-US" sz="2000" dirty="0"/>
              <a:t>-ne </a:t>
            </a:r>
            <a:r>
              <a:rPr lang="en-US" sz="2000" dirty="0" err="1"/>
              <a:t>pe</a:t>
            </a:r>
            <a:r>
              <a:rPr lang="en-US" sz="2000" dirty="0"/>
              <a:t> </a:t>
            </a:r>
            <a:r>
              <a:rPr lang="en-US" sz="2000" dirty="0" err="1"/>
              <a:t>viitor</a:t>
            </a:r>
            <a:r>
              <a:rPr lang="en-US" sz="2000" dirty="0"/>
              <a:t> din </a:t>
            </a:r>
            <a:r>
              <a:rPr lang="en-US" sz="2000" dirty="0" err="1"/>
              <a:t>punct</a:t>
            </a:r>
            <a:r>
              <a:rPr lang="en-US" sz="2000" dirty="0"/>
              <a:t> de </a:t>
            </a:r>
            <a:r>
              <a:rPr lang="en-US" sz="2000" dirty="0" err="1"/>
              <a:t>vedere</a:t>
            </a:r>
            <a:r>
              <a:rPr lang="en-US" sz="2000" dirty="0"/>
              <a:t> social </a:t>
            </a:r>
            <a:r>
              <a:rPr lang="en-US" sz="2000" dirty="0" err="1"/>
              <a:t>sau</a:t>
            </a:r>
            <a:r>
              <a:rPr lang="en-US" sz="2000" dirty="0"/>
              <a:t> </a:t>
            </a:r>
            <a:r>
              <a:rPr lang="en-US" sz="2000" dirty="0" err="1"/>
              <a:t>profesional</a:t>
            </a:r>
            <a:r>
              <a:rPr lang="en-US" sz="2000" dirty="0" smtClean="0"/>
              <a:t>.</a:t>
            </a:r>
            <a:br>
              <a:rPr lang="en-US" sz="2000" dirty="0" smtClean="0"/>
            </a:br>
            <a:r>
              <a:rPr lang="ru-RU" sz="2000" dirty="0"/>
              <a:t/>
            </a:r>
            <a:br>
              <a:rPr lang="ru-RU" sz="2000" dirty="0"/>
            </a:br>
            <a:r>
              <a:rPr lang="en-US" sz="2000" b="1" dirty="0" err="1">
                <a:solidFill>
                  <a:srgbClr val="002060"/>
                </a:solidFill>
              </a:rPr>
              <a:t>identitate</a:t>
            </a:r>
            <a:r>
              <a:rPr lang="en-US" sz="2000" b="1" dirty="0">
                <a:solidFill>
                  <a:srgbClr val="002060"/>
                </a:solidFill>
              </a:rPr>
              <a:t> </a:t>
            </a:r>
            <a:r>
              <a:rPr lang="ro-RO" sz="2000" b="1" dirty="0" smtClean="0">
                <a:solidFill>
                  <a:srgbClr val="002060"/>
                </a:solidFill>
              </a:rPr>
              <a:t>și</a:t>
            </a:r>
            <a:r>
              <a:rPr lang="en-US" sz="2000" b="1" dirty="0" smtClean="0">
                <a:solidFill>
                  <a:srgbClr val="002060"/>
                </a:solidFill>
              </a:rPr>
              <a:t> </a:t>
            </a:r>
            <a:r>
              <a:rPr lang="en-US" sz="2000" b="1" dirty="0" err="1">
                <a:solidFill>
                  <a:srgbClr val="002060"/>
                </a:solidFill>
              </a:rPr>
              <a:t>proprietate</a:t>
            </a:r>
            <a:r>
              <a:rPr lang="en-US" sz="2000" b="1" dirty="0"/>
              <a:t> </a:t>
            </a:r>
            <a:r>
              <a:rPr lang="en-US" sz="2000" dirty="0"/>
              <a:t>– </a:t>
            </a:r>
            <a:r>
              <a:rPr lang="en-US" sz="2000" dirty="0" err="1"/>
              <a:t>protecţie</a:t>
            </a:r>
            <a:r>
              <a:rPr lang="en-US" sz="2000" dirty="0"/>
              <a:t> </a:t>
            </a:r>
            <a:r>
              <a:rPr lang="en-US" sz="2000" dirty="0" err="1"/>
              <a:t>împotriva</a:t>
            </a:r>
            <a:r>
              <a:rPr lang="en-US" sz="2000" dirty="0"/>
              <a:t> </a:t>
            </a:r>
            <a:r>
              <a:rPr lang="en-US" sz="2000" dirty="0" err="1"/>
              <a:t>furtului</a:t>
            </a:r>
            <a:r>
              <a:rPr lang="en-US" sz="2000" dirty="0"/>
              <a:t> </a:t>
            </a:r>
            <a:r>
              <a:rPr lang="en-US" sz="2000" dirty="0" err="1"/>
              <a:t>datelor</a:t>
            </a:r>
            <a:r>
              <a:rPr lang="en-US" sz="2000" dirty="0"/>
              <a:t> </a:t>
            </a:r>
            <a:r>
              <a:rPr lang="en-US" sz="2000" dirty="0" err="1"/>
              <a:t>personale</a:t>
            </a:r>
            <a:r>
              <a:rPr lang="en-US" sz="2000" dirty="0"/>
              <a:t> </a:t>
            </a:r>
            <a:r>
              <a:rPr lang="en-US" sz="2000" dirty="0" err="1"/>
              <a:t>şi</a:t>
            </a:r>
            <a:r>
              <a:rPr lang="en-US" sz="2000" dirty="0"/>
              <a:t> a </a:t>
            </a:r>
            <a:r>
              <a:rPr lang="en-US" sz="2000" dirty="0" err="1"/>
              <a:t>furtului</a:t>
            </a:r>
            <a:r>
              <a:rPr lang="en-US" sz="2000" dirty="0"/>
              <a:t> de </a:t>
            </a:r>
            <a:r>
              <a:rPr lang="en-US" sz="2000" dirty="0" err="1"/>
              <a:t>identitate</a:t>
            </a:r>
            <a:r>
              <a:rPr lang="en-US" sz="2000" dirty="0"/>
              <a:t>. </a:t>
            </a:r>
            <a:r>
              <a:rPr lang="en-US" sz="2000" dirty="0" err="1"/>
              <a:t>Informaţiile</a:t>
            </a:r>
            <a:r>
              <a:rPr lang="en-US" sz="2000" dirty="0"/>
              <a:t> pot fi </a:t>
            </a:r>
            <a:r>
              <a:rPr lang="en-US" sz="2000" dirty="0" err="1"/>
              <a:t>furate</a:t>
            </a:r>
            <a:r>
              <a:rPr lang="en-US" sz="2000" dirty="0"/>
              <a:t> </a:t>
            </a:r>
            <a:r>
              <a:rPr lang="en-US" sz="2000" dirty="0" err="1"/>
              <a:t>şi</a:t>
            </a:r>
            <a:r>
              <a:rPr lang="en-US" sz="2000" dirty="0"/>
              <a:t> </a:t>
            </a:r>
            <a:r>
              <a:rPr lang="en-US" sz="2000" dirty="0" err="1"/>
              <a:t>mai</a:t>
            </a:r>
            <a:r>
              <a:rPr lang="en-US" sz="2000" dirty="0"/>
              <a:t> </a:t>
            </a:r>
            <a:r>
              <a:rPr lang="en-US" sz="2000" dirty="0" err="1"/>
              <a:t>apoi</a:t>
            </a:r>
            <a:r>
              <a:rPr lang="en-US" sz="2000" dirty="0"/>
              <a:t> </a:t>
            </a:r>
            <a:r>
              <a:rPr lang="en-US" sz="2000" dirty="0" err="1"/>
              <a:t>folosite</a:t>
            </a:r>
            <a:r>
              <a:rPr lang="en-US" sz="2000" dirty="0"/>
              <a:t> </a:t>
            </a:r>
            <a:r>
              <a:rPr lang="en-US" sz="2000" dirty="0" err="1"/>
              <a:t>în</a:t>
            </a:r>
            <a:r>
              <a:rPr lang="en-US" sz="2000" dirty="0"/>
              <a:t> diverse </a:t>
            </a:r>
            <a:r>
              <a:rPr lang="en-US" sz="2000" dirty="0" err="1"/>
              <a:t>scopuri</a:t>
            </a:r>
            <a:r>
              <a:rPr lang="en-US" sz="2000" dirty="0"/>
              <a:t>, </a:t>
            </a:r>
            <a:r>
              <a:rPr lang="en-US" sz="2000" dirty="0" err="1"/>
              <a:t>cauzând</a:t>
            </a:r>
            <a:r>
              <a:rPr lang="en-US" sz="2000" dirty="0"/>
              <a:t> </a:t>
            </a:r>
            <a:r>
              <a:rPr lang="en-US" sz="2000" dirty="0" err="1"/>
              <a:t>multe</a:t>
            </a:r>
            <a:r>
              <a:rPr lang="en-US" sz="2000" dirty="0"/>
              <a:t> </a:t>
            </a:r>
            <a:r>
              <a:rPr lang="en-US" sz="2000" dirty="0" err="1"/>
              <a:t>probleme</a:t>
            </a:r>
            <a:r>
              <a:rPr lang="en-US" sz="2400" dirty="0"/>
              <a:t>.</a:t>
            </a:r>
            <a:r>
              <a:rPr lang="ru-RU" sz="2400" dirty="0"/>
              <a:t/>
            </a:r>
            <a:br>
              <a:rPr lang="ru-RU" sz="2400" dirty="0"/>
            </a:br>
            <a:endParaRPr lang="ru-RU" sz="2400" dirty="0"/>
          </a:p>
        </p:txBody>
      </p:sp>
    </p:spTree>
    <p:extLst>
      <p:ext uri="{BB962C8B-B14F-4D97-AF65-F5344CB8AC3E}">
        <p14:creationId xmlns:p14="http://schemas.microsoft.com/office/powerpoint/2010/main" val="3992351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7711" y="489663"/>
            <a:ext cx="10419053" cy="757246"/>
          </a:xfrm>
          <a:solidFill>
            <a:schemeClr val="accent3">
              <a:lumMod val="60000"/>
              <a:lumOff val="40000"/>
            </a:schemeClr>
          </a:solidFill>
        </p:spPr>
        <p:txBody>
          <a:bodyPr/>
          <a:lstStyle/>
          <a:p>
            <a:r>
              <a:rPr lang="en-US" sz="4800" dirty="0" smtClean="0">
                <a:solidFill>
                  <a:schemeClr val="bg1"/>
                </a:solidFill>
                <a:latin typeface="Arial Black" panose="020B0A04020102020204" pitchFamily="34" charset="0"/>
              </a:rPr>
              <a:t>Date de contact </a:t>
            </a:r>
            <a:r>
              <a:rPr lang="en-US" sz="4800" dirty="0" err="1" smtClean="0">
                <a:solidFill>
                  <a:schemeClr val="bg1"/>
                </a:solidFill>
                <a:latin typeface="Arial Black" panose="020B0A04020102020204" pitchFamily="34" charset="0"/>
              </a:rPr>
              <a:t>pentru</a:t>
            </a:r>
            <a:r>
              <a:rPr lang="en-US" sz="4800" dirty="0" smtClean="0">
                <a:solidFill>
                  <a:schemeClr val="bg1"/>
                </a:solidFill>
                <a:latin typeface="Arial Black" panose="020B0A04020102020204" pitchFamily="34" charset="0"/>
              </a:rPr>
              <a:t> </a:t>
            </a:r>
            <a:r>
              <a:rPr lang="en-US" sz="4800" dirty="0" err="1" smtClean="0">
                <a:solidFill>
                  <a:schemeClr val="bg1"/>
                </a:solidFill>
                <a:latin typeface="Arial Black" panose="020B0A04020102020204" pitchFamily="34" charset="0"/>
              </a:rPr>
              <a:t>ajutor</a:t>
            </a:r>
            <a:r>
              <a:rPr lang="en-US" sz="4800" dirty="0" smtClean="0">
                <a:solidFill>
                  <a:schemeClr val="bg1"/>
                </a:solidFill>
                <a:latin typeface="Arial Black" panose="020B0A04020102020204" pitchFamily="34" charset="0"/>
              </a:rPr>
              <a:t>:</a:t>
            </a:r>
            <a:endParaRPr lang="ru-RU" sz="4800" dirty="0">
              <a:solidFill>
                <a:schemeClr val="bg1"/>
              </a:solidFill>
              <a:latin typeface="Arial Black" panose="020B0A04020102020204"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788792395"/>
              </p:ext>
            </p:extLst>
          </p:nvPr>
        </p:nvGraphicFramePr>
        <p:xfrm>
          <a:off x="1265382" y="1773382"/>
          <a:ext cx="9208654" cy="3925454"/>
        </p:xfrm>
        <a:graphic>
          <a:graphicData uri="http://schemas.openxmlformats.org/drawingml/2006/table">
            <a:tbl>
              <a:tblPr bandRow="1">
                <a:tableStyleId>{5C22544A-7EE6-4342-B048-85BDC9FD1C3A}</a:tableStyleId>
              </a:tblPr>
              <a:tblGrid>
                <a:gridCol w="9208654">
                  <a:extLst>
                    <a:ext uri="{9D8B030D-6E8A-4147-A177-3AD203B41FA5}">
                      <a16:colId xmlns:a16="http://schemas.microsoft.com/office/drawing/2014/main" val="824308833"/>
                    </a:ext>
                  </a:extLst>
                </a:gridCol>
              </a:tblGrid>
              <a:tr h="1911927">
                <a:tc>
                  <a:txBody>
                    <a:bodyPr/>
                    <a:lstStyle/>
                    <a:p>
                      <a:r>
                        <a:rPr lang="ro-RO" sz="3200" b="1" i="0" kern="1200" dirty="0" smtClean="0">
                          <a:solidFill>
                            <a:schemeClr val="dk1"/>
                          </a:solidFill>
                          <a:effectLst/>
                          <a:latin typeface="+mn-lt"/>
                          <a:ea typeface="+mn-ea"/>
                          <a:cs typeface="+mn-cs"/>
                        </a:rPr>
                        <a:t>I.P. "Serviciul Tehnologia Informației și Securitate Cibernetică“</a:t>
                      </a:r>
                      <a:endParaRPr lang="en-US" sz="3200" b="1" i="0" kern="1200" dirty="0" smtClean="0">
                        <a:solidFill>
                          <a:schemeClr val="dk1"/>
                        </a:solidFill>
                        <a:effectLst/>
                        <a:latin typeface="+mn-lt"/>
                        <a:ea typeface="+mn-ea"/>
                        <a:cs typeface="+mn-cs"/>
                      </a:endParaRPr>
                    </a:p>
                    <a:p>
                      <a:r>
                        <a:rPr lang="ru-RU" sz="3200" b="0" i="0" kern="1200" dirty="0" smtClean="0">
                          <a:solidFill>
                            <a:schemeClr val="dk1"/>
                          </a:solidFill>
                          <a:effectLst/>
                          <a:latin typeface="+mn-lt"/>
                          <a:ea typeface="+mn-ea"/>
                          <a:cs typeface="+mn-cs"/>
                        </a:rPr>
                        <a:t>(+373 22) 820-900</a:t>
                      </a:r>
                      <a:endParaRPr lang="ru-RU" sz="3200" dirty="0"/>
                    </a:p>
                  </a:txBody>
                  <a:tcPr/>
                </a:tc>
                <a:extLst>
                  <a:ext uri="{0D108BD9-81ED-4DB2-BD59-A6C34878D82A}">
                    <a16:rowId xmlns:a16="http://schemas.microsoft.com/office/drawing/2014/main" val="2614128769"/>
                  </a:ext>
                </a:extLst>
              </a:tr>
              <a:tr h="2013527">
                <a:tc>
                  <a:txBody>
                    <a:bodyPr/>
                    <a:lstStyle/>
                    <a:p>
                      <a:r>
                        <a:rPr lang="en-US" sz="3200" b="1" dirty="0" err="1" smtClean="0"/>
                        <a:t>Platforma</a:t>
                      </a:r>
                      <a:r>
                        <a:rPr lang="en-US" sz="3200" b="1" dirty="0" smtClean="0"/>
                        <a:t> de </a:t>
                      </a:r>
                      <a:r>
                        <a:rPr lang="en-US" sz="3200" b="1" dirty="0" err="1" smtClean="0"/>
                        <a:t>siguran</a:t>
                      </a:r>
                      <a:r>
                        <a:rPr lang="ro-RO" sz="3200" b="1" dirty="0" smtClean="0"/>
                        <a:t>ța</a:t>
                      </a:r>
                      <a:r>
                        <a:rPr lang="ro-RO" sz="3200" b="1" baseline="0" dirty="0" smtClean="0"/>
                        <a:t> copiiilor și a al tinerilor în mediul virtual</a:t>
                      </a:r>
                      <a:r>
                        <a:rPr lang="en-US" sz="3200" b="1" baseline="0" dirty="0" smtClean="0"/>
                        <a:t>:</a:t>
                      </a:r>
                    </a:p>
                    <a:p>
                      <a:r>
                        <a:rPr lang="en-US" sz="3200" baseline="0" dirty="0" smtClean="0"/>
                        <a:t>Siguronline.md</a:t>
                      </a:r>
                      <a:endParaRPr lang="ru-RU" sz="3200" dirty="0"/>
                    </a:p>
                  </a:txBody>
                  <a:tcPr/>
                </a:tc>
                <a:extLst>
                  <a:ext uri="{0D108BD9-81ED-4DB2-BD59-A6C34878D82A}">
                    <a16:rowId xmlns:a16="http://schemas.microsoft.com/office/drawing/2014/main" val="445619942"/>
                  </a:ext>
                </a:extLst>
              </a:tr>
            </a:tbl>
          </a:graphicData>
        </a:graphic>
      </p:graphicFrame>
    </p:spTree>
    <p:extLst>
      <p:ext uri="{BB962C8B-B14F-4D97-AF65-F5344CB8AC3E}">
        <p14:creationId xmlns:p14="http://schemas.microsoft.com/office/powerpoint/2010/main" val="2956398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1529" y="406536"/>
            <a:ext cx="9404723" cy="1400530"/>
          </a:xfrm>
        </p:spPr>
        <p:txBody>
          <a:bodyPr/>
          <a:lstStyle/>
          <a:p>
            <a:endParaRPr lang="ru-RU" dirty="0"/>
          </a:p>
        </p:txBody>
      </p:sp>
      <p:pic>
        <p:nvPicPr>
          <p:cNvPr id="4" name="Рисунок 3"/>
          <p:cNvPicPr>
            <a:picLocks noChangeAspect="1"/>
          </p:cNvPicPr>
          <p:nvPr/>
        </p:nvPicPr>
        <p:blipFill>
          <a:blip r:embed="rId2"/>
          <a:stretch>
            <a:fillRect/>
          </a:stretch>
        </p:blipFill>
        <p:spPr>
          <a:xfrm>
            <a:off x="1034471" y="0"/>
            <a:ext cx="9966037" cy="6858000"/>
          </a:xfrm>
          <a:prstGeom prst="rect">
            <a:avLst/>
          </a:prstGeom>
        </p:spPr>
      </p:pic>
    </p:spTree>
    <p:extLst>
      <p:ext uri="{BB962C8B-B14F-4D97-AF65-F5344CB8AC3E}">
        <p14:creationId xmlns:p14="http://schemas.microsoft.com/office/powerpoint/2010/main" val="16519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8221" y="1422535"/>
            <a:ext cx="9404723" cy="2392082"/>
          </a:xfrm>
        </p:spPr>
        <p:txBody>
          <a:bodyPr/>
          <a:lstStyle/>
          <a:p>
            <a:r>
              <a:rPr lang="ro-RO" sz="9600" b="1" dirty="0" smtClean="0">
                <a:effectLst>
                  <a:outerShdw blurRad="38100" dist="38100" dir="2700000" algn="tl">
                    <a:srgbClr val="000000">
                      <a:alpha val="43137"/>
                    </a:srgbClr>
                  </a:outerShdw>
                </a:effectLst>
              </a:rPr>
              <a:t>    Mulțumim pentru atenție!</a:t>
            </a:r>
            <a:endParaRPr lang="ru-RU" sz="9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696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184</TotalTime>
  <Words>138</Words>
  <Application>Microsoft Office PowerPoint</Application>
  <PresentationFormat>Широкоэкранный</PresentationFormat>
  <Paragraphs>15</Paragraphs>
  <Slides>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8</vt:i4>
      </vt:variant>
    </vt:vector>
  </HeadingPairs>
  <TitlesOfParts>
    <vt:vector size="16" baseType="lpstr">
      <vt:lpstr>Arial</vt:lpstr>
      <vt:lpstr>Arial Black</vt:lpstr>
      <vt:lpstr>Bahnschrift</vt:lpstr>
      <vt:lpstr>Bahnschrift SemiBold</vt:lpstr>
      <vt:lpstr>Bahnschrift SemiBold Condensed</vt:lpstr>
      <vt:lpstr>Century Gothic</vt:lpstr>
      <vt:lpstr>Wingdings 3</vt:lpstr>
      <vt:lpstr>Ион</vt:lpstr>
      <vt:lpstr>        Securitatea cibernetică</vt:lpstr>
      <vt:lpstr>Cum ne asigurăm că site-ul este securizat</vt:lpstr>
      <vt:lpstr>Cei mai buni antiviruși gratuiți</vt:lpstr>
      <vt:lpstr>Cum ne păstrăm reputația în mediul online             </vt:lpstr>
      <vt:lpstr>Siguranța online se referă la:  siguranţa fizică – dreptul de a nu fi agresat fizic în niciun fel. Astfel de situaţii pot apărea atunci când un copil se întâlneste cu un străin cunoscut pe internet sau când harţuirea online se prelungeşte şi în viaţa reală.  siguranţa psihologică – internetul este un spaţiu liber şi putin reglementat, unde putem întâlni lucruri supărătoare.   reputaţia online - anumite lucruri postate de noi sau despre noi pe Internet pot rămâne acolo pentru totdeauna şi ele pot avea consecinţe neplăcute afectându-ne pe viitor din punct de vedere social sau profesional.  identitate și proprietate – protecţie împotriva furtului datelor personale şi a furtului de identitate. Informaţiile pot fi furate şi mai apoi folosite în diverse scopuri, cauzând multe probleme. </vt:lpstr>
      <vt:lpstr>Date de contact pentru ajutor:</vt:lpstr>
      <vt:lpstr>Презентация PowerPoint</vt:lpstr>
      <vt:lpstr>    Mulțumim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Securitatea cibernetică</dc:title>
  <dc:creator>Daniela Bet</dc:creator>
  <cp:lastModifiedBy>Daniela Bet</cp:lastModifiedBy>
  <cp:revision>17</cp:revision>
  <dcterms:created xsi:type="dcterms:W3CDTF">2018-10-17T18:38:08Z</dcterms:created>
  <dcterms:modified xsi:type="dcterms:W3CDTF">2018-12-05T04:03:54Z</dcterms:modified>
</cp:coreProperties>
</file>