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FCBB3-F8AF-4B02-B15C-463B9DD7540D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B7C76-AD6E-4905-B162-F1E542CC9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92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B7C76-AD6E-4905-B162-F1E542CC999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787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02C8-2C80-45C1-B339-49EE3EE721EB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9185-8EEE-4168-BA3A-59098555A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18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02C8-2C80-45C1-B339-49EE3EE721EB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9185-8EEE-4168-BA3A-59098555A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92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02C8-2C80-45C1-B339-49EE3EE721EB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9185-8EEE-4168-BA3A-59098555A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483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02C8-2C80-45C1-B339-49EE3EE721EB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9185-8EEE-4168-BA3A-59098555A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394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02C8-2C80-45C1-B339-49EE3EE721EB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9185-8EEE-4168-BA3A-59098555A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5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02C8-2C80-45C1-B339-49EE3EE721EB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9185-8EEE-4168-BA3A-59098555A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801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02C8-2C80-45C1-B339-49EE3EE721EB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9185-8EEE-4168-BA3A-59098555A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7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02C8-2C80-45C1-B339-49EE3EE721EB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9185-8EEE-4168-BA3A-59098555A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296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02C8-2C80-45C1-B339-49EE3EE721EB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9185-8EEE-4168-BA3A-59098555A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10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02C8-2C80-45C1-B339-49EE3EE721EB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7179185-8EEE-4168-BA3A-59098555A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21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02C8-2C80-45C1-B339-49EE3EE721EB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9185-8EEE-4168-BA3A-59098555A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00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02C8-2C80-45C1-B339-49EE3EE721EB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9185-8EEE-4168-BA3A-59098555A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24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02C8-2C80-45C1-B339-49EE3EE721EB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9185-8EEE-4168-BA3A-59098555A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6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02C8-2C80-45C1-B339-49EE3EE721EB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9185-8EEE-4168-BA3A-59098555A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03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02C8-2C80-45C1-B339-49EE3EE721EB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9185-8EEE-4168-BA3A-59098555A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46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02C8-2C80-45C1-B339-49EE3EE721EB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9185-8EEE-4168-BA3A-59098555A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16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02C8-2C80-45C1-B339-49EE3EE721EB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9185-8EEE-4168-BA3A-59098555A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72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D302C8-2C80-45C1-B339-49EE3EE721EB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179185-8EEE-4168-BA3A-59098555A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25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09090" y="720437"/>
            <a:ext cx="5144655" cy="2512291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o-RO" sz="9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SemiConden" panose="020B0502040204020203" pitchFamily="34" charset="0"/>
              </a:rPr>
              <a:t>PROCEDURI PASCAL</a:t>
            </a:r>
            <a:endParaRPr lang="ru-RU" sz="9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SemiConden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45745" y="3611419"/>
            <a:ext cx="4211781" cy="2262909"/>
          </a:xfr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Autofit/>
          </a:bodyPr>
          <a:lstStyle/>
          <a:p>
            <a:r>
              <a:rPr lang="ro-RO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Proiect realizat de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400" dirty="0" smtClean="0"/>
              <a:t> Be</a:t>
            </a:r>
            <a:r>
              <a:rPr lang="ro-RO" sz="2400" dirty="0" smtClean="0"/>
              <a:t>ț  Daniela</a:t>
            </a:r>
            <a:endParaRPr lang="en-US" sz="2400" dirty="0" smtClean="0"/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o-RO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Profesor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ro-RO" sz="2400" dirty="0"/>
              <a:t> </a:t>
            </a:r>
            <a:r>
              <a:rPr lang="ro-RO" sz="2400" dirty="0" smtClean="0"/>
              <a:t>Guțu</a:t>
            </a:r>
            <a:r>
              <a:rPr lang="en-US" sz="2400" dirty="0" smtClean="0"/>
              <a:t> </a:t>
            </a:r>
            <a:r>
              <a:rPr lang="ro-RO" sz="2400" dirty="0" smtClean="0"/>
              <a:t>Maria</a:t>
            </a:r>
            <a:endParaRPr lang="en-US" sz="2400" dirty="0" smtClean="0"/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o-RO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Liceul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400" dirty="0" smtClean="0"/>
              <a:t> “</a:t>
            </a:r>
            <a:r>
              <a:rPr lang="en-US" sz="2400" dirty="0" err="1" smtClean="0"/>
              <a:t>Spiru</a:t>
            </a:r>
            <a:r>
              <a:rPr lang="en-US" sz="2400" dirty="0" smtClean="0"/>
              <a:t> </a:t>
            </a:r>
            <a:r>
              <a:rPr lang="en-US" sz="2400" dirty="0" err="1" smtClean="0"/>
              <a:t>Haret</a:t>
            </a:r>
            <a:r>
              <a:rPr lang="en-US" sz="2400" dirty="0" smtClean="0"/>
              <a:t>”, </a:t>
            </a:r>
            <a:r>
              <a:rPr lang="en-US" sz="2400" dirty="0" err="1" smtClean="0"/>
              <a:t>Ch</a:t>
            </a:r>
            <a:r>
              <a:rPr lang="ro-RO" sz="2400" dirty="0" smtClean="0"/>
              <a:t>ișinău</a:t>
            </a:r>
            <a:endParaRPr lang="en-US" sz="2400" dirty="0" smtClean="0"/>
          </a:p>
          <a:p>
            <a:pPr algn="l"/>
            <a:r>
              <a:rPr lang="en-US" sz="2400" dirty="0" smtClean="0"/>
              <a:t>   </a:t>
            </a:r>
            <a:r>
              <a:rPr lang="ro-R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Anul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400" dirty="0"/>
              <a:t> 2018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050490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4865255"/>
          </a:xfrm>
        </p:spPr>
        <p:txBody>
          <a:bodyPr>
            <a:normAutofit/>
          </a:bodyPr>
          <a:lstStyle/>
          <a:p>
            <a:r>
              <a:rPr lang="ro-RO" sz="9600" b="1" dirty="0" smtClean="0"/>
              <a:t>Mulțumesc pentru atenție!</a:t>
            </a:r>
            <a:endParaRPr lang="ru-RU" sz="9600" b="1" dirty="0"/>
          </a:p>
        </p:txBody>
      </p:sp>
    </p:spTree>
    <p:extLst>
      <p:ext uri="{BB962C8B-B14F-4D97-AF65-F5344CB8AC3E}">
        <p14:creationId xmlns:p14="http://schemas.microsoft.com/office/powerpoint/2010/main" val="72177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602673"/>
            <a:ext cx="2733964" cy="1041400"/>
          </a:xfrm>
        </p:spPr>
        <p:txBody>
          <a:bodyPr>
            <a:noAutofit/>
          </a:bodyPr>
          <a:lstStyle/>
          <a:p>
            <a:r>
              <a:rPr lang="en-US" sz="9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Scop</a:t>
            </a:r>
            <a:endParaRPr lang="ru-RU" sz="9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84310" y="2530764"/>
            <a:ext cx="10018713" cy="3011054"/>
          </a:xfrm>
        </p:spPr>
        <p:txBody>
          <a:bodyPr>
            <a:noAutofit/>
          </a:bodyPr>
          <a:lstStyle/>
          <a:p>
            <a:r>
              <a:rPr lang="ro-RO" sz="4800" dirty="0" smtClean="0"/>
              <a:t>Prezentarea temei cu caracter informatic ce are drept scop însușirea de către elevi a cunoștințelor necesare căpătate pe parcursul studierii procedurilor limbajului PASCAL.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6614103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9345" y="471055"/>
            <a:ext cx="5092987" cy="1230745"/>
          </a:xfrm>
        </p:spPr>
        <p:txBody>
          <a:bodyPr>
            <a:noAutofit/>
          </a:bodyPr>
          <a:lstStyle/>
          <a:p>
            <a:r>
              <a:rPr lang="ro-RO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Obiective</a:t>
            </a:r>
            <a:endParaRPr lang="ru-RU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59345" y="2290618"/>
            <a:ext cx="10764116" cy="3749964"/>
          </a:xfrm>
        </p:spPr>
        <p:txBody>
          <a:bodyPr/>
          <a:lstStyle/>
          <a:p>
            <a:pPr marL="342900" indent="-342900" algn="l">
              <a:buClr>
                <a:schemeClr val="tx1"/>
              </a:buClr>
              <a:buSzPct val="180000"/>
              <a:buFont typeface="Arial" panose="020B0604020202020204" pitchFamily="34" charset="0"/>
              <a:buChar char="•"/>
            </a:pPr>
            <a:r>
              <a:rPr lang="ro-RO" sz="3200" dirty="0" smtClean="0"/>
              <a:t>Definirea noțiunii de </a:t>
            </a:r>
            <a:r>
              <a:rPr lang="ro-RO" sz="3200" b="1" dirty="0" smtClean="0"/>
              <a:t>Procedură </a:t>
            </a:r>
            <a:r>
              <a:rPr lang="en-US" sz="3200" dirty="0" smtClean="0"/>
              <a:t>;</a:t>
            </a:r>
          </a:p>
          <a:p>
            <a:pPr marL="342900" indent="-342900" algn="l">
              <a:buClr>
                <a:schemeClr val="tx1"/>
              </a:buClr>
              <a:buSzPct val="180000"/>
              <a:buFont typeface="Arial" panose="020B0604020202020204" pitchFamily="34" charset="0"/>
              <a:buChar char="•"/>
            </a:pPr>
            <a:r>
              <a:rPr lang="en-US" sz="3200" dirty="0" err="1" smtClean="0"/>
              <a:t>Prezentarea</a:t>
            </a:r>
            <a:r>
              <a:rPr lang="en-US" sz="3200" dirty="0" smtClean="0"/>
              <a:t> </a:t>
            </a:r>
            <a:r>
              <a:rPr lang="en-US" sz="3200" b="1" dirty="0" err="1" smtClean="0"/>
              <a:t>sintaxei</a:t>
            </a:r>
            <a:r>
              <a:rPr lang="en-US" sz="3200" dirty="0" smtClean="0"/>
              <a:t> de </a:t>
            </a:r>
            <a:r>
              <a:rPr lang="en-US" sz="3200" dirty="0" err="1" smtClean="0"/>
              <a:t>lucru</a:t>
            </a:r>
            <a:r>
              <a:rPr lang="en-US" sz="3200" dirty="0" smtClean="0"/>
              <a:t> cu </a:t>
            </a:r>
            <a:r>
              <a:rPr lang="en-US" sz="3200" dirty="0" err="1" smtClean="0"/>
              <a:t>toate</a:t>
            </a:r>
            <a:r>
              <a:rPr lang="en-US" sz="3200" dirty="0" smtClean="0"/>
              <a:t> </a:t>
            </a:r>
            <a:r>
              <a:rPr lang="en-US" sz="3200" dirty="0" err="1" smtClean="0"/>
              <a:t>explica</a:t>
            </a:r>
            <a:r>
              <a:rPr lang="ro-RO" sz="3200" dirty="0" smtClean="0"/>
              <a:t>țiile de rigoare</a:t>
            </a:r>
            <a:r>
              <a:rPr lang="en-US" sz="3200" dirty="0" smtClean="0"/>
              <a:t>;</a:t>
            </a:r>
            <a:endParaRPr lang="ro-RO" sz="3200" dirty="0" smtClean="0"/>
          </a:p>
          <a:p>
            <a:pPr marL="342900" indent="-342900" algn="l">
              <a:buClr>
                <a:schemeClr val="tx1"/>
              </a:buClr>
              <a:buSzPct val="180000"/>
              <a:buFont typeface="Arial" panose="020B0604020202020204" pitchFamily="34" charset="0"/>
              <a:buChar char="•"/>
            </a:pPr>
            <a:r>
              <a:rPr lang="ro-RO" sz="3200" dirty="0" smtClean="0"/>
              <a:t>Explicarea noțiunilor de </a:t>
            </a:r>
            <a:r>
              <a:rPr lang="ro-RO" sz="3200" b="1" dirty="0" smtClean="0"/>
              <a:t>parametri</a:t>
            </a:r>
            <a:r>
              <a:rPr lang="ro-RO" sz="3200" b="1" dirty="0"/>
              <a:t> </a:t>
            </a:r>
            <a:r>
              <a:rPr lang="en-US" sz="3200" dirty="0" smtClean="0"/>
              <a:t>;</a:t>
            </a:r>
            <a:endParaRPr lang="ro-RO" sz="3200" dirty="0" smtClean="0"/>
          </a:p>
          <a:p>
            <a:pPr marL="342900" indent="-342900" algn="l">
              <a:buClr>
                <a:schemeClr val="tx1"/>
              </a:buClr>
              <a:buSzPct val="180000"/>
              <a:buFont typeface="Arial" panose="020B0604020202020204" pitchFamily="34" charset="0"/>
              <a:buChar char="•"/>
            </a:pPr>
            <a:r>
              <a:rPr lang="ro-RO" sz="3200" dirty="0" smtClean="0"/>
              <a:t>Prezentarea unor </a:t>
            </a:r>
            <a:r>
              <a:rPr lang="ro-RO" sz="3200" b="1" dirty="0" smtClean="0"/>
              <a:t>observații </a:t>
            </a:r>
            <a:r>
              <a:rPr lang="ro-RO" sz="3200" dirty="0" smtClean="0"/>
              <a:t>importante.</a:t>
            </a:r>
            <a:endParaRPr lang="en-US" sz="3200" dirty="0" smtClean="0"/>
          </a:p>
          <a:p>
            <a:pPr marL="342900" indent="-342900" algn="l">
              <a:buClr>
                <a:schemeClr val="tx1"/>
              </a:buClr>
              <a:buSzPct val="180000"/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342900" indent="-342900" algn="l">
              <a:buClr>
                <a:schemeClr val="tx1"/>
              </a:buClr>
              <a:buSzPct val="180000"/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4510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5003" y="658091"/>
            <a:ext cx="4640405" cy="819727"/>
          </a:xfrm>
        </p:spPr>
        <p:txBody>
          <a:bodyPr>
            <a:normAutofit fontScale="90000"/>
          </a:bodyPr>
          <a:lstStyle/>
          <a:p>
            <a:r>
              <a:rPr lang="en-US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r>
              <a:rPr lang="ro-RO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iniție</a:t>
            </a:r>
            <a:endParaRPr lang="ru-RU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0348" y="2041236"/>
            <a:ext cx="10018713" cy="3879273"/>
          </a:xfrm>
        </p:spPr>
        <p:txBody>
          <a:bodyPr>
            <a:normAutofit/>
          </a:bodyPr>
          <a:lstStyle/>
          <a:p>
            <a:pPr algn="l"/>
            <a:r>
              <a:rPr lang="ro-RO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Proceduril</a:t>
            </a:r>
            <a:r>
              <a:rPr lang="ro-RO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ro-RO" sz="3200" dirty="0" smtClean="0"/>
              <a:t> sunt subprograme care efectuează prelucrarea datelor comunicate în momentul apelului.Limbajul conține proceduri predefinite, iar progamatorul poate defini proceduri proprii, care să apelează în același mod ca procedurile-standard.</a:t>
            </a:r>
          </a:p>
          <a:p>
            <a:pPr algn="l"/>
            <a:r>
              <a:rPr lang="ro-RO" sz="3200" dirty="0" smtClean="0"/>
              <a:t>Prin urmare, conceptul de procedură extinde noțiunea de </a:t>
            </a:r>
            <a:r>
              <a:rPr lang="ro-RO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intrucțiune</a:t>
            </a:r>
            <a:r>
              <a:rPr lang="ro-RO" sz="3200" dirty="0" smtClean="0"/>
              <a:t> PASCAL.</a:t>
            </a:r>
          </a:p>
        </p:txBody>
      </p:sp>
    </p:spTree>
    <p:extLst>
      <p:ext uri="{BB962C8B-B14F-4D97-AF65-F5344CB8AC3E}">
        <p14:creationId xmlns:p14="http://schemas.microsoft.com/office/powerpoint/2010/main" val="11665812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2139" y="928820"/>
            <a:ext cx="11216696" cy="1652737"/>
          </a:xfrm>
        </p:spPr>
        <p:txBody>
          <a:bodyPr>
            <a:normAutofit/>
          </a:bodyPr>
          <a:lstStyle/>
          <a:p>
            <a:pPr algn="l"/>
            <a:r>
              <a:rPr lang="ro-RO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Sintaxa Procedurii</a:t>
            </a:r>
            <a:br>
              <a:rPr lang="ro-RO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3100" dirty="0"/>
              <a:t>O </a:t>
            </a:r>
            <a:r>
              <a:rPr lang="it-IT" sz="3100" dirty="0" smtClean="0"/>
              <a:t>procedur</a:t>
            </a:r>
            <a:r>
              <a:rPr lang="ro-RO" sz="3100" dirty="0" smtClean="0"/>
              <a:t>ă</a:t>
            </a:r>
            <a:r>
              <a:rPr lang="it-IT" sz="3100" dirty="0" smtClean="0"/>
              <a:t> </a:t>
            </a:r>
            <a:r>
              <a:rPr lang="it-IT" sz="3100" dirty="0"/>
              <a:t>Pascal poate avea </a:t>
            </a:r>
            <a:r>
              <a:rPr lang="it-IT" sz="3100" dirty="0" smtClean="0"/>
              <a:t>u</a:t>
            </a:r>
            <a:r>
              <a:rPr lang="ro-RO" sz="3100" dirty="0" smtClean="0"/>
              <a:t>na</a:t>
            </a:r>
            <a:r>
              <a:rPr lang="it-IT" sz="3100" dirty="0"/>
              <a:t> din </a:t>
            </a:r>
            <a:r>
              <a:rPr lang="it-IT" sz="3100" dirty="0" smtClean="0"/>
              <a:t>urm</a:t>
            </a:r>
            <a:r>
              <a:rPr lang="ro-RO" sz="3100" dirty="0" smtClean="0"/>
              <a:t>ă</a:t>
            </a:r>
            <a:r>
              <a:rPr lang="it-IT" sz="3100" dirty="0" smtClean="0"/>
              <a:t>toarele sintaxe</a:t>
            </a:r>
            <a:r>
              <a:rPr lang="en-US" sz="3100" dirty="0" smtClean="0"/>
              <a:t>:   </a:t>
            </a:r>
            <a:endParaRPr lang="ru-RU" sz="3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943656" y="2833805"/>
            <a:ext cx="5396176" cy="61931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dirty="0">
                <a:ln w="0"/>
                <a:solidFill>
                  <a:schemeClr val="tx1"/>
                </a:solidFill>
              </a:rPr>
              <a:t>Forma </a:t>
            </a:r>
            <a:r>
              <a:rPr lang="ro-RO" dirty="0" smtClean="0">
                <a:ln w="0"/>
                <a:solidFill>
                  <a:schemeClr val="tx1"/>
                </a:solidFill>
              </a:rPr>
              <a:t> fără </a:t>
            </a:r>
            <a:r>
              <a:rPr lang="ro-RO" dirty="0">
                <a:ln w="0"/>
                <a:solidFill>
                  <a:schemeClr val="tx1"/>
                </a:solidFill>
              </a:rPr>
              <a:t>parametrii </a:t>
            </a:r>
            <a:r>
              <a:rPr lang="ro-RO" dirty="0" smtClean="0">
                <a:ln w="0"/>
                <a:solidFill>
                  <a:schemeClr val="tx1"/>
                </a:solidFill>
              </a:rPr>
              <a:t>formali</a:t>
            </a:r>
            <a:endParaRPr lang="ru-RU" dirty="0">
              <a:ln w="0"/>
              <a:solidFill>
                <a:schemeClr val="tx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985431" y="5801445"/>
            <a:ext cx="4895056" cy="2455862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2943656" y="3591515"/>
            <a:ext cx="5396176" cy="57626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dirty="0" smtClean="0">
                <a:ln w="0"/>
                <a:solidFill>
                  <a:schemeClr val="tx1"/>
                </a:solidFill>
              </a:rPr>
              <a:t>Forma </a:t>
            </a:r>
            <a:r>
              <a:rPr lang="ro-RO" dirty="0">
                <a:ln w="0"/>
                <a:solidFill>
                  <a:schemeClr val="tx1"/>
                </a:solidFill>
              </a:rPr>
              <a:t>cu parametrii formali</a:t>
            </a:r>
            <a:endParaRPr lang="ru-RU" dirty="0">
              <a:ln w="0"/>
              <a:solidFill>
                <a:schemeClr val="tx1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7171385" y="5630069"/>
            <a:ext cx="4895056" cy="245586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5414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2344" y="3502890"/>
            <a:ext cx="11019656" cy="2750128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  </a:t>
            </a:r>
            <a:r>
              <a:rPr lang="ro-RO" sz="2000" dirty="0" smtClean="0"/>
              <a:t>-</a:t>
            </a:r>
            <a:r>
              <a:rPr lang="ro-RO" sz="2000" u="sng" dirty="0"/>
              <a:t>nume</a:t>
            </a:r>
            <a:r>
              <a:rPr lang="ro-RO" sz="2000" dirty="0"/>
              <a:t> este un indentificator Pascal, unde </a:t>
            </a:r>
            <a:r>
              <a:rPr lang="ro-RO" sz="2000" dirty="0" smtClean="0"/>
              <a:t>și</a:t>
            </a:r>
            <a:r>
              <a:rPr lang="ro-RO" sz="2000" dirty="0"/>
              <a:t> este numele procedurii</a:t>
            </a:r>
            <a:r>
              <a:rPr lang="ro-RO" sz="2000" dirty="0" smtClean="0"/>
              <a:t>;</a:t>
            </a:r>
            <a:br>
              <a:rPr lang="ro-RO" sz="2000" dirty="0" smtClean="0"/>
            </a:br>
            <a:r>
              <a:rPr lang="ro-RO" sz="2000" dirty="0"/>
              <a:t> </a:t>
            </a:r>
            <a:r>
              <a:rPr lang="ro-RO" sz="2000" dirty="0" smtClean="0"/>
              <a:t> -(</a:t>
            </a:r>
            <a:r>
              <a:rPr lang="ro-RO" sz="2000" dirty="0"/>
              <a:t>l1:t1;…;ln: tn) </a:t>
            </a:r>
            <a:r>
              <a:rPr lang="ro-RO" sz="2000" dirty="0" smtClean="0"/>
              <a:t>reprezintă </a:t>
            </a:r>
            <a:r>
              <a:rPr lang="ro-RO" sz="2000" dirty="0"/>
              <a:t>listele parametrilor formali </a:t>
            </a:r>
            <a:r>
              <a:rPr lang="ro-RO" sz="2000" dirty="0" smtClean="0"/>
              <a:t>și </a:t>
            </a:r>
            <a:r>
              <a:rPr lang="ro-RO" sz="2000" dirty="0"/>
              <a:t>a </a:t>
            </a:r>
            <a:r>
              <a:rPr lang="ro-RO" sz="2000" dirty="0" smtClean="0"/>
              <a:t>tipurilor acestora,dacă</a:t>
            </a:r>
            <a:r>
              <a:rPr lang="ro-RO" sz="2000" dirty="0"/>
              <a:t> </a:t>
            </a:r>
            <a:r>
              <a:rPr lang="ro-RO" sz="2000" dirty="0" smtClean="0"/>
              <a:t>mulțimea</a:t>
            </a:r>
            <a:r>
              <a:rPr lang="ro-RO" sz="2000" dirty="0"/>
              <a:t> acestora </a:t>
            </a:r>
            <a:r>
              <a:rPr lang="ro-RO" sz="2000" dirty="0" smtClean="0"/>
              <a:t>nu</a:t>
            </a:r>
            <a:r>
              <a:rPr lang="ro-RO" sz="2000" dirty="0"/>
              <a:t> e </a:t>
            </a:r>
            <a:r>
              <a:rPr lang="ro-RO" sz="2000" dirty="0" smtClean="0"/>
              <a:t>vidă; </a:t>
            </a:r>
            <a:r>
              <a:rPr lang="ro-RO" sz="2000" dirty="0"/>
              <a:t>Parametrii formali dintr-o </a:t>
            </a:r>
            <a:r>
              <a:rPr lang="ro-RO" sz="2000" dirty="0" smtClean="0"/>
              <a:t>procedură se declară </a:t>
            </a:r>
            <a:r>
              <a:rPr lang="ro-RO" sz="2000" dirty="0"/>
              <a:t>numai </a:t>
            </a:r>
            <a:r>
              <a:rPr lang="ro-RO" sz="2000" dirty="0" smtClean="0"/>
              <a:t>în antetul de</a:t>
            </a:r>
            <a:r>
              <a:rPr lang="ro-RO" sz="2000" dirty="0"/>
              <a:t> </a:t>
            </a:r>
            <a:r>
              <a:rPr lang="ro-RO" sz="2000" dirty="0" smtClean="0"/>
              <a:t>procedură și </a:t>
            </a:r>
            <a:r>
              <a:rPr lang="ro-RO" sz="2000" dirty="0"/>
              <a:t>nu î</a:t>
            </a:r>
            <a:r>
              <a:rPr lang="ro-RO" sz="2000" dirty="0" smtClean="0"/>
              <a:t>n secțiunea declarației </a:t>
            </a:r>
            <a:r>
              <a:rPr lang="ro-RO" sz="2000" dirty="0"/>
              <a:t>ca celelalte obiecte Pascal.</a:t>
            </a:r>
            <a:r>
              <a:rPr lang="ro-RO" sz="2000" dirty="0" smtClean="0"/>
              <a:t/>
            </a:r>
            <a:br>
              <a:rPr lang="ro-RO" sz="2000" dirty="0" smtClean="0"/>
            </a:br>
            <a:r>
              <a:rPr lang="ro-RO" sz="2000" dirty="0" smtClean="0"/>
              <a:t> </a:t>
            </a:r>
            <a:endParaRPr lang="ru-RU" sz="2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95087" y="878609"/>
            <a:ext cx="5635385" cy="784298"/>
          </a:xfrm>
        </p:spPr>
        <p:txBody>
          <a:bodyPr/>
          <a:lstStyle/>
          <a:p>
            <a:r>
              <a:rPr lang="ro-RO" u="sng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  fără parametrii formali</a:t>
            </a:r>
            <a:endParaRPr lang="ru-RU" u="sng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495087" y="1394041"/>
            <a:ext cx="4895056" cy="245586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o-RO" sz="9600" dirty="0" smtClean="0"/>
              <a:t>       </a:t>
            </a:r>
            <a:r>
              <a:rPr lang="en-US" sz="9600" b="1" dirty="0" smtClean="0"/>
              <a:t>PROCEDURE</a:t>
            </a:r>
            <a:r>
              <a:rPr lang="ro-RO" sz="9600" dirty="0"/>
              <a:t> </a:t>
            </a:r>
            <a:r>
              <a:rPr lang="en-US" sz="9600" dirty="0" err="1" smtClean="0"/>
              <a:t>nume</a:t>
            </a:r>
            <a:r>
              <a:rPr lang="en-US" sz="9600" dirty="0" smtClean="0"/>
              <a:t>;</a:t>
            </a:r>
          </a:p>
          <a:p>
            <a:pPr marL="0" indent="0">
              <a:buNone/>
            </a:pPr>
            <a:r>
              <a:rPr lang="en-US" sz="9600" dirty="0"/>
              <a:t> </a:t>
            </a:r>
            <a:r>
              <a:rPr lang="en-US" sz="9600" dirty="0" smtClean="0"/>
              <a:t>             </a:t>
            </a:r>
            <a:r>
              <a:rPr lang="en-US" sz="9600" dirty="0"/>
              <a:t> </a:t>
            </a:r>
            <a:r>
              <a:rPr lang="en-US" sz="9600" dirty="0" smtClean="0"/>
              <a:t>[</a:t>
            </a:r>
            <a:r>
              <a:rPr lang="en-US" sz="9600" dirty="0" err="1" smtClean="0"/>
              <a:t>sectiunea</a:t>
            </a:r>
            <a:r>
              <a:rPr lang="en-US" sz="9600" dirty="0"/>
              <a:t> </a:t>
            </a:r>
            <a:r>
              <a:rPr lang="en-US" sz="9600" dirty="0" err="1" smtClean="0"/>
              <a:t>declaratii</a:t>
            </a:r>
            <a:r>
              <a:rPr lang="en-US" sz="9600" dirty="0" smtClean="0"/>
              <a:t>]</a:t>
            </a:r>
          </a:p>
          <a:p>
            <a:pPr marL="0" indent="0">
              <a:buNone/>
            </a:pPr>
            <a:r>
              <a:rPr lang="en-US" sz="9600" dirty="0"/>
              <a:t> </a:t>
            </a:r>
            <a:r>
              <a:rPr lang="en-US" sz="9600" dirty="0" smtClean="0"/>
              <a:t>      </a:t>
            </a:r>
            <a:r>
              <a:rPr lang="en-US" sz="9600" b="1" dirty="0" smtClean="0"/>
              <a:t>BEGIN</a:t>
            </a:r>
            <a:endParaRPr lang="en-US" sz="9600" dirty="0"/>
          </a:p>
          <a:p>
            <a:pPr marL="0" indent="0">
              <a:buNone/>
            </a:pPr>
            <a:r>
              <a:rPr lang="en-US" sz="9600" dirty="0" smtClean="0"/>
              <a:t>               </a:t>
            </a:r>
            <a:r>
              <a:rPr lang="en-US" sz="9600" dirty="0"/>
              <a:t> </a:t>
            </a:r>
            <a:r>
              <a:rPr lang="en-US" sz="9600" dirty="0" smtClean="0"/>
              <a:t>[</a:t>
            </a:r>
            <a:r>
              <a:rPr lang="en-US" sz="9600" dirty="0"/>
              <a:t> </a:t>
            </a:r>
            <a:r>
              <a:rPr lang="en-US" sz="9600" dirty="0" err="1" smtClean="0"/>
              <a:t>instructiuni</a:t>
            </a:r>
            <a:r>
              <a:rPr lang="en-US" sz="9600" dirty="0"/>
              <a:t>]</a:t>
            </a:r>
          </a:p>
          <a:p>
            <a:pPr marL="0" indent="0">
              <a:buNone/>
            </a:pPr>
            <a:r>
              <a:rPr lang="en-US" sz="9600" b="1" dirty="0" smtClean="0"/>
              <a:t>        END</a:t>
            </a:r>
            <a:endParaRPr lang="en-US" sz="9600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ru-RU" dirty="0">
              <a:ln w="0"/>
            </a:endParaRPr>
          </a:p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31345" y="1086645"/>
            <a:ext cx="4622537" cy="576262"/>
          </a:xfrm>
        </p:spPr>
        <p:txBody>
          <a:bodyPr/>
          <a:lstStyle/>
          <a:p>
            <a:r>
              <a:rPr lang="ro-RO" u="sng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 cu parametrii formali</a:t>
            </a:r>
            <a:endParaRPr lang="ru-RU" u="sng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81701" y="1394041"/>
            <a:ext cx="7047344" cy="24558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o-RO" sz="2400" b="1" dirty="0" smtClean="0"/>
              <a:t>PROCEDURE</a:t>
            </a:r>
            <a:r>
              <a:rPr lang="en-US" sz="2400" dirty="0"/>
              <a:t> </a:t>
            </a:r>
            <a:r>
              <a:rPr lang="ro-RO" sz="2400" dirty="0" smtClean="0"/>
              <a:t>nume</a:t>
            </a:r>
            <a:r>
              <a:rPr lang="en-US" sz="2400" dirty="0" smtClean="0"/>
              <a:t> </a:t>
            </a:r>
            <a:r>
              <a:rPr lang="ro-RO" sz="2400" dirty="0" smtClean="0"/>
              <a:t>(</a:t>
            </a:r>
            <a:r>
              <a:rPr lang="en-US" sz="2400" dirty="0" smtClean="0"/>
              <a:t>[</a:t>
            </a:r>
            <a:r>
              <a:rPr lang="ro-RO" sz="2400" b="1" dirty="0" smtClean="0"/>
              <a:t>VAR</a:t>
            </a:r>
            <a:r>
              <a:rPr lang="ro-RO" sz="2400" b="1" dirty="0"/>
              <a:t> </a:t>
            </a:r>
            <a:r>
              <a:rPr lang="en-US" sz="2400" dirty="0"/>
              <a:t>]</a:t>
            </a:r>
            <a:r>
              <a:rPr lang="ro-RO" sz="2400" dirty="0" smtClean="0"/>
              <a:t> </a:t>
            </a:r>
            <a:r>
              <a:rPr lang="ro-RO" sz="2400" dirty="0"/>
              <a:t>l1: t1;</a:t>
            </a:r>
            <a:r>
              <a:rPr lang="en-US" sz="2400" dirty="0"/>
              <a:t>[</a:t>
            </a:r>
            <a:r>
              <a:rPr lang="ro-RO" sz="2400" b="1" dirty="0"/>
              <a:t>VAR </a:t>
            </a:r>
            <a:r>
              <a:rPr lang="en-US" sz="2400" dirty="0"/>
              <a:t>]</a:t>
            </a:r>
            <a:r>
              <a:rPr lang="ro-RO" sz="2400" dirty="0"/>
              <a:t>ln:tn);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     [</a:t>
            </a:r>
            <a:r>
              <a:rPr lang="ro-RO" sz="2400" dirty="0" smtClean="0"/>
              <a:t>sectiunea</a:t>
            </a:r>
            <a:r>
              <a:rPr lang="ro-RO" sz="2400" dirty="0"/>
              <a:t> </a:t>
            </a:r>
            <a:r>
              <a:rPr lang="ro-RO" sz="2400" dirty="0" smtClean="0"/>
              <a:t>declaratiei</a:t>
            </a:r>
            <a:r>
              <a:rPr lang="en-US" sz="2400" dirty="0" smtClean="0"/>
              <a:t>]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</a:t>
            </a:r>
            <a:r>
              <a:rPr lang="ro-RO" sz="2400" b="1" dirty="0" smtClean="0"/>
              <a:t>BEGIN</a:t>
            </a:r>
            <a:endParaRPr lang="ro-RO" sz="2400" dirty="0"/>
          </a:p>
          <a:p>
            <a:pPr marL="0" indent="0">
              <a:buNone/>
            </a:pPr>
            <a:r>
              <a:rPr lang="ro-RO" sz="2400" dirty="0"/>
              <a:t> </a:t>
            </a:r>
            <a:r>
              <a:rPr lang="en-US" sz="2400" dirty="0" smtClean="0"/>
              <a:t>             [</a:t>
            </a:r>
            <a:r>
              <a:rPr lang="ro-RO" sz="2400" dirty="0" smtClean="0"/>
              <a:t>instructiunii</a:t>
            </a:r>
            <a:r>
              <a:rPr lang="en-US" sz="2400" dirty="0"/>
              <a:t>]</a:t>
            </a:r>
            <a:endParaRPr lang="ro-RO" sz="2400" dirty="0"/>
          </a:p>
          <a:p>
            <a:pPr marL="0" indent="0">
              <a:buNone/>
            </a:pPr>
            <a:r>
              <a:rPr lang="en-US" sz="2400" b="1" dirty="0" smtClean="0"/>
              <a:t>       </a:t>
            </a:r>
            <a:r>
              <a:rPr lang="ro-RO" sz="2400" b="1" dirty="0" smtClean="0"/>
              <a:t>END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590067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45672" y="960580"/>
            <a:ext cx="9868190" cy="916581"/>
          </a:xfrm>
        </p:spPr>
        <p:txBody>
          <a:bodyPr>
            <a:noAutofit/>
          </a:bodyPr>
          <a:lstStyle/>
          <a:p>
            <a:pPr algn="l"/>
            <a:r>
              <a:rPr lang="en-US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r>
              <a:rPr lang="ro-RO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țiuni de Parametri</a:t>
            </a:r>
            <a:endParaRPr lang="ru-RU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46902" y="1877161"/>
            <a:ext cx="10838008" cy="4455526"/>
          </a:xfrm>
        </p:spPr>
        <p:txBody>
          <a:bodyPr/>
          <a:lstStyle/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o-RO" dirty="0"/>
              <a:t>Parametrii din listă introduşi prin declaraţii de </a:t>
            </a:r>
            <a:r>
              <a:rPr lang="ro-RO" dirty="0" smtClean="0"/>
              <a:t>forma </a:t>
            </a:r>
            <a:r>
              <a:rPr lang="ro-RO" dirty="0" smtClean="0">
                <a:ln w="0"/>
              </a:rPr>
              <a:t> </a:t>
            </a:r>
            <a:r>
              <a:rPr lang="ro-RO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v1</a:t>
            </a:r>
            <a:r>
              <a:rPr lang="ro-RO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v2, ..., vk : </a:t>
            </a:r>
            <a:r>
              <a:rPr lang="ro-RO" u="sng" dirty="0" smtClean="0">
                <a:ln w="0"/>
              </a:rPr>
              <a:t>tp</a:t>
            </a:r>
            <a:r>
              <a:rPr lang="ro-RO" dirty="0" smtClean="0">
                <a:ln w="0"/>
              </a:rPr>
              <a:t> </a:t>
            </a:r>
            <a:r>
              <a:rPr lang="ro-RO" dirty="0" smtClean="0"/>
              <a:t>se </a:t>
            </a:r>
            <a:r>
              <a:rPr lang="ro-RO" dirty="0"/>
              <a:t>numesc </a:t>
            </a:r>
            <a:r>
              <a:rPr lang="ro-RO" b="1" dirty="0"/>
              <a:t>parametri-valoare</a:t>
            </a:r>
            <a:r>
              <a:rPr lang="ro-RO" dirty="0"/>
              <a:t>. Aceştia servesc pentru transmiterea de valori din programul principal în procedură</a:t>
            </a:r>
            <a:r>
              <a:rPr lang="ro-RO" dirty="0" smtClean="0"/>
              <a:t>.</a:t>
            </a:r>
          </a:p>
          <a:p>
            <a:pPr algn="l">
              <a:buClr>
                <a:schemeClr val="tx1"/>
              </a:buClr>
            </a:pPr>
            <a:r>
              <a:rPr lang="ro-RO" dirty="0" smtClean="0"/>
              <a:t>      În </a:t>
            </a:r>
            <a:r>
              <a:rPr lang="ro-RO" dirty="0"/>
              <a:t>cazul unui </a:t>
            </a:r>
            <a:r>
              <a:rPr lang="ro-R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parametru-valoare</a:t>
            </a:r>
            <a:r>
              <a:rPr lang="ro-RO" dirty="0"/>
              <a:t> drept parametru actual poate ﬁ  utilizată orice expresie de tipul respectiv, în particular o constantă sau o variabilă. </a:t>
            </a:r>
            <a:r>
              <a:rPr lang="ro-RO" dirty="0" smtClean="0"/>
              <a:t>Modiﬁcările </a:t>
            </a:r>
            <a:r>
              <a:rPr lang="ro-RO" dirty="0"/>
              <a:t>parametrilor-valoare nu se transmit în exteriorul subprogramului. </a:t>
            </a:r>
            <a:endParaRPr lang="ro-RO" dirty="0" smtClean="0"/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o-RO" dirty="0"/>
              <a:t>Parametrii formali introduşi în listă prin declaraţii de forma </a:t>
            </a:r>
            <a:r>
              <a:rPr lang="ro-RO" b="1" u="sng" dirty="0"/>
              <a:t>var</a:t>
            </a:r>
            <a:r>
              <a:rPr lang="ro-RO" u="sng" dirty="0"/>
              <a:t> v1, v2, ..., vk : tp </a:t>
            </a:r>
            <a:r>
              <a:rPr lang="ro-RO" dirty="0"/>
              <a:t>se numesc </a:t>
            </a:r>
            <a:r>
              <a:rPr lang="ro-RO" b="1" dirty="0"/>
              <a:t>parametri-variabilă</a:t>
            </a:r>
            <a:r>
              <a:rPr lang="ro-RO" dirty="0"/>
              <a:t> şi servesc pentru întoarcerea rezultatelor din procedură în programul principal.  </a:t>
            </a:r>
            <a:endParaRPr lang="ro-RO" dirty="0" smtClean="0"/>
          </a:p>
          <a:p>
            <a:pPr algn="l">
              <a:buClr>
                <a:schemeClr val="tx1"/>
              </a:buClr>
            </a:pPr>
            <a:r>
              <a:rPr lang="ro-RO" dirty="0" smtClean="0"/>
              <a:t>       În </a:t>
            </a:r>
            <a:r>
              <a:rPr lang="ro-RO" dirty="0"/>
              <a:t>cazul unui </a:t>
            </a:r>
            <a:r>
              <a:rPr lang="ro-R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parametru-variabilă</a:t>
            </a:r>
            <a:r>
              <a:rPr lang="ro-RO" dirty="0"/>
              <a:t> drept parametri actuali pot ﬁ </a:t>
            </a:r>
            <a:r>
              <a:rPr lang="ro-RO" dirty="0" smtClean="0"/>
              <a:t>utilizate </a:t>
            </a:r>
            <a:r>
              <a:rPr lang="ro-RO" dirty="0"/>
              <a:t>numai variabile. Evident, </a:t>
            </a:r>
            <a:r>
              <a:rPr lang="ro-RO" dirty="0" smtClean="0"/>
              <a:t>modiﬁcările </a:t>
            </a:r>
            <a:r>
              <a:rPr lang="ro-RO" dirty="0"/>
              <a:t>parametrilor în studiu vor ﬁ  transmise programului apelant.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23987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7891" y="1706418"/>
            <a:ext cx="5527099" cy="45719"/>
          </a:xfrm>
        </p:spPr>
        <p:txBody>
          <a:bodyPr>
            <a:normAutofit fontScale="90000"/>
          </a:bodyPr>
          <a:lstStyle/>
          <a:p>
            <a:pPr algn="l"/>
            <a:r>
              <a:rPr lang="ro-RO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Observații</a:t>
            </a:r>
            <a:endParaRPr lang="ru-RU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4619" y="1881909"/>
            <a:ext cx="10815781" cy="5560291"/>
          </a:xfrm>
        </p:spPr>
        <p:txBody>
          <a:bodyPr>
            <a:normAutofit/>
          </a:bodyPr>
          <a:lstStyle/>
          <a:p>
            <a:pPr algn="l"/>
            <a:r>
              <a:rPr lang="ro-RO" b="1" dirty="0" smtClean="0"/>
              <a:t>1)</a:t>
            </a:r>
            <a:r>
              <a:rPr lang="ro-RO" dirty="0" smtClean="0"/>
              <a:t>O procedură </a:t>
            </a:r>
            <a:r>
              <a:rPr lang="ro-RO" dirty="0"/>
              <a:t>are o structura </a:t>
            </a:r>
            <a:r>
              <a:rPr lang="ro-RO" dirty="0" smtClean="0"/>
              <a:t>asemănătoare </a:t>
            </a:r>
            <a:r>
              <a:rPr lang="ro-RO" dirty="0"/>
              <a:t>cu a unui </a:t>
            </a:r>
            <a:r>
              <a:rPr lang="ro-RO" dirty="0" smtClean="0"/>
              <a:t>program </a:t>
            </a:r>
            <a:r>
              <a:rPr lang="ro-RO" dirty="0"/>
              <a:t>diferit doar prin </a:t>
            </a:r>
            <a:r>
              <a:rPr lang="ro-RO" dirty="0" smtClean="0"/>
              <a:t>antet (instructiunea de </a:t>
            </a:r>
            <a:r>
              <a:rPr lang="ro-RO" dirty="0"/>
              <a:t>î</a:t>
            </a:r>
            <a:r>
              <a:rPr lang="ro-RO" dirty="0" smtClean="0"/>
              <a:t>nceput).</a:t>
            </a:r>
          </a:p>
          <a:p>
            <a:pPr algn="l"/>
            <a:r>
              <a:rPr lang="ro-RO" b="1" dirty="0" smtClean="0"/>
              <a:t>2)</a:t>
            </a:r>
            <a:r>
              <a:rPr lang="ro-RO" dirty="0"/>
              <a:t>Î</a:t>
            </a:r>
            <a:r>
              <a:rPr lang="ro-RO" dirty="0" smtClean="0"/>
              <a:t>ntr-o declarație </a:t>
            </a:r>
            <a:r>
              <a:rPr lang="ro-RO" dirty="0"/>
              <a:t>de </a:t>
            </a:r>
            <a:r>
              <a:rPr lang="ro-RO" dirty="0" smtClean="0"/>
              <a:t>procedură </a:t>
            </a:r>
            <a:r>
              <a:rPr lang="ro-RO" dirty="0"/>
              <a:t>sunt </a:t>
            </a:r>
            <a:r>
              <a:rPr lang="ro-RO" dirty="0" smtClean="0"/>
              <a:t>obligatorii </a:t>
            </a:r>
            <a:r>
              <a:rPr lang="ro-RO" dirty="0"/>
              <a:t>doar antetul de </a:t>
            </a:r>
            <a:r>
              <a:rPr lang="ro-RO" dirty="0" smtClean="0"/>
              <a:t>procedură și instrucțiunea compusă BEGIN....END.</a:t>
            </a:r>
          </a:p>
          <a:p>
            <a:pPr algn="l"/>
            <a:r>
              <a:rPr lang="ro-RO" b="1" dirty="0" smtClean="0"/>
              <a:t>3)</a:t>
            </a:r>
            <a:r>
              <a:rPr lang="ro-RO" dirty="0" smtClean="0"/>
              <a:t>Orice</a:t>
            </a:r>
            <a:r>
              <a:rPr lang="ro-RO" dirty="0"/>
              <a:t> identificator folosit in z</a:t>
            </a:r>
            <a:r>
              <a:rPr lang="ro-RO" dirty="0" smtClean="0"/>
              <a:t>ona </a:t>
            </a:r>
            <a:r>
              <a:rPr lang="ro-RO" dirty="0"/>
              <a:t>de </a:t>
            </a:r>
            <a:r>
              <a:rPr lang="ro-RO" dirty="0" smtClean="0"/>
              <a:t>instrucțiuni</a:t>
            </a:r>
            <a:r>
              <a:rPr lang="ro-RO" dirty="0"/>
              <a:t> </a:t>
            </a:r>
            <a:r>
              <a:rPr lang="ro-RO" dirty="0" smtClean="0"/>
              <a:t>a procedurii, exceptând</a:t>
            </a:r>
            <a:r>
              <a:rPr lang="ro-RO" dirty="0"/>
              <a:t> parametrii formali, </a:t>
            </a:r>
            <a:r>
              <a:rPr lang="ro-RO" dirty="0" smtClean="0"/>
              <a:t> </a:t>
            </a:r>
            <a:r>
              <a:rPr lang="ro-RO" dirty="0"/>
              <a:t> trebuie </a:t>
            </a:r>
            <a:r>
              <a:rPr lang="ro-RO" dirty="0" smtClean="0"/>
              <a:t>să</a:t>
            </a:r>
            <a:r>
              <a:rPr lang="ro-RO" dirty="0"/>
              <a:t> fie declarat fie in </a:t>
            </a:r>
            <a:r>
              <a:rPr lang="ro-RO" dirty="0" smtClean="0"/>
              <a:t>secțiunea</a:t>
            </a:r>
            <a:r>
              <a:rPr lang="ro-RO" dirty="0"/>
              <a:t> de </a:t>
            </a:r>
            <a:r>
              <a:rPr lang="ro-RO" dirty="0" smtClean="0"/>
              <a:t>declarații</a:t>
            </a:r>
            <a:r>
              <a:rPr lang="ro-RO" dirty="0"/>
              <a:t> a </a:t>
            </a:r>
            <a:r>
              <a:rPr lang="ro-RO" dirty="0" smtClean="0"/>
              <a:t>procedurii (când</a:t>
            </a:r>
            <a:r>
              <a:rPr lang="ro-RO" dirty="0"/>
              <a:t> are valoare </a:t>
            </a:r>
            <a:r>
              <a:rPr lang="ro-RO" dirty="0" smtClean="0"/>
              <a:t>locală-numai</a:t>
            </a:r>
            <a:r>
              <a:rPr lang="ro-RO" dirty="0"/>
              <a:t> in corpul procedurii), fie in </a:t>
            </a:r>
            <a:r>
              <a:rPr lang="ro-RO" dirty="0" smtClean="0"/>
              <a:t>programul din care </a:t>
            </a:r>
            <a:r>
              <a:rPr lang="ro-RO" dirty="0"/>
              <a:t>face parte procedura </a:t>
            </a:r>
            <a:r>
              <a:rPr lang="ro-RO" dirty="0" smtClean="0"/>
              <a:t>în </a:t>
            </a:r>
            <a:r>
              <a:rPr lang="ro-RO" dirty="0"/>
              <a:t>care </a:t>
            </a:r>
            <a:r>
              <a:rPr lang="ro-RO" dirty="0" smtClean="0"/>
              <a:t>ca</a:t>
            </a:r>
            <a:r>
              <a:rPr lang="ro-RO" dirty="0"/>
              <a:t> </a:t>
            </a:r>
            <a:r>
              <a:rPr lang="ro-RO" dirty="0" smtClean="0"/>
              <a:t>variabilă </a:t>
            </a:r>
            <a:r>
              <a:rPr lang="ro-RO" dirty="0"/>
              <a:t>are valoare </a:t>
            </a:r>
            <a:r>
              <a:rPr lang="ro-RO" dirty="0" smtClean="0"/>
              <a:t>gloablă –dacă aceiasi variabilă </a:t>
            </a:r>
            <a:r>
              <a:rPr lang="ro-RO" dirty="0"/>
              <a:t>nu este </a:t>
            </a:r>
            <a:r>
              <a:rPr lang="ro-RO" dirty="0" smtClean="0"/>
              <a:t>declarată </a:t>
            </a:r>
            <a:r>
              <a:rPr lang="ro-RO" dirty="0"/>
              <a:t>ș</a:t>
            </a:r>
            <a:r>
              <a:rPr lang="ro-RO" dirty="0" smtClean="0"/>
              <a:t>i</a:t>
            </a:r>
            <a:r>
              <a:rPr lang="ro-RO" dirty="0"/>
              <a:t> </a:t>
            </a:r>
            <a:r>
              <a:rPr lang="ro-RO" dirty="0" smtClean="0"/>
              <a:t>în procedură).</a:t>
            </a:r>
          </a:p>
          <a:p>
            <a:pPr algn="l"/>
            <a:r>
              <a:rPr lang="ro-RO" b="1" dirty="0" smtClean="0"/>
              <a:t>4)</a:t>
            </a:r>
            <a:r>
              <a:rPr lang="ro-RO" dirty="0" smtClean="0"/>
              <a:t>Dacă un </a:t>
            </a:r>
            <a:r>
              <a:rPr lang="ro-RO" dirty="0"/>
              <a:t>identificator cu </a:t>
            </a:r>
            <a:r>
              <a:rPr lang="ro-RO" dirty="0" smtClean="0"/>
              <a:t>același</a:t>
            </a:r>
            <a:r>
              <a:rPr lang="ro-RO" dirty="0"/>
              <a:t> nume </a:t>
            </a:r>
            <a:r>
              <a:rPr lang="ro-RO" dirty="0" smtClean="0"/>
              <a:t>figurea</a:t>
            </a:r>
            <a:r>
              <a:rPr lang="ro-RO" dirty="0"/>
              <a:t>z</a:t>
            </a:r>
            <a:r>
              <a:rPr lang="ro-RO" dirty="0" smtClean="0"/>
              <a:t>a și </a:t>
            </a:r>
            <a:r>
              <a:rPr lang="ro-RO" dirty="0"/>
              <a:t>este declarat </a:t>
            </a:r>
            <a:r>
              <a:rPr lang="ro-RO" dirty="0" smtClean="0"/>
              <a:t>și </a:t>
            </a:r>
            <a:r>
              <a:rPr lang="ro-RO" dirty="0"/>
              <a:t>în programul principal și în </a:t>
            </a:r>
            <a:r>
              <a:rPr lang="ro-RO" dirty="0" smtClean="0"/>
              <a:t>subprogram (procedura</a:t>
            </a:r>
            <a:r>
              <a:rPr lang="ro-RO" dirty="0"/>
              <a:t> </a:t>
            </a:r>
            <a:r>
              <a:rPr lang="ro-RO" dirty="0" smtClean="0"/>
              <a:t>funcție</a:t>
            </a:r>
            <a:r>
              <a:rPr lang="ro-RO" dirty="0"/>
              <a:t>), atunci </a:t>
            </a:r>
            <a:r>
              <a:rPr lang="ro-RO" dirty="0" smtClean="0"/>
              <a:t>semnificațiile</a:t>
            </a:r>
            <a:r>
              <a:rPr lang="ro-RO" dirty="0"/>
              <a:t> </a:t>
            </a:r>
            <a:r>
              <a:rPr lang="ro-RO" dirty="0" smtClean="0"/>
              <a:t>lui sunt </a:t>
            </a:r>
            <a:r>
              <a:rPr lang="ro-RO" dirty="0"/>
              <a:t>diferite in </a:t>
            </a:r>
            <a:r>
              <a:rPr lang="ro-RO" dirty="0" smtClean="0"/>
              <a:t>programul </a:t>
            </a:r>
            <a:r>
              <a:rPr lang="ro-RO" dirty="0"/>
              <a:t>principal si </a:t>
            </a:r>
            <a:r>
              <a:rPr lang="ro-RO" dirty="0" smtClean="0"/>
              <a:t>subprogram.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88778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9055" y="591127"/>
            <a:ext cx="9184696" cy="2496127"/>
          </a:xfrm>
        </p:spPr>
        <p:txBody>
          <a:bodyPr>
            <a:normAutofit fontScale="90000"/>
          </a:bodyPr>
          <a:lstStyle/>
          <a:p>
            <a:r>
              <a:rPr lang="ro-RO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bibliografice (referințe)</a:t>
            </a:r>
            <a:endParaRPr lang="ru-RU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12021" y="3087254"/>
            <a:ext cx="10018713" cy="3278910"/>
          </a:xfrm>
        </p:spPr>
        <p:txBody>
          <a:bodyPr/>
          <a:lstStyle/>
          <a:p>
            <a:pPr marL="342900" indent="-342900" algn="l">
              <a:buClr>
                <a:schemeClr val="tx1"/>
              </a:buClr>
              <a:buSzPct val="155000"/>
              <a:buFont typeface="Arial" panose="020B0604020202020204" pitchFamily="34" charset="0"/>
              <a:buChar char="•"/>
            </a:pPr>
            <a:r>
              <a:rPr lang="ro-RO" sz="2800" dirty="0" smtClean="0"/>
              <a:t>Manual de informatică pentru clasa 11-a/ Anatol Gremalschi</a:t>
            </a:r>
            <a:r>
              <a:rPr lang="en-US" sz="2800" dirty="0" smtClean="0"/>
              <a:t>; Min. </a:t>
            </a:r>
            <a:r>
              <a:rPr lang="en-US" sz="2800" dirty="0" err="1" smtClean="0"/>
              <a:t>Educa</a:t>
            </a:r>
            <a:r>
              <a:rPr lang="ro-RO" sz="2800" dirty="0" smtClean="0"/>
              <a:t>ției al Rep. Moldova. – Ch.</a:t>
            </a:r>
            <a:r>
              <a:rPr lang="en-US" sz="2800" dirty="0" smtClean="0"/>
              <a:t>:</a:t>
            </a:r>
            <a:r>
              <a:rPr lang="ro-RO" sz="2800" dirty="0" smtClean="0"/>
              <a:t>Î.E.P.Știința, 2014 (Tipografia </a:t>
            </a:r>
            <a:r>
              <a:rPr lang="en-US" sz="2800" dirty="0" smtClean="0"/>
              <a:t>“BALACRON” SRL).-192P. (</a:t>
            </a:r>
            <a:r>
              <a:rPr lang="en-US" sz="2800" dirty="0" err="1" smtClean="0"/>
              <a:t>Pagina</a:t>
            </a:r>
            <a:r>
              <a:rPr lang="en-US" sz="2800" dirty="0" smtClean="0"/>
              <a:t> 6,10,11)</a:t>
            </a:r>
            <a:endParaRPr lang="ro-RO" sz="2800" dirty="0" smtClean="0"/>
          </a:p>
          <a:p>
            <a:pPr marL="342900" indent="-342900" algn="l">
              <a:buClr>
                <a:schemeClr val="tx1"/>
              </a:buClr>
              <a:buSzPct val="155000"/>
              <a:buFont typeface="Arial" panose="020B0604020202020204" pitchFamily="34" charset="0"/>
              <a:buChar char="•"/>
            </a:pPr>
            <a:r>
              <a:rPr lang="en-US" sz="2800" dirty="0"/>
              <a:t>https://www.scribd.com/doc/185744109/Proceduri-Si-Functii-Proceduri-Pascal</a:t>
            </a:r>
            <a:endParaRPr lang="en-US" sz="2800" dirty="0" smtClean="0"/>
          </a:p>
          <a:p>
            <a:pPr marL="342900" indent="-342900" algn="l">
              <a:buClr>
                <a:schemeClr val="tx1"/>
              </a:buClr>
              <a:buSzPct val="155000"/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12975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637</TotalTime>
  <Words>355</Words>
  <Application>Microsoft Office PowerPoint</Application>
  <PresentationFormat>Широкоэкранный</PresentationFormat>
  <Paragraphs>47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Bahnschrift SemiBold SemiConden</vt:lpstr>
      <vt:lpstr>Calibri</vt:lpstr>
      <vt:lpstr>Corbel</vt:lpstr>
      <vt:lpstr>Параллакс</vt:lpstr>
      <vt:lpstr>PROCEDURI PASCAL</vt:lpstr>
      <vt:lpstr>Scop</vt:lpstr>
      <vt:lpstr>Obiective</vt:lpstr>
      <vt:lpstr>Definiție</vt:lpstr>
      <vt:lpstr>Sintaxa Procedurii O procedură Pascal poate avea una din următoarele sintaxe:   </vt:lpstr>
      <vt:lpstr>  -nume este un indentificator Pascal, unde și este numele procedurii;   -(l1:t1;…;ln: tn) reprezintă listele parametrilor formali și a tipurilor acestora,dacă mulțimea acestora nu e vidă; Parametrii formali dintr-o procedură se declară numai în antetul de procedură și nu în secțiunea declarației ca celelalte obiecte Pascal.  </vt:lpstr>
      <vt:lpstr>Noțiuni de Parametri</vt:lpstr>
      <vt:lpstr>Observații</vt:lpstr>
      <vt:lpstr>Date bibliografice (referințe)</vt:lpstr>
      <vt:lpstr>Mulțumesc pentru atenție!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PROCEDURI</dc:title>
  <dc:creator>Daniela Bet</dc:creator>
  <cp:lastModifiedBy>Daniela Bet</cp:lastModifiedBy>
  <cp:revision>20</cp:revision>
  <dcterms:created xsi:type="dcterms:W3CDTF">2018-11-10T14:45:38Z</dcterms:created>
  <dcterms:modified xsi:type="dcterms:W3CDTF">2018-12-05T04:14:18Z</dcterms:modified>
</cp:coreProperties>
</file>