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0" x="0"/>
            <a:ext cy="952499" cx="952499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02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4397525" x="100"/>
            <a:ext cy="2460300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type="ctrTitle"/>
          </p:nvPr>
        </p:nvSpPr>
        <p:spPr>
          <a:xfrm>
            <a:off y="344500" x="86975"/>
            <a:ext cy="3743700" cx="8953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72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@BetaNYC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72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Civic</a:t>
            </a:r>
            <a:r>
              <a:rPr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  </a:t>
            </a:r>
            <a:r>
              <a:rPr sz="68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Hacknight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wifi pwd “igeekallweek”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851825" x="235348"/>
            <a:ext cy="1551674" cx="393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13275" x="4622400"/>
            <a:ext cy="1628775" cx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0" x="99"/>
            <a:ext cy="952499" cx="9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y="2375100" x="191250"/>
            <a:ext cy="2107800" cx="87615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Meet your neighbor!</a:t>
            </a:r>
          </a:p>
          <a:p>
            <a:pPr rtl="0" lvl="0">
              <a:spcBef>
                <a:spcPts val="0"/>
              </a:spcBef>
              <a:buNone/>
            </a:pPr>
            <a:r>
              <a:rPr b="0"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3 mins, tops...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y="2921700" x="685800"/>
            <a:ext cy="10146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6000" lang="en" i="1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Time for lightning!</a:t>
            </a: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y="3351575" x="685800"/>
            <a:ext cy="30146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Name in bold</a:t>
            </a:r>
          </a:p>
          <a:p>
            <a:pPr algn="l" rtl="0" lvl="0">
              <a:spcBef>
                <a:spcPts val="0"/>
              </a:spcBef>
              <a:buNone/>
            </a:pPr>
            <a:r>
              <a:rPr b="0"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Project not in bold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y="3351575" x="685800"/>
            <a:ext cy="30146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Name in bold</a:t>
            </a:r>
          </a:p>
          <a:p>
            <a:pPr algn="l" rtl="0" lvl="0">
              <a:spcBef>
                <a:spcPts val="0"/>
              </a:spcBef>
              <a:buNone/>
            </a:pPr>
            <a:r>
              <a:rPr b="0"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Project not in bold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y="3351575" x="685800"/>
            <a:ext cy="30146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Name in bold</a:t>
            </a:r>
          </a:p>
          <a:p>
            <a:pPr algn="l" rtl="0" lvl="0">
              <a:spcBef>
                <a:spcPts val="0"/>
              </a:spcBef>
              <a:buNone/>
            </a:pPr>
            <a:r>
              <a:rPr b="0"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Project not in bold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780000" x="327575"/>
            <a:ext cy="5298000" cx="8470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Welcome!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rvo"/>
              <a:ea typeface="Arvo"/>
              <a:cs typeface="Arvo"/>
              <a:sym typeface="Arvo"/>
            </a:endParaRPr>
          </a:p>
          <a:p>
            <a:pPr rtl="0">
              <a:spcBef>
                <a:spcPts val="0"/>
              </a:spcBef>
              <a:buNone/>
            </a:pPr>
            <a:r>
              <a:rPr sz="55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We are dedicated to </a:t>
            </a:r>
          </a:p>
          <a:p>
            <a:pPr rtl="0">
              <a:spcBef>
                <a:spcPts val="0"/>
              </a:spcBef>
              <a:buNone/>
            </a:pPr>
            <a:r>
              <a:rPr sz="55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civic technology,</a:t>
            </a:r>
          </a:p>
          <a:p>
            <a:pPr rtl="0">
              <a:spcBef>
                <a:spcPts val="0"/>
              </a:spcBef>
              <a:buNone/>
            </a:pPr>
            <a:r>
              <a:rPr sz="55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smart communities &amp;</a:t>
            </a:r>
          </a:p>
          <a:p>
            <a:pPr rtl="0" lvl="0">
              <a:spcBef>
                <a:spcPts val="0"/>
              </a:spcBef>
              <a:buNone/>
            </a:pPr>
            <a:r>
              <a:rPr sz="55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government.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y="1151550" x="564000"/>
            <a:ext cy="4554900" cx="8015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We are building a </a:t>
            </a:r>
            <a:r>
              <a:rPr sz="6000" lang="en">
                <a:solidFill>
                  <a:srgbClr val="073763"/>
                </a:solidFill>
                <a:latin typeface="Arvo"/>
                <a:ea typeface="Arvo"/>
                <a:cs typeface="Arvo"/>
                <a:sym typeface="Arvo"/>
              </a:rPr>
              <a:t>sustainable a local civic technology </a:t>
            </a: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ecosystem...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y="1111050" x="564000"/>
            <a:ext cy="4635900" cx="8015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and building </a:t>
            </a:r>
          </a:p>
          <a:p>
            <a:pPr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21st Century interfaces </a:t>
            </a:r>
          </a:p>
          <a:p>
            <a:pPr rtl="0" lvl="0">
              <a:spcBef>
                <a:spcPts val="0"/>
              </a:spcBef>
              <a:buNone/>
            </a:pPr>
            <a:r>
              <a:rPr sz="6000" lang="en" i="1">
                <a:solidFill>
                  <a:srgbClr val="073763"/>
                </a:solidFill>
                <a:latin typeface="Arvo"/>
                <a:ea typeface="Arvo"/>
                <a:cs typeface="Arvo"/>
                <a:sym typeface="Arvo"/>
              </a:rPr>
              <a:t>with</a:t>
            </a: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 Government &amp; </a:t>
            </a:r>
          </a:p>
          <a:p>
            <a:pPr rtl="0" lvl="0">
              <a:spcBef>
                <a:spcPts val="0"/>
              </a:spcBef>
              <a:buNone/>
            </a:pPr>
            <a:r>
              <a:rPr sz="6000" lang="en" i="1">
                <a:solidFill>
                  <a:srgbClr val="073763"/>
                </a:solidFill>
                <a:latin typeface="Arvo"/>
                <a:ea typeface="Arvo"/>
                <a:cs typeface="Arvo"/>
                <a:sym typeface="Arvo"/>
              </a:rPr>
              <a:t>our</a:t>
            </a: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 neighbors.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/>
        </p:nvSpPr>
        <p:spPr>
          <a:xfrm>
            <a:off y="4684200" x="100"/>
            <a:ext cy="2173500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y="2045110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6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How?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y="4936850" x="403200"/>
            <a:ext cy="1476900" cx="833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indent="0" marL="0">
              <a:spcBef>
                <a:spcPts val="0"/>
              </a:spcBef>
              <a:buNone/>
            </a:pPr>
            <a:r>
              <a:rPr b="1" sz="4400" lang="en">
                <a:solidFill>
                  <a:srgbClr val="CC0000"/>
                </a:solidFill>
                <a:latin typeface="Arvo"/>
                <a:ea typeface="Arvo"/>
                <a:cs typeface="Arvo"/>
                <a:sym typeface="Arvo"/>
              </a:rPr>
              <a:t>Education,  Events,  Tools,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b="1" sz="4800" lang="en">
                <a:solidFill>
                  <a:srgbClr val="CC0000"/>
                </a:solidFill>
                <a:latin typeface="Arvo"/>
                <a:ea typeface="Arvo"/>
                <a:cs typeface="Arvo"/>
                <a:sym typeface="Arvo"/>
              </a:rPr>
              <a:t>Advocacy,  &amp;  Safe space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y="952500" x="204300"/>
            <a:ext cy="5031000" cx="8735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72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WINS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0" sz="20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The People’s Roadmap to a Digital City - NYCroadmap.us - 2013.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sz="2000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0" sz="20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Passage of NYC’s Open Data Law, Local Law 11 of 2012.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0" sz="20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Passage of Agency Webcasting Law, 2013.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0" sz="20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Passage of OpenLaw and City Record online laws, 2014.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0" sz="20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Getting the City Council to adopt a number of Gov 2.0 rules, 2014.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sz="2000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0" sz="20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Mayor’s Vision Zero report detailing improved crash data, 2014.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0" sz="20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Liberation of ACRIS and PLUTO datasets, 2013.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sz="2000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0" sz="20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Code for America’s Brigades adopting “safe space” practices, 2013.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0" sz="20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Six months of events on CitiBikeNYC and #BikeNYC data;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0" sz="20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Release of Citibike NYC trip data, 2013.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0" sz="20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A collection of bike share open data best practices, 2013.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99"/>
            <a:ext cy="952499" cx="9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y="813404" x="685800"/>
            <a:ext cy="18492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Connect with us!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y="1848750" x="918850"/>
            <a:ext cy="4251899" cx="7539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36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Dev List:   </a:t>
            </a:r>
          </a:p>
          <a:p>
            <a:pPr algn="l" rtl="0" lv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36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bit.ly/betanyc-dev</a:t>
            </a:r>
          </a:p>
          <a:p>
            <a:pPr algn="l"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36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Facebook Group</a:t>
            </a:r>
            <a:r>
              <a:rPr sz="36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: </a:t>
            </a:r>
          </a:p>
          <a:p>
            <a:pPr algn="l" rtl="0" indent="45720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36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facebook.com/groups/betanyc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Projects Page:</a:t>
            </a:r>
          </a:p>
          <a:p>
            <a:pPr algn="l" rtl="0" lvl="0" indent="457200">
              <a:spcBef>
                <a:spcPts val="0"/>
              </a:spcBef>
              <a:buNone/>
            </a:pPr>
            <a:r>
              <a:rPr sz="3600" lang="en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rPr>
              <a:t>projects.BetaNYC.us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y="1587749" x="685800"/>
            <a:ext cy="368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Community</a:t>
            </a:r>
          </a:p>
          <a:p>
            <a:pPr algn="l" rt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announcements</a:t>
            </a:r>
          </a:p>
          <a:p>
            <a:pPr algn="l"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&amp; new member introductions 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9FD3"/>
        </a:solidFill>
      </p:bgPr>
    </p:bg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y="3238841" x="685800"/>
            <a:ext cy="9021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6000"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Leave announcements as a comment on the meetup page...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