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884"/>
  </p:normalViewPr>
  <p:slideViewPr>
    <p:cSldViewPr snapToGrid="0" snapToObjects="1">
      <p:cViewPr varScale="1">
        <p:scale>
          <a:sx n="95" d="100"/>
          <a:sy n="95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xiaolongedwardli/Downloads/HEAT_after_2012-4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xiaolongedwardli/Downloads/HEAT_after_2012-4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xiaolongedwardli/Downloads/HEAT_after_2012-5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Users/xiaolongedwardli/Downloads/HEAT_after_2012-5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localhost/Users/xiaolongedwardli/Downloads/HEAT_after_2012-3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localhost/Users/xiaolongedwardli/Downloads/HEAT_after_2012-3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localhost/Users/xiaolongedwardli/Library/Containers/com.microsoft.Excel/Data/Library/Preferences/AutoRecovery/HEAT_after_2012-3%20(version%201).xlsb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localhost/Users/xiaolongedwardli/Library/Containers/com.microsoft.Excel/Data/Library/Preferences/AutoRecovery/HEAT_after_2012-3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dirty="0"/>
              <a:t>2012 CB03 </a:t>
            </a:r>
            <a:r>
              <a:rPr lang="en-US" sz="1800" dirty="0" smtClean="0"/>
              <a:t>Heating </a:t>
            </a:r>
            <a:r>
              <a:rPr lang="en-US" sz="1800" dirty="0"/>
              <a:t>complains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Sheet2!$A$6:$A$17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Sheet2!$B$6:$B$17</c:f>
              <c:numCache>
                <c:formatCode>General</c:formatCode>
                <c:ptCount val="12"/>
              </c:numCache>
            </c:numRef>
          </c:val>
        </c:ser>
        <c:ser>
          <c:idx val="1"/>
          <c:order val="1"/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Sheet2!$A$6:$A$17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Sheet2!$C$6:$C$17</c:f>
              <c:numCache>
                <c:formatCode>General</c:formatCode>
                <c:ptCount val="12"/>
                <c:pt idx="0">
                  <c:v>513.0</c:v>
                </c:pt>
                <c:pt idx="1">
                  <c:v>319.0</c:v>
                </c:pt>
                <c:pt idx="2">
                  <c:v>184.0</c:v>
                </c:pt>
                <c:pt idx="3">
                  <c:v>188.0</c:v>
                </c:pt>
                <c:pt idx="4">
                  <c:v>67.0</c:v>
                </c:pt>
                <c:pt idx="5">
                  <c:v>62.0</c:v>
                </c:pt>
                <c:pt idx="6">
                  <c:v>29.0</c:v>
                </c:pt>
                <c:pt idx="7">
                  <c:v>34.0</c:v>
                </c:pt>
                <c:pt idx="8">
                  <c:v>30.0</c:v>
                </c:pt>
                <c:pt idx="9">
                  <c:v>233.0</c:v>
                </c:pt>
                <c:pt idx="10">
                  <c:v>1171.0</c:v>
                </c:pt>
                <c:pt idx="11">
                  <c:v>514.0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00810880"/>
        <c:axId val="-2137022080"/>
      </c:barChart>
      <c:catAx>
        <c:axId val="210081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022080"/>
        <c:crosses val="autoZero"/>
        <c:auto val="1"/>
        <c:lblAlgn val="ctr"/>
        <c:lblOffset val="100"/>
        <c:noMultiLvlLbl val="0"/>
      </c:catAx>
      <c:valAx>
        <c:axId val="-213702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081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dirty="0"/>
              <a:t>2013 CB03 Heating complains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Sheet2!$A$19:$A$30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Sheet2!$B$19:$B$30</c:f>
              <c:numCache>
                <c:formatCode>General</c:formatCode>
                <c:ptCount val="12"/>
              </c:numCache>
            </c:numRef>
          </c:val>
        </c:ser>
        <c:ser>
          <c:idx val="1"/>
          <c:order val="1"/>
          <c:spPr>
            <a:solidFill>
              <a:srgbClr val="FFFF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Sheet2!$A$19:$A$30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Sheet2!$C$19:$C$30</c:f>
              <c:numCache>
                <c:formatCode>General</c:formatCode>
                <c:ptCount val="12"/>
                <c:pt idx="0">
                  <c:v>304.0</c:v>
                </c:pt>
                <c:pt idx="1">
                  <c:v>234.0</c:v>
                </c:pt>
                <c:pt idx="2">
                  <c:v>353.0</c:v>
                </c:pt>
                <c:pt idx="3">
                  <c:v>151.0</c:v>
                </c:pt>
                <c:pt idx="4">
                  <c:v>162.0</c:v>
                </c:pt>
                <c:pt idx="5">
                  <c:v>57.0</c:v>
                </c:pt>
                <c:pt idx="6">
                  <c:v>54.0</c:v>
                </c:pt>
                <c:pt idx="7">
                  <c:v>30.0</c:v>
                </c:pt>
                <c:pt idx="8">
                  <c:v>23.0</c:v>
                </c:pt>
                <c:pt idx="9">
                  <c:v>248.0</c:v>
                </c:pt>
                <c:pt idx="10">
                  <c:v>599.0</c:v>
                </c:pt>
                <c:pt idx="11">
                  <c:v>521.0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2137971040"/>
        <c:axId val="-2137967680"/>
      </c:barChart>
      <c:catAx>
        <c:axId val="-213797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967680"/>
        <c:crosses val="autoZero"/>
        <c:auto val="1"/>
        <c:lblAlgn val="ctr"/>
        <c:lblOffset val="100"/>
        <c:noMultiLvlLbl val="0"/>
      </c:catAx>
      <c:valAx>
        <c:axId val="-2137967680"/>
        <c:scaling>
          <c:orientation val="minMax"/>
          <c:max val="1400.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7971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2014 CB03 Heating/(Heat)hot water complains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6066993972737"/>
          <c:y val="0.123935258092738"/>
          <c:w val="0.811271007384801"/>
          <c:h val="0.81759550889472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FF40FF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Sheet1!$A$32:$A$43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Sheet1!$B$32:$B$43</c:f>
              <c:numCache>
                <c:formatCode>General</c:formatCode>
                <c:ptCount val="12"/>
                <c:pt idx="2">
                  <c:v>65.0</c:v>
                </c:pt>
                <c:pt idx="3">
                  <c:v>51.0</c:v>
                </c:pt>
                <c:pt idx="4">
                  <c:v>20.0</c:v>
                </c:pt>
                <c:pt idx="5">
                  <c:v>22.0</c:v>
                </c:pt>
                <c:pt idx="6">
                  <c:v>9.0</c:v>
                </c:pt>
                <c:pt idx="7">
                  <c:v>5.0</c:v>
                </c:pt>
                <c:pt idx="8">
                  <c:v>8.0</c:v>
                </c:pt>
                <c:pt idx="9">
                  <c:v>84.0</c:v>
                </c:pt>
                <c:pt idx="10">
                  <c:v>171.0</c:v>
                </c:pt>
                <c:pt idx="11">
                  <c:v>165.0</c:v>
                </c:pt>
              </c:numCache>
            </c:numRef>
          </c:val>
        </c:ser>
        <c:ser>
          <c:idx val="1"/>
          <c:order val="1"/>
          <c:spPr>
            <a:solidFill>
              <a:srgbClr val="7030A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Sheet1!$A$32:$A$43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Sheet1!$C$32:$C$43</c:f>
              <c:numCache>
                <c:formatCode>General</c:formatCode>
                <c:ptCount val="12"/>
                <c:pt idx="2">
                  <c:v>143.0</c:v>
                </c:pt>
                <c:pt idx="3">
                  <c:v>168.0</c:v>
                </c:pt>
                <c:pt idx="4">
                  <c:v>55.0</c:v>
                </c:pt>
                <c:pt idx="5">
                  <c:v>26.0</c:v>
                </c:pt>
                <c:pt idx="6">
                  <c:v>23.0</c:v>
                </c:pt>
                <c:pt idx="7">
                  <c:v>14.0</c:v>
                </c:pt>
                <c:pt idx="8">
                  <c:v>17.0</c:v>
                </c:pt>
                <c:pt idx="9">
                  <c:v>194.0</c:v>
                </c:pt>
                <c:pt idx="10">
                  <c:v>487.0</c:v>
                </c:pt>
                <c:pt idx="11">
                  <c:v>282.0</c:v>
                </c:pt>
              </c:numCache>
            </c:numRef>
          </c:val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cat>
            <c:strRef>
              <c:f>Sheet1!$A$32:$A$43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Sheet1!$D$32:$D$43</c:f>
              <c:numCache>
                <c:formatCode>General</c:formatCode>
                <c:ptCount val="12"/>
                <c:pt idx="0">
                  <c:v>662.0</c:v>
                </c:pt>
                <c:pt idx="1">
                  <c:v>355.0</c:v>
                </c:pt>
                <c:pt idx="2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00779168"/>
        <c:axId val="2100782560"/>
      </c:barChart>
      <c:catAx>
        <c:axId val="210077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0782560"/>
        <c:crosses val="autoZero"/>
        <c:auto val="1"/>
        <c:lblAlgn val="ctr"/>
        <c:lblOffset val="100"/>
        <c:noMultiLvlLbl val="0"/>
      </c:catAx>
      <c:valAx>
        <c:axId val="2100782560"/>
        <c:scaling>
          <c:orientation val="minMax"/>
          <c:max val="1400.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077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>
        <c:manualLayout>
          <c:xMode val="edge"/>
          <c:yMode val="edge"/>
          <c:x val="0.195047475541356"/>
          <c:y val="0.172453484981044"/>
          <c:w val="0.528886589467345"/>
          <c:h val="0.03495392242636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dirty="0"/>
              <a:t>2015 CB03 Heat/hot water complains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130055658074"/>
          <c:y val="0.116777777777778"/>
          <c:w val="0.804011899426592"/>
          <c:h val="0.81734558180227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Sheet1!$A$45:$A$55</c:f>
              <c:strCache>
                <c:ptCount val="11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</c:strCache>
            </c:strRef>
          </c:cat>
          <c:val>
            <c:numRef>
              <c:f>Sheet1!$B$45:$B$55</c:f>
              <c:numCache>
                <c:formatCode>General</c:formatCode>
                <c:ptCount val="11"/>
                <c:pt idx="0">
                  <c:v>264.0</c:v>
                </c:pt>
                <c:pt idx="1">
                  <c:v>235.0</c:v>
                </c:pt>
                <c:pt idx="2">
                  <c:v>77.0</c:v>
                </c:pt>
                <c:pt idx="3">
                  <c:v>50.0</c:v>
                </c:pt>
                <c:pt idx="4">
                  <c:v>41.0</c:v>
                </c:pt>
                <c:pt idx="5">
                  <c:v>14.0</c:v>
                </c:pt>
                <c:pt idx="6">
                  <c:v>15.0</c:v>
                </c:pt>
                <c:pt idx="7">
                  <c:v>12.0</c:v>
                </c:pt>
                <c:pt idx="8">
                  <c:v>13.0</c:v>
                </c:pt>
                <c:pt idx="9">
                  <c:v>99.0</c:v>
                </c:pt>
                <c:pt idx="10">
                  <c:v>57.0</c:v>
                </c:pt>
              </c:numCache>
            </c:numRef>
          </c:val>
        </c:ser>
        <c:ser>
          <c:idx val="1"/>
          <c:order val="1"/>
          <c:spPr>
            <a:solidFill>
              <a:srgbClr val="00B05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Sheet1!$A$45:$A$55</c:f>
              <c:strCache>
                <c:ptCount val="11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</c:strCache>
            </c:strRef>
          </c:cat>
          <c:val>
            <c:numRef>
              <c:f>Sheet1!$C$45:$C$55</c:f>
              <c:numCache>
                <c:formatCode>General</c:formatCode>
                <c:ptCount val="11"/>
                <c:pt idx="0">
                  <c:v>474.0</c:v>
                </c:pt>
                <c:pt idx="1">
                  <c:v>437.0</c:v>
                </c:pt>
                <c:pt idx="2">
                  <c:v>254.0</c:v>
                </c:pt>
                <c:pt idx="3">
                  <c:v>251.0</c:v>
                </c:pt>
                <c:pt idx="4">
                  <c:v>135.0</c:v>
                </c:pt>
                <c:pt idx="5">
                  <c:v>49.0</c:v>
                </c:pt>
                <c:pt idx="6">
                  <c:v>47.0</c:v>
                </c:pt>
                <c:pt idx="7">
                  <c:v>38.0</c:v>
                </c:pt>
                <c:pt idx="8">
                  <c:v>35.0</c:v>
                </c:pt>
                <c:pt idx="9">
                  <c:v>417.0</c:v>
                </c:pt>
                <c:pt idx="10">
                  <c:v>217.0</c:v>
                </c:pt>
              </c:numCache>
            </c:numRef>
          </c:val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Sheet1!$A$45:$A$55</c:f>
              <c:strCache>
                <c:ptCount val="11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</c:strCache>
            </c:strRef>
          </c:cat>
          <c:val>
            <c:numRef>
              <c:f>Sheet1!$D$45:$D$55</c:f>
              <c:numCache>
                <c:formatCode>General</c:formatCode>
                <c:ptCount val="11"/>
              </c:numCache>
            </c:numRef>
          </c:val>
        </c:ser>
        <c:ser>
          <c:idx val="3"/>
          <c:order val="3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Sheet1!$A$45:$A$55</c:f>
              <c:strCache>
                <c:ptCount val="11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</c:strCache>
            </c:strRef>
          </c:cat>
          <c:val>
            <c:numRef>
              <c:f>Sheet1!$E$45:$E$55</c:f>
              <c:numCache>
                <c:formatCode>General</c:formatCode>
                <c:ptCount val="11"/>
              </c:numCache>
            </c:numRef>
          </c:val>
        </c:ser>
        <c:ser>
          <c:idx val="4"/>
          <c:order val="4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Sheet1!$A$45:$A$55</c:f>
              <c:strCache>
                <c:ptCount val="11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</c:strCache>
            </c:strRef>
          </c:cat>
          <c:val>
            <c:numRef>
              <c:f>Sheet1!$F$45:$F$55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2065569760"/>
        <c:axId val="2065573088"/>
      </c:barChart>
      <c:catAx>
        <c:axId val="2065569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573088"/>
        <c:crosses val="autoZero"/>
        <c:auto val="1"/>
        <c:lblAlgn val="ctr"/>
        <c:lblOffset val="100"/>
        <c:noMultiLvlLbl val="0"/>
      </c:catAx>
      <c:valAx>
        <c:axId val="2065573088"/>
        <c:scaling>
          <c:orientation val="minMax"/>
          <c:max val="1400.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569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ayout>
        <c:manualLayout>
          <c:xMode val="edge"/>
          <c:yMode val="edge"/>
          <c:x val="0.096273926628594"/>
          <c:y val="0.150231262758822"/>
          <c:w val="0.899999966876109"/>
          <c:h val="0.03495392242636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Top 10 </a:t>
            </a:r>
            <a:r>
              <a:rPr lang="en-US" dirty="0" smtClean="0"/>
              <a:t>address </a:t>
            </a:r>
            <a:r>
              <a:rPr lang="en-US" dirty="0"/>
              <a:t>complains from(2012-2015.Nov)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Sheet1!$A$4:$A$13</c:f>
              <c:strCache>
                <c:ptCount val="10"/>
                <c:pt idx="0">
                  <c:v>510 EAST 6 STREET</c:v>
                </c:pt>
                <c:pt idx="1">
                  <c:v>26 1 AVENUE</c:v>
                </c:pt>
                <c:pt idx="2">
                  <c:v>621 WATER STREET</c:v>
                </c:pt>
                <c:pt idx="3">
                  <c:v>188 AVENUE A</c:v>
                </c:pt>
                <c:pt idx="4">
                  <c:v>239 FRONT HENRY STREET</c:v>
                </c:pt>
                <c:pt idx="5">
                  <c:v>153 NORFOLK STREET</c:v>
                </c:pt>
                <c:pt idx="6">
                  <c:v>128 2 AVENUE</c:v>
                </c:pt>
                <c:pt idx="7">
                  <c:v>32 EAST 2 STREET</c:v>
                </c:pt>
                <c:pt idx="8">
                  <c:v>197 MADISON STREET</c:v>
                </c:pt>
                <c:pt idx="9">
                  <c:v>161 ORCHARD STREET</c:v>
                </c:pt>
              </c:strCache>
            </c:strRef>
          </c:cat>
          <c:val>
            <c:numRef>
              <c:f>Sheet1!$B$4:$B$13</c:f>
              <c:numCache>
                <c:formatCode>General</c:formatCode>
                <c:ptCount val="10"/>
                <c:pt idx="0">
                  <c:v>238.0</c:v>
                </c:pt>
                <c:pt idx="1">
                  <c:v>190.0</c:v>
                </c:pt>
                <c:pt idx="2">
                  <c:v>160.0</c:v>
                </c:pt>
                <c:pt idx="3">
                  <c:v>140.0</c:v>
                </c:pt>
                <c:pt idx="4">
                  <c:v>129.0</c:v>
                </c:pt>
                <c:pt idx="5">
                  <c:v>125.0</c:v>
                </c:pt>
                <c:pt idx="6">
                  <c:v>107.0</c:v>
                </c:pt>
                <c:pt idx="7">
                  <c:v>104.0</c:v>
                </c:pt>
                <c:pt idx="8">
                  <c:v>94.0</c:v>
                </c:pt>
                <c:pt idx="9">
                  <c:v>90.0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65643568"/>
        <c:axId val="2065646864"/>
      </c:barChart>
      <c:catAx>
        <c:axId val="206564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646864"/>
        <c:crosses val="autoZero"/>
        <c:auto val="1"/>
        <c:lblAlgn val="ctr"/>
        <c:lblOffset val="100"/>
        <c:noMultiLvlLbl val="0"/>
      </c:catAx>
      <c:valAx>
        <c:axId val="206564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64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 dirty="0"/>
              <a:t>510E 6th </a:t>
            </a:r>
            <a:r>
              <a:rPr lang="en-US" sz="2400" dirty="0" smtClean="0"/>
              <a:t>2012-2015</a:t>
            </a:r>
            <a:endParaRPr lang="en-US" sz="2400" dirty="0"/>
          </a:p>
        </c:rich>
      </c:tx>
      <c:layout>
        <c:manualLayout>
          <c:xMode val="edge"/>
          <c:yMode val="edge"/>
          <c:x val="0.224974415165358"/>
          <c:y val="0.02186687399633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876233948964006"/>
          <c:y val="0.0913543518955787"/>
          <c:w val="0.874585898779047"/>
          <c:h val="0.83519559280849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Pt>
            <c:idx val="1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4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5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6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7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9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(Sheet5!$A$5:$A$15,Sheet5!$A$17:$A$23,Sheet5!$A$25,Sheet5!$A$27:$A$29)</c:f>
              <c:strCache>
                <c:ptCount val="22"/>
                <c:pt idx="0">
                  <c:v>Jan</c:v>
                </c:pt>
                <c:pt idx="1">
                  <c:v>Feb</c:v>
                </c:pt>
                <c:pt idx="2">
                  <c:v>Apr</c:v>
                </c:pt>
                <c:pt idx="3">
                  <c:v>May</c:v>
                </c:pt>
                <c:pt idx="4">
                  <c:v>Jun</c:v>
                </c:pt>
                <c:pt idx="5">
                  <c:v>Jul</c:v>
                </c:pt>
                <c:pt idx="6">
                  <c:v>Aug</c:v>
                </c:pt>
                <c:pt idx="7">
                  <c:v>Sep</c:v>
                </c:pt>
                <c:pt idx="8">
                  <c:v>Oct</c:v>
                </c:pt>
                <c:pt idx="9">
                  <c:v>Nov</c:v>
                </c:pt>
                <c:pt idx="10">
                  <c:v>Dec</c:v>
                </c:pt>
                <c:pt idx="11">
                  <c:v>Jan</c:v>
                </c:pt>
                <c:pt idx="12">
                  <c:v>Feb</c:v>
                </c:pt>
                <c:pt idx="13">
                  <c:v>Mar</c:v>
                </c:pt>
                <c:pt idx="14">
                  <c:v>Apr</c:v>
                </c:pt>
                <c:pt idx="15">
                  <c:v>May</c:v>
                </c:pt>
                <c:pt idx="16">
                  <c:v>Jun</c:v>
                </c:pt>
                <c:pt idx="17">
                  <c:v>Jul</c:v>
                </c:pt>
                <c:pt idx="18">
                  <c:v>Dec</c:v>
                </c:pt>
                <c:pt idx="19">
                  <c:v>Jan</c:v>
                </c:pt>
                <c:pt idx="20">
                  <c:v>Mar</c:v>
                </c:pt>
                <c:pt idx="21">
                  <c:v>Apr</c:v>
                </c:pt>
              </c:strCache>
            </c:strRef>
          </c:cat>
          <c:val>
            <c:numRef>
              <c:f>(Sheet5!$B$5:$B$15,Sheet5!$B$17:$B$23,Sheet5!$B$25,Sheet5!$B$27:$B$29)</c:f>
              <c:numCache>
                <c:formatCode>General</c:formatCode>
                <c:ptCount val="22"/>
                <c:pt idx="0">
                  <c:v>11.0</c:v>
                </c:pt>
                <c:pt idx="1">
                  <c:v>6.0</c:v>
                </c:pt>
                <c:pt idx="2">
                  <c:v>3.0</c:v>
                </c:pt>
                <c:pt idx="3">
                  <c:v>5.0</c:v>
                </c:pt>
                <c:pt idx="4">
                  <c:v>2.0</c:v>
                </c:pt>
                <c:pt idx="5">
                  <c:v>9.0</c:v>
                </c:pt>
                <c:pt idx="6">
                  <c:v>4.0</c:v>
                </c:pt>
                <c:pt idx="7">
                  <c:v>4.0</c:v>
                </c:pt>
                <c:pt idx="8">
                  <c:v>1.0</c:v>
                </c:pt>
                <c:pt idx="9">
                  <c:v>37.0</c:v>
                </c:pt>
                <c:pt idx="10">
                  <c:v>20.0</c:v>
                </c:pt>
                <c:pt idx="11">
                  <c:v>40.0</c:v>
                </c:pt>
                <c:pt idx="12">
                  <c:v>36.0</c:v>
                </c:pt>
                <c:pt idx="13">
                  <c:v>13.0</c:v>
                </c:pt>
                <c:pt idx="14">
                  <c:v>7.0</c:v>
                </c:pt>
                <c:pt idx="15">
                  <c:v>12.0</c:v>
                </c:pt>
                <c:pt idx="16">
                  <c:v>24.0</c:v>
                </c:pt>
                <c:pt idx="17">
                  <c:v>1.0</c:v>
                </c:pt>
                <c:pt idx="18">
                  <c:v>1.0</c:v>
                </c:pt>
                <c:pt idx="19">
                  <c:v>2.0</c:v>
                </c:pt>
                <c:pt idx="20">
                  <c:v>1.0</c:v>
                </c:pt>
                <c:pt idx="21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65526624"/>
        <c:axId val="2065529984"/>
      </c:barChart>
      <c:catAx>
        <c:axId val="206552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529984"/>
        <c:crosses val="autoZero"/>
        <c:auto val="1"/>
        <c:lblAlgn val="ctr"/>
        <c:lblOffset val="100"/>
        <c:noMultiLvlLbl val="0"/>
      </c:catAx>
      <c:valAx>
        <c:axId val="206552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526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 dirty="0"/>
              <a:t>621 Water St. </a:t>
            </a:r>
            <a:r>
              <a:rPr lang="en-US" sz="2400" dirty="0" smtClean="0"/>
              <a:t>2013-2015</a:t>
            </a:r>
            <a:endParaRPr lang="en-US" sz="2400" dirty="0"/>
          </a:p>
        </c:rich>
      </c:tx>
      <c:layout>
        <c:manualLayout>
          <c:xMode val="edge"/>
          <c:yMode val="edge"/>
          <c:x val="0.138288507997971"/>
          <c:y val="0.01648251725675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29778181933049"/>
          <c:y val="0.0800226212815579"/>
          <c:w val="0.629156834658349"/>
          <c:h val="0.85211742755276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7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8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9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(Sheet9!$A$5:$A$6,Sheet9!$A$8:$A$14,Sheet9!$A$16:$A$19)</c:f>
              <c:strCache>
                <c:ptCount val="13"/>
                <c:pt idx="0">
                  <c:v>Nov</c:v>
                </c:pt>
                <c:pt idx="1">
                  <c:v>Dec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5">
                  <c:v>Apr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  <c:pt idx="12">
                  <c:v>Nov</c:v>
                </c:pt>
              </c:strCache>
            </c:strRef>
          </c:cat>
          <c:val>
            <c:numRef>
              <c:f>(Sheet9!$B$5:$B$6,Sheet9!$B$8:$B$14,Sheet9!$B$16:$B$19)</c:f>
              <c:numCache>
                <c:formatCode>General</c:formatCode>
                <c:ptCount val="13"/>
                <c:pt idx="0">
                  <c:v>35.0</c:v>
                </c:pt>
                <c:pt idx="1">
                  <c:v>20.0</c:v>
                </c:pt>
                <c:pt idx="2">
                  <c:v>10.0</c:v>
                </c:pt>
                <c:pt idx="3">
                  <c:v>15.0</c:v>
                </c:pt>
                <c:pt idx="4">
                  <c:v>9.0</c:v>
                </c:pt>
                <c:pt idx="5">
                  <c:v>1.0</c:v>
                </c:pt>
                <c:pt idx="6">
                  <c:v>6.0</c:v>
                </c:pt>
                <c:pt idx="7">
                  <c:v>20.0</c:v>
                </c:pt>
                <c:pt idx="8">
                  <c:v>10.0</c:v>
                </c:pt>
                <c:pt idx="9">
                  <c:v>15.0</c:v>
                </c:pt>
                <c:pt idx="10">
                  <c:v>12.0</c:v>
                </c:pt>
                <c:pt idx="11">
                  <c:v>3.0</c:v>
                </c:pt>
                <c:pt idx="12">
                  <c:v>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65410064"/>
        <c:axId val="2065413392"/>
      </c:barChart>
      <c:catAx>
        <c:axId val="206541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413392"/>
        <c:crosses val="autoZero"/>
        <c:auto val="1"/>
        <c:lblAlgn val="ctr"/>
        <c:lblOffset val="100"/>
        <c:noMultiLvlLbl val="0"/>
      </c:catAx>
      <c:valAx>
        <c:axId val="2065413392"/>
        <c:scaling>
          <c:orientation val="minMax"/>
          <c:max val="45.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410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 dirty="0"/>
              <a:t>26 first Avenue </a:t>
            </a:r>
            <a:r>
              <a:rPr lang="en-US" sz="2400" dirty="0" smtClean="0"/>
              <a:t>2012-2015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323845516806226"/>
          <c:y val="0.0846976744186046"/>
          <c:w val="0.937565364846923"/>
          <c:h val="0.84315814115491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1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4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5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6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7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8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9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1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2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3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4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5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6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8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9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Sheet7!$A$5:$A$36</c:f>
              <c:strCache>
                <c:ptCount val="3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Aug</c:v>
                </c:pt>
                <c:pt idx="7">
                  <c:v>Sep</c:v>
                </c:pt>
                <c:pt idx="8">
                  <c:v>Oct</c:v>
                </c:pt>
                <c:pt idx="9">
                  <c:v>Nov</c:v>
                </c:pt>
                <c:pt idx="10">
                  <c:v>Dec</c:v>
                </c:pt>
                <c:pt idx="11">
                  <c:v>2013</c:v>
                </c:pt>
                <c:pt idx="12">
                  <c:v>Jan</c:v>
                </c:pt>
                <c:pt idx="13">
                  <c:v>Feb</c:v>
                </c:pt>
                <c:pt idx="14">
                  <c:v>Mar</c:v>
                </c:pt>
                <c:pt idx="15">
                  <c:v>Apr</c:v>
                </c:pt>
                <c:pt idx="16">
                  <c:v>May</c:v>
                </c:pt>
                <c:pt idx="17">
                  <c:v>Jun</c:v>
                </c:pt>
                <c:pt idx="18">
                  <c:v>Jul</c:v>
                </c:pt>
                <c:pt idx="19">
                  <c:v>Dec</c:v>
                </c:pt>
                <c:pt idx="20">
                  <c:v>2014</c:v>
                </c:pt>
                <c:pt idx="21">
                  <c:v>Feb</c:v>
                </c:pt>
                <c:pt idx="22">
                  <c:v>Mar</c:v>
                </c:pt>
                <c:pt idx="23">
                  <c:v>Apr</c:v>
                </c:pt>
                <c:pt idx="24">
                  <c:v>Oct</c:v>
                </c:pt>
                <c:pt idx="25">
                  <c:v>Nov</c:v>
                </c:pt>
                <c:pt idx="26">
                  <c:v>Dec</c:v>
                </c:pt>
                <c:pt idx="27">
                  <c:v>2015</c:v>
                </c:pt>
                <c:pt idx="28">
                  <c:v>Jan</c:v>
                </c:pt>
                <c:pt idx="29">
                  <c:v>Mar</c:v>
                </c:pt>
                <c:pt idx="30">
                  <c:v>Apr</c:v>
                </c:pt>
                <c:pt idx="31">
                  <c:v>Oct</c:v>
                </c:pt>
              </c:strCache>
            </c:strRef>
          </c:cat>
          <c:val>
            <c:numRef>
              <c:f>Sheet7!$B$5:$B$36</c:f>
              <c:numCache>
                <c:formatCode>General</c:formatCode>
                <c:ptCount val="32"/>
                <c:pt idx="0">
                  <c:v>4.0</c:v>
                </c:pt>
                <c:pt idx="1">
                  <c:v>11.0</c:v>
                </c:pt>
                <c:pt idx="2">
                  <c:v>18.0</c:v>
                </c:pt>
                <c:pt idx="3">
                  <c:v>24.0</c:v>
                </c:pt>
                <c:pt idx="4">
                  <c:v>11.0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5.0</c:v>
                </c:pt>
                <c:pt idx="9">
                  <c:v>17.0</c:v>
                </c:pt>
                <c:pt idx="10">
                  <c:v>13.0</c:v>
                </c:pt>
                <c:pt idx="12">
                  <c:v>2.0</c:v>
                </c:pt>
                <c:pt idx="13">
                  <c:v>8.0</c:v>
                </c:pt>
                <c:pt idx="14">
                  <c:v>15.0</c:v>
                </c:pt>
                <c:pt idx="15">
                  <c:v>4.0</c:v>
                </c:pt>
                <c:pt idx="16">
                  <c:v>1.0</c:v>
                </c:pt>
                <c:pt idx="17">
                  <c:v>1.0</c:v>
                </c:pt>
                <c:pt idx="18">
                  <c:v>6.0</c:v>
                </c:pt>
                <c:pt idx="19">
                  <c:v>3.0</c:v>
                </c:pt>
                <c:pt idx="21">
                  <c:v>2.0</c:v>
                </c:pt>
                <c:pt idx="22">
                  <c:v>8.0</c:v>
                </c:pt>
                <c:pt idx="23">
                  <c:v>6.0</c:v>
                </c:pt>
                <c:pt idx="24">
                  <c:v>6.0</c:v>
                </c:pt>
                <c:pt idx="25">
                  <c:v>8.0</c:v>
                </c:pt>
                <c:pt idx="26">
                  <c:v>3.0</c:v>
                </c:pt>
                <c:pt idx="28">
                  <c:v>2.0</c:v>
                </c:pt>
                <c:pt idx="29">
                  <c:v>4.0</c:v>
                </c:pt>
                <c:pt idx="30">
                  <c:v>2.0</c:v>
                </c:pt>
                <c:pt idx="31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65224624"/>
        <c:axId val="2065228016"/>
      </c:barChart>
      <c:catAx>
        <c:axId val="2065224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228016"/>
        <c:crosses val="autoZero"/>
        <c:auto val="1"/>
        <c:lblAlgn val="ctr"/>
        <c:lblOffset val="100"/>
        <c:noMultiLvlLbl val="0"/>
      </c:catAx>
      <c:valAx>
        <c:axId val="2065228016"/>
        <c:scaling>
          <c:orientation val="minMax"/>
          <c:max val="45.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224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1C8F-D211-6C4C-AC46-CE0E5CA2CC86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AC0E-DE30-184A-BED1-158F8E88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6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1C8F-D211-6C4C-AC46-CE0E5CA2CC86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AC0E-DE30-184A-BED1-158F8E88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1C8F-D211-6C4C-AC46-CE0E5CA2CC86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AC0E-DE30-184A-BED1-158F8E88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1C8F-D211-6C4C-AC46-CE0E5CA2CC86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AC0E-DE30-184A-BED1-158F8E88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1C8F-D211-6C4C-AC46-CE0E5CA2CC86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AC0E-DE30-184A-BED1-158F8E88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0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1C8F-D211-6C4C-AC46-CE0E5CA2CC86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AC0E-DE30-184A-BED1-158F8E88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5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1C8F-D211-6C4C-AC46-CE0E5CA2CC86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AC0E-DE30-184A-BED1-158F8E88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3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1C8F-D211-6C4C-AC46-CE0E5CA2CC86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AC0E-DE30-184A-BED1-158F8E88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8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1C8F-D211-6C4C-AC46-CE0E5CA2CC86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AC0E-DE30-184A-BED1-158F8E88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1C8F-D211-6C4C-AC46-CE0E5CA2CC86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AC0E-DE30-184A-BED1-158F8E88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1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1C8F-D211-6C4C-AC46-CE0E5CA2CC86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AC0E-DE30-184A-BED1-158F8E88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5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11C8F-D211-6C4C-AC46-CE0E5CA2CC86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9AC0E-DE30-184A-BED1-158F8E88D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9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5287389"/>
              </p:ext>
            </p:extLst>
          </p:nvPr>
        </p:nvGraphicFramePr>
        <p:xfrm>
          <a:off x="0" y="1"/>
          <a:ext cx="301897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759363"/>
              </p:ext>
            </p:extLst>
          </p:nvPr>
        </p:nvGraphicFramePr>
        <p:xfrm>
          <a:off x="3018972" y="1"/>
          <a:ext cx="3018970" cy="6867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602698"/>
              </p:ext>
            </p:extLst>
          </p:nvPr>
        </p:nvGraphicFramePr>
        <p:xfrm>
          <a:off x="6037942" y="0"/>
          <a:ext cx="3135088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9796533"/>
              </p:ext>
            </p:extLst>
          </p:nvPr>
        </p:nvGraphicFramePr>
        <p:xfrm>
          <a:off x="9173030" y="0"/>
          <a:ext cx="301896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951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7353" y="1217047"/>
            <a:ext cx="431573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…More </a:t>
            </a:r>
            <a:r>
              <a:rPr lang="en-US" sz="2800" dirty="0"/>
              <a:t>than 400 New York City Housing Authority buildings containing approximately 35,000 housing units </a:t>
            </a:r>
            <a:r>
              <a:rPr lang="en-US" sz="2800" dirty="0">
                <a:solidFill>
                  <a:srgbClr val="FF0000"/>
                </a:solidFill>
              </a:rPr>
              <a:t>lost </a:t>
            </a:r>
            <a:r>
              <a:rPr lang="en-US" sz="2800" b="1" dirty="0">
                <a:solidFill>
                  <a:srgbClr val="FF0000"/>
                </a:solidFill>
              </a:rPr>
              <a:t>power, heat, or hot water</a:t>
            </a:r>
            <a:r>
              <a:rPr lang="en-US" sz="2800" dirty="0"/>
              <a:t> during </a:t>
            </a:r>
            <a:r>
              <a:rPr lang="en-US" sz="2800" dirty="0" smtClean="0"/>
              <a:t>Sandy…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0" y="4556811"/>
            <a:ext cx="3492500" cy="2324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6593" y="696764"/>
            <a:ext cx="573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Sandy and Its Impacts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93" y="804760"/>
            <a:ext cx="5118100" cy="5334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4114" y="6458857"/>
            <a:ext cx="9371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www.nyc.gov</a:t>
            </a:r>
            <a:r>
              <a:rPr lang="en-US" dirty="0"/>
              <a:t>/html/</a:t>
            </a:r>
            <a:r>
              <a:rPr lang="en-US" dirty="0" err="1"/>
              <a:t>sirr</a:t>
            </a:r>
            <a:r>
              <a:rPr lang="en-US" dirty="0"/>
              <a:t>/downloads/pdf/</a:t>
            </a:r>
            <a:r>
              <a:rPr lang="en-US" dirty="0" err="1"/>
              <a:t>final_report</a:t>
            </a:r>
            <a:r>
              <a:rPr lang="en-US" dirty="0"/>
              <a:t>/Ch_1_SandyImpacts_FINAL_singles.pdf</a:t>
            </a:r>
          </a:p>
        </p:txBody>
      </p:sp>
    </p:spTree>
    <p:extLst>
      <p:ext uri="{BB962C8B-B14F-4D97-AF65-F5344CB8AC3E}">
        <p14:creationId xmlns:p14="http://schemas.microsoft.com/office/powerpoint/2010/main" val="138028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66117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123329" y="1196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67643" y="-40377"/>
            <a:ext cx="3406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510 </a:t>
            </a:r>
            <a:r>
              <a:rPr lang="en-US" b="1" dirty="0"/>
              <a:t>E 6th </a:t>
            </a:r>
            <a:r>
              <a:rPr lang="en-US" b="1" dirty="0" smtClean="0"/>
              <a:t>Street</a:t>
            </a:r>
            <a:r>
              <a:rPr lang="en-US" dirty="0" smtClean="0"/>
              <a:t>(238 complains)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20 </a:t>
            </a:r>
            <a:r>
              <a:rPr lang="en-US" dirty="0"/>
              <a:t>Units | 5 Stories | Built in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19" y="64767"/>
            <a:ext cx="328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&lt;TOP 3 </a:t>
            </a:r>
            <a:r>
              <a:rPr lang="en-US" sz="2400" b="1" dirty="0" smtClean="0">
                <a:solidFill>
                  <a:srgbClr val="FF0000"/>
                </a:solidFill>
              </a:rPr>
              <a:t>Repeat caller</a:t>
            </a:r>
            <a:r>
              <a:rPr lang="en-US" sz="3600" b="1" dirty="0" smtClean="0">
                <a:solidFill>
                  <a:srgbClr val="FF0000"/>
                </a:solidFill>
              </a:rPr>
              <a:t> 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19" y="1167954"/>
            <a:ext cx="3061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26 </a:t>
            </a:r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Avenue </a:t>
            </a:r>
            <a:r>
              <a:rPr lang="en-US" b="1" dirty="0" smtClean="0"/>
              <a:t>(190complains)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20 </a:t>
            </a:r>
            <a:r>
              <a:rPr lang="en-US" dirty="0"/>
              <a:t>Units 6</a:t>
            </a:r>
            <a:r>
              <a:rPr lang="en-US" dirty="0" smtClean="0"/>
              <a:t> </a:t>
            </a:r>
            <a:r>
              <a:rPr lang="en-US" dirty="0"/>
              <a:t>Stories Built in </a:t>
            </a:r>
            <a:r>
              <a:rPr lang="en-US" dirty="0" smtClean="0"/>
              <a:t>1920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64913" y="3806412"/>
            <a:ext cx="3217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621 WATER STREET(156</a:t>
            </a:r>
            <a:r>
              <a:rPr lang="en-US" dirty="0" smtClean="0"/>
              <a:t>)</a:t>
            </a:r>
          </a:p>
          <a:p>
            <a:r>
              <a:rPr lang="en-US" dirty="0"/>
              <a:t>124 units 5 stories Built in 1901	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994" y="4489716"/>
            <a:ext cx="2259872" cy="22035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047" y="605954"/>
            <a:ext cx="2596212" cy="24792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270" y="64766"/>
            <a:ext cx="5120117" cy="6727754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991263" y="1857044"/>
            <a:ext cx="1545479" cy="628248"/>
          </a:xfrm>
          <a:prstGeom prst="straightConnector1">
            <a:avLst/>
          </a:prstGeom>
          <a:ln w="920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100646" y="711097"/>
            <a:ext cx="1285401" cy="616076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661420" y="5287548"/>
            <a:ext cx="2009574" cy="880823"/>
          </a:xfrm>
          <a:prstGeom prst="straightConnector1">
            <a:avLst/>
          </a:prstGeom>
          <a:ln w="952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4" y="1857044"/>
            <a:ext cx="2908586" cy="460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0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9814852"/>
              </p:ext>
            </p:extLst>
          </p:nvPr>
        </p:nvGraphicFramePr>
        <p:xfrm>
          <a:off x="1" y="0"/>
          <a:ext cx="43687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55109"/>
              </p:ext>
            </p:extLst>
          </p:nvPr>
        </p:nvGraphicFramePr>
        <p:xfrm>
          <a:off x="8350410" y="0"/>
          <a:ext cx="4020457" cy="6857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3343825"/>
              </p:ext>
            </p:extLst>
          </p:nvPr>
        </p:nvGraphicFramePr>
        <p:xfrm>
          <a:off x="4368800" y="1"/>
          <a:ext cx="4347028" cy="6857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7308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100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XIAOLONG.LI@lc.cuny.edu</dc:creator>
  <cp:lastModifiedBy>XIAOLONG.LI@lc.cuny.edu</cp:lastModifiedBy>
  <cp:revision>11</cp:revision>
  <dcterms:created xsi:type="dcterms:W3CDTF">2015-12-11T21:46:28Z</dcterms:created>
  <dcterms:modified xsi:type="dcterms:W3CDTF">2015-12-15T01:49:49Z</dcterms:modified>
</cp:coreProperties>
</file>