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78" r:id="rId3"/>
    <p:sldId id="279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80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4"/>
    <p:restoredTop sz="94529"/>
  </p:normalViewPr>
  <p:slideViewPr>
    <p:cSldViewPr snapToGrid="0" snapToObjects="1">
      <p:cViewPr>
        <p:scale>
          <a:sx n="97" d="100"/>
          <a:sy n="97" d="100"/>
        </p:scale>
        <p:origin x="14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Volumes/BARRY%20IB/Graph%20CB%5E.xlsx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Volumes/BARRY%20IB/Graph%20CB%5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Volumes/BARRY%20IB/Graph%20CB%5E.xlsx" TargetMode="External"/><Relationship Id="rId4" Type="http://schemas.openxmlformats.org/officeDocument/2006/relationships/chartUserShapes" Target="../drawings/drawing2.xml"/><Relationship Id="rId1" Type="http://schemas.microsoft.com/office/2011/relationships/chartStyle" Target="style3.xml"/><Relationship Id="rId2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localhost/Volumes/BARRY%20IB/Graph%20CB%5E.xlsx" TargetMode="External"/><Relationship Id="rId4" Type="http://schemas.openxmlformats.org/officeDocument/2006/relationships/chartUserShapes" Target="../drawings/drawing3.xml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Winter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562117235346"/>
          <c:y val="0.21337962962963"/>
          <c:w val="0.814597769028871"/>
          <c:h val="0.4033974919801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Winter!$A$2:$A$18</c:f>
              <c:strCache>
                <c:ptCount val="17"/>
                <c:pt idx="0">
                  <c:v>HEATING</c:v>
                </c:pt>
                <c:pt idx="1">
                  <c:v>Noise</c:v>
                </c:pt>
                <c:pt idx="2">
                  <c:v>HEAT/HOT WATER</c:v>
                </c:pt>
                <c:pt idx="3">
                  <c:v>Broken Muni Meter</c:v>
                </c:pt>
                <c:pt idx="4">
                  <c:v>Taxi Complaint</c:v>
                </c:pt>
                <c:pt idx="5">
                  <c:v>Street Condition</c:v>
                </c:pt>
                <c:pt idx="6">
                  <c:v>Illegal Parking</c:v>
                </c:pt>
                <c:pt idx="7">
                  <c:v>Noise - Commercial</c:v>
                </c:pt>
                <c:pt idx="8">
                  <c:v>GENERAL CONSTRUCTION</c:v>
                </c:pt>
                <c:pt idx="9">
                  <c:v>Water System</c:v>
                </c:pt>
                <c:pt idx="10">
                  <c:v>PLUMBING</c:v>
                </c:pt>
                <c:pt idx="11">
                  <c:v>Noise - Street/Sidewalk</c:v>
                </c:pt>
                <c:pt idx="12">
                  <c:v>Vending</c:v>
                </c:pt>
                <c:pt idx="13">
                  <c:v>UNSANITARY CONDITION</c:v>
                </c:pt>
                <c:pt idx="14">
                  <c:v>Special Enforcement</c:v>
                </c:pt>
                <c:pt idx="15">
                  <c:v>NONCONST</c:v>
                </c:pt>
                <c:pt idx="16">
                  <c:v>Fire Safety Director - F58</c:v>
                </c:pt>
              </c:strCache>
            </c:strRef>
          </c:cat>
          <c:val>
            <c:numRef>
              <c:f>Winter!$B$2:$B$18</c:f>
              <c:numCache>
                <c:formatCode>General</c:formatCode>
                <c:ptCount val="17"/>
                <c:pt idx="0">
                  <c:v>2200.0</c:v>
                </c:pt>
                <c:pt idx="1">
                  <c:v>1678.0</c:v>
                </c:pt>
                <c:pt idx="2">
                  <c:v>1175.0</c:v>
                </c:pt>
                <c:pt idx="3">
                  <c:v>1107.0</c:v>
                </c:pt>
                <c:pt idx="4">
                  <c:v>986.0</c:v>
                </c:pt>
                <c:pt idx="5">
                  <c:v>592.0</c:v>
                </c:pt>
                <c:pt idx="6">
                  <c:v>580.0</c:v>
                </c:pt>
                <c:pt idx="7">
                  <c:v>566.0</c:v>
                </c:pt>
                <c:pt idx="8">
                  <c:v>446.0</c:v>
                </c:pt>
                <c:pt idx="9">
                  <c:v>411.0</c:v>
                </c:pt>
                <c:pt idx="10">
                  <c:v>409.0</c:v>
                </c:pt>
                <c:pt idx="11">
                  <c:v>360.0</c:v>
                </c:pt>
                <c:pt idx="12">
                  <c:v>135.0</c:v>
                </c:pt>
                <c:pt idx="13">
                  <c:v>134.0</c:v>
                </c:pt>
                <c:pt idx="14">
                  <c:v>122.0</c:v>
                </c:pt>
                <c:pt idx="15">
                  <c:v>117.0</c:v>
                </c:pt>
                <c:pt idx="16">
                  <c:v>107.0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9616976"/>
        <c:axId val="-2133205904"/>
      </c:barChart>
      <c:catAx>
        <c:axId val="213961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205904"/>
        <c:crosses val="autoZero"/>
        <c:auto val="1"/>
        <c:lblAlgn val="ctr"/>
        <c:lblOffset val="100"/>
        <c:noMultiLvlLbl val="0"/>
      </c:catAx>
      <c:valAx>
        <c:axId val="-213320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9616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Spring!$A$2:$A$19</c:f>
              <c:strCache>
                <c:ptCount val="17"/>
                <c:pt idx="0">
                  <c:v>Noise</c:v>
                </c:pt>
                <c:pt idx="1">
                  <c:v>Street Condition</c:v>
                </c:pt>
                <c:pt idx="2">
                  <c:v>Broken Muni Meter</c:v>
                </c:pt>
                <c:pt idx="3">
                  <c:v>Taxi Complaint</c:v>
                </c:pt>
                <c:pt idx="4">
                  <c:v>Illegal Parking</c:v>
                </c:pt>
                <c:pt idx="5">
                  <c:v>Noise - Commercial</c:v>
                </c:pt>
                <c:pt idx="6">
                  <c:v>HEAT/HOT WATER</c:v>
                </c:pt>
                <c:pt idx="7">
                  <c:v>HEATING</c:v>
                </c:pt>
                <c:pt idx="8">
                  <c:v>Noise - Street/Sidewalk</c:v>
                </c:pt>
                <c:pt idx="9">
                  <c:v>General Construction/Plumbing</c:v>
                </c:pt>
                <c:pt idx="10">
                  <c:v>GENERAL CONSTRUCTION</c:v>
                </c:pt>
                <c:pt idx="11">
                  <c:v>PLUMBING</c:v>
                </c:pt>
                <c:pt idx="12">
                  <c:v>Indoor Air Quality</c:v>
                </c:pt>
                <c:pt idx="13">
                  <c:v>PAINT - PLASTER</c:v>
                </c:pt>
                <c:pt idx="14">
                  <c:v>Water System</c:v>
                </c:pt>
                <c:pt idx="15">
                  <c:v>UNSANITARY CONDITION</c:v>
                </c:pt>
                <c:pt idx="16">
                  <c:v>Special Enforcement</c:v>
                </c:pt>
              </c:strCache>
            </c:strRef>
          </c:cat>
          <c:val>
            <c:numRef>
              <c:f>Spring!$B$2:$B$19</c:f>
              <c:numCache>
                <c:formatCode>General</c:formatCode>
                <c:ptCount val="18"/>
                <c:pt idx="0">
                  <c:v>2841.0</c:v>
                </c:pt>
                <c:pt idx="1">
                  <c:v>1267.0</c:v>
                </c:pt>
                <c:pt idx="2">
                  <c:v>1225.0</c:v>
                </c:pt>
                <c:pt idx="3">
                  <c:v>1199.0</c:v>
                </c:pt>
                <c:pt idx="4">
                  <c:v>1048.0</c:v>
                </c:pt>
                <c:pt idx="5">
                  <c:v>870.0</c:v>
                </c:pt>
                <c:pt idx="6">
                  <c:v>747.0</c:v>
                </c:pt>
                <c:pt idx="7">
                  <c:v>633.0</c:v>
                </c:pt>
                <c:pt idx="8">
                  <c:v>414.0</c:v>
                </c:pt>
                <c:pt idx="9">
                  <c:v>407.0</c:v>
                </c:pt>
                <c:pt idx="10">
                  <c:v>300.0</c:v>
                </c:pt>
                <c:pt idx="11">
                  <c:v>268.0</c:v>
                </c:pt>
                <c:pt idx="12">
                  <c:v>253.0</c:v>
                </c:pt>
                <c:pt idx="13">
                  <c:v>252.0</c:v>
                </c:pt>
                <c:pt idx="14">
                  <c:v>152.0</c:v>
                </c:pt>
                <c:pt idx="15">
                  <c:v>146.0</c:v>
                </c:pt>
                <c:pt idx="16">
                  <c:v>126.0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098400"/>
        <c:axId val="-2133094960"/>
      </c:barChart>
      <c:catAx>
        <c:axId val="-213309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94960"/>
        <c:crosses val="autoZero"/>
        <c:auto val="1"/>
        <c:lblAlgn val="ctr"/>
        <c:lblOffset val="100"/>
        <c:noMultiLvlLbl val="0"/>
      </c:catAx>
      <c:valAx>
        <c:axId val="-213309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9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843175853018"/>
          <c:y val="0.114084158415842"/>
          <c:w val="0.842481408573928"/>
          <c:h val="0.6448639588368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Summer!$A$2:$A$16</c:f>
              <c:strCache>
                <c:ptCount val="15"/>
                <c:pt idx="0">
                  <c:v>Noise</c:v>
                </c:pt>
                <c:pt idx="1">
                  <c:v>Street Condition</c:v>
                </c:pt>
                <c:pt idx="2">
                  <c:v>Taxi Complaint</c:v>
                </c:pt>
                <c:pt idx="3">
                  <c:v>Broken Muni Meter</c:v>
                </c:pt>
                <c:pt idx="4">
                  <c:v>Illegal Parking</c:v>
                </c:pt>
                <c:pt idx="5">
                  <c:v>Water System</c:v>
                </c:pt>
                <c:pt idx="6">
                  <c:v>General Construction/Plumbing</c:v>
                </c:pt>
                <c:pt idx="7">
                  <c:v>Noice - Commercial</c:v>
                </c:pt>
                <c:pt idx="8">
                  <c:v>UNSANITARY CONDITION</c:v>
                </c:pt>
                <c:pt idx="9">
                  <c:v>Noise - Street/Sidewalk</c:v>
                </c:pt>
                <c:pt idx="10">
                  <c:v>GENERAL CONSTRUCTION</c:v>
                </c:pt>
                <c:pt idx="11">
                  <c:v>Homeless Person Assistance</c:v>
                </c:pt>
                <c:pt idx="12">
                  <c:v>WATER LEAK</c:v>
                </c:pt>
                <c:pt idx="13">
                  <c:v>PLUMBING</c:v>
                </c:pt>
                <c:pt idx="14">
                  <c:v>Fire Safety Director - F58</c:v>
                </c:pt>
              </c:strCache>
            </c:strRef>
          </c:cat>
          <c:val>
            <c:numRef>
              <c:f>Summer!$B$2:$B$16</c:f>
              <c:numCache>
                <c:formatCode>General</c:formatCode>
                <c:ptCount val="15"/>
                <c:pt idx="0">
                  <c:v>1744.0</c:v>
                </c:pt>
                <c:pt idx="1">
                  <c:v>1172.0</c:v>
                </c:pt>
                <c:pt idx="2">
                  <c:v>1169.0</c:v>
                </c:pt>
                <c:pt idx="3">
                  <c:v>1105.0</c:v>
                </c:pt>
                <c:pt idx="4">
                  <c:v>821.0</c:v>
                </c:pt>
                <c:pt idx="5">
                  <c:v>237.0</c:v>
                </c:pt>
                <c:pt idx="6">
                  <c:v>102.0</c:v>
                </c:pt>
                <c:pt idx="7">
                  <c:v>102.0</c:v>
                </c:pt>
                <c:pt idx="8">
                  <c:v>102.0</c:v>
                </c:pt>
                <c:pt idx="9">
                  <c:v>102.0</c:v>
                </c:pt>
                <c:pt idx="10">
                  <c:v>102.0</c:v>
                </c:pt>
                <c:pt idx="11">
                  <c:v>102.0</c:v>
                </c:pt>
                <c:pt idx="12">
                  <c:v>102.0</c:v>
                </c:pt>
                <c:pt idx="13">
                  <c:v>102.0</c:v>
                </c:pt>
                <c:pt idx="14">
                  <c:v>102.0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3053152"/>
        <c:axId val="-2133049728"/>
      </c:barChart>
      <c:catAx>
        <c:axId val="-213305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49728"/>
        <c:crosses val="autoZero"/>
        <c:auto val="1"/>
        <c:lblAlgn val="ctr"/>
        <c:lblOffset val="100"/>
        <c:noMultiLvlLbl val="0"/>
      </c:catAx>
      <c:valAx>
        <c:axId val="-2133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305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877222895215021"/>
          <c:y val="0.084027027027027"/>
          <c:w val="0.910405511811024"/>
          <c:h val="0.6122298361353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Fall!$B$1</c:f>
              <c:strCache>
                <c:ptCount val="1"/>
                <c:pt idx="0">
                  <c:v>Tatol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Fall!$A$2:$A$17</c:f>
              <c:strCache>
                <c:ptCount val="16"/>
                <c:pt idx="0">
                  <c:v>Noise</c:v>
                </c:pt>
                <c:pt idx="1">
                  <c:v>Broken Muni Meter</c:v>
                </c:pt>
                <c:pt idx="2">
                  <c:v>HEATING</c:v>
                </c:pt>
                <c:pt idx="3">
                  <c:v>Taxi Complaint</c:v>
                </c:pt>
                <c:pt idx="4">
                  <c:v>Water System</c:v>
                </c:pt>
                <c:pt idx="5">
                  <c:v>Illegal Parking</c:v>
                </c:pt>
                <c:pt idx="6">
                  <c:v>Street Condition</c:v>
                </c:pt>
                <c:pt idx="7">
                  <c:v>Noise - Commercial</c:v>
                </c:pt>
                <c:pt idx="8">
                  <c:v>HEAT/HOT WATER</c:v>
                </c:pt>
                <c:pt idx="9">
                  <c:v>UNSANITARY CONDITION</c:v>
                </c:pt>
                <c:pt idx="10">
                  <c:v>Noise - Stret/Sidewalk</c:v>
                </c:pt>
                <c:pt idx="11">
                  <c:v>Fire Safety Director - F58</c:v>
                </c:pt>
                <c:pt idx="12">
                  <c:v>General Construction/Plumbing</c:v>
                </c:pt>
                <c:pt idx="13">
                  <c:v>GENERAL CONSTRUCTION</c:v>
                </c:pt>
                <c:pt idx="14">
                  <c:v>Homeless Person Assistance</c:v>
                </c:pt>
                <c:pt idx="15">
                  <c:v>PLUMBING</c:v>
                </c:pt>
              </c:strCache>
            </c:strRef>
          </c:cat>
          <c:val>
            <c:numRef>
              <c:f>Fall!$B$2:$B$17</c:f>
              <c:numCache>
                <c:formatCode>General</c:formatCode>
                <c:ptCount val="16"/>
                <c:pt idx="0">
                  <c:v>2348.0</c:v>
                </c:pt>
                <c:pt idx="1">
                  <c:v>1127.0</c:v>
                </c:pt>
                <c:pt idx="2">
                  <c:v>1063.0</c:v>
                </c:pt>
                <c:pt idx="3">
                  <c:v>992.0</c:v>
                </c:pt>
                <c:pt idx="4">
                  <c:v>854.0</c:v>
                </c:pt>
                <c:pt idx="5">
                  <c:v>824.0</c:v>
                </c:pt>
                <c:pt idx="6">
                  <c:v>822.0</c:v>
                </c:pt>
                <c:pt idx="7">
                  <c:v>656.0</c:v>
                </c:pt>
                <c:pt idx="8">
                  <c:v>653.0</c:v>
                </c:pt>
                <c:pt idx="9">
                  <c:v>289.0</c:v>
                </c:pt>
                <c:pt idx="10">
                  <c:v>255.0</c:v>
                </c:pt>
                <c:pt idx="11">
                  <c:v>226.0</c:v>
                </c:pt>
                <c:pt idx="12">
                  <c:v>189.0</c:v>
                </c:pt>
                <c:pt idx="13">
                  <c:v>146.0</c:v>
                </c:pt>
                <c:pt idx="14">
                  <c:v>115.0</c:v>
                </c:pt>
                <c:pt idx="15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2985136"/>
        <c:axId val="-2132981712"/>
      </c:barChart>
      <c:catAx>
        <c:axId val="-213298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81712"/>
        <c:crosses val="autoZero"/>
        <c:auto val="1"/>
        <c:lblAlgn val="ctr"/>
        <c:lblOffset val="100"/>
        <c:noMultiLvlLbl val="0"/>
      </c:catAx>
      <c:valAx>
        <c:axId val="-21329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298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0.02295</cdr:x>
      <cdr:y>0.45312</cdr:y>
    </cdr:from>
    <cdr:to>
      <cdr:x>0.1099</cdr:x>
      <cdr:y>0.66326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41300" y="19716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Total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0.37681</cdr:x>
      <cdr:y>0.88508</cdr:y>
    </cdr:from>
    <cdr:to>
      <cdr:x>0.51932</cdr:x>
      <cdr:y>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962400" y="3851274"/>
          <a:ext cx="1498600" cy="5000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0.48333</cdr:x>
      <cdr:y>0.8011</cdr:y>
    </cdr:from>
    <cdr:to>
      <cdr:x>0.68333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209800" y="4546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0.33193</cdr:x>
      <cdr:y>0.95135</cdr:y>
    </cdr:from>
    <cdr:to>
      <cdr:x>0.67857</cdr:x>
      <cdr:y>0.9973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006600" y="4470400"/>
          <a:ext cx="2095500" cy="2159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/>
            <a:t>Complain Types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6395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22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23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925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19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4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029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09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5373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428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97AFCC7-00DB-EE46-8FFA-162923E08B2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B4D1A6-AE83-5743-8C91-B81E02152C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48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 spd="med">
    <p:pull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rryi.cartodb.com/tables/table_26/ma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arryi.cartodb.com/viz/5131074e-8d54-11e5-8ad5-0e8c56e2ffdb/ma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arryi.cartodb.com/tables/illegal_parking/ma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Community Board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600" dirty="0" smtClean="0"/>
              <a:t>                                                                             By </a:t>
            </a:r>
            <a:r>
              <a:rPr lang="en-US" sz="2600" dirty="0" err="1" smtClean="0"/>
              <a:t>Ibrahima</a:t>
            </a:r>
            <a:r>
              <a:rPr lang="en-US" sz="2600" dirty="0" smtClean="0"/>
              <a:t> Barry</a:t>
            </a:r>
          </a:p>
        </p:txBody>
      </p:sp>
    </p:spTree>
    <p:extLst>
      <p:ext uri="{BB962C8B-B14F-4D97-AF65-F5344CB8AC3E}">
        <p14:creationId xmlns:p14="http://schemas.microsoft.com/office/powerpoint/2010/main" val="4375699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into winter 2014 &amp; 2013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differences between the two </a:t>
            </a:r>
            <a:r>
              <a:rPr lang="en-US" dirty="0" smtClean="0"/>
              <a:t>seasons</a:t>
            </a:r>
          </a:p>
          <a:p>
            <a:r>
              <a:rPr lang="en-US" dirty="0" smtClean="0"/>
              <a:t>- </a:t>
            </a:r>
            <a:r>
              <a:rPr lang="en-US" dirty="0"/>
              <a:t>2013 _ Plumbing_</a:t>
            </a:r>
          </a:p>
          <a:p>
            <a:r>
              <a:rPr lang="en-US" dirty="0" smtClean="0"/>
              <a:t>-2014</a:t>
            </a:r>
            <a:r>
              <a:rPr lang="en-US" dirty="0"/>
              <a:t>_ Fire Safety Director - F58­_ </a:t>
            </a:r>
            <a:r>
              <a:rPr lang="en-US" dirty="0" smtClean="0"/>
              <a:t>Vending</a:t>
            </a:r>
          </a:p>
          <a:p>
            <a:r>
              <a:rPr lang="en-US" dirty="0" smtClean="0"/>
              <a:t>In 2015 maybe both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872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and Hot water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my data people complain the mush during December, January, February and March.</a:t>
            </a:r>
          </a:p>
          <a:p>
            <a:r>
              <a:rPr lang="en-US" dirty="0" smtClean="0"/>
              <a:t>Based on the season.</a:t>
            </a:r>
          </a:p>
          <a:p>
            <a:r>
              <a:rPr lang="en-US" u="sng" dirty="0">
                <a:hlinkClick r:id="rId2"/>
              </a:rPr>
              <a:t>https://barryi.cartodb.com/tables/table_26/map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057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Descriptor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4302" y="2160588"/>
            <a:ext cx="6663559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503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Rodent Service </a:t>
            </a:r>
            <a:r>
              <a:rPr lang="en-US" dirty="0" smtClean="0"/>
              <a:t>Requests</a:t>
            </a:r>
            <a:br>
              <a:rPr lang="en-US" dirty="0" smtClean="0"/>
            </a:br>
            <a:r>
              <a:rPr lang="en-US" sz="1800" dirty="0"/>
              <a:t>https://</a:t>
            </a:r>
            <a:r>
              <a:rPr lang="en-US" sz="1800" dirty="0" err="1"/>
              <a:t>barryi.cartodb.com</a:t>
            </a:r>
            <a:r>
              <a:rPr lang="en-US" sz="1800" dirty="0"/>
              <a:t>/tables/table_24/map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09" y="2286000"/>
            <a:ext cx="7841302" cy="3594100"/>
          </a:xfrm>
        </p:spPr>
      </p:pic>
    </p:spTree>
    <p:extLst>
      <p:ext uri="{BB962C8B-B14F-4D97-AF65-F5344CB8AC3E}">
        <p14:creationId xmlns:p14="http://schemas.microsoft.com/office/powerpoint/2010/main" val="17719735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386" y="2160588"/>
            <a:ext cx="6653048" cy="3881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8849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Street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Loud Music/Party</a:t>
            </a:r>
          </a:p>
          <a:p>
            <a:r>
              <a:rPr lang="en-US" dirty="0" smtClean="0"/>
              <a:t>Loud talking</a:t>
            </a:r>
          </a:p>
          <a:p>
            <a:r>
              <a:rPr lang="en-US" dirty="0" smtClean="0"/>
              <a:t>Pothole</a:t>
            </a:r>
          </a:p>
          <a:p>
            <a:r>
              <a:rPr lang="en-US" dirty="0" smtClean="0"/>
              <a:t>Defective Hardware</a:t>
            </a:r>
          </a:p>
          <a:p>
            <a:r>
              <a:rPr lang="en-US" dirty="0" smtClean="0"/>
              <a:t>Plate Condition _Noise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621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4620" y="2286000"/>
            <a:ext cx="2811710" cy="359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318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60 days real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6" y="1387366"/>
            <a:ext cx="8261130" cy="5318234"/>
          </a:xfrm>
        </p:spPr>
      </p:pic>
    </p:spTree>
    <p:extLst>
      <p:ext uri="{BB962C8B-B14F-4D97-AF65-F5344CB8AC3E}">
        <p14:creationId xmlns:p14="http://schemas.microsoft.com/office/powerpoint/2010/main" val="1305584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Construction Before/After Hours (NH1) </a:t>
            </a:r>
          </a:p>
          <a:p>
            <a:pPr lvl="0"/>
            <a:r>
              <a:rPr lang="en-US" dirty="0"/>
              <a:t>Construction Before/After Hours (NH1)</a:t>
            </a:r>
          </a:p>
          <a:p>
            <a:pPr lvl="0"/>
            <a:r>
              <a:rPr lang="en-US" dirty="0"/>
              <a:t>Jack Hammering (NC2)</a:t>
            </a:r>
          </a:p>
          <a:p>
            <a:pPr lvl="0"/>
            <a:r>
              <a:rPr lang="en-US" dirty="0"/>
              <a:t>Loud Music/Party</a:t>
            </a:r>
          </a:p>
          <a:p>
            <a:pPr lvl="0"/>
            <a:r>
              <a:rPr lang="en-US" dirty="0"/>
              <a:t>Loud Talking</a:t>
            </a:r>
          </a:p>
          <a:p>
            <a:pPr lvl="0"/>
            <a:r>
              <a:rPr lang="en-US" dirty="0"/>
              <a:t>Barking Dog</a:t>
            </a:r>
          </a:p>
          <a:p>
            <a:pPr lvl="0"/>
            <a:r>
              <a:rPr lang="en-US" dirty="0"/>
              <a:t>Engine Idling</a:t>
            </a:r>
          </a:p>
          <a:p>
            <a:pPr lvl="0"/>
            <a:r>
              <a:rPr lang="en-US" dirty="0"/>
              <a:t>Air condition/ventilation equipment</a:t>
            </a:r>
          </a:p>
          <a:p>
            <a:pPr lvl="0"/>
            <a:r>
              <a:rPr lang="en-US" dirty="0"/>
              <a:t>Car/Truck Horn</a:t>
            </a:r>
          </a:p>
          <a:p>
            <a:pPr lvl="0"/>
            <a:r>
              <a:rPr lang="en-US" dirty="0" smtClean="0"/>
              <a:t>Banging/Pounding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87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Map: </a:t>
            </a:r>
            <a:r>
              <a:rPr lang="en-US" u="sng" dirty="0">
                <a:hlinkClick r:id="rId2"/>
              </a:rPr>
              <a:t>https://barryi.cartodb.com/viz/5131074e-8d54-11e5-8ad5-0e8c56e2ffdb/map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../../Users/ibrahimaSbarry/Desktop/Screen%20Shot%202015-11-17%20at%201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300" y="2645283"/>
            <a:ext cx="4800600" cy="290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../../Users/ibrahimaSbarry/Desktop/Screen%20Shot%202015-11-17%20at%201"/>
          <p:cNvPicPr>
            <a:picLocks noGr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762" y="2286000"/>
            <a:ext cx="3929976" cy="36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79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CB6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2" y="2297430"/>
            <a:ext cx="4242816" cy="359664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Objectives </a:t>
            </a:r>
          </a:p>
          <a:p>
            <a:r>
              <a:rPr lang="en-US" dirty="0" smtClean="0"/>
              <a:t>About CB6</a:t>
            </a:r>
          </a:p>
          <a:p>
            <a:r>
              <a:rPr lang="en-US" dirty="0" smtClean="0"/>
              <a:t>Analysis 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Social Media</a:t>
            </a:r>
          </a:p>
          <a:p>
            <a:r>
              <a:rPr lang="en-US" dirty="0" smtClean="0"/>
              <a:t>Tools: CardoDB</a:t>
            </a:r>
          </a:p>
          <a:p>
            <a:pPr marL="0" indent="0">
              <a:buNone/>
            </a:pPr>
            <a:r>
              <a:rPr lang="en-US" dirty="0" smtClean="0"/>
              <a:t>             Excel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Socrata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9832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parking</a:t>
            </a:r>
            <a:endParaRPr lang="en-US" dirty="0"/>
          </a:p>
        </p:txBody>
      </p:sp>
      <p:pic>
        <p:nvPicPr>
          <p:cNvPr id="4" name="Content Placeholder 3" descr="../../Users/ibrahimaSbarry/Desktop/Screen%20Shot%202015-11-17%20at%202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4345" y="2286000"/>
            <a:ext cx="3512260" cy="359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830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https://barryi.cartodb.com/tables/illegal_parking/map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33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my understanding  CB^6 has a lotto work on because each its increasing.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348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Community Board Six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Located on </a:t>
            </a:r>
            <a:r>
              <a:rPr lang="en-US" dirty="0"/>
              <a:t>area on the east side of Manhattan from 14th to 59th Streets, from the East River to Lexington Avenue, and extending west to Madison Avenue between 34th and 40th Streets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Stuyvesant </a:t>
            </a:r>
            <a:r>
              <a:rPr lang="en-US" dirty="0"/>
              <a:t>Town, Tudor City, Turtle Bay, Peter Cooper Village, Murray Hill, Gramercy Park, Kips Bay, Sutton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971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Winter: Trash, Noise</a:t>
            </a:r>
          </a:p>
          <a:p>
            <a:r>
              <a:rPr lang="en-US" dirty="0"/>
              <a:t>Spring: Heat, trash, Hot water, </a:t>
            </a:r>
          </a:p>
          <a:p>
            <a:r>
              <a:rPr lang="en-US" dirty="0"/>
              <a:t>Summer: Noise, broken Muni Meter</a:t>
            </a:r>
          </a:p>
          <a:p>
            <a:r>
              <a:rPr lang="en-US" dirty="0"/>
              <a:t>Fall: </a:t>
            </a:r>
            <a:r>
              <a:rPr lang="en-US" dirty="0" smtClean="0"/>
              <a:t>Noise, Heat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45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each season here is always a  </a:t>
            </a:r>
          </a:p>
          <a:p>
            <a:pPr lvl="0"/>
            <a:r>
              <a:rPr lang="en-US" dirty="0"/>
              <a:t>noise complain</a:t>
            </a:r>
          </a:p>
          <a:p>
            <a:pPr lvl="0"/>
            <a:r>
              <a:rPr lang="en-US" dirty="0"/>
              <a:t>Taxi </a:t>
            </a:r>
          </a:p>
          <a:p>
            <a:pPr lvl="0"/>
            <a:r>
              <a:rPr lang="en-US" dirty="0"/>
              <a:t>Broken Muni meter</a:t>
            </a:r>
          </a:p>
          <a:p>
            <a:pPr lvl="0"/>
            <a:r>
              <a:rPr lang="en-US" dirty="0"/>
              <a:t>Illegal parking</a:t>
            </a:r>
          </a:p>
          <a:p>
            <a:pPr lvl="0"/>
            <a:r>
              <a:rPr lang="en-US" dirty="0"/>
              <a:t>Water system</a:t>
            </a:r>
          </a:p>
          <a:p>
            <a:pPr lvl="0"/>
            <a:r>
              <a:rPr lang="en-US" dirty="0"/>
              <a:t>General construction/Plumbing</a:t>
            </a:r>
          </a:p>
          <a:p>
            <a:pPr lvl="0"/>
            <a:r>
              <a:rPr lang="en-US" dirty="0"/>
              <a:t>Homeless person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94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and graphs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76449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7409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37497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1907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948722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88873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829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57586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198</TotalTime>
  <Words>295</Words>
  <Application>Microsoft Macintosh PowerPoint</Application>
  <PresentationFormat>Widescreen</PresentationFormat>
  <Paragraphs>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Gill Sans MT</vt:lpstr>
      <vt:lpstr>Impact</vt:lpstr>
      <vt:lpstr>Arial</vt:lpstr>
      <vt:lpstr>Badge</vt:lpstr>
      <vt:lpstr>Community Board 6</vt:lpstr>
      <vt:lpstr>CB6</vt:lpstr>
      <vt:lpstr>Community Board Six</vt:lpstr>
      <vt:lpstr>Assumption</vt:lpstr>
      <vt:lpstr>Changing assumption</vt:lpstr>
      <vt:lpstr>Top 10 and graphs</vt:lpstr>
      <vt:lpstr>Next</vt:lpstr>
      <vt:lpstr>Next</vt:lpstr>
      <vt:lpstr>Next</vt:lpstr>
      <vt:lpstr>Diving into winter 2014 &amp; 2013 data</vt:lpstr>
      <vt:lpstr>Heat and Hot water</vt:lpstr>
      <vt:lpstr>Descriptor</vt:lpstr>
      <vt:lpstr>Rodent Service Requests https://barryi.cartodb.com/tables/table_24/map </vt:lpstr>
      <vt:lpstr>Heat map</vt:lpstr>
      <vt:lpstr>Street Condition</vt:lpstr>
      <vt:lpstr>map</vt:lpstr>
      <vt:lpstr>60 days real Time</vt:lpstr>
      <vt:lpstr>Noise</vt:lpstr>
      <vt:lpstr>Map: https://barryi.cartodb.com/viz/5131074e-8d54-11e5-8ad5-0e8c56e2ffdb/map </vt:lpstr>
      <vt:lpstr>Illegal parking</vt:lpstr>
      <vt:lpstr>next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Board 6</dc:title>
  <dc:creator>amadu.barry@student.mec.cuny.edu</dc:creator>
  <cp:lastModifiedBy>amadu.barry@student.mec.cuny.edu</cp:lastModifiedBy>
  <cp:revision>15</cp:revision>
  <dcterms:created xsi:type="dcterms:W3CDTF">2015-11-17T21:48:09Z</dcterms:created>
  <dcterms:modified xsi:type="dcterms:W3CDTF">2015-12-17T23:23:55Z</dcterms:modified>
</cp:coreProperties>
</file>