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charts/style2.xml" ContentType="application/vnd.ms-office.chart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harts/colors2.xml" ContentType="application/vnd.ms-office.chartcolorstyl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charts/chart6.xml" ContentType="application/vnd.openxmlformats-officedocument.drawingml.chart+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6"/>
  </p:notesMasterIdLst>
  <p:sldIdLst>
    <p:sldId id="256" r:id="rId2"/>
    <p:sldId id="257" r:id="rId3"/>
    <p:sldId id="258" r:id="rId4"/>
    <p:sldId id="259" r:id="rId5"/>
    <p:sldId id="260" r:id="rId6"/>
    <p:sldId id="296" r:id="rId7"/>
    <p:sldId id="294" r:id="rId8"/>
    <p:sldId id="297" r:id="rId9"/>
    <p:sldId id="274" r:id="rId10"/>
    <p:sldId id="275" r:id="rId11"/>
    <p:sldId id="298" r:id="rId12"/>
    <p:sldId id="305" r:id="rId13"/>
    <p:sldId id="306" r:id="rId14"/>
    <p:sldId id="278" r:id="rId15"/>
    <p:sldId id="277" r:id="rId16"/>
    <p:sldId id="280" r:id="rId17"/>
    <p:sldId id="279" r:id="rId18"/>
    <p:sldId id="307" r:id="rId19"/>
    <p:sldId id="281" r:id="rId20"/>
    <p:sldId id="282" r:id="rId21"/>
    <p:sldId id="283" r:id="rId22"/>
    <p:sldId id="300" r:id="rId23"/>
    <p:sldId id="287" r:id="rId24"/>
    <p:sldId id="301" r:id="rId25"/>
    <p:sldId id="303" r:id="rId26"/>
    <p:sldId id="302" r:id="rId27"/>
    <p:sldId id="304" r:id="rId28"/>
    <p:sldId id="288" r:id="rId29"/>
    <p:sldId id="308" r:id="rId30"/>
    <p:sldId id="309" r:id="rId31"/>
    <p:sldId id="289" r:id="rId32"/>
    <p:sldId id="291" r:id="rId33"/>
    <p:sldId id="310" r:id="rId34"/>
    <p:sldId id="31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ierno"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1219" autoAdjust="0"/>
  </p:normalViewPr>
  <p:slideViewPr>
    <p:cSldViewPr>
      <p:cViewPr varScale="1">
        <p:scale>
          <a:sx n="66" d="100"/>
          <a:sy n="66" d="100"/>
        </p:scale>
        <p:origin x="-145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84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thierno\AppData\Local\Temp\311_Service_Requests_from_2010_to_Present-2.csv"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Users\thierno\AppData\Local\Temp\311_Service_Requests_from_2010_to_Present-3.csv"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thierno\Desktop\new%20data\street%20condition.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thierno\Desktop\new%20data\pothole.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thierno\AppData\Local\Temp\311_Service_Requests_from_2010_to_Present-2.csv"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thierno\AppData\Local\Temp\311_Service_Requests_from_2010_to_Present.csv"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heat/hot water by</a:t>
            </a:r>
            <a:r>
              <a:rPr lang="en-US" baseline="0"/>
              <a:t> months</a:t>
            </a:r>
            <a:endParaRPr lang="en-US"/>
          </a:p>
        </c:rich>
      </c:tx>
      <c:layout/>
      <c:spPr>
        <a:noFill/>
        <a:ln>
          <a:noFill/>
        </a:ln>
        <a:effectLst/>
      </c:spPr>
    </c:title>
    <c:plotArea>
      <c:layout/>
      <c:lineChart>
        <c:grouping val="standard"/>
        <c:ser>
          <c:idx val="0"/>
          <c:order val="0"/>
          <c:tx>
            <c:strRef>
              <c:f>'311_Service_Requests_from_2010_'!$B$1</c:f>
              <c:strCache>
                <c:ptCount val="1"/>
                <c:pt idx="0">
                  <c:v>Unique Key</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'311_Service_Requests_from_2010_'!$A$2:$A$49</c:f>
              <c:numCache>
                <c:formatCode>m/d/yyyy\ h:mm</c:formatCode>
                <c:ptCount val="48"/>
                <c:pt idx="0">
                  <c:v>40909</c:v>
                </c:pt>
                <c:pt idx="1">
                  <c:v>40940</c:v>
                </c:pt>
                <c:pt idx="2">
                  <c:v>40969</c:v>
                </c:pt>
                <c:pt idx="3">
                  <c:v>41000</c:v>
                </c:pt>
                <c:pt idx="4">
                  <c:v>41030</c:v>
                </c:pt>
                <c:pt idx="5">
                  <c:v>41061</c:v>
                </c:pt>
                <c:pt idx="6">
                  <c:v>41091</c:v>
                </c:pt>
                <c:pt idx="7">
                  <c:v>41122</c:v>
                </c:pt>
                <c:pt idx="8">
                  <c:v>41153</c:v>
                </c:pt>
                <c:pt idx="9">
                  <c:v>41183</c:v>
                </c:pt>
                <c:pt idx="10">
                  <c:v>41214</c:v>
                </c:pt>
                <c:pt idx="11">
                  <c:v>41244</c:v>
                </c:pt>
                <c:pt idx="12">
                  <c:v>41275</c:v>
                </c:pt>
                <c:pt idx="13">
                  <c:v>41334</c:v>
                </c:pt>
                <c:pt idx="14">
                  <c:v>41306</c:v>
                </c:pt>
                <c:pt idx="15">
                  <c:v>41365</c:v>
                </c:pt>
                <c:pt idx="16">
                  <c:v>41395</c:v>
                </c:pt>
                <c:pt idx="17">
                  <c:v>41426</c:v>
                </c:pt>
                <c:pt idx="18">
                  <c:v>41456</c:v>
                </c:pt>
                <c:pt idx="19">
                  <c:v>41487</c:v>
                </c:pt>
                <c:pt idx="20">
                  <c:v>41518</c:v>
                </c:pt>
                <c:pt idx="21">
                  <c:v>41548</c:v>
                </c:pt>
                <c:pt idx="22">
                  <c:v>41579</c:v>
                </c:pt>
                <c:pt idx="23">
                  <c:v>41609</c:v>
                </c:pt>
                <c:pt idx="24">
                  <c:v>41640</c:v>
                </c:pt>
                <c:pt idx="25">
                  <c:v>41671</c:v>
                </c:pt>
                <c:pt idx="26">
                  <c:v>41699</c:v>
                </c:pt>
                <c:pt idx="27">
                  <c:v>41730</c:v>
                </c:pt>
                <c:pt idx="28">
                  <c:v>41760</c:v>
                </c:pt>
                <c:pt idx="29">
                  <c:v>41791</c:v>
                </c:pt>
                <c:pt idx="30">
                  <c:v>41821</c:v>
                </c:pt>
                <c:pt idx="31">
                  <c:v>41852</c:v>
                </c:pt>
                <c:pt idx="32">
                  <c:v>41883</c:v>
                </c:pt>
                <c:pt idx="33">
                  <c:v>41913</c:v>
                </c:pt>
                <c:pt idx="34">
                  <c:v>41944</c:v>
                </c:pt>
                <c:pt idx="35">
                  <c:v>41974</c:v>
                </c:pt>
                <c:pt idx="36">
                  <c:v>42005</c:v>
                </c:pt>
                <c:pt idx="37">
                  <c:v>42036</c:v>
                </c:pt>
                <c:pt idx="38">
                  <c:v>42064</c:v>
                </c:pt>
                <c:pt idx="39">
                  <c:v>42095</c:v>
                </c:pt>
                <c:pt idx="40">
                  <c:v>42125</c:v>
                </c:pt>
                <c:pt idx="41">
                  <c:v>42156</c:v>
                </c:pt>
                <c:pt idx="42">
                  <c:v>42186</c:v>
                </c:pt>
                <c:pt idx="43">
                  <c:v>42217</c:v>
                </c:pt>
                <c:pt idx="44">
                  <c:v>42248</c:v>
                </c:pt>
                <c:pt idx="45">
                  <c:v>42278</c:v>
                </c:pt>
                <c:pt idx="46">
                  <c:v>42309</c:v>
                </c:pt>
                <c:pt idx="47">
                  <c:v>42339</c:v>
                </c:pt>
              </c:numCache>
            </c:numRef>
          </c:cat>
          <c:val>
            <c:numRef>
              <c:f>'311_Service_Requests_from_2010_'!$B$2:$B$49</c:f>
              <c:numCache>
                <c:formatCode>General</c:formatCode>
                <c:ptCount val="48"/>
                <c:pt idx="0">
                  <c:v>953</c:v>
                </c:pt>
                <c:pt idx="1">
                  <c:v>648</c:v>
                </c:pt>
                <c:pt idx="2">
                  <c:v>498</c:v>
                </c:pt>
                <c:pt idx="3">
                  <c:v>346</c:v>
                </c:pt>
                <c:pt idx="4">
                  <c:v>100</c:v>
                </c:pt>
                <c:pt idx="5">
                  <c:v>62</c:v>
                </c:pt>
                <c:pt idx="6">
                  <c:v>54</c:v>
                </c:pt>
                <c:pt idx="7">
                  <c:v>47</c:v>
                </c:pt>
                <c:pt idx="8">
                  <c:v>66</c:v>
                </c:pt>
                <c:pt idx="9">
                  <c:v>404</c:v>
                </c:pt>
                <c:pt idx="10">
                  <c:v>1058</c:v>
                </c:pt>
                <c:pt idx="11">
                  <c:v>792</c:v>
                </c:pt>
                <c:pt idx="12">
                  <c:v>459</c:v>
                </c:pt>
                <c:pt idx="13">
                  <c:v>752</c:v>
                </c:pt>
                <c:pt idx="14">
                  <c:v>419</c:v>
                </c:pt>
                <c:pt idx="15">
                  <c:v>312</c:v>
                </c:pt>
                <c:pt idx="16">
                  <c:v>181</c:v>
                </c:pt>
                <c:pt idx="17">
                  <c:v>90</c:v>
                </c:pt>
                <c:pt idx="18">
                  <c:v>84</c:v>
                </c:pt>
                <c:pt idx="19">
                  <c:v>77</c:v>
                </c:pt>
                <c:pt idx="20">
                  <c:v>146</c:v>
                </c:pt>
                <c:pt idx="21">
                  <c:v>537</c:v>
                </c:pt>
                <c:pt idx="22">
                  <c:v>997</c:v>
                </c:pt>
                <c:pt idx="23">
                  <c:v>823</c:v>
                </c:pt>
                <c:pt idx="24">
                  <c:v>1500</c:v>
                </c:pt>
                <c:pt idx="25">
                  <c:v>894</c:v>
                </c:pt>
                <c:pt idx="26">
                  <c:v>603</c:v>
                </c:pt>
                <c:pt idx="27">
                  <c:v>424</c:v>
                </c:pt>
                <c:pt idx="28">
                  <c:v>144</c:v>
                </c:pt>
                <c:pt idx="29">
                  <c:v>61</c:v>
                </c:pt>
                <c:pt idx="30">
                  <c:v>71</c:v>
                </c:pt>
                <c:pt idx="31">
                  <c:v>46</c:v>
                </c:pt>
                <c:pt idx="32">
                  <c:v>69</c:v>
                </c:pt>
                <c:pt idx="33">
                  <c:v>536</c:v>
                </c:pt>
                <c:pt idx="34">
                  <c:v>1172</c:v>
                </c:pt>
                <c:pt idx="35">
                  <c:v>850</c:v>
                </c:pt>
                <c:pt idx="36">
                  <c:v>1199</c:v>
                </c:pt>
                <c:pt idx="37">
                  <c:v>1107</c:v>
                </c:pt>
                <c:pt idx="38">
                  <c:v>694</c:v>
                </c:pt>
                <c:pt idx="39">
                  <c:v>451</c:v>
                </c:pt>
                <c:pt idx="40">
                  <c:v>145</c:v>
                </c:pt>
                <c:pt idx="41">
                  <c:v>127</c:v>
                </c:pt>
                <c:pt idx="42">
                  <c:v>56</c:v>
                </c:pt>
                <c:pt idx="43">
                  <c:v>133</c:v>
                </c:pt>
                <c:pt idx="44">
                  <c:v>86</c:v>
                </c:pt>
                <c:pt idx="45">
                  <c:v>736</c:v>
                </c:pt>
                <c:pt idx="46">
                  <c:v>744</c:v>
                </c:pt>
                <c:pt idx="47">
                  <c:v>190</c:v>
                </c:pt>
              </c:numCache>
            </c:numRef>
          </c:val>
        </c:ser>
        <c:marker val="1"/>
        <c:axId val="97871744"/>
        <c:axId val="97948416"/>
      </c:lineChart>
      <c:dateAx>
        <c:axId val="97871744"/>
        <c:scaling>
          <c:orientation val="minMax"/>
        </c:scaling>
        <c:axPos val="b"/>
        <c:numFmt formatCode="m/d/yyyy\ h:mm" sourceLinked="1"/>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948416"/>
        <c:crosses val="autoZero"/>
        <c:auto val="1"/>
        <c:lblOffset val="100"/>
        <c:baseTimeUnit val="months"/>
      </c:dateAx>
      <c:valAx>
        <c:axId val="97948416"/>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871744"/>
        <c:crosses val="autoZero"/>
        <c:crossBetween val="between"/>
      </c:valAx>
      <c:spPr>
        <a:noFill/>
        <a:ln>
          <a:noFill/>
        </a:ln>
        <a:effectLst/>
      </c:spPr>
    </c:plotArea>
    <c:plotVisOnly val="1"/>
    <c:dispBlanksAs val="gap"/>
  </c:chart>
  <c:spPr>
    <a:noFill/>
    <a:ln>
      <a:noFill/>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Rodent Complaints by month</a:t>
            </a:r>
          </a:p>
        </c:rich>
      </c:tx>
      <c:layout/>
      <c:spPr>
        <a:noFill/>
        <a:ln>
          <a:noFill/>
        </a:ln>
        <a:effectLst/>
      </c:spPr>
    </c:title>
    <c:plotArea>
      <c:layout/>
      <c:lineChart>
        <c:grouping val="stacked"/>
        <c:ser>
          <c:idx val="0"/>
          <c:order val="0"/>
          <c:tx>
            <c:strRef>
              <c:f>'rodent graph'!$B$1</c:f>
              <c:strCache>
                <c:ptCount val="1"/>
                <c:pt idx="0">
                  <c:v>Unique Key</c:v>
                </c:pt>
              </c:strCache>
            </c:strRef>
          </c:tx>
          <c:spPr>
            <a:ln w="28575" cap="rnd">
              <a:solidFill>
                <a:schemeClr val="accent1"/>
              </a:solidFill>
              <a:round/>
            </a:ln>
            <a:effectLst/>
          </c:spPr>
          <c:marker>
            <c:symbol val="none"/>
          </c:marker>
          <c:cat>
            <c:numRef>
              <c:f>'rodent graph'!$A$2:$A$49</c:f>
              <c:numCache>
                <c:formatCode>m/d/yyyy\ h:mm</c:formatCode>
                <c:ptCount val="48"/>
                <c:pt idx="0">
                  <c:v>40909</c:v>
                </c:pt>
                <c:pt idx="1">
                  <c:v>40940</c:v>
                </c:pt>
                <c:pt idx="2">
                  <c:v>40969</c:v>
                </c:pt>
                <c:pt idx="3">
                  <c:v>41000</c:v>
                </c:pt>
                <c:pt idx="4">
                  <c:v>41030</c:v>
                </c:pt>
                <c:pt idx="5">
                  <c:v>41061</c:v>
                </c:pt>
                <c:pt idx="6">
                  <c:v>41091</c:v>
                </c:pt>
                <c:pt idx="7">
                  <c:v>41122</c:v>
                </c:pt>
                <c:pt idx="8">
                  <c:v>41153</c:v>
                </c:pt>
                <c:pt idx="9">
                  <c:v>41183</c:v>
                </c:pt>
                <c:pt idx="10">
                  <c:v>41214</c:v>
                </c:pt>
                <c:pt idx="11">
                  <c:v>41244</c:v>
                </c:pt>
                <c:pt idx="12">
                  <c:v>41275</c:v>
                </c:pt>
                <c:pt idx="13">
                  <c:v>41306</c:v>
                </c:pt>
                <c:pt idx="14">
                  <c:v>41334</c:v>
                </c:pt>
                <c:pt idx="15">
                  <c:v>41365</c:v>
                </c:pt>
                <c:pt idx="16">
                  <c:v>41395</c:v>
                </c:pt>
                <c:pt idx="17">
                  <c:v>41426</c:v>
                </c:pt>
                <c:pt idx="18">
                  <c:v>41456</c:v>
                </c:pt>
                <c:pt idx="19">
                  <c:v>41487</c:v>
                </c:pt>
                <c:pt idx="20">
                  <c:v>41518</c:v>
                </c:pt>
                <c:pt idx="21">
                  <c:v>41548</c:v>
                </c:pt>
                <c:pt idx="22">
                  <c:v>41579</c:v>
                </c:pt>
                <c:pt idx="23">
                  <c:v>41609</c:v>
                </c:pt>
                <c:pt idx="24">
                  <c:v>41640</c:v>
                </c:pt>
                <c:pt idx="25">
                  <c:v>41671</c:v>
                </c:pt>
                <c:pt idx="26">
                  <c:v>41699</c:v>
                </c:pt>
                <c:pt idx="27">
                  <c:v>41730</c:v>
                </c:pt>
                <c:pt idx="28">
                  <c:v>41760</c:v>
                </c:pt>
                <c:pt idx="29">
                  <c:v>41791</c:v>
                </c:pt>
                <c:pt idx="30">
                  <c:v>41821</c:v>
                </c:pt>
                <c:pt idx="31">
                  <c:v>41852</c:v>
                </c:pt>
                <c:pt idx="32">
                  <c:v>41883</c:v>
                </c:pt>
                <c:pt idx="33">
                  <c:v>41913</c:v>
                </c:pt>
                <c:pt idx="34">
                  <c:v>41944</c:v>
                </c:pt>
                <c:pt idx="35">
                  <c:v>41974</c:v>
                </c:pt>
                <c:pt idx="36">
                  <c:v>42005</c:v>
                </c:pt>
                <c:pt idx="37">
                  <c:v>42036</c:v>
                </c:pt>
                <c:pt idx="38">
                  <c:v>42064</c:v>
                </c:pt>
                <c:pt idx="39">
                  <c:v>42095</c:v>
                </c:pt>
                <c:pt idx="40">
                  <c:v>42125</c:v>
                </c:pt>
                <c:pt idx="41">
                  <c:v>42156</c:v>
                </c:pt>
                <c:pt idx="42">
                  <c:v>42186</c:v>
                </c:pt>
                <c:pt idx="43">
                  <c:v>42217</c:v>
                </c:pt>
                <c:pt idx="44">
                  <c:v>42248</c:v>
                </c:pt>
                <c:pt idx="45">
                  <c:v>42278</c:v>
                </c:pt>
                <c:pt idx="46">
                  <c:v>42309</c:v>
                </c:pt>
                <c:pt idx="47">
                  <c:v>42339</c:v>
                </c:pt>
              </c:numCache>
            </c:numRef>
          </c:cat>
          <c:val>
            <c:numRef>
              <c:f>'rodent graph'!$B$2:$B$49</c:f>
              <c:numCache>
                <c:formatCode>General</c:formatCode>
                <c:ptCount val="48"/>
                <c:pt idx="0">
                  <c:v>25</c:v>
                </c:pt>
                <c:pt idx="1">
                  <c:v>19</c:v>
                </c:pt>
                <c:pt idx="2">
                  <c:v>27</c:v>
                </c:pt>
                <c:pt idx="3">
                  <c:v>30</c:v>
                </c:pt>
                <c:pt idx="4">
                  <c:v>52</c:v>
                </c:pt>
                <c:pt idx="5">
                  <c:v>47</c:v>
                </c:pt>
                <c:pt idx="6">
                  <c:v>30</c:v>
                </c:pt>
                <c:pt idx="7">
                  <c:v>32</c:v>
                </c:pt>
                <c:pt idx="8">
                  <c:v>22</c:v>
                </c:pt>
                <c:pt idx="9">
                  <c:v>34</c:v>
                </c:pt>
                <c:pt idx="10">
                  <c:v>31</c:v>
                </c:pt>
                <c:pt idx="11">
                  <c:v>20</c:v>
                </c:pt>
                <c:pt idx="12">
                  <c:v>11</c:v>
                </c:pt>
                <c:pt idx="13">
                  <c:v>23</c:v>
                </c:pt>
                <c:pt idx="14">
                  <c:v>30</c:v>
                </c:pt>
                <c:pt idx="15">
                  <c:v>15</c:v>
                </c:pt>
                <c:pt idx="16">
                  <c:v>40</c:v>
                </c:pt>
                <c:pt idx="17">
                  <c:v>35</c:v>
                </c:pt>
                <c:pt idx="18">
                  <c:v>36</c:v>
                </c:pt>
                <c:pt idx="19">
                  <c:v>36</c:v>
                </c:pt>
                <c:pt idx="20">
                  <c:v>42</c:v>
                </c:pt>
                <c:pt idx="21">
                  <c:v>32</c:v>
                </c:pt>
                <c:pt idx="22">
                  <c:v>26</c:v>
                </c:pt>
                <c:pt idx="23">
                  <c:v>21</c:v>
                </c:pt>
                <c:pt idx="24">
                  <c:v>22</c:v>
                </c:pt>
                <c:pt idx="25">
                  <c:v>14</c:v>
                </c:pt>
                <c:pt idx="26">
                  <c:v>27</c:v>
                </c:pt>
                <c:pt idx="27">
                  <c:v>48</c:v>
                </c:pt>
                <c:pt idx="28">
                  <c:v>56</c:v>
                </c:pt>
                <c:pt idx="29">
                  <c:v>59</c:v>
                </c:pt>
                <c:pt idx="30">
                  <c:v>53</c:v>
                </c:pt>
                <c:pt idx="31">
                  <c:v>52</c:v>
                </c:pt>
                <c:pt idx="32">
                  <c:v>39</c:v>
                </c:pt>
                <c:pt idx="33">
                  <c:v>58</c:v>
                </c:pt>
                <c:pt idx="34">
                  <c:v>30</c:v>
                </c:pt>
                <c:pt idx="35">
                  <c:v>22</c:v>
                </c:pt>
                <c:pt idx="36">
                  <c:v>30</c:v>
                </c:pt>
                <c:pt idx="37">
                  <c:v>23</c:v>
                </c:pt>
                <c:pt idx="38">
                  <c:v>24</c:v>
                </c:pt>
                <c:pt idx="39">
                  <c:v>47</c:v>
                </c:pt>
                <c:pt idx="40">
                  <c:v>46</c:v>
                </c:pt>
                <c:pt idx="41">
                  <c:v>31</c:v>
                </c:pt>
                <c:pt idx="42">
                  <c:v>42</c:v>
                </c:pt>
                <c:pt idx="43">
                  <c:v>42</c:v>
                </c:pt>
                <c:pt idx="44">
                  <c:v>44</c:v>
                </c:pt>
                <c:pt idx="45">
                  <c:v>55</c:v>
                </c:pt>
                <c:pt idx="46">
                  <c:v>26</c:v>
                </c:pt>
                <c:pt idx="47">
                  <c:v>16</c:v>
                </c:pt>
              </c:numCache>
            </c:numRef>
          </c:val>
        </c:ser>
        <c:marker val="1"/>
        <c:axId val="98452608"/>
        <c:axId val="98454144"/>
      </c:lineChart>
      <c:dateAx>
        <c:axId val="98452608"/>
        <c:scaling>
          <c:orientation val="minMax"/>
        </c:scaling>
        <c:axPos val="b"/>
        <c:numFmt formatCode="m/d/yyyy\ h:mm" sourceLinked="1"/>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454144"/>
        <c:crosses val="autoZero"/>
        <c:auto val="1"/>
        <c:lblOffset val="100"/>
        <c:baseTimeUnit val="months"/>
      </c:dateAx>
      <c:valAx>
        <c:axId val="98454144"/>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452608"/>
        <c:crosses val="autoZero"/>
        <c:crossBetween val="between"/>
      </c:valAx>
      <c:spPr>
        <a:noFill/>
        <a:ln>
          <a:noFill/>
        </a:ln>
        <a:effectLst/>
      </c:spPr>
    </c:plotArea>
    <c:plotVisOnly val="1"/>
    <c:dispBlanksAs val="zero"/>
  </c:chart>
  <c:spPr>
    <a:noFill/>
    <a:ln>
      <a:noFill/>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pivotSource>
    <c:name>[street condition.xlsx]Sheet2!PivotTable2</c:name>
    <c:fmtId val="3"/>
  </c:pivotSource>
  <c:chart>
    <c:pivotFmts>
      <c:pivotFmt>
        <c:idx val="0"/>
        <c:marker>
          <c:symbol val="none"/>
        </c:marker>
        <c:dLbl>
          <c:idx val="0"/>
          <c:spPr/>
          <c:txPr>
            <a:bodyPr/>
            <a:lstStyle/>
            <a:p>
              <a:pPr>
                <a:defRPr/>
              </a:pPr>
              <a:endParaRPr lang="en-US"/>
            </a:p>
          </c:txPr>
          <c:showVal val="1"/>
        </c:dLbl>
      </c:pivotFmt>
      <c:pivotFmt>
        <c:idx val="1"/>
        <c:marker>
          <c:symbol val="none"/>
        </c:marker>
        <c:dLbl>
          <c:idx val="0"/>
          <c:spPr/>
          <c:txPr>
            <a:bodyPr/>
            <a:lstStyle/>
            <a:p>
              <a:pPr>
                <a:defRPr/>
              </a:pPr>
              <a:endParaRPr lang="en-US"/>
            </a:p>
          </c:txPr>
          <c:showVal val="1"/>
        </c:dLbl>
      </c:pivotFmt>
      <c:pivotFmt>
        <c:idx val="2"/>
        <c:marker>
          <c:symbol val="none"/>
        </c:marker>
      </c:pivotFmt>
      <c:pivotFmt>
        <c:idx val="3"/>
        <c:marker>
          <c:symbol val="none"/>
        </c:marker>
        <c:dLbl>
          <c:idx val="0"/>
          <c:spPr/>
          <c:txPr>
            <a:bodyPr/>
            <a:lstStyle/>
            <a:p>
              <a:pPr>
                <a:defRPr/>
              </a:pPr>
              <a:endParaRPr lang="en-US"/>
            </a:p>
          </c:txPr>
          <c:showVal val="1"/>
        </c:dLbl>
      </c:pivotFmt>
      <c:pivotFmt>
        <c:idx val="4"/>
        <c:marker>
          <c:symbol val="none"/>
        </c:marker>
        <c:dLbl>
          <c:idx val="0"/>
          <c:spPr/>
          <c:txPr>
            <a:bodyPr/>
            <a:lstStyle/>
            <a:p>
              <a:pPr>
                <a:defRPr/>
              </a:pPr>
              <a:endParaRPr lang="en-US"/>
            </a:p>
          </c:txPr>
          <c:showVal val="1"/>
        </c:dLbl>
      </c:pivotFmt>
      <c:pivotFmt>
        <c:idx val="5"/>
        <c:marker>
          <c:symbol val="none"/>
        </c:marker>
        <c:dLbl>
          <c:idx val="0"/>
          <c:spPr/>
          <c:txPr>
            <a:bodyPr/>
            <a:lstStyle/>
            <a:p>
              <a:pPr>
                <a:defRPr/>
              </a:pPr>
              <a:endParaRPr lang="en-US"/>
            </a:p>
          </c:txPr>
          <c:showVal val="1"/>
        </c:dLbl>
      </c:pivotFmt>
      <c:pivotFmt>
        <c:idx val="6"/>
        <c:marker>
          <c:symbol val="none"/>
        </c:marker>
        <c:dLbl>
          <c:idx val="0"/>
          <c:spPr/>
          <c:txPr>
            <a:bodyPr/>
            <a:lstStyle/>
            <a:p>
              <a:pPr>
                <a:defRPr/>
              </a:pPr>
              <a:endParaRPr lang="en-US"/>
            </a:p>
          </c:txPr>
          <c:showVal val="1"/>
        </c:dLbl>
      </c:pivotFmt>
      <c:pivotFmt>
        <c:idx val="7"/>
        <c:marker>
          <c:symbol val="none"/>
        </c:marker>
      </c:pivotFmt>
      <c:pivotFmt>
        <c:idx val="8"/>
        <c:marker>
          <c:symbol val="none"/>
        </c:marker>
        <c:dLbl>
          <c:idx val="0"/>
          <c:spPr/>
          <c:txPr>
            <a:bodyPr/>
            <a:lstStyle/>
            <a:p>
              <a:pPr>
                <a:defRPr/>
              </a:pPr>
              <a:endParaRPr lang="en-US"/>
            </a:p>
          </c:txPr>
          <c:showVal val="1"/>
        </c:dLbl>
      </c:pivotFmt>
      <c:pivotFmt>
        <c:idx val="9"/>
        <c:marker>
          <c:symbol val="none"/>
        </c:marker>
        <c:dLbl>
          <c:idx val="0"/>
          <c:spPr/>
          <c:txPr>
            <a:bodyPr/>
            <a:lstStyle/>
            <a:p>
              <a:pPr>
                <a:defRPr/>
              </a:pPr>
              <a:endParaRPr lang="en-US"/>
            </a:p>
          </c:txPr>
          <c:showVal val="1"/>
        </c:dLbl>
      </c:pivotFmt>
    </c:pivotFmts>
    <c:plotArea>
      <c:layout>
        <c:manualLayout>
          <c:layoutTarget val="inner"/>
          <c:xMode val="edge"/>
          <c:yMode val="edge"/>
          <c:x val="8.6071741032370933E-2"/>
          <c:y val="5.1400554097404488E-2"/>
          <c:w val="0.58631846019247558"/>
          <c:h val="0.8326195683872849"/>
        </c:manualLayout>
      </c:layout>
      <c:barChart>
        <c:barDir val="col"/>
        <c:grouping val="clustered"/>
        <c:ser>
          <c:idx val="0"/>
          <c:order val="0"/>
          <c:tx>
            <c:strRef>
              <c:f>Sheet2!$B$3:$B$4</c:f>
              <c:strCache>
                <c:ptCount val="1"/>
                <c:pt idx="0">
                  <c:v>Cave-in</c:v>
                </c:pt>
              </c:strCache>
            </c:strRef>
          </c:tx>
          <c:dLbls>
            <c:txPr>
              <a:bodyPr/>
              <a:lstStyle/>
              <a:p>
                <a:pPr>
                  <a:defRPr/>
                </a:pPr>
                <a:endParaRPr lang="en-US"/>
              </a:p>
            </c:txPr>
            <c:showVal val="1"/>
          </c:dLbls>
          <c:cat>
            <c:strRef>
              <c:f>Sheet2!$A$5:$A$9</c:f>
              <c:strCache>
                <c:ptCount val="4"/>
                <c:pt idx="0">
                  <c:v>2012</c:v>
                </c:pt>
                <c:pt idx="1">
                  <c:v>2013</c:v>
                </c:pt>
                <c:pt idx="2">
                  <c:v>2014</c:v>
                </c:pt>
                <c:pt idx="3">
                  <c:v>2015</c:v>
                </c:pt>
              </c:strCache>
            </c:strRef>
          </c:cat>
          <c:val>
            <c:numRef>
              <c:f>Sheet2!$B$5:$B$9</c:f>
              <c:numCache>
                <c:formatCode>General</c:formatCode>
                <c:ptCount val="4"/>
                <c:pt idx="0">
                  <c:v>67</c:v>
                </c:pt>
                <c:pt idx="1">
                  <c:v>50</c:v>
                </c:pt>
                <c:pt idx="2">
                  <c:v>73</c:v>
                </c:pt>
                <c:pt idx="3">
                  <c:v>51</c:v>
                </c:pt>
              </c:numCache>
            </c:numRef>
          </c:val>
        </c:ser>
        <c:ser>
          <c:idx val="1"/>
          <c:order val="1"/>
          <c:tx>
            <c:strRef>
              <c:f>Sheet2!$C$3:$C$4</c:f>
              <c:strCache>
                <c:ptCount val="1"/>
                <c:pt idx="0">
                  <c:v>Failed Street Repair</c:v>
                </c:pt>
              </c:strCache>
            </c:strRef>
          </c:tx>
          <c:dLbls>
            <c:txPr>
              <a:bodyPr/>
              <a:lstStyle/>
              <a:p>
                <a:pPr>
                  <a:defRPr/>
                </a:pPr>
                <a:endParaRPr lang="en-US"/>
              </a:p>
            </c:txPr>
            <c:showVal val="1"/>
          </c:dLbls>
          <c:cat>
            <c:strRef>
              <c:f>Sheet2!$A$5:$A$9</c:f>
              <c:strCache>
                <c:ptCount val="4"/>
                <c:pt idx="0">
                  <c:v>2012</c:v>
                </c:pt>
                <c:pt idx="1">
                  <c:v>2013</c:v>
                </c:pt>
                <c:pt idx="2">
                  <c:v>2014</c:v>
                </c:pt>
                <c:pt idx="3">
                  <c:v>2015</c:v>
                </c:pt>
              </c:strCache>
            </c:strRef>
          </c:cat>
          <c:val>
            <c:numRef>
              <c:f>Sheet2!$C$5:$C$9</c:f>
              <c:numCache>
                <c:formatCode>General</c:formatCode>
                <c:ptCount val="4"/>
                <c:pt idx="0">
                  <c:v>52</c:v>
                </c:pt>
                <c:pt idx="1">
                  <c:v>34</c:v>
                </c:pt>
                <c:pt idx="2">
                  <c:v>30</c:v>
                </c:pt>
                <c:pt idx="3">
                  <c:v>23</c:v>
                </c:pt>
              </c:numCache>
            </c:numRef>
          </c:val>
        </c:ser>
        <c:ser>
          <c:idx val="2"/>
          <c:order val="2"/>
          <c:tx>
            <c:strRef>
              <c:f>Sheet2!$D$3:$D$4</c:f>
              <c:strCache>
                <c:ptCount val="1"/>
                <c:pt idx="0">
                  <c:v>Hummock</c:v>
                </c:pt>
              </c:strCache>
            </c:strRef>
          </c:tx>
          <c:cat>
            <c:strRef>
              <c:f>Sheet2!$A$5:$A$9</c:f>
              <c:strCache>
                <c:ptCount val="4"/>
                <c:pt idx="0">
                  <c:v>2012</c:v>
                </c:pt>
                <c:pt idx="1">
                  <c:v>2013</c:v>
                </c:pt>
                <c:pt idx="2">
                  <c:v>2014</c:v>
                </c:pt>
                <c:pt idx="3">
                  <c:v>2015</c:v>
                </c:pt>
              </c:strCache>
            </c:strRef>
          </c:cat>
          <c:val>
            <c:numRef>
              <c:f>Sheet2!$D$5:$D$9</c:f>
              <c:numCache>
                <c:formatCode>General</c:formatCode>
                <c:ptCount val="4"/>
                <c:pt idx="2">
                  <c:v>3</c:v>
                </c:pt>
              </c:numCache>
            </c:numRef>
          </c:val>
        </c:ser>
        <c:ser>
          <c:idx val="3"/>
          <c:order val="3"/>
          <c:tx>
            <c:strRef>
              <c:f>Sheet2!$E$3:$E$4</c:f>
              <c:strCache>
                <c:ptCount val="1"/>
                <c:pt idx="0">
                  <c:v>Pothole</c:v>
                </c:pt>
              </c:strCache>
            </c:strRef>
          </c:tx>
          <c:dLbls>
            <c:txPr>
              <a:bodyPr/>
              <a:lstStyle/>
              <a:p>
                <a:pPr>
                  <a:defRPr/>
                </a:pPr>
                <a:endParaRPr lang="en-US"/>
              </a:p>
            </c:txPr>
            <c:showVal val="1"/>
          </c:dLbls>
          <c:cat>
            <c:strRef>
              <c:f>Sheet2!$A$5:$A$9</c:f>
              <c:strCache>
                <c:ptCount val="4"/>
                <c:pt idx="0">
                  <c:v>2012</c:v>
                </c:pt>
                <c:pt idx="1">
                  <c:v>2013</c:v>
                </c:pt>
                <c:pt idx="2">
                  <c:v>2014</c:v>
                </c:pt>
                <c:pt idx="3">
                  <c:v>2015</c:v>
                </c:pt>
              </c:strCache>
            </c:strRef>
          </c:cat>
          <c:val>
            <c:numRef>
              <c:f>Sheet2!$E$5:$E$9</c:f>
              <c:numCache>
                <c:formatCode>General</c:formatCode>
                <c:ptCount val="4"/>
                <c:pt idx="2">
                  <c:v>235</c:v>
                </c:pt>
                <c:pt idx="3">
                  <c:v>435</c:v>
                </c:pt>
              </c:numCache>
            </c:numRef>
          </c:val>
        </c:ser>
        <c:ser>
          <c:idx val="4"/>
          <c:order val="4"/>
          <c:tx>
            <c:strRef>
              <c:f>Sheet2!$F$3:$F$4</c:f>
              <c:strCache>
                <c:ptCount val="1"/>
                <c:pt idx="0">
                  <c:v>Rough, Pitted or Cracked Roads</c:v>
                </c:pt>
              </c:strCache>
            </c:strRef>
          </c:tx>
          <c:dLbls>
            <c:txPr>
              <a:bodyPr/>
              <a:lstStyle/>
              <a:p>
                <a:pPr>
                  <a:defRPr/>
                </a:pPr>
                <a:endParaRPr lang="en-US"/>
              </a:p>
            </c:txPr>
            <c:showVal val="1"/>
          </c:dLbls>
          <c:cat>
            <c:strRef>
              <c:f>Sheet2!$A$5:$A$9</c:f>
              <c:strCache>
                <c:ptCount val="4"/>
                <c:pt idx="0">
                  <c:v>2012</c:v>
                </c:pt>
                <c:pt idx="1">
                  <c:v>2013</c:v>
                </c:pt>
                <c:pt idx="2">
                  <c:v>2014</c:v>
                </c:pt>
                <c:pt idx="3">
                  <c:v>2015</c:v>
                </c:pt>
              </c:strCache>
            </c:strRef>
          </c:cat>
          <c:val>
            <c:numRef>
              <c:f>Sheet2!$F$5:$F$9</c:f>
              <c:numCache>
                <c:formatCode>General</c:formatCode>
                <c:ptCount val="4"/>
                <c:pt idx="0">
                  <c:v>40</c:v>
                </c:pt>
                <c:pt idx="1">
                  <c:v>16</c:v>
                </c:pt>
                <c:pt idx="2">
                  <c:v>18</c:v>
                </c:pt>
                <c:pt idx="3">
                  <c:v>24</c:v>
                </c:pt>
              </c:numCache>
            </c:numRef>
          </c:val>
        </c:ser>
        <c:axId val="98388608"/>
        <c:axId val="98419072"/>
      </c:barChart>
      <c:catAx>
        <c:axId val="98388608"/>
        <c:scaling>
          <c:orientation val="minMax"/>
        </c:scaling>
        <c:axPos val="b"/>
        <c:tickLblPos val="nextTo"/>
        <c:crossAx val="98419072"/>
        <c:crosses val="autoZero"/>
        <c:auto val="1"/>
        <c:lblAlgn val="ctr"/>
        <c:lblOffset val="100"/>
      </c:catAx>
      <c:valAx>
        <c:axId val="98419072"/>
        <c:scaling>
          <c:orientation val="minMax"/>
        </c:scaling>
        <c:axPos val="l"/>
        <c:numFmt formatCode="General" sourceLinked="1"/>
        <c:tickLblPos val="nextTo"/>
        <c:crossAx val="98388608"/>
        <c:crosses val="autoZero"/>
        <c:crossBetween val="between"/>
      </c:valAx>
    </c:plotArea>
    <c:legend>
      <c:legendPos val="r"/>
      <c:layout>
        <c:manualLayout>
          <c:xMode val="edge"/>
          <c:yMode val="edge"/>
          <c:x val="0.70016797900262406"/>
          <c:y val="0.15085848643919536"/>
          <c:w val="0.28316535433070866"/>
          <c:h val="0.6982830271216095"/>
        </c:manualLayout>
      </c:layout>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Pothole</a:t>
            </a:r>
            <a:r>
              <a:rPr lang="en-US" baseline="0"/>
              <a:t> Complaints by Month</a:t>
            </a:r>
            <a:endParaRPr lang="en-US"/>
          </a:p>
        </c:rich>
      </c:tx>
      <c:layout>
        <c:manualLayout>
          <c:xMode val="edge"/>
          <c:yMode val="edge"/>
          <c:x val="0.11490966754155732"/>
          <c:y val="3.7037037037037056E-2"/>
        </c:manualLayout>
      </c:layout>
    </c:title>
    <c:plotArea>
      <c:layout/>
      <c:barChart>
        <c:barDir val="col"/>
        <c:grouping val="clustered"/>
        <c:ser>
          <c:idx val="0"/>
          <c:order val="0"/>
          <c:tx>
            <c:strRef>
              <c:f>'311_Service_Requests_from_2010_'!$B$1</c:f>
              <c:strCache>
                <c:ptCount val="1"/>
                <c:pt idx="0">
                  <c:v>Unique Key</c:v>
                </c:pt>
              </c:strCache>
            </c:strRef>
          </c:tx>
          <c:dLbls>
            <c:showVal val="1"/>
          </c:dLbls>
          <c:cat>
            <c:numRef>
              <c:f>'311_Service_Requests_from_2010_'!$A$2:$A$20</c:f>
              <c:numCache>
                <c:formatCode>m/d/yyyy\ h:mm</c:formatCode>
                <c:ptCount val="19"/>
                <c:pt idx="0">
                  <c:v>41791</c:v>
                </c:pt>
                <c:pt idx="1">
                  <c:v>41883</c:v>
                </c:pt>
                <c:pt idx="2">
                  <c:v>41944</c:v>
                </c:pt>
                <c:pt idx="3">
                  <c:v>41974</c:v>
                </c:pt>
                <c:pt idx="4">
                  <c:v>42005</c:v>
                </c:pt>
                <c:pt idx="5">
                  <c:v>42036</c:v>
                </c:pt>
                <c:pt idx="6">
                  <c:v>42064</c:v>
                </c:pt>
                <c:pt idx="7">
                  <c:v>42095</c:v>
                </c:pt>
                <c:pt idx="8">
                  <c:v>41821</c:v>
                </c:pt>
                <c:pt idx="9">
                  <c:v>41852</c:v>
                </c:pt>
                <c:pt idx="10">
                  <c:v>41913</c:v>
                </c:pt>
                <c:pt idx="11">
                  <c:v>42125</c:v>
                </c:pt>
                <c:pt idx="12">
                  <c:v>42156</c:v>
                </c:pt>
                <c:pt idx="13">
                  <c:v>42186</c:v>
                </c:pt>
                <c:pt idx="14">
                  <c:v>42217</c:v>
                </c:pt>
                <c:pt idx="15">
                  <c:v>42248</c:v>
                </c:pt>
                <c:pt idx="16">
                  <c:v>42278</c:v>
                </c:pt>
                <c:pt idx="17">
                  <c:v>42309</c:v>
                </c:pt>
                <c:pt idx="18">
                  <c:v>42339</c:v>
                </c:pt>
              </c:numCache>
            </c:numRef>
          </c:cat>
          <c:val>
            <c:numRef>
              <c:f>'311_Service_Requests_from_2010_'!$B$2:$B$20</c:f>
              <c:numCache>
                <c:formatCode>General</c:formatCode>
                <c:ptCount val="19"/>
                <c:pt idx="0">
                  <c:v>67</c:v>
                </c:pt>
                <c:pt idx="1">
                  <c:v>34</c:v>
                </c:pt>
                <c:pt idx="2">
                  <c:v>31</c:v>
                </c:pt>
                <c:pt idx="3">
                  <c:v>22</c:v>
                </c:pt>
                <c:pt idx="4">
                  <c:v>43</c:v>
                </c:pt>
                <c:pt idx="5">
                  <c:v>40</c:v>
                </c:pt>
                <c:pt idx="6">
                  <c:v>114</c:v>
                </c:pt>
                <c:pt idx="7">
                  <c:v>67</c:v>
                </c:pt>
                <c:pt idx="8">
                  <c:v>27</c:v>
                </c:pt>
                <c:pt idx="9">
                  <c:v>33</c:v>
                </c:pt>
                <c:pt idx="10">
                  <c:v>21</c:v>
                </c:pt>
                <c:pt idx="11">
                  <c:v>38</c:v>
                </c:pt>
                <c:pt idx="12">
                  <c:v>34</c:v>
                </c:pt>
                <c:pt idx="13">
                  <c:v>15</c:v>
                </c:pt>
                <c:pt idx="14">
                  <c:v>34</c:v>
                </c:pt>
                <c:pt idx="15">
                  <c:v>12</c:v>
                </c:pt>
                <c:pt idx="16">
                  <c:v>13</c:v>
                </c:pt>
                <c:pt idx="17">
                  <c:v>21</c:v>
                </c:pt>
                <c:pt idx="18">
                  <c:v>4</c:v>
                </c:pt>
              </c:numCache>
            </c:numRef>
          </c:val>
        </c:ser>
        <c:axId val="98425856"/>
        <c:axId val="98517760"/>
      </c:barChart>
      <c:dateAx>
        <c:axId val="98425856"/>
        <c:scaling>
          <c:orientation val="minMax"/>
        </c:scaling>
        <c:axPos val="b"/>
        <c:numFmt formatCode="m/d/yyyy\ h:mm" sourceLinked="1"/>
        <c:tickLblPos val="nextTo"/>
        <c:crossAx val="98517760"/>
        <c:crosses val="autoZero"/>
        <c:auto val="1"/>
        <c:lblOffset val="100"/>
      </c:dateAx>
      <c:valAx>
        <c:axId val="98517760"/>
        <c:scaling>
          <c:orientation val="minMax"/>
        </c:scaling>
        <c:axPos val="l"/>
        <c:majorGridlines>
          <c:spPr>
            <a:ln>
              <a:solidFill>
                <a:schemeClr val="bg1"/>
              </a:solidFill>
            </a:ln>
            <a:effectLst>
              <a:outerShdw blurRad="50800" dist="50800" dir="5400000" algn="ctr" rotWithShape="0">
                <a:schemeClr val="bg1"/>
              </a:outerShdw>
            </a:effectLst>
          </c:spPr>
        </c:majorGridlines>
        <c:numFmt formatCode="General" sourceLinked="1"/>
        <c:tickLblPos val="nextTo"/>
        <c:crossAx val="98425856"/>
        <c:crosses val="autoZero"/>
        <c:crossBetween val="between"/>
      </c:valAx>
    </c:plotArea>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Noise Complaints by Month</a:t>
            </a:r>
          </a:p>
        </c:rich>
      </c:tx>
      <c:layout/>
    </c:title>
    <c:plotArea>
      <c:layout/>
      <c:lineChart>
        <c:grouping val="standard"/>
        <c:ser>
          <c:idx val="0"/>
          <c:order val="0"/>
          <c:tx>
            <c:strRef>
              <c:f>'311_Service_Requests_from_2010_'!$B$1</c:f>
              <c:strCache>
                <c:ptCount val="1"/>
                <c:pt idx="0">
                  <c:v>Unique Key</c:v>
                </c:pt>
              </c:strCache>
            </c:strRef>
          </c:tx>
          <c:marker>
            <c:symbol val="none"/>
          </c:marker>
          <c:cat>
            <c:numRef>
              <c:f>'311_Service_Requests_from_2010_'!$A$2:$A$49</c:f>
              <c:numCache>
                <c:formatCode>m/d/yyyy\ h:mm</c:formatCode>
                <c:ptCount val="48"/>
                <c:pt idx="0">
                  <c:v>40909</c:v>
                </c:pt>
                <c:pt idx="1">
                  <c:v>40940</c:v>
                </c:pt>
                <c:pt idx="2">
                  <c:v>40969</c:v>
                </c:pt>
                <c:pt idx="3">
                  <c:v>41000</c:v>
                </c:pt>
                <c:pt idx="4">
                  <c:v>41030</c:v>
                </c:pt>
                <c:pt idx="5">
                  <c:v>41061</c:v>
                </c:pt>
                <c:pt idx="6">
                  <c:v>41091</c:v>
                </c:pt>
                <c:pt idx="7">
                  <c:v>41122</c:v>
                </c:pt>
                <c:pt idx="8">
                  <c:v>41153</c:v>
                </c:pt>
                <c:pt idx="9">
                  <c:v>41183</c:v>
                </c:pt>
                <c:pt idx="10">
                  <c:v>41214</c:v>
                </c:pt>
                <c:pt idx="11">
                  <c:v>41244</c:v>
                </c:pt>
                <c:pt idx="12">
                  <c:v>41275</c:v>
                </c:pt>
                <c:pt idx="13">
                  <c:v>41306</c:v>
                </c:pt>
                <c:pt idx="14">
                  <c:v>41334</c:v>
                </c:pt>
                <c:pt idx="15">
                  <c:v>41365</c:v>
                </c:pt>
                <c:pt idx="16">
                  <c:v>41395</c:v>
                </c:pt>
                <c:pt idx="17">
                  <c:v>41426</c:v>
                </c:pt>
                <c:pt idx="18">
                  <c:v>41456</c:v>
                </c:pt>
                <c:pt idx="19">
                  <c:v>41487</c:v>
                </c:pt>
                <c:pt idx="20">
                  <c:v>41518</c:v>
                </c:pt>
                <c:pt idx="21">
                  <c:v>41548</c:v>
                </c:pt>
                <c:pt idx="22">
                  <c:v>41579</c:v>
                </c:pt>
                <c:pt idx="23">
                  <c:v>41609</c:v>
                </c:pt>
                <c:pt idx="24">
                  <c:v>41640</c:v>
                </c:pt>
                <c:pt idx="25">
                  <c:v>41671</c:v>
                </c:pt>
                <c:pt idx="26">
                  <c:v>41699</c:v>
                </c:pt>
                <c:pt idx="27">
                  <c:v>41730</c:v>
                </c:pt>
                <c:pt idx="28">
                  <c:v>41760</c:v>
                </c:pt>
                <c:pt idx="29">
                  <c:v>41791</c:v>
                </c:pt>
                <c:pt idx="30">
                  <c:v>41821</c:v>
                </c:pt>
                <c:pt idx="31">
                  <c:v>41852</c:v>
                </c:pt>
                <c:pt idx="32">
                  <c:v>41883</c:v>
                </c:pt>
                <c:pt idx="33">
                  <c:v>41913</c:v>
                </c:pt>
                <c:pt idx="34">
                  <c:v>41944</c:v>
                </c:pt>
                <c:pt idx="35">
                  <c:v>41974</c:v>
                </c:pt>
                <c:pt idx="36">
                  <c:v>42005</c:v>
                </c:pt>
                <c:pt idx="37">
                  <c:v>42036</c:v>
                </c:pt>
                <c:pt idx="38">
                  <c:v>42064</c:v>
                </c:pt>
                <c:pt idx="39">
                  <c:v>42095</c:v>
                </c:pt>
                <c:pt idx="40">
                  <c:v>42125</c:v>
                </c:pt>
                <c:pt idx="41">
                  <c:v>42156</c:v>
                </c:pt>
                <c:pt idx="42">
                  <c:v>42186</c:v>
                </c:pt>
                <c:pt idx="43">
                  <c:v>42217</c:v>
                </c:pt>
                <c:pt idx="44">
                  <c:v>42248</c:v>
                </c:pt>
                <c:pt idx="45">
                  <c:v>42278</c:v>
                </c:pt>
                <c:pt idx="46">
                  <c:v>42309</c:v>
                </c:pt>
                <c:pt idx="47">
                  <c:v>42339</c:v>
                </c:pt>
              </c:numCache>
            </c:numRef>
          </c:cat>
          <c:val>
            <c:numRef>
              <c:f>'311_Service_Requests_from_2010_'!$B$2:$B$49</c:f>
              <c:numCache>
                <c:formatCode>General</c:formatCode>
                <c:ptCount val="48"/>
                <c:pt idx="0">
                  <c:v>33</c:v>
                </c:pt>
                <c:pt idx="1">
                  <c:v>22</c:v>
                </c:pt>
                <c:pt idx="2">
                  <c:v>37</c:v>
                </c:pt>
                <c:pt idx="3">
                  <c:v>42</c:v>
                </c:pt>
                <c:pt idx="4">
                  <c:v>38</c:v>
                </c:pt>
                <c:pt idx="5">
                  <c:v>37</c:v>
                </c:pt>
                <c:pt idx="6">
                  <c:v>22</c:v>
                </c:pt>
                <c:pt idx="7">
                  <c:v>138</c:v>
                </c:pt>
                <c:pt idx="8">
                  <c:v>95</c:v>
                </c:pt>
                <c:pt idx="9">
                  <c:v>34</c:v>
                </c:pt>
                <c:pt idx="10">
                  <c:v>22</c:v>
                </c:pt>
                <c:pt idx="11">
                  <c:v>16</c:v>
                </c:pt>
                <c:pt idx="12">
                  <c:v>8</c:v>
                </c:pt>
                <c:pt idx="13">
                  <c:v>24</c:v>
                </c:pt>
                <c:pt idx="14">
                  <c:v>38</c:v>
                </c:pt>
                <c:pt idx="15">
                  <c:v>38</c:v>
                </c:pt>
                <c:pt idx="16">
                  <c:v>46</c:v>
                </c:pt>
                <c:pt idx="17">
                  <c:v>41</c:v>
                </c:pt>
                <c:pt idx="18">
                  <c:v>28</c:v>
                </c:pt>
                <c:pt idx="19">
                  <c:v>60</c:v>
                </c:pt>
                <c:pt idx="20">
                  <c:v>57</c:v>
                </c:pt>
                <c:pt idx="21">
                  <c:v>45</c:v>
                </c:pt>
                <c:pt idx="22">
                  <c:v>70</c:v>
                </c:pt>
                <c:pt idx="23">
                  <c:v>24</c:v>
                </c:pt>
                <c:pt idx="24">
                  <c:v>39</c:v>
                </c:pt>
                <c:pt idx="25">
                  <c:v>35</c:v>
                </c:pt>
                <c:pt idx="26">
                  <c:v>25</c:v>
                </c:pt>
                <c:pt idx="27">
                  <c:v>41</c:v>
                </c:pt>
                <c:pt idx="28">
                  <c:v>47</c:v>
                </c:pt>
                <c:pt idx="29">
                  <c:v>66</c:v>
                </c:pt>
                <c:pt idx="30">
                  <c:v>42</c:v>
                </c:pt>
                <c:pt idx="31">
                  <c:v>54</c:v>
                </c:pt>
                <c:pt idx="32">
                  <c:v>51</c:v>
                </c:pt>
                <c:pt idx="33">
                  <c:v>77</c:v>
                </c:pt>
                <c:pt idx="34">
                  <c:v>48</c:v>
                </c:pt>
                <c:pt idx="35">
                  <c:v>40</c:v>
                </c:pt>
                <c:pt idx="36">
                  <c:v>32</c:v>
                </c:pt>
                <c:pt idx="37">
                  <c:v>43</c:v>
                </c:pt>
                <c:pt idx="38">
                  <c:v>61</c:v>
                </c:pt>
                <c:pt idx="39">
                  <c:v>88</c:v>
                </c:pt>
                <c:pt idx="40">
                  <c:v>107</c:v>
                </c:pt>
                <c:pt idx="41">
                  <c:v>51</c:v>
                </c:pt>
                <c:pt idx="42">
                  <c:v>51</c:v>
                </c:pt>
                <c:pt idx="43">
                  <c:v>55</c:v>
                </c:pt>
                <c:pt idx="44">
                  <c:v>87</c:v>
                </c:pt>
                <c:pt idx="45">
                  <c:v>72</c:v>
                </c:pt>
                <c:pt idx="46">
                  <c:v>57</c:v>
                </c:pt>
                <c:pt idx="47">
                  <c:v>47</c:v>
                </c:pt>
              </c:numCache>
            </c:numRef>
          </c:val>
        </c:ser>
        <c:marker val="1"/>
        <c:axId val="98559104"/>
        <c:axId val="98560640"/>
      </c:lineChart>
      <c:dateAx>
        <c:axId val="98559104"/>
        <c:scaling>
          <c:orientation val="minMax"/>
        </c:scaling>
        <c:axPos val="b"/>
        <c:numFmt formatCode="m/d/yyyy\ h:mm" sourceLinked="1"/>
        <c:tickLblPos val="nextTo"/>
        <c:crossAx val="98560640"/>
        <c:crosses val="autoZero"/>
        <c:auto val="1"/>
        <c:lblOffset val="100"/>
      </c:dateAx>
      <c:valAx>
        <c:axId val="98560640"/>
        <c:scaling>
          <c:orientation val="minMax"/>
        </c:scaling>
        <c:axPos val="l"/>
        <c:majorGridlines>
          <c:spPr>
            <a:ln>
              <a:solidFill>
                <a:schemeClr val="bg1"/>
              </a:solidFill>
            </a:ln>
          </c:spPr>
        </c:majorGridlines>
        <c:numFmt formatCode="General" sourceLinked="1"/>
        <c:tickLblPos val="nextTo"/>
        <c:crossAx val="98559104"/>
        <c:crosses val="autoZero"/>
        <c:crossBetween val="between"/>
      </c:valAx>
    </c:plotArea>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Illegal Parking/Blocked Driveway Complaints by Month</a:t>
            </a:r>
          </a:p>
        </c:rich>
      </c:tx>
      <c:layout/>
    </c:title>
    <c:plotArea>
      <c:layout/>
      <c:lineChart>
        <c:grouping val="standard"/>
        <c:ser>
          <c:idx val="0"/>
          <c:order val="0"/>
          <c:tx>
            <c:strRef>
              <c:f>'311_Service_Requests_from_2010_'!$B$1</c:f>
              <c:strCache>
                <c:ptCount val="1"/>
                <c:pt idx="0">
                  <c:v>Unique Key</c:v>
                </c:pt>
              </c:strCache>
            </c:strRef>
          </c:tx>
          <c:marker>
            <c:symbol val="none"/>
          </c:marker>
          <c:cat>
            <c:numRef>
              <c:f>'311_Service_Requests_from_2010_'!$A$2:$A$49</c:f>
              <c:numCache>
                <c:formatCode>m/d/yyyy\ h:mm</c:formatCode>
                <c:ptCount val="48"/>
                <c:pt idx="0">
                  <c:v>42005</c:v>
                </c:pt>
                <c:pt idx="1">
                  <c:v>42156</c:v>
                </c:pt>
                <c:pt idx="2">
                  <c:v>42248</c:v>
                </c:pt>
                <c:pt idx="3">
                  <c:v>42186</c:v>
                </c:pt>
                <c:pt idx="4">
                  <c:v>41974</c:v>
                </c:pt>
                <c:pt idx="5">
                  <c:v>42217</c:v>
                </c:pt>
                <c:pt idx="6">
                  <c:v>42125</c:v>
                </c:pt>
                <c:pt idx="7">
                  <c:v>41061</c:v>
                </c:pt>
                <c:pt idx="8">
                  <c:v>41883</c:v>
                </c:pt>
                <c:pt idx="9">
                  <c:v>41609</c:v>
                </c:pt>
                <c:pt idx="10">
                  <c:v>41456</c:v>
                </c:pt>
                <c:pt idx="11">
                  <c:v>41426</c:v>
                </c:pt>
                <c:pt idx="12">
                  <c:v>42064</c:v>
                </c:pt>
                <c:pt idx="13">
                  <c:v>41579</c:v>
                </c:pt>
                <c:pt idx="14">
                  <c:v>42036</c:v>
                </c:pt>
                <c:pt idx="15">
                  <c:v>42339</c:v>
                </c:pt>
                <c:pt idx="16">
                  <c:v>42278</c:v>
                </c:pt>
                <c:pt idx="17">
                  <c:v>41852</c:v>
                </c:pt>
                <c:pt idx="18">
                  <c:v>41395</c:v>
                </c:pt>
                <c:pt idx="19">
                  <c:v>41153</c:v>
                </c:pt>
                <c:pt idx="20">
                  <c:v>42095</c:v>
                </c:pt>
                <c:pt idx="21">
                  <c:v>41091</c:v>
                </c:pt>
                <c:pt idx="22">
                  <c:v>41944</c:v>
                </c:pt>
                <c:pt idx="23">
                  <c:v>41518</c:v>
                </c:pt>
                <c:pt idx="24">
                  <c:v>41244</c:v>
                </c:pt>
                <c:pt idx="25">
                  <c:v>41671</c:v>
                </c:pt>
                <c:pt idx="26">
                  <c:v>41913</c:v>
                </c:pt>
                <c:pt idx="27">
                  <c:v>42309</c:v>
                </c:pt>
                <c:pt idx="28">
                  <c:v>41730</c:v>
                </c:pt>
                <c:pt idx="29">
                  <c:v>41275</c:v>
                </c:pt>
                <c:pt idx="30">
                  <c:v>41791</c:v>
                </c:pt>
                <c:pt idx="31">
                  <c:v>41821</c:v>
                </c:pt>
                <c:pt idx="32">
                  <c:v>41334</c:v>
                </c:pt>
                <c:pt idx="33">
                  <c:v>40909</c:v>
                </c:pt>
                <c:pt idx="34">
                  <c:v>41548</c:v>
                </c:pt>
                <c:pt idx="35">
                  <c:v>41365</c:v>
                </c:pt>
                <c:pt idx="36">
                  <c:v>41306</c:v>
                </c:pt>
                <c:pt idx="37">
                  <c:v>40940</c:v>
                </c:pt>
                <c:pt idx="38">
                  <c:v>40969</c:v>
                </c:pt>
                <c:pt idx="39">
                  <c:v>41214</c:v>
                </c:pt>
                <c:pt idx="40">
                  <c:v>41183</c:v>
                </c:pt>
                <c:pt idx="41">
                  <c:v>41640</c:v>
                </c:pt>
                <c:pt idx="42">
                  <c:v>41760</c:v>
                </c:pt>
                <c:pt idx="43">
                  <c:v>41030</c:v>
                </c:pt>
                <c:pt idx="44">
                  <c:v>41487</c:v>
                </c:pt>
                <c:pt idx="45">
                  <c:v>41699</c:v>
                </c:pt>
                <c:pt idx="46">
                  <c:v>41122</c:v>
                </c:pt>
                <c:pt idx="47">
                  <c:v>41000</c:v>
                </c:pt>
              </c:numCache>
            </c:numRef>
          </c:cat>
          <c:val>
            <c:numRef>
              <c:f>'311_Service_Requests_from_2010_'!$B$2:$B$49</c:f>
              <c:numCache>
                <c:formatCode>General</c:formatCode>
                <c:ptCount val="48"/>
                <c:pt idx="0">
                  <c:v>22</c:v>
                </c:pt>
                <c:pt idx="1">
                  <c:v>19</c:v>
                </c:pt>
                <c:pt idx="2">
                  <c:v>18</c:v>
                </c:pt>
                <c:pt idx="3">
                  <c:v>17</c:v>
                </c:pt>
                <c:pt idx="4">
                  <c:v>16</c:v>
                </c:pt>
                <c:pt idx="5">
                  <c:v>15</c:v>
                </c:pt>
                <c:pt idx="6">
                  <c:v>15</c:v>
                </c:pt>
                <c:pt idx="7">
                  <c:v>12</c:v>
                </c:pt>
                <c:pt idx="8">
                  <c:v>12</c:v>
                </c:pt>
                <c:pt idx="9">
                  <c:v>11</c:v>
                </c:pt>
                <c:pt idx="10">
                  <c:v>10</c:v>
                </c:pt>
                <c:pt idx="11">
                  <c:v>9</c:v>
                </c:pt>
                <c:pt idx="12">
                  <c:v>9</c:v>
                </c:pt>
                <c:pt idx="13">
                  <c:v>8</c:v>
                </c:pt>
                <c:pt idx="14">
                  <c:v>8</c:v>
                </c:pt>
                <c:pt idx="15">
                  <c:v>8</c:v>
                </c:pt>
                <c:pt idx="16">
                  <c:v>8</c:v>
                </c:pt>
                <c:pt idx="17">
                  <c:v>7</c:v>
                </c:pt>
                <c:pt idx="18">
                  <c:v>7</c:v>
                </c:pt>
                <c:pt idx="19">
                  <c:v>7</c:v>
                </c:pt>
                <c:pt idx="20">
                  <c:v>7</c:v>
                </c:pt>
                <c:pt idx="21">
                  <c:v>7</c:v>
                </c:pt>
                <c:pt idx="22">
                  <c:v>7</c:v>
                </c:pt>
                <c:pt idx="23">
                  <c:v>6</c:v>
                </c:pt>
                <c:pt idx="24">
                  <c:v>6</c:v>
                </c:pt>
                <c:pt idx="25">
                  <c:v>6</c:v>
                </c:pt>
                <c:pt idx="26">
                  <c:v>6</c:v>
                </c:pt>
                <c:pt idx="27">
                  <c:v>6</c:v>
                </c:pt>
                <c:pt idx="28">
                  <c:v>5</c:v>
                </c:pt>
                <c:pt idx="29">
                  <c:v>5</c:v>
                </c:pt>
                <c:pt idx="30">
                  <c:v>5</c:v>
                </c:pt>
                <c:pt idx="31">
                  <c:v>5</c:v>
                </c:pt>
                <c:pt idx="32">
                  <c:v>5</c:v>
                </c:pt>
                <c:pt idx="33">
                  <c:v>5</c:v>
                </c:pt>
                <c:pt idx="34">
                  <c:v>5</c:v>
                </c:pt>
                <c:pt idx="35">
                  <c:v>4</c:v>
                </c:pt>
                <c:pt idx="36">
                  <c:v>4</c:v>
                </c:pt>
                <c:pt idx="37">
                  <c:v>4</c:v>
                </c:pt>
                <c:pt idx="38">
                  <c:v>4</c:v>
                </c:pt>
                <c:pt idx="39">
                  <c:v>4</c:v>
                </c:pt>
                <c:pt idx="40">
                  <c:v>4</c:v>
                </c:pt>
                <c:pt idx="41">
                  <c:v>4</c:v>
                </c:pt>
                <c:pt idx="42">
                  <c:v>3</c:v>
                </c:pt>
                <c:pt idx="43">
                  <c:v>3</c:v>
                </c:pt>
                <c:pt idx="44">
                  <c:v>3</c:v>
                </c:pt>
                <c:pt idx="45">
                  <c:v>3</c:v>
                </c:pt>
                <c:pt idx="46">
                  <c:v>2</c:v>
                </c:pt>
                <c:pt idx="47">
                  <c:v>2</c:v>
                </c:pt>
              </c:numCache>
            </c:numRef>
          </c:val>
        </c:ser>
        <c:marker val="1"/>
        <c:axId val="107106304"/>
        <c:axId val="107109760"/>
      </c:lineChart>
      <c:dateAx>
        <c:axId val="107106304"/>
        <c:scaling>
          <c:orientation val="minMax"/>
        </c:scaling>
        <c:axPos val="b"/>
        <c:numFmt formatCode="m/d/yyyy\ h:mm" sourceLinked="1"/>
        <c:tickLblPos val="nextTo"/>
        <c:crossAx val="107109760"/>
        <c:crosses val="autoZero"/>
        <c:auto val="1"/>
        <c:lblOffset val="100"/>
      </c:dateAx>
      <c:valAx>
        <c:axId val="107109760"/>
        <c:scaling>
          <c:orientation val="minMax"/>
        </c:scaling>
        <c:axPos val="l"/>
        <c:majorGridlines>
          <c:spPr>
            <a:ln>
              <a:solidFill>
                <a:schemeClr val="bg1"/>
              </a:solidFill>
            </a:ln>
          </c:spPr>
        </c:majorGridlines>
        <c:numFmt formatCode="General" sourceLinked="1"/>
        <c:tickLblPos val="nextTo"/>
        <c:crossAx val="107106304"/>
        <c:crosses val="autoZero"/>
        <c:crossBetween val="between"/>
      </c:valAx>
    </c:plotArea>
    <c:plotVisOnly val="1"/>
  </c:chart>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E37812-D122-458C-9416-5948B27A75CC}" type="datetimeFigureOut">
              <a:rPr lang="en-US" smtClean="0"/>
              <a:pPr/>
              <a:t>12/17/2015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78CD54-C9FA-43A0-8BF8-23A3590E2951}" type="slidenum">
              <a:rPr lang="en-US" smtClean="0"/>
              <a:pPr/>
              <a:t>‹#›</a:t>
            </a:fld>
            <a:endParaRPr lang="en-US"/>
          </a:p>
        </p:txBody>
      </p:sp>
    </p:spTree>
    <p:extLst>
      <p:ext uri="{BB962C8B-B14F-4D97-AF65-F5344CB8AC3E}">
        <p14:creationId xmlns:p14="http://schemas.microsoft.com/office/powerpoint/2010/main" xmlns="" val="3618460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78CD54-C9FA-43A0-8BF8-23A3590E2951}" type="slidenum">
              <a:rPr lang="en-US" smtClean="0"/>
              <a:pPr/>
              <a:t>11</a:t>
            </a:fld>
            <a:endParaRPr lang="en-US"/>
          </a:p>
        </p:txBody>
      </p:sp>
    </p:spTree>
    <p:extLst>
      <p:ext uri="{BB962C8B-B14F-4D97-AF65-F5344CB8AC3E}">
        <p14:creationId xmlns:p14="http://schemas.microsoft.com/office/powerpoint/2010/main" xmlns="" val="3052036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8CD54-C9FA-43A0-8BF8-23A3590E2951}" type="slidenum">
              <a:rPr lang="en-US" smtClean="0"/>
              <a:pPr/>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b="1" u="sng" dirty="0" smtClean="0"/>
              <a:t>top five street condition issues per year:</a:t>
            </a:r>
          </a:p>
          <a:p>
            <a:r>
              <a:rPr lang="en-US" dirty="0" smtClean="0"/>
              <a:t>Cave-In;</a:t>
            </a:r>
          </a:p>
          <a:p>
            <a:r>
              <a:rPr lang="en-US" dirty="0" smtClean="0"/>
              <a:t>Hummock;</a:t>
            </a:r>
          </a:p>
          <a:p>
            <a:r>
              <a:rPr lang="en-US" dirty="0" smtClean="0"/>
              <a:t>Failed Street Repair;</a:t>
            </a:r>
          </a:p>
          <a:p>
            <a:r>
              <a:rPr lang="en-US" dirty="0" smtClean="0"/>
              <a:t>Pothole;</a:t>
            </a:r>
          </a:p>
          <a:p>
            <a:r>
              <a:rPr lang="en-US" dirty="0" smtClean="0"/>
              <a:t>Rough, pitted, or cracked Roads;</a:t>
            </a:r>
          </a:p>
          <a:p>
            <a:endParaRPr lang="en-US" dirty="0"/>
          </a:p>
        </p:txBody>
      </p:sp>
      <p:sp>
        <p:nvSpPr>
          <p:cNvPr id="4" name="Slide Number Placeholder 3"/>
          <p:cNvSpPr>
            <a:spLocks noGrp="1"/>
          </p:cNvSpPr>
          <p:nvPr>
            <p:ph type="sldNum" sz="quarter" idx="10"/>
          </p:nvPr>
        </p:nvSpPr>
        <p:spPr/>
        <p:txBody>
          <a:bodyPr/>
          <a:lstStyle/>
          <a:p>
            <a:fld id="{6E78CD54-C9FA-43A0-8BF8-23A3590E2951}" type="slidenum">
              <a:rPr lang="en-US" smtClean="0"/>
              <a:pPr/>
              <a:t>24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78CD54-C9FA-43A0-8BF8-23A3590E2951}"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4027208-BFF0-474C-B4D8-4D7EA95AA60F}" type="datetimeFigureOut">
              <a:rPr lang="en-US" smtClean="0"/>
              <a:pPr/>
              <a:t>12/17/2015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45B7633-4F1C-4858-B8F8-359174F3F8E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027208-BFF0-474C-B4D8-4D7EA95AA60F}" type="datetimeFigureOut">
              <a:rPr lang="en-US" smtClean="0"/>
              <a:pPr/>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B7633-4F1C-4858-B8F8-359174F3F8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027208-BFF0-474C-B4D8-4D7EA95AA60F}" type="datetimeFigureOut">
              <a:rPr lang="en-US" smtClean="0"/>
              <a:pPr/>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B7633-4F1C-4858-B8F8-359174F3F8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027208-BFF0-474C-B4D8-4D7EA95AA60F}" type="datetimeFigureOut">
              <a:rPr lang="en-US" smtClean="0"/>
              <a:pPr/>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B7633-4F1C-4858-B8F8-359174F3F8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4027208-BFF0-474C-B4D8-4D7EA95AA60F}" type="datetimeFigureOut">
              <a:rPr lang="en-US" smtClean="0"/>
              <a:pPr/>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B7633-4F1C-4858-B8F8-359174F3F8E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4027208-BFF0-474C-B4D8-4D7EA95AA60F}" type="datetimeFigureOut">
              <a:rPr lang="en-US" smtClean="0"/>
              <a:pPr/>
              <a:t>12/17/2015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B7633-4F1C-4858-B8F8-359174F3F8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4027208-BFF0-474C-B4D8-4D7EA95AA60F}" type="datetimeFigureOut">
              <a:rPr lang="en-US" smtClean="0"/>
              <a:pPr/>
              <a:t>12/17/2015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5B7633-4F1C-4858-B8F8-359174F3F8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4027208-BFF0-474C-B4D8-4D7EA95AA60F}" type="datetimeFigureOut">
              <a:rPr lang="en-US" smtClean="0"/>
              <a:pPr/>
              <a:t>12/17/2015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5B7633-4F1C-4858-B8F8-359174F3F8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27208-BFF0-474C-B4D8-4D7EA95AA60F}" type="datetimeFigureOut">
              <a:rPr lang="en-US" smtClean="0"/>
              <a:pPr/>
              <a:t>12/17/2015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5B7633-4F1C-4858-B8F8-359174F3F8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4027208-BFF0-474C-B4D8-4D7EA95AA60F}" type="datetimeFigureOut">
              <a:rPr lang="en-US" smtClean="0"/>
              <a:pPr/>
              <a:t>12/17/2015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B7633-4F1C-4858-B8F8-359174F3F8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4027208-BFF0-474C-B4D8-4D7EA95AA60F}" type="datetimeFigureOut">
              <a:rPr lang="en-US" smtClean="0"/>
              <a:pPr/>
              <a:t>12/17/2015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45B7633-4F1C-4858-B8F8-359174F3F8E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4027208-BFF0-474C-B4D8-4D7EA95AA60F}" type="datetimeFigureOut">
              <a:rPr lang="en-US" smtClean="0"/>
              <a:pPr/>
              <a:t>12/17/2015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45B7633-4F1C-4858-B8F8-359174F3F8E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Office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nyc.gov/cgi-bin/exit.pl?url=http://en.wikipedia.org/wiki/Manhattanville,_Manhattan" TargetMode="External"/><Relationship Id="rId2" Type="http://schemas.openxmlformats.org/officeDocument/2006/relationships/hyperlink" Target="http://www.nyc.gov/cgi-bin/exit.pl?url=http://en.wikipedia.org/wiki/Morningside_Heights,_Manhattan" TargetMode="External"/><Relationship Id="rId1" Type="http://schemas.openxmlformats.org/officeDocument/2006/relationships/slideLayout" Target="../slideLayouts/slideLayout2.xml"/><Relationship Id="rId4" Type="http://schemas.openxmlformats.org/officeDocument/2006/relationships/hyperlink" Target="http://www.nyc.gov/cgi-bin/exit.pl?url=http://en.wikipedia.org/wiki/Hamilton_Heights,_Manhattan"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nyc.gov/html/mancb9/html/home/home.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solidFill>
                  <a:schemeClr val="tx1"/>
                </a:solidFill>
                <a:effectLst>
                  <a:outerShdw blurRad="38100" dist="38100" dir="2700000" algn="tl">
                    <a:srgbClr val="000000">
                      <a:alpha val="43137"/>
                    </a:srgbClr>
                  </a:outerShdw>
                </a:effectLst>
              </a:rPr>
              <a:t>Community</a:t>
            </a:r>
            <a:r>
              <a:rPr lang="en-US" dirty="0" smtClean="0">
                <a:solidFill>
                  <a:schemeClr val="tx1"/>
                </a:solidFill>
              </a:rPr>
              <a:t> Board 9    </a:t>
            </a:r>
            <a:endParaRPr lang="en-US" dirty="0">
              <a:solidFill>
                <a:schemeClr val="tx1"/>
              </a:solidFill>
            </a:endParaRPr>
          </a:p>
        </p:txBody>
      </p:sp>
      <p:sp>
        <p:nvSpPr>
          <p:cNvPr id="3" name="Subtitle 2"/>
          <p:cNvSpPr>
            <a:spLocks noGrp="1"/>
          </p:cNvSpPr>
          <p:nvPr>
            <p:ph type="subTitle" idx="1"/>
          </p:nvPr>
        </p:nvSpPr>
        <p:spPr>
          <a:xfrm>
            <a:off x="533400" y="3228536"/>
            <a:ext cx="8077200" cy="2638864"/>
          </a:xfrm>
        </p:spPr>
        <p:txBody>
          <a:bodyPr>
            <a:normAutofit/>
          </a:bodyPr>
          <a:lstStyle/>
          <a:p>
            <a:endParaRPr lang="en-US" dirty="0" smtClean="0">
              <a:effectLst>
                <a:outerShdw blurRad="38100" dist="38100" dir="2700000" algn="tl">
                  <a:srgbClr val="000000">
                    <a:alpha val="43137"/>
                  </a:srgbClr>
                </a:outerShdw>
              </a:effectLst>
            </a:endParaRPr>
          </a:p>
          <a:p>
            <a:endParaRPr lang="en-US" dirty="0" smtClean="0"/>
          </a:p>
          <a:p>
            <a:endParaRPr lang="en-US" dirty="0" smtClean="0"/>
          </a:p>
          <a:p>
            <a:r>
              <a:rPr lang="en-US" dirty="0" err="1" smtClean="0"/>
              <a:t>Thierno</a:t>
            </a:r>
            <a:r>
              <a:rPr lang="en-US" dirty="0" smtClean="0"/>
              <a:t> Bah</a:t>
            </a:r>
          </a:p>
          <a:p>
            <a:r>
              <a:rPr lang="en-US" dirty="0" smtClean="0"/>
              <a:t>thiernoamadoubah@gmail.com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dirty="0" smtClean="0"/>
              <a:t>Heat/Hot Water Service Requests</a:t>
            </a:r>
            <a:endParaRPr lang="en-US" b="1" dirty="0"/>
          </a:p>
        </p:txBody>
      </p:sp>
      <p:sp>
        <p:nvSpPr>
          <p:cNvPr id="3" name="Content Placeholder 2"/>
          <p:cNvSpPr>
            <a:spLocks noGrp="1"/>
          </p:cNvSpPr>
          <p:nvPr>
            <p:ph idx="1"/>
          </p:nvPr>
        </p:nvSpPr>
        <p:spPr/>
        <p:txBody>
          <a:bodyPr/>
          <a:lstStyle/>
          <a:p>
            <a:pPr>
              <a:buNone/>
            </a:pPr>
            <a:r>
              <a:rPr lang="en-US" b="1" u="sng" dirty="0" smtClean="0"/>
              <a:t>Months with the most heat/hot water service requests:</a:t>
            </a:r>
          </a:p>
          <a:p>
            <a:r>
              <a:rPr lang="en-US" dirty="0" smtClean="0"/>
              <a:t>According the 311 open data, the months of November to March register the most heat/hot water service requests throughout the year.</a:t>
            </a:r>
          </a:p>
          <a:p>
            <a:r>
              <a:rPr lang="en-US" dirty="0" smtClean="0"/>
              <a:t>The data makes sense as these months are among the coldest in the year.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Heat/Hot Water Service Requests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283803926"/>
              </p:ext>
            </p:extLst>
          </p:nvPr>
        </p:nvGraphicFramePr>
        <p:xfrm>
          <a:off x="457200" y="1935163"/>
          <a:ext cx="8229600" cy="43894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32114875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Heat/Hot Water Service Requests</a:t>
            </a:r>
            <a:endParaRPr lang="en-US" dirty="0"/>
          </a:p>
        </p:txBody>
      </p:sp>
      <p:pic>
        <p:nvPicPr>
          <p:cNvPr id="4" name="Content Placeholder 3" descr="heat map.png"/>
          <p:cNvPicPr>
            <a:picLocks noGrp="1" noChangeAspect="1"/>
          </p:cNvPicPr>
          <p:nvPr>
            <p:ph idx="1"/>
          </p:nvPr>
        </p:nvPicPr>
        <p:blipFill>
          <a:blip r:embed="rId3" cstate="print"/>
          <a:stretch>
            <a:fillRect/>
          </a:stretch>
        </p:blipFill>
        <p:spPr>
          <a:xfrm>
            <a:off x="1371600" y="1981200"/>
            <a:ext cx="6858000" cy="4541837"/>
          </a:xfrm>
        </p:spPr>
      </p:pic>
      <p:sp>
        <p:nvSpPr>
          <p:cNvPr id="11" name="TextBox 10"/>
          <p:cNvSpPr txBox="1"/>
          <p:nvPr/>
        </p:nvSpPr>
        <p:spPr>
          <a:xfrm>
            <a:off x="2674442" y="6073307"/>
            <a:ext cx="1801134" cy="369332"/>
          </a:xfrm>
          <a:prstGeom prst="rect">
            <a:avLst/>
          </a:prstGeom>
          <a:solidFill>
            <a:schemeClr val="bg1">
              <a:lumMod val="50000"/>
            </a:schemeClr>
          </a:solidFill>
          <a:ln>
            <a:solidFill>
              <a:schemeClr val="tx1"/>
            </a:solidFill>
          </a:ln>
        </p:spPr>
        <p:txBody>
          <a:bodyPr wrap="none" rtlCol="0">
            <a:spAutoFit/>
          </a:bodyPr>
          <a:lstStyle/>
          <a:p>
            <a:r>
              <a:rPr lang="en-US" dirty="0" smtClean="0">
                <a:solidFill>
                  <a:schemeClr val="bg1"/>
                </a:solidFill>
              </a:rPr>
              <a:t>41 Tiemann Ave</a:t>
            </a:r>
            <a:r>
              <a:rPr lang="en-US" dirty="0" smtClean="0"/>
              <a:t>.</a:t>
            </a:r>
            <a:endParaRPr lang="en-US" dirty="0"/>
          </a:p>
        </p:txBody>
      </p:sp>
      <p:sp>
        <p:nvSpPr>
          <p:cNvPr id="12" name="TextBox 11"/>
          <p:cNvSpPr txBox="1"/>
          <p:nvPr/>
        </p:nvSpPr>
        <p:spPr>
          <a:xfrm rot="280466">
            <a:off x="2374122" y="2743011"/>
            <a:ext cx="1880515" cy="369332"/>
          </a:xfrm>
          <a:prstGeom prst="rect">
            <a:avLst/>
          </a:prstGeom>
          <a:solidFill>
            <a:schemeClr val="bg1">
              <a:lumMod val="50000"/>
            </a:schemeClr>
          </a:solidFill>
          <a:ln>
            <a:solidFill>
              <a:schemeClr val="bg1">
                <a:lumMod val="75000"/>
              </a:schemeClr>
            </a:solidFill>
          </a:ln>
        </p:spPr>
        <p:txBody>
          <a:bodyPr wrap="none" rtlCol="0">
            <a:spAutoFit/>
          </a:bodyPr>
          <a:lstStyle/>
          <a:p>
            <a:r>
              <a:rPr lang="en-US" dirty="0" smtClean="0">
                <a:solidFill>
                  <a:schemeClr val="bg1"/>
                </a:solidFill>
              </a:rPr>
              <a:t>684 Riverside Dr.</a:t>
            </a:r>
          </a:p>
        </p:txBody>
      </p:sp>
      <p:sp>
        <p:nvSpPr>
          <p:cNvPr id="13" name="TextBox 12"/>
          <p:cNvSpPr txBox="1"/>
          <p:nvPr/>
        </p:nvSpPr>
        <p:spPr>
          <a:xfrm>
            <a:off x="1752600" y="3581400"/>
            <a:ext cx="1876668" cy="369332"/>
          </a:xfrm>
          <a:prstGeom prst="rect">
            <a:avLst/>
          </a:prstGeom>
          <a:solidFill>
            <a:schemeClr val="bg1">
              <a:lumMod val="50000"/>
            </a:schemeClr>
          </a:solidFill>
          <a:ln>
            <a:solidFill>
              <a:schemeClr val="bg2"/>
            </a:solidFill>
          </a:ln>
        </p:spPr>
        <p:txBody>
          <a:bodyPr wrap="none" rtlCol="0">
            <a:spAutoFit/>
          </a:bodyPr>
          <a:lstStyle/>
          <a:p>
            <a:r>
              <a:rPr lang="en-US" dirty="0" smtClean="0">
                <a:solidFill>
                  <a:schemeClr val="bg1"/>
                </a:solidFill>
              </a:rPr>
              <a:t>644 Riverside Dr.</a:t>
            </a:r>
          </a:p>
        </p:txBody>
      </p:sp>
      <p:sp>
        <p:nvSpPr>
          <p:cNvPr id="14" name="TextBox 13"/>
          <p:cNvSpPr txBox="1"/>
          <p:nvPr/>
        </p:nvSpPr>
        <p:spPr>
          <a:xfrm>
            <a:off x="7096862" y="4431268"/>
            <a:ext cx="2185983" cy="369332"/>
          </a:xfrm>
          <a:prstGeom prst="rect">
            <a:avLst/>
          </a:prstGeom>
          <a:solidFill>
            <a:schemeClr val="bg1">
              <a:lumMod val="50000"/>
            </a:schemeClr>
          </a:solidFill>
          <a:ln>
            <a:solidFill>
              <a:schemeClr val="bg2"/>
            </a:solidFill>
          </a:ln>
        </p:spPr>
        <p:txBody>
          <a:bodyPr wrap="none" rtlCol="0">
            <a:spAutoFit/>
          </a:bodyPr>
          <a:lstStyle/>
          <a:p>
            <a:r>
              <a:rPr lang="en-US" dirty="0" smtClean="0">
                <a:solidFill>
                  <a:schemeClr val="bg1"/>
                </a:solidFill>
              </a:rPr>
              <a:t>180 Edgecombe Ave</a:t>
            </a:r>
            <a:r>
              <a:rPr lang="en-US" dirty="0" smtClean="0"/>
              <a:t>.</a:t>
            </a:r>
          </a:p>
        </p:txBody>
      </p:sp>
      <p:sp>
        <p:nvSpPr>
          <p:cNvPr id="15" name="TextBox 14"/>
          <p:cNvSpPr txBox="1"/>
          <p:nvPr/>
        </p:nvSpPr>
        <p:spPr>
          <a:xfrm>
            <a:off x="2667000" y="4114800"/>
            <a:ext cx="2269917" cy="369332"/>
          </a:xfrm>
          <a:prstGeom prst="rect">
            <a:avLst/>
          </a:prstGeom>
          <a:solidFill>
            <a:schemeClr val="bg1">
              <a:lumMod val="50000"/>
            </a:schemeClr>
          </a:solidFill>
          <a:ln>
            <a:solidFill>
              <a:schemeClr val="bg2"/>
            </a:solidFill>
          </a:ln>
        </p:spPr>
        <p:txBody>
          <a:bodyPr wrap="none" rtlCol="0">
            <a:spAutoFit/>
          </a:bodyPr>
          <a:lstStyle/>
          <a:p>
            <a:r>
              <a:rPr lang="en-US" dirty="0" smtClean="0">
                <a:solidFill>
                  <a:schemeClr val="bg1"/>
                </a:solidFill>
              </a:rPr>
              <a:t>1661 Amsterdam Ave.</a:t>
            </a:r>
          </a:p>
        </p:txBody>
      </p:sp>
      <p:sp>
        <p:nvSpPr>
          <p:cNvPr id="16" name="TextBox 15"/>
          <p:cNvSpPr txBox="1"/>
          <p:nvPr/>
        </p:nvSpPr>
        <p:spPr>
          <a:xfrm>
            <a:off x="6553200" y="3048000"/>
            <a:ext cx="2050433" cy="369332"/>
          </a:xfrm>
          <a:prstGeom prst="rect">
            <a:avLst/>
          </a:prstGeom>
          <a:solidFill>
            <a:schemeClr val="bg1">
              <a:lumMod val="50000"/>
            </a:schemeClr>
          </a:solidFill>
          <a:ln>
            <a:solidFill>
              <a:schemeClr val="bg2"/>
            </a:solidFill>
          </a:ln>
        </p:spPr>
        <p:txBody>
          <a:bodyPr wrap="none" rtlCol="0">
            <a:spAutoFit/>
          </a:bodyPr>
          <a:lstStyle/>
          <a:p>
            <a:r>
              <a:rPr lang="en-US" dirty="0" smtClean="0">
                <a:solidFill>
                  <a:schemeClr val="bg1"/>
                </a:solidFill>
              </a:rPr>
              <a:t>519 West 147 Street</a:t>
            </a:r>
          </a:p>
        </p:txBody>
      </p:sp>
      <p:sp>
        <p:nvSpPr>
          <p:cNvPr id="17" name="TextBox 16"/>
          <p:cNvSpPr txBox="1"/>
          <p:nvPr/>
        </p:nvSpPr>
        <p:spPr>
          <a:xfrm>
            <a:off x="4699948" y="5334000"/>
            <a:ext cx="2081852" cy="369332"/>
          </a:xfrm>
          <a:prstGeom prst="rect">
            <a:avLst/>
          </a:prstGeom>
          <a:solidFill>
            <a:schemeClr val="bg1">
              <a:lumMod val="50000"/>
            </a:schemeClr>
          </a:solidFill>
          <a:ln>
            <a:solidFill>
              <a:schemeClr val="bg2"/>
            </a:solidFill>
          </a:ln>
        </p:spPr>
        <p:txBody>
          <a:bodyPr wrap="none" rtlCol="0">
            <a:spAutoFit/>
          </a:bodyPr>
          <a:lstStyle/>
          <a:p>
            <a:r>
              <a:rPr lang="en-US" dirty="0" smtClean="0">
                <a:solidFill>
                  <a:schemeClr val="bg1"/>
                </a:solidFill>
              </a:rPr>
              <a:t>509 West 135 Street</a:t>
            </a:r>
          </a:p>
        </p:txBody>
      </p:sp>
      <p:sp>
        <p:nvSpPr>
          <p:cNvPr id="18" name="TextBox 17"/>
          <p:cNvSpPr txBox="1"/>
          <p:nvPr/>
        </p:nvSpPr>
        <p:spPr>
          <a:xfrm>
            <a:off x="2971800" y="2133600"/>
            <a:ext cx="1859676" cy="369332"/>
          </a:xfrm>
          <a:prstGeom prst="rect">
            <a:avLst/>
          </a:prstGeom>
          <a:solidFill>
            <a:schemeClr val="bg1">
              <a:lumMod val="50000"/>
            </a:schemeClr>
          </a:solidFill>
          <a:ln>
            <a:solidFill>
              <a:schemeClr val="bg2"/>
            </a:solidFill>
          </a:ln>
        </p:spPr>
        <p:txBody>
          <a:bodyPr wrap="none" rtlCol="0">
            <a:spAutoFit/>
          </a:bodyPr>
          <a:lstStyle/>
          <a:p>
            <a:r>
              <a:rPr lang="en-US" dirty="0" smtClean="0">
                <a:solidFill>
                  <a:schemeClr val="bg1"/>
                </a:solidFill>
              </a:rPr>
              <a:t>720 Riverside Dr.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Heat/Hot Water Service Requests</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60418" name="Object 2"/>
          <p:cNvGraphicFramePr>
            <a:graphicFrameLocks noChangeAspect="1"/>
          </p:cNvGraphicFramePr>
          <p:nvPr/>
        </p:nvGraphicFramePr>
        <p:xfrm>
          <a:off x="1143000" y="2943224"/>
          <a:ext cx="6705600" cy="2619376"/>
        </p:xfrm>
        <a:graphic>
          <a:graphicData uri="http://schemas.openxmlformats.org/presentationml/2006/ole">
            <p:oleObj spid="_x0000_s60418" name="Worksheet" r:id="rId3" imgW="4514945" imgH="971443" progId="Excel.Sheet.12">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Heat/Hot Water Service Requests</a:t>
            </a:r>
            <a:endParaRPr lang="en-US" b="1" dirty="0"/>
          </a:p>
        </p:txBody>
      </p:sp>
      <p:sp>
        <p:nvSpPr>
          <p:cNvPr id="3" name="Content Placeholder 2"/>
          <p:cNvSpPr>
            <a:spLocks noGrp="1"/>
          </p:cNvSpPr>
          <p:nvPr>
            <p:ph idx="1"/>
          </p:nvPr>
        </p:nvSpPr>
        <p:spPr>
          <a:xfrm>
            <a:off x="457200" y="1935480"/>
            <a:ext cx="8229600" cy="4389120"/>
          </a:xfrm>
        </p:spPr>
        <p:txBody>
          <a:bodyPr/>
          <a:lstStyle/>
          <a:p>
            <a:r>
              <a:rPr lang="en-US" dirty="0" smtClean="0"/>
              <a:t>41 Tiemann Avenue, 575 calls.</a:t>
            </a:r>
          </a:p>
          <a:p>
            <a:pPr>
              <a:buNone/>
            </a:pPr>
            <a:r>
              <a:rPr lang="en-US" b="1" u="sng" dirty="0" smtClean="0"/>
              <a:t>Picture:</a:t>
            </a:r>
          </a:p>
          <a:p>
            <a:pPr>
              <a:buNone/>
            </a:pPr>
            <a:endParaRPr lang="en-US" dirty="0" smtClean="0"/>
          </a:p>
          <a:p>
            <a:pPr>
              <a:buNone/>
            </a:pPr>
            <a:endParaRPr lang="en-US" dirty="0" smtClean="0"/>
          </a:p>
          <a:p>
            <a:pPr>
              <a:buNone/>
            </a:pP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156190" y="2971800"/>
            <a:ext cx="7768610" cy="3581400"/>
          </a:xfrm>
          <a:prstGeom prst="rect">
            <a:avLst/>
          </a:prstGeom>
          <a:noFill/>
          <a:ln w="1">
            <a:noFill/>
            <a:miter lim="800000"/>
            <a:headEnd/>
            <a:tailEnd type="none" w="med" len="med"/>
          </a:ln>
          <a:effectLst/>
        </p:spPr>
      </p:pic>
      <p:sp>
        <p:nvSpPr>
          <p:cNvPr id="5" name="Rectangle 4"/>
          <p:cNvSpPr/>
          <p:nvPr/>
        </p:nvSpPr>
        <p:spPr>
          <a:xfrm>
            <a:off x="4050991" y="3244334"/>
            <a:ext cx="1042017" cy="369332"/>
          </a:xfrm>
          <a:prstGeom prst="rect">
            <a:avLst/>
          </a:prstGeom>
        </p:spPr>
        <p:txBody>
          <a:bodyPr wrap="none">
            <a:spAutoFit/>
          </a:bodyPr>
          <a:lstStyle/>
          <a:p>
            <a:pPr>
              <a:buNone/>
            </a:pPr>
            <a:r>
              <a:rPr lang="en-US" b="1" u="sng" dirty="0" smtClean="0"/>
              <a:t>Picture: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Heat/Hot Water Service Requests</a:t>
            </a:r>
            <a:endParaRPr lang="en-US" b="1" dirty="0"/>
          </a:p>
        </p:txBody>
      </p:sp>
      <p:sp>
        <p:nvSpPr>
          <p:cNvPr id="3" name="Content Placeholder 2"/>
          <p:cNvSpPr>
            <a:spLocks noGrp="1"/>
          </p:cNvSpPr>
          <p:nvPr>
            <p:ph idx="1"/>
          </p:nvPr>
        </p:nvSpPr>
        <p:spPr/>
        <p:txBody>
          <a:bodyPr/>
          <a:lstStyle/>
          <a:p>
            <a:r>
              <a:rPr lang="en-US" dirty="0" smtClean="0"/>
              <a:t>684 Riverside Drive, 548 Calls.</a:t>
            </a:r>
          </a:p>
          <a:p>
            <a:pPr>
              <a:buNone/>
            </a:pPr>
            <a:r>
              <a:rPr lang="en-US" b="1" u="sng" dirty="0" smtClean="0"/>
              <a:t>Picture:</a:t>
            </a:r>
          </a:p>
          <a:p>
            <a:pPr>
              <a:buNone/>
            </a:pPr>
            <a:endParaRPr lang="en-US" dirty="0" smtClean="0"/>
          </a:p>
          <a:p>
            <a:pPr>
              <a:buNone/>
            </a:pPr>
            <a:endParaRPr lang="en-US" dirty="0"/>
          </a:p>
        </p:txBody>
      </p:sp>
      <p:pic>
        <p:nvPicPr>
          <p:cNvPr id="5" name="Picture 4"/>
          <p:cNvPicPr>
            <a:picLocks noChangeAspect="1" noChangeArrowheads="1"/>
          </p:cNvPicPr>
          <p:nvPr/>
        </p:nvPicPr>
        <p:blipFill>
          <a:blip r:embed="rId2" cstate="print"/>
          <a:srcRect/>
          <a:stretch>
            <a:fillRect/>
          </a:stretch>
        </p:blipFill>
        <p:spPr bwMode="auto">
          <a:xfrm>
            <a:off x="990600" y="3048000"/>
            <a:ext cx="6705600" cy="3581400"/>
          </a:xfrm>
          <a:prstGeom prst="rect">
            <a:avLst/>
          </a:prstGeom>
          <a:noFill/>
          <a:ln w="1">
            <a:noFill/>
            <a:miter lim="800000"/>
            <a:headEnd/>
            <a:tailEnd type="none" w="med" len="me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Heat/Hot Water Service Requests</a:t>
            </a:r>
            <a:endParaRPr lang="en-US" b="1" dirty="0"/>
          </a:p>
        </p:txBody>
      </p:sp>
      <p:sp>
        <p:nvSpPr>
          <p:cNvPr id="3" name="Content Placeholder 2"/>
          <p:cNvSpPr>
            <a:spLocks noGrp="1"/>
          </p:cNvSpPr>
          <p:nvPr>
            <p:ph idx="1"/>
          </p:nvPr>
        </p:nvSpPr>
        <p:spPr/>
        <p:txBody>
          <a:bodyPr/>
          <a:lstStyle/>
          <a:p>
            <a:r>
              <a:rPr lang="en-US" dirty="0" smtClean="0"/>
              <a:t>644 Riverside Drive, 479 calls,</a:t>
            </a:r>
          </a:p>
          <a:p>
            <a:pPr>
              <a:buNone/>
            </a:pPr>
            <a:r>
              <a:rPr lang="en-US" b="1" u="sng" dirty="0" smtClean="0"/>
              <a:t>Picture:</a:t>
            </a:r>
          </a:p>
          <a:p>
            <a:pPr>
              <a:buNone/>
            </a:pPr>
            <a:endParaRPr lang="en-US" dirty="0" smtClean="0"/>
          </a:p>
          <a:p>
            <a:pPr>
              <a:buNone/>
            </a:pP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1143000" y="2895600"/>
            <a:ext cx="6477000" cy="3657600"/>
          </a:xfrm>
          <a:prstGeom prst="rect">
            <a:avLst/>
          </a:prstGeom>
          <a:noFill/>
          <a:ln w="1">
            <a:noFill/>
            <a:miter lim="800000"/>
            <a:headEnd/>
            <a:tailEnd type="none" w="med" len="me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Heat/Hot Water Service Requests</a:t>
            </a:r>
            <a:endParaRPr lang="en-US" b="1" dirty="0"/>
          </a:p>
        </p:txBody>
      </p:sp>
      <p:sp>
        <p:nvSpPr>
          <p:cNvPr id="3" name="Content Placeholder 2"/>
          <p:cNvSpPr>
            <a:spLocks noGrp="1"/>
          </p:cNvSpPr>
          <p:nvPr>
            <p:ph idx="1"/>
          </p:nvPr>
        </p:nvSpPr>
        <p:spPr/>
        <p:txBody>
          <a:bodyPr/>
          <a:lstStyle/>
          <a:p>
            <a:r>
              <a:rPr lang="en-US" dirty="0" smtClean="0"/>
              <a:t>180 Edgecombe Avenue, 446 calls.</a:t>
            </a:r>
          </a:p>
          <a:p>
            <a:pPr>
              <a:buNone/>
            </a:pPr>
            <a:r>
              <a:rPr lang="en-US" b="1" u="sng" dirty="0" smtClean="0"/>
              <a:t>Picture:</a:t>
            </a:r>
          </a:p>
          <a:p>
            <a:pPr>
              <a:buNone/>
            </a:pPr>
            <a:endParaRPr lang="en-US" dirty="0" smtClean="0"/>
          </a:p>
          <a:p>
            <a:pPr>
              <a:buNone/>
            </a:pP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1035357" y="2895600"/>
            <a:ext cx="6813243" cy="3657600"/>
          </a:xfrm>
          <a:prstGeom prst="rect">
            <a:avLst/>
          </a:prstGeom>
          <a:noFill/>
          <a:ln w="1">
            <a:noFill/>
            <a:miter lim="800000"/>
            <a:headEnd/>
            <a:tailEnd type="none" w="med" len="me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Rodent Service Request</a:t>
            </a:r>
            <a:endParaRPr lang="en-US" dirty="0"/>
          </a:p>
        </p:txBody>
      </p:sp>
      <p:pic>
        <p:nvPicPr>
          <p:cNvPr id="5" name="Content Placeholder 4" descr="rodent map.png"/>
          <p:cNvPicPr>
            <a:picLocks noGrp="1" noChangeAspect="1"/>
          </p:cNvPicPr>
          <p:nvPr>
            <p:ph idx="1"/>
          </p:nvPr>
        </p:nvPicPr>
        <p:blipFill>
          <a:blip r:embed="rId2" cstate="print"/>
          <a:stretch>
            <a:fillRect/>
          </a:stretch>
        </p:blipFill>
        <p:spPr>
          <a:xfrm>
            <a:off x="1295400" y="2209800"/>
            <a:ext cx="6019800" cy="3810532"/>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Rodent Service Request</a:t>
            </a:r>
            <a:endParaRPr lang="en-US" b="1" dirty="0"/>
          </a:p>
        </p:txBody>
      </p:sp>
      <p:sp>
        <p:nvSpPr>
          <p:cNvPr id="3" name="Content Placeholder 2"/>
          <p:cNvSpPr>
            <a:spLocks noGrp="1"/>
          </p:cNvSpPr>
          <p:nvPr>
            <p:ph idx="1"/>
          </p:nvPr>
        </p:nvSpPr>
        <p:spPr/>
        <p:txBody>
          <a:bodyPr/>
          <a:lstStyle/>
          <a:p>
            <a:r>
              <a:rPr lang="en-US" dirty="0" smtClean="0"/>
              <a:t>The intersection of Amsterdam Ave./Broadway and Broadway/ Riverside drive are the locations that have the most rodent complaints.</a:t>
            </a:r>
          </a:p>
          <a:p>
            <a:r>
              <a:rPr lang="en-US" dirty="0" smtClean="0"/>
              <a:t>When we look at the pictures above, we see that both areas have subway stations and fast food restaurants around them. This might some of the reasons of the recurrence of complaints.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6477000" cy="1162050"/>
          </a:xfrm>
        </p:spPr>
        <p:txBody>
          <a:bodyPr/>
          <a:lstStyle/>
          <a:p>
            <a:r>
              <a:rPr lang="en-US" sz="3200" dirty="0" smtClean="0"/>
              <a:t>              </a:t>
            </a:r>
            <a:r>
              <a:rPr lang="en-US" sz="3200" b="1" dirty="0" smtClean="0"/>
              <a:t>Map of community Board 9</a:t>
            </a:r>
            <a:endParaRPr lang="en-US" sz="3200" dirty="0"/>
          </a:p>
        </p:txBody>
      </p:sp>
      <p:sp>
        <p:nvSpPr>
          <p:cNvPr id="3" name="Text Placeholder 2"/>
          <p:cNvSpPr>
            <a:spLocks noGrp="1"/>
          </p:cNvSpPr>
          <p:nvPr>
            <p:ph type="body" idx="2"/>
          </p:nvPr>
        </p:nvSpPr>
        <p:spPr>
          <a:xfrm>
            <a:off x="1828800" y="1447800"/>
            <a:ext cx="5638800" cy="685800"/>
          </a:xfrm>
        </p:spPr>
        <p:txBody>
          <a:bodyPr>
            <a:normAutofit/>
          </a:bodyPr>
          <a:lstStyle/>
          <a:p>
            <a:r>
              <a:rPr lang="en-US" sz="2800" b="1" dirty="0" smtClean="0"/>
              <a:t> </a:t>
            </a:r>
            <a:endParaRPr lang="en-US" sz="2800" b="1" dirty="0"/>
          </a:p>
        </p:txBody>
      </p:sp>
      <p:pic>
        <p:nvPicPr>
          <p:cNvPr id="5" name="Content Placeholder 4" descr="cb9m-detail.jpg"/>
          <p:cNvPicPr>
            <a:picLocks noGrp="1" noChangeAspect="1"/>
          </p:cNvPicPr>
          <p:nvPr>
            <p:ph sz="half" idx="1"/>
          </p:nvPr>
        </p:nvPicPr>
        <p:blipFill>
          <a:blip r:embed="rId2" cstate="print"/>
          <a:stretch>
            <a:fillRect/>
          </a:stretch>
        </p:blipFill>
        <p:spPr>
          <a:xfrm>
            <a:off x="2590800" y="2057400"/>
            <a:ext cx="3465871" cy="4572000"/>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Rodent Complaints Hotspots</a:t>
            </a:r>
            <a:endParaRPr lang="en-US" dirty="0"/>
          </a:p>
        </p:txBody>
      </p:sp>
      <p:sp>
        <p:nvSpPr>
          <p:cNvPr id="3" name="Content Placeholder 2"/>
          <p:cNvSpPr>
            <a:spLocks noGrp="1"/>
          </p:cNvSpPr>
          <p:nvPr>
            <p:ph idx="1"/>
          </p:nvPr>
        </p:nvSpPr>
        <p:spPr/>
        <p:txBody>
          <a:bodyPr/>
          <a:lstStyle/>
          <a:p>
            <a:r>
              <a:rPr lang="en-US" dirty="0" smtClean="0"/>
              <a:t>Amsterdam Ave./Broadway, 377 complaints.</a:t>
            </a:r>
          </a:p>
          <a:p>
            <a:pPr>
              <a:buNone/>
            </a:pPr>
            <a:r>
              <a:rPr lang="en-US" b="1" u="sng" dirty="0" smtClean="0"/>
              <a:t>Picture:</a:t>
            </a:r>
          </a:p>
          <a:p>
            <a:pPr>
              <a:buNone/>
            </a:pPr>
            <a:endParaRPr lang="en-US" dirty="0" smtClean="0"/>
          </a:p>
          <a:p>
            <a:pPr>
              <a:buNone/>
            </a:pP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990600" y="2895600"/>
            <a:ext cx="6477000" cy="3581400"/>
          </a:xfrm>
          <a:prstGeom prst="rect">
            <a:avLst/>
          </a:prstGeom>
          <a:noFill/>
          <a:ln w="1">
            <a:noFill/>
            <a:miter lim="800000"/>
            <a:headEnd/>
            <a:tailEnd type="none" w="med" len="me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Rodent Complaints Hotspots</a:t>
            </a:r>
            <a:endParaRPr lang="en-US" b="1" dirty="0"/>
          </a:p>
        </p:txBody>
      </p:sp>
      <p:sp>
        <p:nvSpPr>
          <p:cNvPr id="3" name="Content Placeholder 2"/>
          <p:cNvSpPr>
            <a:spLocks noGrp="1"/>
          </p:cNvSpPr>
          <p:nvPr>
            <p:ph idx="1"/>
          </p:nvPr>
        </p:nvSpPr>
        <p:spPr/>
        <p:txBody>
          <a:bodyPr/>
          <a:lstStyle/>
          <a:p>
            <a:r>
              <a:rPr lang="en-US" dirty="0" smtClean="0"/>
              <a:t>Broadway/Riverside Drive, 194complaints.</a:t>
            </a:r>
          </a:p>
          <a:p>
            <a:pPr>
              <a:buNone/>
            </a:pPr>
            <a:r>
              <a:rPr lang="en-US" b="1" u="sng" dirty="0" smtClean="0"/>
              <a:t>Picture:</a:t>
            </a:r>
          </a:p>
          <a:p>
            <a:pPr>
              <a:buNone/>
            </a:pPr>
            <a:endParaRPr lang="en-US" b="1" u="sng" dirty="0"/>
          </a:p>
        </p:txBody>
      </p:sp>
      <p:pic>
        <p:nvPicPr>
          <p:cNvPr id="4" name="Picture 3"/>
          <p:cNvPicPr>
            <a:picLocks noChangeAspect="1" noChangeArrowheads="1"/>
          </p:cNvPicPr>
          <p:nvPr/>
        </p:nvPicPr>
        <p:blipFill>
          <a:blip r:embed="rId2" cstate="print"/>
          <a:srcRect/>
          <a:stretch>
            <a:fillRect/>
          </a:stretch>
        </p:blipFill>
        <p:spPr bwMode="auto">
          <a:xfrm>
            <a:off x="1066800" y="2971800"/>
            <a:ext cx="6324600" cy="3429000"/>
          </a:xfrm>
          <a:prstGeom prst="rect">
            <a:avLst/>
          </a:prstGeom>
          <a:noFill/>
          <a:ln w="1">
            <a:noFill/>
            <a:miter lim="800000"/>
            <a:headEnd/>
            <a:tailEnd type="none" w="med" len="me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Rodent </a:t>
            </a:r>
            <a:r>
              <a:rPr lang="en-US" dirty="0"/>
              <a:t>Service Request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607103642"/>
              </p:ext>
            </p:extLst>
          </p:nvPr>
        </p:nvGraphicFramePr>
        <p:xfrm>
          <a:off x="457200" y="1935163"/>
          <a:ext cx="8229600" cy="4389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3853055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Street condition / pothole</a:t>
            </a:r>
            <a:endParaRPr lang="en-US" dirty="0"/>
          </a:p>
        </p:txBody>
      </p:sp>
      <p:sp>
        <p:nvSpPr>
          <p:cNvPr id="3" name="Content Placeholder 2"/>
          <p:cNvSpPr>
            <a:spLocks noGrp="1"/>
          </p:cNvSpPr>
          <p:nvPr>
            <p:ph idx="1"/>
          </p:nvPr>
        </p:nvSpPr>
        <p:spPr/>
        <p:txBody>
          <a:bodyPr/>
          <a:lstStyle/>
          <a:p>
            <a:pPr>
              <a:buNone/>
            </a:pPr>
            <a:r>
              <a:rPr lang="en-US" b="1" u="sng" dirty="0" smtClean="0"/>
              <a:t>Remarks: </a:t>
            </a:r>
          </a:p>
          <a:p>
            <a:r>
              <a:rPr lang="en-US" b="1" u="sng" dirty="0" smtClean="0"/>
              <a:t> </a:t>
            </a:r>
            <a:r>
              <a:rPr lang="en-US" dirty="0" smtClean="0"/>
              <a:t>When we analyze the table, we observe that the complaints regarding the cave-in condition go dramatically up during the summer season.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Street condition / pothole</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Street condition / pothole</a:t>
            </a:r>
            <a:endParaRPr lang="en-US" dirty="0"/>
          </a:p>
        </p:txBody>
      </p:sp>
      <p:pic>
        <p:nvPicPr>
          <p:cNvPr id="60418" name="Picture 2"/>
          <p:cNvPicPr>
            <a:picLocks noGrp="1" noChangeAspect="1" noChangeArrowheads="1"/>
          </p:cNvPicPr>
          <p:nvPr>
            <p:ph idx="1"/>
          </p:nvPr>
        </p:nvPicPr>
        <p:blipFill>
          <a:blip r:embed="rId2" cstate="print"/>
          <a:srcRect/>
          <a:stretch>
            <a:fillRect/>
          </a:stretch>
        </p:blipFill>
        <p:spPr bwMode="auto">
          <a:xfrm>
            <a:off x="1066800" y="2133600"/>
            <a:ext cx="7315200"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Street condition / pothole</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Street condition / pothole</a:t>
            </a:r>
            <a:endParaRPr lang="en-US" dirty="0"/>
          </a:p>
        </p:txBody>
      </p:sp>
      <p:pic>
        <p:nvPicPr>
          <p:cNvPr id="61442" name="Picture 2"/>
          <p:cNvPicPr>
            <a:picLocks noGrp="1" noChangeAspect="1" noChangeArrowheads="1"/>
          </p:cNvPicPr>
          <p:nvPr>
            <p:ph idx="1"/>
          </p:nvPr>
        </p:nvPicPr>
        <p:blipFill>
          <a:blip r:embed="rId2" cstate="print"/>
          <a:srcRect/>
          <a:stretch>
            <a:fillRect/>
          </a:stretch>
        </p:blipFill>
        <p:spPr bwMode="auto">
          <a:xfrm>
            <a:off x="762000" y="1981200"/>
            <a:ext cx="7238999" cy="4648200"/>
          </a:xfrm>
          <a:prstGeom prst="rect">
            <a:avLst/>
          </a:prstGeom>
          <a:noFill/>
          <a:ln w="9525">
            <a:noFill/>
            <a:miter lim="800000"/>
            <a:headEnd/>
            <a:tailEnd/>
          </a:ln>
        </p:spPr>
      </p:pic>
      <p:pic>
        <p:nvPicPr>
          <p:cNvPr id="6" name="Picture 5" descr="12324.png"/>
          <p:cNvPicPr>
            <a:picLocks noChangeAspect="1"/>
          </p:cNvPicPr>
          <p:nvPr/>
        </p:nvPicPr>
        <p:blipFill>
          <a:blip r:embed="rId3" cstate="print"/>
          <a:stretch>
            <a:fillRect/>
          </a:stretch>
        </p:blipFill>
        <p:spPr>
          <a:xfrm>
            <a:off x="4152203" y="3505200"/>
            <a:ext cx="4991797" cy="390580"/>
          </a:xfrm>
          <a:prstGeom prst="rect">
            <a:avLst/>
          </a:prstGeom>
        </p:spPr>
      </p:pic>
      <p:pic>
        <p:nvPicPr>
          <p:cNvPr id="7" name="Picture 6" descr="12324.png"/>
          <p:cNvPicPr>
            <a:picLocks noChangeAspect="1"/>
          </p:cNvPicPr>
          <p:nvPr/>
        </p:nvPicPr>
        <p:blipFill>
          <a:blip r:embed="rId4" cstate="print"/>
          <a:stretch>
            <a:fillRect/>
          </a:stretch>
        </p:blipFill>
        <p:spPr>
          <a:xfrm>
            <a:off x="4247466" y="5638800"/>
            <a:ext cx="4896534" cy="628738"/>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Noise Complaints</a:t>
            </a:r>
            <a:endParaRPr lang="en-US" b="1" dirty="0"/>
          </a:p>
        </p:txBody>
      </p:sp>
      <p:sp>
        <p:nvSpPr>
          <p:cNvPr id="3" name="Content Placeholder 2"/>
          <p:cNvSpPr>
            <a:spLocks noGrp="1"/>
          </p:cNvSpPr>
          <p:nvPr>
            <p:ph idx="1"/>
          </p:nvPr>
        </p:nvSpPr>
        <p:spPr/>
        <p:txBody>
          <a:bodyPr>
            <a:normAutofit fontScale="92500" lnSpcReduction="20000"/>
          </a:bodyPr>
          <a:lstStyle/>
          <a:p>
            <a:pPr>
              <a:buNone/>
            </a:pPr>
            <a:r>
              <a:rPr lang="en-US" b="1" u="sng" dirty="0" smtClean="0"/>
              <a:t>Top 10 Noise Complaint Types:</a:t>
            </a:r>
          </a:p>
          <a:p>
            <a:r>
              <a:rPr lang="en-US" dirty="0" smtClean="0"/>
              <a:t>Noise: Construction Before/After Hours (NM1)</a:t>
            </a:r>
          </a:p>
          <a:p>
            <a:r>
              <a:rPr lang="en-US" dirty="0" smtClean="0"/>
              <a:t> Noise, Barking Dog (NR5)</a:t>
            </a:r>
          </a:p>
          <a:p>
            <a:r>
              <a:rPr lang="en-US" dirty="0" smtClean="0"/>
              <a:t> Noise: Construction Equipment (NC1)</a:t>
            </a:r>
          </a:p>
          <a:p>
            <a:r>
              <a:rPr lang="en-US" dirty="0" smtClean="0"/>
              <a:t> Noise: air condition/ventilation equipment (NV1)</a:t>
            </a:r>
          </a:p>
          <a:p>
            <a:r>
              <a:rPr lang="en-US" dirty="0" smtClean="0"/>
              <a:t> Noise: Jack Hammering (NC2)</a:t>
            </a:r>
          </a:p>
          <a:p>
            <a:r>
              <a:rPr lang="en-US" dirty="0" smtClean="0"/>
              <a:t> Noise: Alarms (NR3)</a:t>
            </a:r>
          </a:p>
          <a:p>
            <a:r>
              <a:rPr lang="en-US" dirty="0" smtClean="0"/>
              <a:t> Noise, Ice Cream Truck (NR4) </a:t>
            </a:r>
          </a:p>
          <a:p>
            <a:r>
              <a:rPr lang="en-US" dirty="0" smtClean="0"/>
              <a:t>Noise: Private Carting </a:t>
            </a:r>
          </a:p>
          <a:p>
            <a:r>
              <a:rPr lang="en-US" dirty="0" smtClean="0"/>
              <a:t>Noise (NQ1) Noise:  lawn care equipment (NCL)</a:t>
            </a:r>
          </a:p>
          <a:p>
            <a:r>
              <a:rPr lang="en-US" dirty="0" smtClean="0"/>
              <a:t> Noise: Manufacturing Noise (NK1) </a:t>
            </a:r>
            <a:endParaRPr lang="en-US" b="1" u="sng" dirty="0" smtClean="0"/>
          </a:p>
          <a:p>
            <a:pPr>
              <a:buNone/>
            </a:pPr>
            <a:endParaRPr lang="en-US" b="1" u="sng"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b="1" dirty="0" smtClean="0"/>
              <a:t>Noise Complaints  </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        </a:t>
            </a:r>
            <a:r>
              <a:rPr lang="en-US" sz="3600" b="1" dirty="0" smtClean="0"/>
              <a:t>Intro to Community board 9</a:t>
            </a:r>
            <a:endParaRPr lang="en-US" sz="3600" b="1" dirty="0"/>
          </a:p>
        </p:txBody>
      </p:sp>
      <p:sp>
        <p:nvSpPr>
          <p:cNvPr id="3" name="Content Placeholder 2"/>
          <p:cNvSpPr>
            <a:spLocks noGrp="1"/>
          </p:cNvSpPr>
          <p:nvPr>
            <p:ph idx="1"/>
          </p:nvPr>
        </p:nvSpPr>
        <p:spPr/>
        <p:txBody>
          <a:bodyPr/>
          <a:lstStyle/>
          <a:p>
            <a:r>
              <a:rPr lang="en-US" dirty="0" smtClean="0"/>
              <a:t>Manhattan Community District 9 encompasses the West Harlem neighborhoods of </a:t>
            </a:r>
            <a:r>
              <a:rPr lang="en-US" dirty="0" smtClean="0">
                <a:hlinkClick r:id="rId2"/>
              </a:rPr>
              <a:t>Morningside Heights</a:t>
            </a:r>
            <a:r>
              <a:rPr lang="en-US" dirty="0" smtClean="0"/>
              <a:t>, </a:t>
            </a:r>
            <a:r>
              <a:rPr lang="en-US" dirty="0" err="1" smtClean="0">
                <a:hlinkClick r:id="rId3"/>
              </a:rPr>
              <a:t>Manhattanville</a:t>
            </a:r>
            <a:r>
              <a:rPr lang="en-US" dirty="0" smtClean="0"/>
              <a:t>, and </a:t>
            </a:r>
            <a:r>
              <a:rPr lang="en-US" dirty="0" smtClean="0">
                <a:hlinkClick r:id="rId4"/>
              </a:rPr>
              <a:t>Hamilton Heights</a:t>
            </a:r>
            <a:r>
              <a:rPr lang="en-US" dirty="0" smtClean="0"/>
              <a:t>.</a:t>
            </a:r>
          </a:p>
          <a:p>
            <a:pPr>
              <a:buNone/>
            </a:pPr>
            <a:endParaRPr lang="en-US" dirty="0" smtClean="0"/>
          </a:p>
          <a:p>
            <a:r>
              <a:rPr lang="en-US" b="1" u="sng" dirty="0" smtClean="0"/>
              <a:t>District Manager: </a:t>
            </a:r>
            <a:r>
              <a:rPr lang="en-US" dirty="0" err="1" smtClean="0"/>
              <a:t>Eutha</a:t>
            </a:r>
            <a:r>
              <a:rPr lang="en-US" dirty="0" smtClean="0"/>
              <a:t> Prince</a:t>
            </a:r>
          </a:p>
          <a:p>
            <a:pPr>
              <a:buNone/>
            </a:pPr>
            <a:endParaRPr lang="en-US" dirty="0" smtClean="0"/>
          </a:p>
          <a:p>
            <a:r>
              <a:rPr lang="en-US" b="1" u="sng" dirty="0" smtClean="0"/>
              <a:t>Chair: </a:t>
            </a:r>
            <a:r>
              <a:rPr lang="en-US" dirty="0" smtClean="0"/>
              <a:t>Hon. </a:t>
            </a:r>
            <a:r>
              <a:rPr lang="en-US" dirty="0" err="1" smtClean="0"/>
              <a:t>Padmore</a:t>
            </a:r>
            <a:r>
              <a:rPr lang="en-US" dirty="0" smtClean="0"/>
              <a:t> John.</a:t>
            </a:r>
            <a:endParaRPr lang="en-US" b="1" u="sng"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Noise Complaints </a:t>
            </a:r>
            <a:endParaRPr lang="en-US" dirty="0"/>
          </a:p>
        </p:txBody>
      </p:sp>
      <p:pic>
        <p:nvPicPr>
          <p:cNvPr id="4" name="Content Placeholder 3" descr="noise map.png"/>
          <p:cNvPicPr>
            <a:picLocks noGrp="1" noChangeAspect="1"/>
          </p:cNvPicPr>
          <p:nvPr>
            <p:ph idx="1"/>
          </p:nvPr>
        </p:nvPicPr>
        <p:blipFill>
          <a:blip r:embed="rId2" cstate="print"/>
          <a:stretch>
            <a:fillRect/>
          </a:stretch>
        </p:blipFill>
        <p:spPr>
          <a:xfrm>
            <a:off x="381000" y="1981200"/>
            <a:ext cx="6858000" cy="3990171"/>
          </a:xfrm>
        </p:spPr>
      </p:pic>
      <p:sp>
        <p:nvSpPr>
          <p:cNvPr id="5" name="TextBox 4"/>
          <p:cNvSpPr txBox="1"/>
          <p:nvPr/>
        </p:nvSpPr>
        <p:spPr>
          <a:xfrm rot="1682729">
            <a:off x="2000216" y="3526425"/>
            <a:ext cx="1154932" cy="369332"/>
          </a:xfrm>
          <a:prstGeom prst="rect">
            <a:avLst/>
          </a:prstGeom>
          <a:solidFill>
            <a:schemeClr val="bg1">
              <a:lumMod val="50000"/>
            </a:schemeClr>
          </a:solidFill>
          <a:ln>
            <a:solidFill>
              <a:schemeClr val="bg2"/>
            </a:solidFill>
          </a:ln>
        </p:spPr>
        <p:txBody>
          <a:bodyPr wrap="none" rtlCol="0">
            <a:spAutoFit/>
          </a:bodyPr>
          <a:lstStyle/>
          <a:p>
            <a:r>
              <a:rPr lang="en-US" dirty="0" smtClean="0">
                <a:solidFill>
                  <a:schemeClr val="bg1"/>
                </a:solidFill>
              </a:rPr>
              <a:t>Broadway</a:t>
            </a:r>
          </a:p>
        </p:txBody>
      </p:sp>
      <p:sp>
        <p:nvSpPr>
          <p:cNvPr id="6" name="TextBox 5"/>
          <p:cNvSpPr txBox="1"/>
          <p:nvPr/>
        </p:nvSpPr>
        <p:spPr>
          <a:xfrm rot="1484276">
            <a:off x="4123678" y="3480051"/>
            <a:ext cx="2145908" cy="369332"/>
          </a:xfrm>
          <a:prstGeom prst="rect">
            <a:avLst/>
          </a:prstGeom>
          <a:solidFill>
            <a:schemeClr val="bg1">
              <a:lumMod val="50000"/>
            </a:schemeClr>
          </a:solidFill>
          <a:ln>
            <a:solidFill>
              <a:schemeClr val="bg2"/>
            </a:solidFill>
          </a:ln>
        </p:spPr>
        <p:txBody>
          <a:bodyPr wrap="none" rtlCol="0">
            <a:spAutoFit/>
          </a:bodyPr>
          <a:lstStyle/>
          <a:p>
            <a:r>
              <a:rPr lang="en-US" dirty="0" smtClean="0">
                <a:solidFill>
                  <a:schemeClr val="bg1"/>
                </a:solidFill>
              </a:rPr>
              <a:t>St. Nicholas Terrace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Noise Complaints</a:t>
            </a:r>
            <a:endParaRPr lang="en-US" b="1" dirty="0"/>
          </a:p>
        </p:txBody>
      </p:sp>
      <p:sp>
        <p:nvSpPr>
          <p:cNvPr id="3" name="Content Placeholder 2"/>
          <p:cNvSpPr>
            <a:spLocks noGrp="1"/>
          </p:cNvSpPr>
          <p:nvPr>
            <p:ph idx="1"/>
          </p:nvPr>
        </p:nvSpPr>
        <p:spPr/>
        <p:txBody>
          <a:bodyPr/>
          <a:lstStyle/>
          <a:p>
            <a:pPr>
              <a:buNone/>
            </a:pPr>
            <a:r>
              <a:rPr lang="en-US" b="1" u="sng" dirty="0" smtClean="0"/>
              <a:t>Remarks:</a:t>
            </a:r>
          </a:p>
          <a:p>
            <a:r>
              <a:rPr lang="en-US" b="1" u="sng" dirty="0" smtClean="0"/>
              <a:t> </a:t>
            </a:r>
            <a:r>
              <a:rPr lang="en-US" dirty="0" smtClean="0"/>
              <a:t>In analyzing the data, we don't observe any seasonal pattern throughout the years in relation to noise service requests</a:t>
            </a:r>
            <a:r>
              <a:rPr lang="en-US" dirty="0" smtClean="0"/>
              <a:t>.</a:t>
            </a:r>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313688"/>
          </a:xfrm>
        </p:spPr>
        <p:txBody>
          <a:bodyPr>
            <a:normAutofit fontScale="90000"/>
          </a:bodyPr>
          <a:lstStyle/>
          <a:p>
            <a:r>
              <a:rPr lang="en-US" b="1" dirty="0" smtClean="0"/>
              <a:t>Illegal parking / blocked driveway 			Complaints </a:t>
            </a:r>
            <a:endParaRPr lang="en-US" b="1" dirty="0"/>
          </a:p>
        </p:txBody>
      </p:sp>
      <p:sp>
        <p:nvSpPr>
          <p:cNvPr id="3" name="Content Placeholder 2"/>
          <p:cNvSpPr>
            <a:spLocks noGrp="1"/>
          </p:cNvSpPr>
          <p:nvPr>
            <p:ph idx="1"/>
          </p:nvPr>
        </p:nvSpPr>
        <p:spPr/>
        <p:txBody>
          <a:bodyPr/>
          <a:lstStyle/>
          <a:p>
            <a:pPr>
              <a:buNone/>
            </a:pPr>
            <a:r>
              <a:rPr lang="en-US" b="1" u="sng" dirty="0" smtClean="0"/>
              <a:t>Remarks:</a:t>
            </a:r>
          </a:p>
          <a:p>
            <a:r>
              <a:rPr lang="en-US" dirty="0" smtClean="0"/>
              <a:t> In observing the data in this table, we don't see complaints pattern by the months as there is no regularity across the years.</a:t>
            </a:r>
          </a:p>
          <a:p>
            <a:r>
              <a:rPr lang="en-US" dirty="0" smtClean="0"/>
              <a:t> The only thing we can notice is that from 2014 upward there is a sharp increase in the number of complaints compared to the previous years.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229600" cy="1295400"/>
          </a:xfrm>
        </p:spPr>
        <p:txBody>
          <a:bodyPr>
            <a:normAutofit fontScale="90000"/>
          </a:bodyPr>
          <a:lstStyle/>
          <a:p>
            <a:r>
              <a:rPr lang="en-US" b="1" dirty="0" smtClean="0"/>
              <a:t>Illegal parking / blocked driveway 			</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parking map.png"/>
          <p:cNvPicPr>
            <a:picLocks noGrp="1" noChangeAspect="1"/>
          </p:cNvPicPr>
          <p:nvPr>
            <p:ph idx="1"/>
          </p:nvPr>
        </p:nvPicPr>
        <p:blipFill>
          <a:blip r:embed="rId2" cstate="print"/>
          <a:stretch>
            <a:fillRect/>
          </a:stretch>
        </p:blipFill>
        <p:spPr>
          <a:xfrm>
            <a:off x="838200" y="1752601"/>
            <a:ext cx="7239000" cy="4648200"/>
          </a:xfrm>
        </p:spPr>
      </p:pic>
      <p:sp>
        <p:nvSpPr>
          <p:cNvPr id="4" name="Title 1"/>
          <p:cNvSpPr>
            <a:spLocks noGrp="1"/>
          </p:cNvSpPr>
          <p:nvPr>
            <p:ph type="title"/>
          </p:nvPr>
        </p:nvSpPr>
        <p:spPr/>
        <p:txBody>
          <a:bodyPr>
            <a:normAutofit fontScale="90000"/>
          </a:bodyPr>
          <a:lstStyle/>
          <a:p>
            <a:r>
              <a:rPr lang="en-US" b="1" dirty="0" smtClean="0"/>
              <a:t>Illegal parking / blocked driveway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Community District Digital Footprint</a:t>
            </a:r>
            <a:endParaRPr lang="en-US" sz="3600" b="1" dirty="0"/>
          </a:p>
        </p:txBody>
      </p:sp>
      <p:sp>
        <p:nvSpPr>
          <p:cNvPr id="3" name="Content Placeholder 2"/>
          <p:cNvSpPr>
            <a:spLocks noGrp="1"/>
          </p:cNvSpPr>
          <p:nvPr>
            <p:ph idx="1"/>
          </p:nvPr>
        </p:nvSpPr>
        <p:spPr>
          <a:xfrm>
            <a:off x="304800" y="1981200"/>
            <a:ext cx="8610600" cy="4389120"/>
          </a:xfrm>
        </p:spPr>
        <p:txBody>
          <a:bodyPr>
            <a:normAutofit fontScale="92500" lnSpcReduction="10000"/>
          </a:bodyPr>
          <a:lstStyle/>
          <a:p>
            <a:pPr>
              <a:buNone/>
            </a:pPr>
            <a:r>
              <a:rPr lang="en-US" sz="2800" b="1" u="sng" dirty="0" smtClean="0"/>
              <a:t>Website:</a:t>
            </a:r>
          </a:p>
          <a:p>
            <a:r>
              <a:rPr lang="en-US" sz="2800" dirty="0" smtClean="0"/>
              <a:t>The link of community board 9 website is:</a:t>
            </a:r>
          </a:p>
          <a:p>
            <a:pPr>
              <a:buNone/>
            </a:pPr>
            <a:r>
              <a:rPr lang="en-US" sz="2800" dirty="0" smtClean="0">
                <a:hlinkClick r:id="rId2"/>
              </a:rPr>
              <a:t>http://www.nyc.gov/html/mancb9/html/home/home.shtml</a:t>
            </a:r>
            <a:r>
              <a:rPr lang="en-US" sz="2800" dirty="0" smtClean="0"/>
              <a:t>.</a:t>
            </a:r>
          </a:p>
          <a:p>
            <a:r>
              <a:rPr lang="en-US" sz="2800" dirty="0" smtClean="0"/>
              <a:t>The address, contact, and office hours of  community board 9 is found in the main page of the website.</a:t>
            </a:r>
          </a:p>
          <a:p>
            <a:r>
              <a:rPr lang="en-US" sz="2800" dirty="0" smtClean="0"/>
              <a:t>Community members, staffs, and committees are all</a:t>
            </a:r>
          </a:p>
          <a:p>
            <a:pPr>
              <a:buNone/>
            </a:pPr>
            <a:r>
              <a:rPr lang="en-US" sz="2800" dirty="0" smtClean="0"/>
              <a:t>    listed in the website.</a:t>
            </a:r>
          </a:p>
          <a:p>
            <a:r>
              <a:rPr lang="en-US" sz="2800" dirty="0" smtClean="0"/>
              <a:t> The website also displays the news and calendar events</a:t>
            </a:r>
          </a:p>
          <a:p>
            <a:pPr>
              <a:buNone/>
            </a:pPr>
            <a:r>
              <a:rPr lang="en-US" sz="2800" dirty="0" smtClean="0"/>
              <a:t>Of the community board.</a:t>
            </a:r>
          </a:p>
          <a:p>
            <a:pPr>
              <a:buNone/>
            </a:pPr>
            <a:endParaRPr lang="en-US"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Social Media</a:t>
            </a:r>
            <a:endParaRPr lang="en-US" b="1" dirty="0"/>
          </a:p>
        </p:txBody>
      </p:sp>
      <p:sp>
        <p:nvSpPr>
          <p:cNvPr id="3" name="Content Placeholder 2"/>
          <p:cNvSpPr>
            <a:spLocks noGrp="1"/>
          </p:cNvSpPr>
          <p:nvPr>
            <p:ph idx="1"/>
          </p:nvPr>
        </p:nvSpPr>
        <p:spPr/>
        <p:txBody>
          <a:bodyPr/>
          <a:lstStyle/>
          <a:p>
            <a:pPr>
              <a:buNone/>
            </a:pPr>
            <a:r>
              <a:rPr lang="en-US" dirty="0" smtClean="0"/>
              <a:t> </a:t>
            </a:r>
            <a:r>
              <a:rPr lang="en-US" b="1" u="sng" dirty="0" err="1" smtClean="0"/>
              <a:t>Facebook</a:t>
            </a:r>
            <a:r>
              <a:rPr lang="en-US" b="1" u="sng" dirty="0" smtClean="0"/>
              <a:t>:</a:t>
            </a:r>
          </a:p>
          <a:p>
            <a:r>
              <a:rPr lang="en-US" dirty="0" smtClean="0"/>
              <a:t>The community board 9 is active on </a:t>
            </a:r>
            <a:r>
              <a:rPr lang="en-US" dirty="0" err="1" smtClean="0"/>
              <a:t>facebook</a:t>
            </a:r>
            <a:r>
              <a:rPr lang="en-US" dirty="0" smtClean="0"/>
              <a:t> .</a:t>
            </a:r>
          </a:p>
          <a:p>
            <a:r>
              <a:rPr lang="en-US" dirty="0" smtClean="0"/>
              <a:t>It posts about educational and employment opportunities.</a:t>
            </a:r>
          </a:p>
          <a:p>
            <a:r>
              <a:rPr lang="en-US" dirty="0" smtClean="0"/>
              <a:t>It also share sport and artistic  events taking place in the community board.</a:t>
            </a:r>
          </a:p>
          <a:p>
            <a:pPr>
              <a:buNone/>
            </a:pPr>
            <a:r>
              <a:rPr lang="en-US" b="1" u="sng" dirty="0" smtClean="0"/>
              <a:t>Twitter:</a:t>
            </a:r>
          </a:p>
          <a:p>
            <a:r>
              <a:rPr lang="en-US" dirty="0" smtClean="0"/>
              <a:t>The account is inactive since 2012.</a:t>
            </a:r>
          </a:p>
          <a:p>
            <a:pPr>
              <a:buNone/>
            </a:pPr>
            <a:endParaRPr lang="en-US" b="1" u="sng" dirty="0" smtClean="0"/>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Seasonal Data Analysis</a:t>
            </a:r>
            <a:endParaRPr lang="en-US" dirty="0"/>
          </a:p>
        </p:txBody>
      </p:sp>
      <p:sp>
        <p:nvSpPr>
          <p:cNvPr id="3" name="Content Placeholder 2"/>
          <p:cNvSpPr>
            <a:spLocks noGrp="1"/>
          </p:cNvSpPr>
          <p:nvPr>
            <p:ph sz="half" idx="1"/>
          </p:nvPr>
        </p:nvSpPr>
        <p:spPr/>
        <p:txBody>
          <a:bodyPr>
            <a:normAutofit/>
          </a:bodyPr>
          <a:lstStyle/>
          <a:p>
            <a:pPr marL="0" indent="0">
              <a:buNone/>
            </a:pPr>
            <a:r>
              <a:rPr lang="en-US" sz="3200" b="1" dirty="0" smtClean="0"/>
              <a:t>Assumptions</a:t>
            </a:r>
          </a:p>
          <a:p>
            <a:r>
              <a:rPr lang="en-US" sz="2800" b="1" u="sng" dirty="0" smtClean="0"/>
              <a:t>Winter: </a:t>
            </a:r>
            <a:r>
              <a:rPr lang="en-US" sz="2000" dirty="0" smtClean="0"/>
              <a:t>Heat Complaints</a:t>
            </a:r>
            <a:endParaRPr lang="en-US" sz="2000" b="1" u="sng" dirty="0" smtClean="0"/>
          </a:p>
          <a:p>
            <a:pPr marL="0" indent="0">
              <a:buNone/>
            </a:pPr>
            <a:endParaRPr lang="en-US" sz="2800" dirty="0" smtClean="0"/>
          </a:p>
          <a:p>
            <a:r>
              <a:rPr lang="en-US" sz="2800" b="1" u="sng" dirty="0" smtClean="0"/>
              <a:t>Spring</a:t>
            </a:r>
            <a:r>
              <a:rPr lang="en-US" sz="2800" b="1" dirty="0" smtClean="0"/>
              <a:t>: </a:t>
            </a:r>
            <a:r>
              <a:rPr lang="en-US" sz="2000" dirty="0" smtClean="0"/>
              <a:t>Flood Complaints</a:t>
            </a:r>
            <a:endParaRPr lang="en-US" sz="2800" b="1" dirty="0" smtClean="0"/>
          </a:p>
          <a:p>
            <a:pPr marL="0" indent="0">
              <a:buNone/>
            </a:pPr>
            <a:endParaRPr lang="en-US" sz="2800" b="1" dirty="0" smtClean="0"/>
          </a:p>
          <a:p>
            <a:r>
              <a:rPr lang="en-US" sz="2800" b="1" u="sng" dirty="0" smtClean="0"/>
              <a:t>Summer</a:t>
            </a:r>
            <a:r>
              <a:rPr lang="en-US" sz="2800" b="1" dirty="0" smtClean="0"/>
              <a:t>: </a:t>
            </a:r>
            <a:r>
              <a:rPr lang="en-US" sz="2000" dirty="0" smtClean="0"/>
              <a:t>Noise Complaints</a:t>
            </a:r>
            <a:endParaRPr lang="en-US" sz="2800" b="1" dirty="0" smtClean="0"/>
          </a:p>
          <a:p>
            <a:pPr marL="0" indent="0">
              <a:buNone/>
            </a:pPr>
            <a:endParaRPr lang="en-US" sz="2800" b="1" dirty="0" smtClean="0"/>
          </a:p>
          <a:p>
            <a:r>
              <a:rPr lang="en-US" sz="2800" b="1" u="sng" dirty="0" smtClean="0"/>
              <a:t>Fall</a:t>
            </a:r>
            <a:r>
              <a:rPr lang="en-US" sz="2800" b="1" dirty="0" smtClean="0"/>
              <a:t>: </a:t>
            </a:r>
            <a:r>
              <a:rPr lang="en-US" sz="2000" dirty="0" smtClean="0"/>
              <a:t>Trash Complaints</a:t>
            </a:r>
            <a:endParaRPr lang="en-US" sz="2800" b="1" dirty="0" smtClean="0"/>
          </a:p>
          <a:p>
            <a:endParaRPr lang="en-US" sz="2000" dirty="0"/>
          </a:p>
        </p:txBody>
      </p:sp>
      <p:sp>
        <p:nvSpPr>
          <p:cNvPr id="4" name="Content Placeholder 3"/>
          <p:cNvSpPr>
            <a:spLocks noGrp="1"/>
          </p:cNvSpPr>
          <p:nvPr>
            <p:ph sz="half" idx="2"/>
          </p:nvPr>
        </p:nvSpPr>
        <p:spPr/>
        <p:txBody>
          <a:bodyPr>
            <a:normAutofit/>
          </a:bodyPr>
          <a:lstStyle/>
          <a:p>
            <a:pPr marL="0" indent="0">
              <a:buNone/>
            </a:pPr>
            <a:r>
              <a:rPr lang="en-US" sz="3200" b="1" dirty="0" smtClean="0"/>
              <a:t>      Reality</a:t>
            </a:r>
          </a:p>
          <a:p>
            <a:r>
              <a:rPr lang="en-US" sz="2800" b="1" u="sng" dirty="0" smtClean="0"/>
              <a:t>Winter</a:t>
            </a:r>
            <a:r>
              <a:rPr lang="en-US" sz="2800" b="1" dirty="0" smtClean="0"/>
              <a:t>: </a:t>
            </a:r>
            <a:r>
              <a:rPr lang="en-US" sz="2000" dirty="0" smtClean="0"/>
              <a:t>Heat Complaints</a:t>
            </a:r>
            <a:endParaRPr lang="en-US" sz="2800" b="1" dirty="0" smtClean="0"/>
          </a:p>
          <a:p>
            <a:pPr marL="0" indent="0">
              <a:buNone/>
            </a:pPr>
            <a:endParaRPr lang="en-US" sz="2800" b="1" dirty="0" smtClean="0"/>
          </a:p>
          <a:p>
            <a:r>
              <a:rPr lang="en-US" sz="2800" b="1" u="sng" dirty="0" smtClean="0"/>
              <a:t>Spring:</a:t>
            </a:r>
            <a:r>
              <a:rPr lang="en-US" sz="2000" dirty="0" smtClean="0"/>
              <a:t> Heat Complaints</a:t>
            </a:r>
            <a:endParaRPr lang="en-US" sz="2800" b="1" u="sng" dirty="0" smtClean="0"/>
          </a:p>
          <a:p>
            <a:pPr marL="0" indent="0">
              <a:buNone/>
            </a:pPr>
            <a:endParaRPr lang="en-US" sz="2800" b="1" u="sng" dirty="0" smtClean="0"/>
          </a:p>
          <a:p>
            <a:r>
              <a:rPr lang="en-US" sz="2800" b="1" u="sng" dirty="0" smtClean="0"/>
              <a:t>Summer</a:t>
            </a:r>
            <a:r>
              <a:rPr lang="en-US" sz="2800" b="1" dirty="0" smtClean="0"/>
              <a:t>: </a:t>
            </a:r>
            <a:r>
              <a:rPr lang="en-US" sz="2000" dirty="0" smtClean="0"/>
              <a:t>Noise Complaints</a:t>
            </a:r>
            <a:endParaRPr lang="en-US" sz="2800" b="1" dirty="0" smtClean="0"/>
          </a:p>
          <a:p>
            <a:pPr marL="0" indent="0">
              <a:buNone/>
            </a:pPr>
            <a:endParaRPr lang="en-US" sz="2800" b="1" dirty="0" smtClean="0"/>
          </a:p>
          <a:p>
            <a:r>
              <a:rPr lang="en-US" sz="2800" b="1" u="sng" dirty="0" smtClean="0"/>
              <a:t>Fall: </a:t>
            </a:r>
            <a:r>
              <a:rPr lang="en-US" sz="2000" dirty="0" smtClean="0"/>
              <a:t>Heat Complaints</a:t>
            </a:r>
            <a:endParaRPr lang="en-US" sz="2800" b="1" u="sng" dirty="0"/>
          </a:p>
        </p:txBody>
      </p:sp>
    </p:spTree>
    <p:extLst>
      <p:ext uri="{BB962C8B-B14F-4D97-AF65-F5344CB8AC3E}">
        <p14:creationId xmlns:p14="http://schemas.microsoft.com/office/powerpoint/2010/main" xmlns="" val="3945276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Seasonal Data Analysis</a:t>
            </a:r>
            <a:endParaRPr lang="en-US" dirty="0"/>
          </a:p>
        </p:txBody>
      </p:sp>
      <p:pic>
        <p:nvPicPr>
          <p:cNvPr id="6" name="Picture 5"/>
          <p:cNvPicPr>
            <a:picLocks noChangeAspect="1"/>
          </p:cNvPicPr>
          <p:nvPr/>
        </p:nvPicPr>
        <p:blipFill>
          <a:blip r:embed="rId2" cstate="print"/>
          <a:stretch>
            <a:fillRect/>
          </a:stretch>
        </p:blipFill>
        <p:spPr>
          <a:xfrm>
            <a:off x="4876800" y="2286000"/>
            <a:ext cx="3505200" cy="1872037"/>
          </a:xfrm>
          <a:prstGeom prst="rect">
            <a:avLst/>
          </a:prstGeom>
        </p:spPr>
      </p:pic>
      <p:pic>
        <p:nvPicPr>
          <p:cNvPr id="11" name="Picture 10"/>
          <p:cNvPicPr>
            <a:picLocks noChangeAspect="1"/>
          </p:cNvPicPr>
          <p:nvPr/>
        </p:nvPicPr>
        <p:blipFill>
          <a:blip r:embed="rId3" cstate="print"/>
          <a:stretch>
            <a:fillRect/>
          </a:stretch>
        </p:blipFill>
        <p:spPr>
          <a:xfrm>
            <a:off x="609600" y="4800600"/>
            <a:ext cx="3200400" cy="1709251"/>
          </a:xfrm>
          <a:prstGeom prst="rect">
            <a:avLst/>
          </a:prstGeom>
        </p:spPr>
      </p:pic>
      <p:pic>
        <p:nvPicPr>
          <p:cNvPr id="15" name="Content Placeholder 14"/>
          <p:cNvPicPr>
            <a:picLocks noGrp="1" noChangeAspect="1"/>
          </p:cNvPicPr>
          <p:nvPr>
            <p:ph idx="1"/>
          </p:nvPr>
        </p:nvPicPr>
        <p:blipFill>
          <a:blip r:embed="rId4" cstate="print"/>
          <a:stretch>
            <a:fillRect/>
          </a:stretch>
        </p:blipFill>
        <p:spPr>
          <a:xfrm>
            <a:off x="838200" y="2286001"/>
            <a:ext cx="3276600" cy="1872036"/>
          </a:xfrm>
          <a:prstGeom prst="rect">
            <a:avLst/>
          </a:prstGeom>
        </p:spPr>
      </p:pic>
      <p:pic>
        <p:nvPicPr>
          <p:cNvPr id="16" name="Picture 15"/>
          <p:cNvPicPr>
            <a:picLocks noChangeAspect="1"/>
          </p:cNvPicPr>
          <p:nvPr/>
        </p:nvPicPr>
        <p:blipFill>
          <a:blip r:embed="rId5" cstate="print"/>
          <a:stretch>
            <a:fillRect/>
          </a:stretch>
        </p:blipFill>
        <p:spPr>
          <a:xfrm>
            <a:off x="5051181" y="4579955"/>
            <a:ext cx="3788019" cy="2023083"/>
          </a:xfrm>
          <a:prstGeom prst="rect">
            <a:avLst/>
          </a:prstGeom>
        </p:spPr>
      </p:pic>
    </p:spTree>
    <p:extLst>
      <p:ext uri="{BB962C8B-B14F-4D97-AF65-F5344CB8AC3E}">
        <p14:creationId xmlns:p14="http://schemas.microsoft.com/office/powerpoint/2010/main" xmlns="" val="152481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Comparison Between winter      		2014 vs. winter 2015</a:t>
            </a:r>
          </a:p>
        </p:txBody>
      </p:sp>
      <p:pic>
        <p:nvPicPr>
          <p:cNvPr id="6" name="Content Placeholder 5"/>
          <p:cNvPicPr>
            <a:picLocks noGrp="1" noChangeAspect="1"/>
          </p:cNvPicPr>
          <p:nvPr>
            <p:ph idx="1"/>
          </p:nvPr>
        </p:nvPicPr>
        <p:blipFill>
          <a:blip r:embed="rId2" cstate="print"/>
          <a:stretch>
            <a:fillRect/>
          </a:stretch>
        </p:blipFill>
        <p:spPr>
          <a:xfrm>
            <a:off x="533400" y="2590800"/>
            <a:ext cx="4038600" cy="2667000"/>
          </a:xfrm>
          <a:prstGeom prst="rect">
            <a:avLst/>
          </a:prstGeom>
        </p:spPr>
      </p:pic>
      <p:pic>
        <p:nvPicPr>
          <p:cNvPr id="7" name="Picture 6"/>
          <p:cNvPicPr>
            <a:picLocks noChangeAspect="1"/>
          </p:cNvPicPr>
          <p:nvPr/>
        </p:nvPicPr>
        <p:blipFill>
          <a:blip r:embed="rId3" cstate="print"/>
          <a:stretch>
            <a:fillRect/>
          </a:stretch>
        </p:blipFill>
        <p:spPr>
          <a:xfrm>
            <a:off x="4876800" y="2743200"/>
            <a:ext cx="3657600" cy="2133600"/>
          </a:xfrm>
          <a:prstGeom prst="rect">
            <a:avLst/>
          </a:prstGeom>
        </p:spPr>
      </p:pic>
    </p:spTree>
    <p:extLst>
      <p:ext uri="{BB962C8B-B14F-4D97-AF65-F5344CB8AC3E}">
        <p14:creationId xmlns:p14="http://schemas.microsoft.com/office/powerpoint/2010/main" xmlns="" val="973428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Comparison Between winter      		2014 vs. winter 2015</a:t>
            </a:r>
            <a:endParaRPr lang="en-US" b="1" dirty="0"/>
          </a:p>
        </p:txBody>
      </p:sp>
      <p:sp>
        <p:nvSpPr>
          <p:cNvPr id="3" name="Content Placeholder 2"/>
          <p:cNvSpPr>
            <a:spLocks noGrp="1"/>
          </p:cNvSpPr>
          <p:nvPr>
            <p:ph idx="1"/>
          </p:nvPr>
        </p:nvSpPr>
        <p:spPr/>
        <p:txBody>
          <a:bodyPr/>
          <a:lstStyle/>
          <a:p>
            <a:pPr>
              <a:buNone/>
            </a:pPr>
            <a:r>
              <a:rPr lang="en-US" b="1" u="sng" dirty="0" smtClean="0"/>
              <a:t>Remarks:</a:t>
            </a:r>
          </a:p>
          <a:p>
            <a:r>
              <a:rPr lang="en-US" dirty="0" smtClean="0"/>
              <a:t>In 2015, there is a twofold increase in the number of complaints regarding heating, plumbing, and noise compared to the previous year.</a:t>
            </a:r>
          </a:p>
          <a:p>
            <a:r>
              <a:rPr lang="en-US" dirty="0" smtClean="0"/>
              <a:t>If this trend continues, we’ll observe a higher increase in these categories in winter 2016.</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txDef>
      <a:spPr>
        <a:noFill/>
        <a:ln>
          <a:solidFill>
            <a:schemeClr val="bg2"/>
          </a:solidFill>
        </a:ln>
      </a:spPr>
      <a:bodyPr wrap="non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1861</TotalTime>
  <Words>800</Words>
  <Application>Microsoft Office PowerPoint</Application>
  <PresentationFormat>On-screen Show (4:3)</PresentationFormat>
  <Paragraphs>141</Paragraphs>
  <Slides>34</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Flow</vt:lpstr>
      <vt:lpstr>Worksheet</vt:lpstr>
      <vt:lpstr>Community Board 9    </vt:lpstr>
      <vt:lpstr>              Map of community Board 9</vt:lpstr>
      <vt:lpstr>        Intro to Community board 9</vt:lpstr>
      <vt:lpstr>Community District Digital Footprint</vt:lpstr>
      <vt:lpstr>               Social Media</vt:lpstr>
      <vt:lpstr>     Seasonal Data Analysis</vt:lpstr>
      <vt:lpstr>     Seasonal Data Analysis</vt:lpstr>
      <vt:lpstr>Comparison Between winter        2014 vs. winter 2015</vt:lpstr>
      <vt:lpstr>Comparison Between winter        2014 vs. winter 2015</vt:lpstr>
      <vt:lpstr>  Heat/Hot Water Service Requests</vt:lpstr>
      <vt:lpstr>Heat/Hot Water Service Requests</vt:lpstr>
      <vt:lpstr>Heat/Hot Water Service Requests</vt:lpstr>
      <vt:lpstr>Heat/Hot Water Service Requests</vt:lpstr>
      <vt:lpstr>Heat/Hot Water Service Requests</vt:lpstr>
      <vt:lpstr>Heat/Hot Water Service Requests</vt:lpstr>
      <vt:lpstr>Heat/Hot Water Service Requests</vt:lpstr>
      <vt:lpstr>Heat/Hot Water Service Requests</vt:lpstr>
      <vt:lpstr>Rodent Service Request</vt:lpstr>
      <vt:lpstr>   Rodent Service Request</vt:lpstr>
      <vt:lpstr> Rodent Complaints Hotspots</vt:lpstr>
      <vt:lpstr>  Rodent Complaints Hotspots</vt:lpstr>
      <vt:lpstr>     Rodent Service Request</vt:lpstr>
      <vt:lpstr>  Street condition / pothole</vt:lpstr>
      <vt:lpstr>Street condition / pothole</vt:lpstr>
      <vt:lpstr>Street condition / pothole</vt:lpstr>
      <vt:lpstr> Street condition / pothole</vt:lpstr>
      <vt:lpstr>Street condition / pothole</vt:lpstr>
      <vt:lpstr>Noise Complaints</vt:lpstr>
      <vt:lpstr>Noise Complaints  </vt:lpstr>
      <vt:lpstr>     Noise Complaints </vt:lpstr>
      <vt:lpstr>Noise Complaints</vt:lpstr>
      <vt:lpstr>Illegal parking / blocked driveway    Complaints </vt:lpstr>
      <vt:lpstr>Illegal parking / blocked driveway    </vt:lpstr>
      <vt:lpstr>Illegal parking / blocked driveway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Board 9    </dc:title>
  <dc:creator>thierno</dc:creator>
  <cp:lastModifiedBy>thierno</cp:lastModifiedBy>
  <cp:revision>12</cp:revision>
  <dcterms:created xsi:type="dcterms:W3CDTF">2015-11-27T20:47:09Z</dcterms:created>
  <dcterms:modified xsi:type="dcterms:W3CDTF">2015-12-18T04:37:26Z</dcterms:modified>
</cp:coreProperties>
</file>