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CC5ADBB-8909-4ED9-87D7-EDE3B79B9093}">
  <a:tblStyle styleId="{6CC5ADBB-8909-4ED9-87D7-EDE3B79B9093}" styleName="Table_0"/>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2.png"/><Relationship Id="rId4"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7.png"/><Relationship Id="rId4" Type="http://schemas.openxmlformats.org/officeDocument/2006/relationships/image" Target="../media/image03.png"/><Relationship Id="rId5"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5.png"/><Relationship Id="rId4" Type="http://schemas.openxmlformats.org/officeDocument/2006/relationships/image" Target="../media/image04.png"/><Relationship Id="rId5"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hyperlink" Target="mailto:creilly@doitt.nyc.gov" TargetMode="External"/><Relationship Id="rId4" Type="http://schemas.openxmlformats.org/officeDocument/2006/relationships/hyperlink" Target="mailto:mlipper@doitt.nyc.gov" TargetMode="External"/><Relationship Id="rId11" Type="http://schemas.openxmlformats.org/officeDocument/2006/relationships/hyperlink" Target="mailto:gss_feedback@planning.nyc.gov" TargetMode="External"/><Relationship Id="rId10" Type="http://schemas.openxmlformats.org/officeDocument/2006/relationships/hyperlink" Target="mailto:-rlopez@planning.nyc.gov" TargetMode="External"/><Relationship Id="rId12" Type="http://schemas.openxmlformats.org/officeDocument/2006/relationships/hyperlink" Target="mailto:gss_feedback@planning.nyc.gov" TargetMode="External"/><Relationship Id="rId9" Type="http://schemas.openxmlformats.org/officeDocument/2006/relationships/hyperlink" Target="https://developer.cityofnewyork.us/api/geoclient-api" TargetMode="External"/><Relationship Id="rId5" Type="http://schemas.openxmlformats.org/officeDocument/2006/relationships/hyperlink" Target="mailto:gis-development@doitt.nyc.gov" TargetMode="External"/><Relationship Id="rId6" Type="http://schemas.openxmlformats.org/officeDocument/2006/relationships/hyperlink" Target="http://nyc.gov/goat" TargetMode="External"/><Relationship Id="rId7" Type="http://schemas.openxmlformats.org/officeDocument/2006/relationships/hyperlink" Target="http://www1.nyc.gov/site/planning/data-maps/open-data.page#geocoding_application" TargetMode="External"/><Relationship Id="rId8" Type="http://schemas.openxmlformats.org/officeDocument/2006/relationships/hyperlink" Target="https://github.com/CityOfNewYork/geocli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Geo</a:t>
            </a:r>
            <a:r>
              <a:rPr lang="en">
                <a:solidFill>
                  <a:schemeClr val="lt2"/>
                </a:solidFill>
              </a:rPr>
              <a:t>client</a:t>
            </a:r>
            <a:r>
              <a:rPr lang="en"/>
              <a:t> API</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Why bother?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Geosupport is used by agencies like</a:t>
            </a:r>
          </a:p>
        </p:txBody>
      </p:sp>
      <p:sp>
        <p:nvSpPr>
          <p:cNvPr id="145" name="Shape 145"/>
          <p:cNvSpPr txBox="1"/>
          <p:nvPr>
            <p:ph idx="1" type="body"/>
          </p:nvPr>
        </p:nvSpPr>
        <p:spPr>
          <a:xfrm>
            <a:off x="311700" y="1152475"/>
            <a:ext cx="8232300" cy="3416400"/>
          </a:xfrm>
          <a:prstGeom prst="rect">
            <a:avLst/>
          </a:prstGeom>
        </p:spPr>
        <p:txBody>
          <a:bodyPr anchorCtr="0" anchor="ctr" bIns="91425" lIns="91425" rIns="91425" tIns="91425">
            <a:noAutofit/>
          </a:bodyPr>
          <a:lstStyle/>
          <a:p>
            <a:pPr lvl="0" rtl="0" algn="ctr">
              <a:spcBef>
                <a:spcPts val="0"/>
              </a:spcBef>
              <a:buNone/>
            </a:pPr>
            <a:r>
              <a:rPr lang="en" sz="1900"/>
              <a:t>311, 911, ACJ, ACS, AJC, BCPA, BIC, BOC, BOE, BPL, BSA, Bronx DA, Brooklyn DA, CAU, CB, CCHR, CCPC, CCRB, CECM, CEO, CFB, COIB, COMP, CSC, CUNY, DCA, DCAS, DCLA, DCP, DDC, DEP, DFTA, DHS, DOB, DOC, DOE, DOF, DOHMH, DOI, DOITT, DOP, DOT, DPR, DSNY, DYCD, EDC, FDNY, GNYC, HPD, HRA, HRO, IA, LAW, LOFT, LPC, MCCM, MOA, MOCS, MODA, MOIA, MOIGA, MOME, MOPD, MOSE, MOVA, Manhattan DA, Mayor's Office of Criminal Justice, NBAT, NYCERS, NYCGO, NYCHA, NYCOA, NYPD, NYPL, NYW, NYWB, New York City Council, OATH, OCDV, OCME, OEC, OEM, OER, OLR, OLTPS, OM, OMB, OPA, OPS, PPB, PPF, SBS, SNP, Staten Island DA, TAT, TC, TLC, WIB,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49" name="Shape 149"/>
        <p:cNvGrpSpPr/>
        <p:nvPr/>
      </p:nvGrpSpPr>
      <p:grpSpPr>
        <a:xfrm>
          <a:off x="0" y="0"/>
          <a:ext cx="0" cy="0"/>
          <a:chOff x="0" y="0"/>
          <a:chExt cx="0" cy="0"/>
        </a:xfrm>
      </p:grpSpPr>
      <p:sp>
        <p:nvSpPr>
          <p:cNvPr id="150" name="Shape 150"/>
          <p:cNvSpPr txBox="1"/>
          <p:nvPr>
            <p:ph type="title"/>
          </p:nvPr>
        </p:nvSpPr>
        <p:spPr>
          <a:xfrm>
            <a:off x="265500" y="1205825"/>
            <a:ext cx="4045200" cy="1509600"/>
          </a:xfrm>
          <a:prstGeom prst="rect">
            <a:avLst/>
          </a:prstGeom>
        </p:spPr>
        <p:txBody>
          <a:bodyPr anchorCtr="0" anchor="b" bIns="91425" lIns="91425" rIns="91425" tIns="91425">
            <a:noAutofit/>
          </a:bodyPr>
          <a:lstStyle/>
          <a:p>
            <a:pPr lvl="0">
              <a:spcBef>
                <a:spcPts val="0"/>
              </a:spcBef>
              <a:buNone/>
            </a:pPr>
            <a:r>
              <a:rPr lang="en"/>
              <a:t>Data?</a:t>
            </a:r>
          </a:p>
        </p:txBody>
      </p:sp>
      <p:sp>
        <p:nvSpPr>
          <p:cNvPr id="151" name="Shape 151"/>
          <p:cNvSpPr txBox="1"/>
          <p:nvPr>
            <p:ph idx="2" type="body"/>
          </p:nvPr>
        </p:nvSpPr>
        <p:spPr>
          <a:xfrm>
            <a:off x="4562475" y="724200"/>
            <a:ext cx="4581600" cy="3695100"/>
          </a:xfrm>
          <a:prstGeom prst="rect">
            <a:avLst/>
          </a:prstGeom>
        </p:spPr>
        <p:txBody>
          <a:bodyPr anchorCtr="0" anchor="ctr" bIns="91425" lIns="91425" rIns="91425" tIns="91425">
            <a:noAutofit/>
          </a:bodyPr>
          <a:lstStyle/>
          <a:p>
            <a:pPr lvl="0" rtl="0">
              <a:spcBef>
                <a:spcPts val="0"/>
              </a:spcBef>
              <a:buNone/>
            </a:pPr>
            <a:r>
              <a:rPr lang="en" sz="2800"/>
              <a:t>Geo</a:t>
            </a:r>
            <a:r>
              <a:rPr lang="en" sz="2800">
                <a:solidFill>
                  <a:schemeClr val="accent6"/>
                </a:solidFill>
              </a:rPr>
              <a:t>support</a:t>
            </a:r>
            <a:r>
              <a:rPr lang="en" sz="2800"/>
              <a:t> has lots of data</a:t>
            </a:r>
          </a:p>
          <a:p>
            <a:pPr lvl="0">
              <a:spcBef>
                <a:spcPts val="0"/>
              </a:spcBef>
              <a:buNone/>
            </a:pPr>
            <a:r>
              <a:rPr lang="en" sz="2400"/>
              <a:t>(If you’re into that kind of thing)</a:t>
            </a:r>
          </a:p>
        </p:txBody>
      </p:sp>
      <p:pic>
        <p:nvPicPr>
          <p:cNvPr id="152" name="Shape 152"/>
          <p:cNvPicPr preferRelativeResize="0"/>
          <p:nvPr/>
        </p:nvPicPr>
        <p:blipFill>
          <a:blip r:embed="rId3">
            <a:alphaModFix/>
          </a:blip>
          <a:stretch>
            <a:fillRect/>
          </a:stretch>
        </p:blipFill>
        <p:spPr>
          <a:xfrm>
            <a:off x="-7" y="0"/>
            <a:ext cx="3935164" cy="51434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grpSp>
        <p:nvGrpSpPr>
          <p:cNvPr id="157" name="Shape 157"/>
          <p:cNvGrpSpPr/>
          <p:nvPr/>
        </p:nvGrpSpPr>
        <p:grpSpPr>
          <a:xfrm>
            <a:off x="-336075" y="0"/>
            <a:ext cx="8418925" cy="5037950"/>
            <a:chOff x="502124" y="0"/>
            <a:chExt cx="8418925" cy="5037950"/>
          </a:xfrm>
        </p:grpSpPr>
        <p:pic>
          <p:nvPicPr>
            <p:cNvPr id="158" name="Shape 158"/>
            <p:cNvPicPr preferRelativeResize="0"/>
            <p:nvPr/>
          </p:nvPicPr>
          <p:blipFill rotWithShape="1">
            <a:blip r:embed="rId3">
              <a:alphaModFix/>
            </a:blip>
            <a:srcRect b="0" l="0" r="3110" t="12342"/>
            <a:stretch/>
          </p:blipFill>
          <p:spPr>
            <a:xfrm>
              <a:off x="502124" y="0"/>
              <a:ext cx="7904924" cy="5037950"/>
            </a:xfrm>
            <a:prstGeom prst="rect">
              <a:avLst/>
            </a:prstGeom>
            <a:noFill/>
            <a:ln>
              <a:noFill/>
            </a:ln>
          </p:spPr>
        </p:pic>
        <p:sp>
          <p:nvSpPr>
            <p:cNvPr id="159" name="Shape 159"/>
            <p:cNvSpPr/>
            <p:nvPr/>
          </p:nvSpPr>
          <p:spPr>
            <a:xfrm>
              <a:off x="5429950" y="1402200"/>
              <a:ext cx="3491100" cy="518100"/>
            </a:xfrm>
            <a:prstGeom prst="wedgeRoundRectCallout">
              <a:avLst>
                <a:gd fmla="val -73760" name="adj1"/>
                <a:gd fmla="val 399807" name="adj2"/>
                <a:gd fmla="val 0" name="adj3"/>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000">
                  <a:solidFill>
                    <a:schemeClr val="accent3"/>
                  </a:solidFill>
                  <a:latin typeface="Proxima Nova"/>
                  <a:ea typeface="Proxima Nova"/>
                  <a:cs typeface="Proxima Nova"/>
                  <a:sym typeface="Proxima Nova"/>
                </a:rPr>
                <a:t>3 West 18th Street</a:t>
              </a:r>
            </a:p>
          </p:txBody>
        </p:sp>
      </p:grpSp>
      <p:grpSp>
        <p:nvGrpSpPr>
          <p:cNvPr id="160" name="Shape 160"/>
          <p:cNvGrpSpPr/>
          <p:nvPr/>
        </p:nvGrpSpPr>
        <p:grpSpPr>
          <a:xfrm>
            <a:off x="6411525" y="4059100"/>
            <a:ext cx="2313300" cy="927900"/>
            <a:chOff x="6297225" y="3982900"/>
            <a:chExt cx="2313300" cy="927900"/>
          </a:xfrm>
        </p:grpSpPr>
        <p:sp>
          <p:nvSpPr>
            <p:cNvPr id="161" name="Shape 161"/>
            <p:cNvSpPr/>
            <p:nvPr/>
          </p:nvSpPr>
          <p:spPr>
            <a:xfrm>
              <a:off x="6297225" y="3982900"/>
              <a:ext cx="2313300" cy="927900"/>
            </a:xfrm>
            <a:prstGeom prst="rect">
              <a:avLst/>
            </a:prstGeom>
            <a:solidFill>
              <a:srgbClr val="F3F3F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0"/>
                </a:spcBef>
                <a:buNone/>
              </a:pPr>
              <a:r>
                <a:rPr lang="en" sz="1600">
                  <a:solidFill>
                    <a:schemeClr val="accent3"/>
                  </a:solidFill>
                  <a:latin typeface="Proxima Nova"/>
                  <a:ea typeface="Proxima Nova"/>
                  <a:cs typeface="Proxima Nova"/>
                  <a:sym typeface="Proxima Nova"/>
                </a:rPr>
                <a:t>     Interpolated address</a:t>
              </a:r>
            </a:p>
            <a:p>
              <a:pPr lvl="0" rtl="0">
                <a:lnSpc>
                  <a:spcPct val="115000"/>
                </a:lnSpc>
                <a:spcBef>
                  <a:spcPts val="0"/>
                </a:spcBef>
                <a:buNone/>
              </a:pPr>
              <a:r>
                <a:rPr lang="en" sz="1600">
                  <a:solidFill>
                    <a:schemeClr val="accent3"/>
                  </a:solidFill>
                  <a:latin typeface="Proxima Nova"/>
                  <a:ea typeface="Proxima Nova"/>
                  <a:cs typeface="Proxima Nova"/>
                  <a:sym typeface="Proxima Nova"/>
                </a:rPr>
                <a:t>     Property (Parcel)</a:t>
              </a:r>
            </a:p>
            <a:p>
              <a:pPr indent="0" lvl="0" marL="0" rtl="0">
                <a:lnSpc>
                  <a:spcPct val="115000"/>
                </a:lnSpc>
                <a:spcBef>
                  <a:spcPts val="0"/>
                </a:spcBef>
                <a:buNone/>
              </a:pPr>
              <a:r>
                <a:rPr lang="en" sz="1600">
                  <a:solidFill>
                    <a:schemeClr val="accent3"/>
                  </a:solidFill>
                  <a:latin typeface="Proxima Nova"/>
                  <a:ea typeface="Proxima Nova"/>
                  <a:cs typeface="Proxima Nova"/>
                  <a:sym typeface="Proxima Nova"/>
                </a:rPr>
                <a:t>     CSCL Address Point</a:t>
              </a:r>
            </a:p>
          </p:txBody>
        </p:sp>
        <p:grpSp>
          <p:nvGrpSpPr>
            <p:cNvPr id="162" name="Shape 162"/>
            <p:cNvGrpSpPr/>
            <p:nvPr/>
          </p:nvGrpSpPr>
          <p:grpSpPr>
            <a:xfrm>
              <a:off x="6339748" y="4059105"/>
              <a:ext cx="224100" cy="775972"/>
              <a:chOff x="6339748" y="3906705"/>
              <a:chExt cx="224100" cy="775972"/>
            </a:xfrm>
          </p:grpSpPr>
          <p:sp>
            <p:nvSpPr>
              <p:cNvPr id="163" name="Shape 163"/>
              <p:cNvSpPr/>
              <p:nvPr/>
            </p:nvSpPr>
            <p:spPr>
              <a:xfrm>
                <a:off x="6368535" y="3906705"/>
                <a:ext cx="169500" cy="164400"/>
              </a:xfrm>
              <a:prstGeom prst="flowChartConnector">
                <a:avLst/>
              </a:prstGeom>
              <a:solidFill>
                <a:srgbClr val="FF0000"/>
              </a:solidFill>
              <a:ln cap="flat" cmpd="sng" w="19050">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64" name="Shape 164"/>
              <p:cNvSpPr/>
              <p:nvPr/>
            </p:nvSpPr>
            <p:spPr>
              <a:xfrm>
                <a:off x="6368532" y="4183391"/>
                <a:ext cx="169500" cy="164400"/>
              </a:xfrm>
              <a:prstGeom prst="flowChartConnector">
                <a:avLst/>
              </a:prstGeom>
              <a:solidFill>
                <a:srgbClr val="1155CC"/>
              </a:solidFill>
              <a:ln cap="flat" cmpd="sng" w="19050">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165" name="Shape 165"/>
              <p:cNvSpPr/>
              <p:nvPr/>
            </p:nvSpPr>
            <p:spPr>
              <a:xfrm rot="1515602">
                <a:off x="6366381" y="4488833"/>
                <a:ext cx="170835" cy="165088"/>
              </a:xfrm>
              <a:prstGeom prst="octagon">
                <a:avLst>
                  <a:gd fmla="val 29289" name="adj"/>
                </a:avLst>
              </a:prstGeom>
              <a:solidFill>
                <a:schemeClr val="accent3"/>
              </a:solidFill>
              <a:ln cap="flat" cmpd="sng" w="9525">
                <a:solidFill>
                  <a:schemeClr val="accent1"/>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100">
                  <a:solidFill>
                    <a:schemeClr val="lt1"/>
                  </a:solidFill>
                  <a:latin typeface="Proxima Nova"/>
                  <a:ea typeface="Proxima Nova"/>
                  <a:cs typeface="Proxima Nova"/>
                  <a:sym typeface="Proxima Nova"/>
                </a:endParaRPr>
              </a:p>
            </p:txBody>
          </p:sp>
        </p:gr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3">
            <a:alphaModFix/>
          </a:blip>
          <a:srcRect b="0" l="635" r="0" t="17532"/>
          <a:stretch/>
        </p:blipFill>
        <p:spPr>
          <a:xfrm>
            <a:off x="-13175" y="-645950"/>
            <a:ext cx="9143999" cy="57017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Geosupport is...</a:t>
            </a:r>
          </a:p>
        </p:txBody>
      </p:sp>
      <p:sp>
        <p:nvSpPr>
          <p:cNvPr id="176" name="Shape 176"/>
          <p:cNvSpPr/>
          <p:nvPr/>
        </p:nvSpPr>
        <p:spPr>
          <a:xfrm>
            <a:off x="1041725" y="1676400"/>
            <a:ext cx="1533438" cy="918161"/>
          </a:xfrm>
          <a:prstGeom prst="flowChartDocumen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latin typeface="Proxima Nova"/>
                <a:ea typeface="Proxima Nova"/>
                <a:cs typeface="Proxima Nova"/>
                <a:sym typeface="Proxima Nova"/>
              </a:rPr>
              <a:t>BIN# 1015450</a:t>
            </a:r>
          </a:p>
        </p:txBody>
      </p:sp>
      <p:sp>
        <p:nvSpPr>
          <p:cNvPr id="177" name="Shape 177"/>
          <p:cNvSpPr/>
          <p:nvPr/>
        </p:nvSpPr>
        <p:spPr>
          <a:xfrm>
            <a:off x="6168425" y="1610125"/>
            <a:ext cx="2339604" cy="1050677"/>
          </a:xfrm>
          <a:prstGeom prst="flowChartMultidocumen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latin typeface="Proxima Nova"/>
                <a:ea typeface="Proxima Nova"/>
                <a:cs typeface="Proxima Nova"/>
                <a:sym typeface="Proxima Nova"/>
              </a:rPr>
              <a:t>948 Jamaica Ave, BK</a:t>
            </a:r>
          </a:p>
        </p:txBody>
      </p:sp>
      <p:sp>
        <p:nvSpPr>
          <p:cNvPr id="178" name="Shape 178"/>
          <p:cNvSpPr/>
          <p:nvPr/>
        </p:nvSpPr>
        <p:spPr>
          <a:xfrm>
            <a:off x="311700" y="3388775"/>
            <a:ext cx="1894350" cy="1050675"/>
          </a:xfrm>
          <a:prstGeom prst="flowChartMagneticDisk">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Proxima Nova"/>
                <a:ea typeface="Proxima Nova"/>
                <a:cs typeface="Proxima Nova"/>
                <a:sym typeface="Proxima Nova"/>
              </a:rPr>
              <a:t>Community District 5</a:t>
            </a:r>
          </a:p>
        </p:txBody>
      </p:sp>
      <p:sp>
        <p:nvSpPr>
          <p:cNvPr id="179" name="Shape 179"/>
          <p:cNvSpPr txBox="1"/>
          <p:nvPr/>
        </p:nvSpPr>
        <p:spPr>
          <a:xfrm>
            <a:off x="407025" y="1017725"/>
            <a:ext cx="8197500" cy="511200"/>
          </a:xfrm>
          <a:prstGeom prst="rect">
            <a:avLst/>
          </a:prstGeom>
          <a:noFill/>
          <a:ln>
            <a:noFill/>
          </a:ln>
        </p:spPr>
        <p:txBody>
          <a:bodyPr anchorCtr="0" anchor="t" bIns="91425" lIns="91425" rIns="91425" tIns="91425">
            <a:noAutofit/>
          </a:bodyPr>
          <a:lstStyle/>
          <a:p>
            <a:pPr lvl="0">
              <a:spcBef>
                <a:spcPts val="0"/>
              </a:spcBef>
              <a:buNone/>
            </a:pPr>
            <a:r>
              <a:rPr lang="en" sz="1800">
                <a:latin typeface="Proxima Nova"/>
                <a:ea typeface="Proxima Nova"/>
                <a:cs typeface="Proxima Nova"/>
                <a:sym typeface="Proxima Nova"/>
              </a:rPr>
              <a:t>A magic, get-out-of-jail-card-style, foreign-key</a:t>
            </a:r>
          </a:p>
        </p:txBody>
      </p:sp>
      <p:sp>
        <p:nvSpPr>
          <p:cNvPr id="180" name="Shape 180"/>
          <p:cNvSpPr/>
          <p:nvPr/>
        </p:nvSpPr>
        <p:spPr>
          <a:xfrm>
            <a:off x="5668474" y="2820824"/>
            <a:ext cx="2339603" cy="2035152"/>
          </a:xfrm>
          <a:prstGeom prst="cloud">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BBL: 100670001</a:t>
            </a:r>
          </a:p>
        </p:txBody>
      </p:sp>
      <p:cxnSp>
        <p:nvCxnSpPr>
          <p:cNvPr id="181" name="Shape 181"/>
          <p:cNvCxnSpPr>
            <a:stCxn id="177" idx="1"/>
            <a:endCxn id="182" idx="0"/>
          </p:cNvCxnSpPr>
          <p:nvPr/>
        </p:nvCxnSpPr>
        <p:spPr>
          <a:xfrm flipH="1">
            <a:off x="4081325" y="2135464"/>
            <a:ext cx="2087100" cy="117900"/>
          </a:xfrm>
          <a:prstGeom prst="bentConnector2">
            <a:avLst/>
          </a:prstGeom>
          <a:noFill/>
          <a:ln cap="flat" cmpd="sng" w="9525">
            <a:solidFill>
              <a:schemeClr val="dk2"/>
            </a:solidFill>
            <a:prstDash val="solid"/>
            <a:round/>
            <a:headEnd len="lg" w="lg" type="none"/>
            <a:tailEnd len="lg" w="lg" type="none"/>
          </a:ln>
        </p:spPr>
      </p:cxnSp>
      <p:cxnSp>
        <p:nvCxnSpPr>
          <p:cNvPr id="183" name="Shape 183"/>
          <p:cNvCxnSpPr>
            <a:stCxn id="182" idx="2"/>
            <a:endCxn id="178" idx="4"/>
          </p:cNvCxnSpPr>
          <p:nvPr/>
        </p:nvCxnSpPr>
        <p:spPr>
          <a:xfrm rot="5400000">
            <a:off x="2942950" y="2775500"/>
            <a:ext cx="401700" cy="1875300"/>
          </a:xfrm>
          <a:prstGeom prst="bentConnector2">
            <a:avLst/>
          </a:prstGeom>
          <a:noFill/>
          <a:ln cap="flat" cmpd="sng" w="9525">
            <a:solidFill>
              <a:schemeClr val="dk2"/>
            </a:solidFill>
            <a:prstDash val="solid"/>
            <a:round/>
            <a:headEnd len="lg" w="lg" type="none"/>
            <a:tailEnd len="lg" w="lg" type="none"/>
          </a:ln>
        </p:spPr>
      </p:cxnSp>
      <p:cxnSp>
        <p:nvCxnSpPr>
          <p:cNvPr id="184" name="Shape 184"/>
          <p:cNvCxnSpPr>
            <a:stCxn id="176" idx="2"/>
            <a:endCxn id="182" idx="1"/>
          </p:cNvCxnSpPr>
          <p:nvPr/>
        </p:nvCxnSpPr>
        <p:spPr>
          <a:xfrm flipH="1" rot="-5400000">
            <a:off x="2460494" y="1881811"/>
            <a:ext cx="348900" cy="1653000"/>
          </a:xfrm>
          <a:prstGeom prst="bentConnector2">
            <a:avLst/>
          </a:prstGeom>
          <a:noFill/>
          <a:ln cap="flat" cmpd="sng" w="9525">
            <a:solidFill>
              <a:schemeClr val="dk2"/>
            </a:solidFill>
            <a:prstDash val="solid"/>
            <a:round/>
            <a:headEnd len="lg" w="lg" type="none"/>
            <a:tailEnd len="lg" w="lg" type="none"/>
          </a:ln>
        </p:spPr>
      </p:cxnSp>
      <p:sp>
        <p:nvSpPr>
          <p:cNvPr id="185" name="Shape 185"/>
          <p:cNvSpPr/>
          <p:nvPr/>
        </p:nvSpPr>
        <p:spPr>
          <a:xfrm>
            <a:off x="3735337" y="2594550"/>
            <a:ext cx="539700" cy="572700"/>
          </a:xfrm>
          <a:prstGeom prst="smileyFace">
            <a:avLst>
              <a:gd fmla="val 4653"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6" name="Shape 186"/>
          <p:cNvCxnSpPr>
            <a:stCxn id="180" idx="2"/>
            <a:endCxn id="182" idx="3"/>
          </p:cNvCxnSpPr>
          <p:nvPr/>
        </p:nvCxnSpPr>
        <p:spPr>
          <a:xfrm rot="10800000">
            <a:off x="4701331" y="2882900"/>
            <a:ext cx="974400" cy="955500"/>
          </a:xfrm>
          <a:prstGeom prst="bentConnector3">
            <a:avLst>
              <a:gd fmla="val 50466" name="adj1"/>
            </a:avLst>
          </a:prstGeom>
          <a:noFill/>
          <a:ln cap="flat" cmpd="sng" w="9525">
            <a:solidFill>
              <a:schemeClr val="dk2"/>
            </a:solidFill>
            <a:prstDash val="solid"/>
            <a:round/>
            <a:headEnd len="lg" w="lg" type="none"/>
            <a:tailEnd len="lg" w="lg" type="none"/>
          </a:ln>
        </p:spPr>
      </p:cxnSp>
      <p:sp>
        <p:nvSpPr>
          <p:cNvPr id="182" name="Shape 182"/>
          <p:cNvSpPr/>
          <p:nvPr/>
        </p:nvSpPr>
        <p:spPr>
          <a:xfrm>
            <a:off x="3461437" y="2253350"/>
            <a:ext cx="1240025" cy="1258950"/>
          </a:xfrm>
          <a:prstGeom prst="flowChartDecision">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Does NYC need it’s own geocoder?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1" type="body"/>
          </p:nvPr>
        </p:nvSpPr>
        <p:spPr>
          <a:xfrm>
            <a:off x="273825" y="1152475"/>
            <a:ext cx="8520600" cy="3416400"/>
          </a:xfrm>
          <a:prstGeom prst="rect">
            <a:avLst/>
          </a:prstGeom>
        </p:spPr>
        <p:txBody>
          <a:bodyPr anchorCtr="0" anchor="t" bIns="91425" lIns="91425" rIns="91425" tIns="91425">
            <a:noAutofit/>
          </a:bodyPr>
          <a:lstStyle/>
          <a:p>
            <a:pPr lvl="0">
              <a:spcBef>
                <a:spcPts val="0"/>
              </a:spcBef>
              <a:buNone/>
            </a:pPr>
            <a:r>
              <a:rPr lang="en"/>
              <a:t>What’s not to love?</a:t>
            </a:r>
          </a:p>
        </p:txBody>
      </p:sp>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Intersections</a:t>
            </a:r>
          </a:p>
        </p:txBody>
      </p:sp>
      <p:cxnSp>
        <p:nvCxnSpPr>
          <p:cNvPr id="198" name="Shape 198"/>
          <p:cNvCxnSpPr>
            <a:stCxn id="196" idx="0"/>
            <a:endCxn id="196" idx="2"/>
          </p:cNvCxnSpPr>
          <p:nvPr/>
        </p:nvCxnSpPr>
        <p:spPr>
          <a:xfrm>
            <a:off x="4534125" y="1152475"/>
            <a:ext cx="0" cy="3416400"/>
          </a:xfrm>
          <a:prstGeom prst="straightConnector1">
            <a:avLst/>
          </a:prstGeom>
          <a:noFill/>
          <a:ln cap="flat" cmpd="sng" w="38100">
            <a:solidFill>
              <a:schemeClr val="accent3"/>
            </a:solidFill>
            <a:prstDash val="solid"/>
            <a:round/>
            <a:headEnd len="lg" w="lg" type="none"/>
            <a:tailEnd len="lg" w="lg" type="none"/>
          </a:ln>
        </p:spPr>
      </p:cxnSp>
      <p:cxnSp>
        <p:nvCxnSpPr>
          <p:cNvPr id="199" name="Shape 199"/>
          <p:cNvCxnSpPr>
            <a:stCxn id="196" idx="1"/>
            <a:endCxn id="196" idx="3"/>
          </p:cNvCxnSpPr>
          <p:nvPr/>
        </p:nvCxnSpPr>
        <p:spPr>
          <a:xfrm>
            <a:off x="273825" y="2860675"/>
            <a:ext cx="8520600" cy="0"/>
          </a:xfrm>
          <a:prstGeom prst="straightConnector1">
            <a:avLst/>
          </a:prstGeom>
          <a:noFill/>
          <a:ln cap="flat" cmpd="sng" w="38100">
            <a:solidFill>
              <a:schemeClr val="accent3"/>
            </a:solidFill>
            <a:prstDash val="solid"/>
            <a:round/>
            <a:headEnd len="lg" w="lg" type="none"/>
            <a:tailEnd len="lg" w="lg" type="non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Although, they can be annoying...</a:t>
            </a:r>
          </a:p>
        </p:txBody>
      </p:sp>
      <p:pic>
        <p:nvPicPr>
          <p:cNvPr id="205" name="Shape 205"/>
          <p:cNvPicPr preferRelativeResize="0"/>
          <p:nvPr/>
        </p:nvPicPr>
        <p:blipFill>
          <a:blip r:embed="rId3">
            <a:alphaModFix/>
          </a:blip>
          <a:stretch>
            <a:fillRect/>
          </a:stretch>
        </p:blipFill>
        <p:spPr>
          <a:xfrm>
            <a:off x="4920550" y="1868600"/>
            <a:ext cx="2623250" cy="2151774"/>
          </a:xfrm>
          <a:prstGeom prst="rect">
            <a:avLst/>
          </a:prstGeom>
          <a:noFill/>
          <a:ln>
            <a:noFill/>
          </a:ln>
        </p:spPr>
      </p:pic>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Intersections</a:t>
            </a:r>
          </a:p>
        </p:txBody>
      </p:sp>
      <p:pic>
        <p:nvPicPr>
          <p:cNvPr id="207" name="Shape 207"/>
          <p:cNvPicPr preferRelativeResize="0"/>
          <p:nvPr/>
        </p:nvPicPr>
        <p:blipFill>
          <a:blip r:embed="rId4">
            <a:alphaModFix/>
          </a:blip>
          <a:stretch>
            <a:fillRect/>
          </a:stretch>
        </p:blipFill>
        <p:spPr>
          <a:xfrm>
            <a:off x="1285875" y="1838325"/>
            <a:ext cx="2533650" cy="22582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Now you’re just being mean.</a:t>
            </a:r>
          </a:p>
        </p:txBody>
      </p:sp>
      <p:pic>
        <p:nvPicPr>
          <p:cNvPr id="213" name="Shape 213"/>
          <p:cNvPicPr preferRelativeResize="0"/>
          <p:nvPr/>
        </p:nvPicPr>
        <p:blipFill>
          <a:blip r:embed="rId3">
            <a:alphaModFix/>
          </a:blip>
          <a:stretch>
            <a:fillRect/>
          </a:stretch>
        </p:blipFill>
        <p:spPr>
          <a:xfrm>
            <a:off x="6246328" y="1777175"/>
            <a:ext cx="2302371" cy="2211099"/>
          </a:xfrm>
          <a:prstGeom prst="rect">
            <a:avLst/>
          </a:prstGeom>
          <a:noFill/>
          <a:ln>
            <a:noFill/>
          </a:ln>
        </p:spPr>
      </p:pic>
      <p:pic>
        <p:nvPicPr>
          <p:cNvPr id="214" name="Shape 214"/>
          <p:cNvPicPr preferRelativeResize="0"/>
          <p:nvPr/>
        </p:nvPicPr>
        <p:blipFill>
          <a:blip r:embed="rId4">
            <a:alphaModFix/>
          </a:blip>
          <a:stretch>
            <a:fillRect/>
          </a:stretch>
        </p:blipFill>
        <p:spPr>
          <a:xfrm>
            <a:off x="3292239" y="1777175"/>
            <a:ext cx="2424099" cy="2211099"/>
          </a:xfrm>
          <a:prstGeom prst="rect">
            <a:avLst/>
          </a:prstGeom>
          <a:noFill/>
          <a:ln>
            <a:noFill/>
          </a:ln>
        </p:spPr>
      </p:pic>
      <p:pic>
        <p:nvPicPr>
          <p:cNvPr id="215" name="Shape 215"/>
          <p:cNvPicPr preferRelativeResize="0"/>
          <p:nvPr/>
        </p:nvPicPr>
        <p:blipFill>
          <a:blip r:embed="rId5">
            <a:alphaModFix/>
          </a:blip>
          <a:stretch>
            <a:fillRect/>
          </a:stretch>
        </p:blipFill>
        <p:spPr>
          <a:xfrm>
            <a:off x="387900" y="1777175"/>
            <a:ext cx="2374349" cy="2618623"/>
          </a:xfrm>
          <a:prstGeom prst="rect">
            <a:avLst/>
          </a:prstGeom>
          <a:noFill/>
          <a:ln>
            <a:noFill/>
          </a:ln>
        </p:spPr>
      </p:pic>
      <p:sp>
        <p:nvSpPr>
          <p:cNvPr id="216" name="Shape 2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Intersections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Blockface</a:t>
            </a:r>
          </a:p>
        </p:txBody>
      </p:sp>
      <p:sp>
        <p:nvSpPr>
          <p:cNvPr id="222" name="Shape 2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Et tu, Blockface?</a:t>
            </a:r>
          </a:p>
        </p:txBody>
      </p:sp>
      <p:pic>
        <p:nvPicPr>
          <p:cNvPr id="223" name="Shape 223"/>
          <p:cNvPicPr preferRelativeResize="0"/>
          <p:nvPr/>
        </p:nvPicPr>
        <p:blipFill>
          <a:blip r:embed="rId3">
            <a:alphaModFix/>
          </a:blip>
          <a:stretch>
            <a:fillRect/>
          </a:stretch>
        </p:blipFill>
        <p:spPr>
          <a:xfrm>
            <a:off x="311700" y="1647825"/>
            <a:ext cx="2305050" cy="2114550"/>
          </a:xfrm>
          <a:prstGeom prst="rect">
            <a:avLst/>
          </a:prstGeom>
          <a:noFill/>
          <a:ln>
            <a:noFill/>
          </a:ln>
        </p:spPr>
      </p:pic>
      <p:pic>
        <p:nvPicPr>
          <p:cNvPr id="224" name="Shape 224"/>
          <p:cNvPicPr preferRelativeResize="0"/>
          <p:nvPr/>
        </p:nvPicPr>
        <p:blipFill>
          <a:blip r:embed="rId4">
            <a:alphaModFix/>
          </a:blip>
          <a:stretch>
            <a:fillRect/>
          </a:stretch>
        </p:blipFill>
        <p:spPr>
          <a:xfrm>
            <a:off x="2756162" y="1524000"/>
            <a:ext cx="2771775" cy="2362200"/>
          </a:xfrm>
          <a:prstGeom prst="rect">
            <a:avLst/>
          </a:prstGeom>
          <a:noFill/>
          <a:ln>
            <a:noFill/>
          </a:ln>
        </p:spPr>
      </p:pic>
      <p:pic>
        <p:nvPicPr>
          <p:cNvPr id="225" name="Shape 225"/>
          <p:cNvPicPr preferRelativeResize="0"/>
          <p:nvPr/>
        </p:nvPicPr>
        <p:blipFill>
          <a:blip r:embed="rId5">
            <a:alphaModFix/>
          </a:blip>
          <a:stretch>
            <a:fillRect/>
          </a:stretch>
        </p:blipFill>
        <p:spPr>
          <a:xfrm>
            <a:off x="5667375" y="1285875"/>
            <a:ext cx="3124200" cy="27051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90250" y="526350"/>
            <a:ext cx="5797500" cy="4090800"/>
          </a:xfrm>
          <a:prstGeom prst="rect">
            <a:avLst/>
          </a:prstGeom>
        </p:spPr>
        <p:txBody>
          <a:bodyPr anchorCtr="0" anchor="ctr" bIns="91425" lIns="91425" rIns="91425" tIns="91425">
            <a:noAutofit/>
          </a:bodyPr>
          <a:lstStyle/>
          <a:p>
            <a:pPr lvl="0">
              <a:spcBef>
                <a:spcPts val="0"/>
              </a:spcBef>
              <a:buNone/>
            </a:pPr>
            <a:r>
              <a:rPr lang="en"/>
              <a:t>Easy access to Geo</a:t>
            </a:r>
            <a:r>
              <a:rPr lang="en">
                <a:solidFill>
                  <a:schemeClr val="accent6"/>
                </a:solidFill>
              </a:rPr>
              <a:t>support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graphicFrame>
        <p:nvGraphicFramePr>
          <p:cNvPr id="230" name="Shape 230"/>
          <p:cNvGraphicFramePr/>
          <p:nvPr/>
        </p:nvGraphicFramePr>
        <p:xfrm>
          <a:off x="370125" y="213475"/>
          <a:ext cx="3000000" cy="3000000"/>
        </p:xfrm>
        <a:graphic>
          <a:graphicData uri="http://schemas.openxmlformats.org/drawingml/2006/table">
            <a:tbl>
              <a:tblPr>
                <a:noFill/>
                <a:tableStyleId>{6CC5ADBB-8909-4ED9-87D7-EDE3B79B9093}</a:tableStyleId>
              </a:tblPr>
              <a:tblGrid>
                <a:gridCol w="2750800"/>
                <a:gridCol w="2621825"/>
                <a:gridCol w="897850"/>
                <a:gridCol w="783875"/>
                <a:gridCol w="574250"/>
                <a:gridCol w="775150"/>
              </a:tblGrid>
              <a:tr h="303775">
                <a:tc>
                  <a:txBody>
                    <a:bodyPr>
                      <a:noAutofit/>
                    </a:bodyPr>
                    <a:lstStyle/>
                    <a:p>
                      <a:pPr lvl="0" rtl="0">
                        <a:spcBef>
                          <a:spcPts val="0"/>
                        </a:spcBef>
                        <a:buNone/>
                      </a:pPr>
                      <a:r>
                        <a:rPr b="1" lang="en" sz="1100">
                          <a:solidFill>
                            <a:schemeClr val="dk1"/>
                          </a:solidFill>
                          <a:latin typeface="Proxima Nova"/>
                          <a:ea typeface="Proxima Nova"/>
                          <a:cs typeface="Proxima Nova"/>
                          <a:sym typeface="Proxima Nova"/>
                        </a:rPr>
                        <a:t>Street Name</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solidFill>
                      <a:schemeClr val="accent4"/>
                    </a:solidFill>
                  </a:tcPr>
                </a:tc>
                <a:tc>
                  <a:txBody>
                    <a:bodyPr>
                      <a:noAutofit/>
                    </a:bodyPr>
                    <a:lstStyle/>
                    <a:p>
                      <a:pPr lvl="0" rtl="0">
                        <a:spcBef>
                          <a:spcPts val="0"/>
                        </a:spcBef>
                        <a:buNone/>
                      </a:pPr>
                      <a:r>
                        <a:rPr b="1" lang="en" sz="1100">
                          <a:solidFill>
                            <a:schemeClr val="dk1"/>
                          </a:solidFill>
                          <a:latin typeface="Proxima Nova"/>
                          <a:ea typeface="Proxima Nova"/>
                          <a:cs typeface="Proxima Nova"/>
                          <a:sym typeface="Proxima Nova"/>
                        </a:rPr>
                        <a:t>B10SC =</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solidFill>
                      <a:schemeClr val="accent4"/>
                    </a:solidFill>
                  </a:tcPr>
                </a:tc>
                <a:tc>
                  <a:txBody>
                    <a:bodyPr>
                      <a:noAutofit/>
                    </a:bodyPr>
                    <a:lstStyle/>
                    <a:p>
                      <a:pPr lvl="0" rtl="0">
                        <a:spcBef>
                          <a:spcPts val="0"/>
                        </a:spcBef>
                        <a:buNone/>
                      </a:pPr>
                      <a:r>
                        <a:rPr b="1" lang="en" sz="1100">
                          <a:solidFill>
                            <a:schemeClr val="dk1"/>
                          </a:solidFill>
                          <a:latin typeface="Proxima Nova"/>
                          <a:ea typeface="Proxima Nova"/>
                          <a:cs typeface="Proxima Nova"/>
                          <a:sym typeface="Proxima Nova"/>
                        </a:rPr>
                        <a:t>BORO+</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solidFill>
                      <a:schemeClr val="accent4"/>
                    </a:solidFill>
                  </a:tcPr>
                </a:tc>
                <a:tc>
                  <a:txBody>
                    <a:bodyPr>
                      <a:noAutofit/>
                    </a:bodyPr>
                    <a:lstStyle/>
                    <a:p>
                      <a:pPr lvl="0" rtl="0">
                        <a:spcBef>
                          <a:spcPts val="0"/>
                        </a:spcBef>
                        <a:buNone/>
                      </a:pPr>
                      <a:r>
                        <a:rPr b="1" lang="en" sz="1100">
                          <a:solidFill>
                            <a:schemeClr val="dk1"/>
                          </a:solidFill>
                          <a:latin typeface="Proxima Nova"/>
                          <a:ea typeface="Proxima Nova"/>
                          <a:cs typeface="Proxima Nova"/>
                          <a:sym typeface="Proxima Nova"/>
                        </a:rPr>
                        <a:t>5SC +</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solidFill>
                      <a:schemeClr val="accent4"/>
                    </a:solidFill>
                  </a:tcPr>
                </a:tc>
                <a:tc>
                  <a:txBody>
                    <a:bodyPr>
                      <a:noAutofit/>
                    </a:bodyPr>
                    <a:lstStyle/>
                    <a:p>
                      <a:pPr lvl="0" rtl="0">
                        <a:spcBef>
                          <a:spcPts val="0"/>
                        </a:spcBef>
                        <a:buNone/>
                      </a:pPr>
                      <a:r>
                        <a:rPr b="1" lang="en" sz="1100">
                          <a:solidFill>
                            <a:schemeClr val="dk1"/>
                          </a:solidFill>
                          <a:latin typeface="Proxima Nova"/>
                          <a:ea typeface="Proxima Nova"/>
                          <a:cs typeface="Proxima Nova"/>
                          <a:sym typeface="Proxima Nova"/>
                        </a:rPr>
                        <a:t>LGC +</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solidFill>
                      <a:schemeClr val="accent4"/>
                    </a:solidFill>
                  </a:tcPr>
                </a:tc>
                <a:tc>
                  <a:txBody>
                    <a:bodyPr>
                      <a:noAutofit/>
                    </a:bodyPr>
                    <a:lstStyle/>
                    <a:p>
                      <a:pPr lvl="0" rtl="0">
                        <a:spcBef>
                          <a:spcPts val="0"/>
                        </a:spcBef>
                        <a:buNone/>
                      </a:pPr>
                      <a:r>
                        <a:rPr b="1" lang="en" sz="1100">
                          <a:solidFill>
                            <a:schemeClr val="dk1"/>
                          </a:solidFill>
                          <a:latin typeface="Proxima Nova"/>
                          <a:ea typeface="Proxima Nova"/>
                          <a:cs typeface="Proxima Nova"/>
                          <a:sym typeface="Proxima Nova"/>
                        </a:rPr>
                        <a:t>SNC</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solidFill>
                      <a:schemeClr val="accent4"/>
                    </a:solidFill>
                  </a:tcPr>
                </a:tc>
              </a:tr>
              <a:tr h="284800">
                <a:tc>
                  <a:txBody>
                    <a:bodyPr>
                      <a:noAutofit/>
                    </a:bodyPr>
                    <a:lstStyle/>
                    <a:p>
                      <a:pPr lvl="0" rtl="0">
                        <a:spcBef>
                          <a:spcPts val="0"/>
                        </a:spcBef>
                        <a:buNone/>
                      </a:pPr>
                      <a:r>
                        <a:rPr lang="en" sz="1000">
                          <a:latin typeface="Proxima Nova"/>
                          <a:ea typeface="Proxima Nova"/>
                          <a:cs typeface="Proxima Nova"/>
                          <a:sym typeface="Proxima Nova"/>
                        </a:rPr>
                        <a:t>A C POWELL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AC POWELL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11061001020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020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ADAM C POWELL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11061001030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030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ADAM POWELL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11061001040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040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ADAM POWELL JR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11061001050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050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ACP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11061001060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060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 C P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11061001070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070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POWELL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11061001080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nchor="ctr">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080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ADAM CLAYTON POWELL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11061001090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090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ADAM CLAYTON POWELL JR BOULEVARD</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11061001100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FASHION AVENUE</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11061002010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02</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SAINT VINCENTS SQUARE</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11061003010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03</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ST VINCENTS SQUARE</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11061003020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03</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020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7 AVENUE</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11061004010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04</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284800">
                <a:tc>
                  <a:txBody>
                    <a:bodyPr>
                      <a:noAutofit/>
                    </a:bodyPr>
                    <a:lstStyle/>
                    <a:p>
                      <a:pPr lvl="0" rtl="0">
                        <a:spcBef>
                          <a:spcPts val="0"/>
                        </a:spcBef>
                        <a:buNone/>
                      </a:pPr>
                      <a:r>
                        <a:rPr lang="en" sz="1000">
                          <a:latin typeface="Proxima Nova"/>
                          <a:ea typeface="Proxima Nova"/>
                          <a:cs typeface="Proxima Nova"/>
                          <a:sym typeface="Proxima Nova"/>
                        </a:rPr>
                        <a:t>SEVENTH AVENUE</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11061004020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10610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04</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rtl="0">
                        <a:spcBef>
                          <a:spcPts val="0"/>
                        </a:spcBef>
                        <a:buNone/>
                      </a:pPr>
                      <a:r>
                        <a:rPr lang="en" sz="1000">
                          <a:latin typeface="Proxima Nova"/>
                          <a:ea typeface="Proxima Nova"/>
                          <a:cs typeface="Proxima Nova"/>
                          <a:sym typeface="Proxima Nova"/>
                        </a:rPr>
                        <a:t>020</a:t>
                      </a:r>
                    </a:p>
                  </a:txBody>
                  <a:tcPr marT="66675" marB="66675" marR="66675" marL="6667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bl>
          </a:graphicData>
        </a:graphic>
      </p:graphicFrame>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House Numbers</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68300" lvl="0" marL="457200" rtl="0">
              <a:spcBef>
                <a:spcPts val="0"/>
              </a:spcBef>
              <a:buSzPct val="100000"/>
            </a:pPr>
            <a:r>
              <a:rPr lang="en" sz="2200">
                <a:solidFill>
                  <a:schemeClr val="dk2"/>
                </a:solidFill>
              </a:rPr>
              <a:t>519 Front</a:t>
            </a:r>
            <a:r>
              <a:rPr lang="en" sz="2200"/>
              <a:t> East 12th Street, Manhattan</a:t>
            </a:r>
          </a:p>
          <a:p>
            <a:pPr indent="-368300" lvl="0" marL="457200" rtl="0">
              <a:spcBef>
                <a:spcPts val="0"/>
              </a:spcBef>
              <a:buSzPct val="100000"/>
            </a:pPr>
            <a:r>
              <a:rPr lang="en" sz="2200">
                <a:solidFill>
                  <a:schemeClr val="dk2"/>
                </a:solidFill>
              </a:rPr>
              <a:t>625 Rear</a:t>
            </a:r>
            <a:r>
              <a:rPr lang="en" sz="2200"/>
              <a:t> Smith Street, Brooklyn</a:t>
            </a:r>
          </a:p>
          <a:p>
            <a:pPr indent="-368300" lvl="0" marL="457200" rtl="0">
              <a:spcBef>
                <a:spcPts val="0"/>
              </a:spcBef>
              <a:buSzPct val="100000"/>
            </a:pPr>
            <a:r>
              <a:rPr lang="en" sz="2200">
                <a:solidFill>
                  <a:schemeClr val="dk2"/>
                </a:solidFill>
              </a:rPr>
              <a:t>120 1/2</a:t>
            </a:r>
            <a:r>
              <a:rPr lang="en" sz="2200"/>
              <a:t> First Avenue, Manhattan</a:t>
            </a:r>
          </a:p>
          <a:p>
            <a:pPr indent="-368300" lvl="0" marL="457200" rtl="0">
              <a:spcBef>
                <a:spcPts val="0"/>
              </a:spcBef>
              <a:buSzPct val="100000"/>
            </a:pPr>
            <a:r>
              <a:rPr lang="en" sz="2200">
                <a:solidFill>
                  <a:schemeClr val="dk2"/>
                </a:solidFill>
              </a:rPr>
              <a:t>240-55 1/3</a:t>
            </a:r>
            <a:r>
              <a:rPr lang="en" sz="2200"/>
              <a:t> Depew Avenue, Queens</a:t>
            </a:r>
          </a:p>
          <a:p>
            <a:pPr indent="-368300" lvl="0" marL="457200" rtl="0">
              <a:spcBef>
                <a:spcPts val="0"/>
              </a:spcBef>
              <a:buSzPct val="100000"/>
            </a:pPr>
            <a:r>
              <a:rPr lang="en" sz="2200">
                <a:solidFill>
                  <a:schemeClr val="dk2"/>
                </a:solidFill>
              </a:rPr>
              <a:t>469 1/4</a:t>
            </a:r>
            <a:r>
              <a:rPr lang="en" sz="2200"/>
              <a:t> Father Capodanno Boulevard, Staten Island</a:t>
            </a:r>
          </a:p>
          <a:p>
            <a:pPr indent="-368300" lvl="0" marL="457200" rtl="0">
              <a:spcBef>
                <a:spcPts val="0"/>
              </a:spcBef>
              <a:buSzPct val="100000"/>
            </a:pPr>
            <a:r>
              <a:rPr lang="en" sz="2200">
                <a:solidFill>
                  <a:schemeClr val="dk2"/>
                </a:solidFill>
              </a:rPr>
              <a:t>470 A</a:t>
            </a:r>
            <a:r>
              <a:rPr lang="en" sz="2200"/>
              <a:t> West 43rd Street, Manhattan</a:t>
            </a:r>
          </a:p>
          <a:p>
            <a:pPr indent="-368300" lvl="0" marL="457200" rtl="0">
              <a:spcBef>
                <a:spcPts val="0"/>
              </a:spcBef>
              <a:buSzPct val="100000"/>
            </a:pPr>
            <a:r>
              <a:rPr lang="en" sz="2200">
                <a:solidFill>
                  <a:schemeClr val="dk2"/>
                </a:solidFill>
              </a:rPr>
              <a:t>171C</a:t>
            </a:r>
            <a:r>
              <a:rPr lang="en" sz="2200"/>
              <a:t> Auburn Avenue, Staten Island</a:t>
            </a:r>
          </a:p>
          <a:p>
            <a:pPr indent="-368300" lvl="0" marL="457200">
              <a:spcBef>
                <a:spcPts val="0"/>
              </a:spcBef>
              <a:buSzPct val="100000"/>
            </a:pPr>
            <a:r>
              <a:rPr lang="en" sz="2200">
                <a:solidFill>
                  <a:schemeClr val="dk2"/>
                </a:solidFill>
              </a:rPr>
              <a:t>20-29</a:t>
            </a:r>
            <a:r>
              <a:rPr lang="en" sz="2200"/>
              <a:t> Garage 120th Street, Queens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90250" y="526350"/>
            <a:ext cx="5797500" cy="4090800"/>
          </a:xfrm>
          <a:prstGeom prst="rect">
            <a:avLst/>
          </a:prstGeom>
        </p:spPr>
        <p:txBody>
          <a:bodyPr anchorCtr="0" anchor="ctr" bIns="91425" lIns="91425" rIns="91425" tIns="91425">
            <a:noAutofit/>
          </a:bodyPr>
          <a:lstStyle/>
          <a:p>
            <a:pPr lvl="0">
              <a:spcBef>
                <a:spcPts val="0"/>
              </a:spcBef>
              <a:buNone/>
            </a:pPr>
            <a:r>
              <a:rPr lang="en"/>
              <a:t>Queens House Numbers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What is Geo</a:t>
            </a:r>
            <a:r>
              <a:rPr lang="en">
                <a:solidFill>
                  <a:schemeClr val="lt2"/>
                </a:solidFill>
              </a:rPr>
              <a:t>client</a:t>
            </a:r>
            <a:r>
              <a:rPr lang="en"/>
              <a: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idx="4294967295"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Geo</a:t>
            </a:r>
            <a:r>
              <a:rPr b="1" lang="en">
                <a:solidFill>
                  <a:schemeClr val="lt2"/>
                </a:solidFill>
              </a:rPr>
              <a:t>client</a:t>
            </a:r>
            <a:r>
              <a:rPr lang="en"/>
              <a:t> is...just this part?!</a:t>
            </a:r>
          </a:p>
        </p:txBody>
      </p:sp>
      <p:sp>
        <p:nvSpPr>
          <p:cNvPr id="252" name="Shape 252"/>
          <p:cNvSpPr txBox="1"/>
          <p:nvPr>
            <p:ph idx="4294967295"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t/>
            </a:r>
            <a:endParaRPr i="1" sz="3600"/>
          </a:p>
          <a:p>
            <a:pPr lvl="0" rtl="0" algn="ctr">
              <a:spcBef>
                <a:spcPts val="0"/>
              </a:spcBef>
              <a:buNone/>
            </a:pPr>
            <a:r>
              <a:t/>
            </a:r>
            <a:endParaRPr sz="3600"/>
          </a:p>
        </p:txBody>
      </p:sp>
      <p:sp>
        <p:nvSpPr>
          <p:cNvPr id="253" name="Shape 253"/>
          <p:cNvSpPr/>
          <p:nvPr/>
        </p:nvSpPr>
        <p:spPr>
          <a:xfrm>
            <a:off x="490550" y="1504950"/>
            <a:ext cx="7786800" cy="3076500"/>
          </a:xfrm>
          <a:prstGeom prst="rect">
            <a:avLst/>
          </a:prstGeom>
          <a:solidFill>
            <a:schemeClr val="dk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rot="10800000">
            <a:off x="490500" y="1165125"/>
            <a:ext cx="8158200" cy="3416400"/>
          </a:xfrm>
          <a:prstGeom prst="corner">
            <a:avLst>
              <a:gd fmla="val 7428" name="adj1"/>
              <a:gd fmla="val 7667"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1800">
              <a:solidFill>
                <a:schemeClr val="lt1"/>
              </a:solidFill>
              <a:latin typeface="Proxima Nova"/>
              <a:ea typeface="Proxima Nova"/>
              <a:cs typeface="Proxima Nova"/>
              <a:sym typeface="Proxima Nova"/>
            </a:endParaRPr>
          </a:p>
        </p:txBody>
      </p:sp>
      <p:sp>
        <p:nvSpPr>
          <p:cNvPr id="255" name="Shape 255"/>
          <p:cNvSpPr txBox="1"/>
          <p:nvPr/>
        </p:nvSpPr>
        <p:spPr>
          <a:xfrm>
            <a:off x="678600" y="2481275"/>
            <a:ext cx="7203000" cy="898800"/>
          </a:xfrm>
          <a:prstGeom prst="rect">
            <a:avLst/>
          </a:prstGeom>
          <a:noFill/>
          <a:ln>
            <a:noFill/>
          </a:ln>
        </p:spPr>
        <p:txBody>
          <a:bodyPr anchorCtr="0" anchor="ctr" bIns="91425" lIns="91425" rIns="91425" tIns="91425">
            <a:noAutofit/>
          </a:bodyPr>
          <a:lstStyle/>
          <a:p>
            <a:pPr lvl="0" algn="ctr">
              <a:spcBef>
                <a:spcPts val="0"/>
              </a:spcBef>
              <a:buNone/>
            </a:pPr>
            <a:r>
              <a:rPr lang="en" sz="4800">
                <a:solidFill>
                  <a:srgbClr val="FFFFFF"/>
                </a:solidFill>
                <a:latin typeface="Proxima Nova"/>
                <a:ea typeface="Proxima Nova"/>
                <a:cs typeface="Proxima Nova"/>
                <a:sym typeface="Proxima Nova"/>
              </a:rPr>
              <a:t>Geo</a:t>
            </a:r>
            <a:r>
              <a:rPr lang="en" sz="4800">
                <a:solidFill>
                  <a:schemeClr val="accent6"/>
                </a:solidFill>
                <a:latin typeface="Proxima Nova"/>
                <a:ea typeface="Proxima Nova"/>
                <a:cs typeface="Proxima Nova"/>
                <a:sym typeface="Proxima Nova"/>
              </a:rPr>
              <a:t>support</a:t>
            </a:r>
          </a:p>
        </p:txBody>
      </p:sp>
      <p:sp>
        <p:nvSpPr>
          <p:cNvPr id="256" name="Shape 256"/>
          <p:cNvSpPr txBox="1"/>
          <p:nvPr/>
        </p:nvSpPr>
        <p:spPr>
          <a:xfrm>
            <a:off x="5581800" y="4551225"/>
            <a:ext cx="3143100" cy="397500"/>
          </a:xfrm>
          <a:prstGeom prst="rect">
            <a:avLst/>
          </a:prstGeom>
          <a:noFill/>
          <a:ln>
            <a:noFill/>
          </a:ln>
        </p:spPr>
        <p:txBody>
          <a:bodyPr anchorCtr="0" anchor="t" bIns="91425" lIns="91425" rIns="91425" tIns="91425">
            <a:noAutofit/>
          </a:bodyPr>
          <a:lstStyle/>
          <a:p>
            <a:pPr lvl="0" rtl="0" algn="ctr">
              <a:spcBef>
                <a:spcPts val="0"/>
              </a:spcBef>
              <a:buNone/>
            </a:pPr>
            <a:r>
              <a:rPr i="1" lang="en" sz="1500">
                <a:solidFill>
                  <a:schemeClr val="accent1"/>
                </a:solidFill>
                <a:latin typeface="Proxima Nova"/>
                <a:ea typeface="Proxima Nova"/>
                <a:cs typeface="Proxima Nova"/>
                <a:sym typeface="Proxima Nova"/>
              </a:rPr>
              <a:t>“But sir, it’s only a wafer-thin mint!”</a:t>
            </a:r>
          </a:p>
          <a:p>
            <a:pPr lvl="0">
              <a:spcBef>
                <a:spcPts val="0"/>
              </a:spcBef>
              <a:buNone/>
            </a:pPr>
            <a:r>
              <a:t/>
            </a:r>
            <a:endParaRPr sz="1500"/>
          </a:p>
        </p:txBody>
      </p:sp>
      <p:cxnSp>
        <p:nvCxnSpPr>
          <p:cNvPr id="257" name="Shape 257"/>
          <p:cNvCxnSpPr/>
          <p:nvPr/>
        </p:nvCxnSpPr>
        <p:spPr>
          <a:xfrm>
            <a:off x="4808650" y="889800"/>
            <a:ext cx="993900" cy="407100"/>
          </a:xfrm>
          <a:prstGeom prst="straightConnector1">
            <a:avLst/>
          </a:prstGeom>
          <a:noFill/>
          <a:ln cap="flat" cmpd="sng" w="38100">
            <a:solidFill>
              <a:schemeClr val="accent3"/>
            </a:solidFill>
            <a:prstDash val="solid"/>
            <a:round/>
            <a:headEnd len="lg" w="lg" type="none"/>
            <a:tailEnd len="lg" w="lg" type="triangle"/>
          </a:ln>
        </p:spPr>
      </p:cxnSp>
      <p:cxnSp>
        <p:nvCxnSpPr>
          <p:cNvPr id="258" name="Shape 258"/>
          <p:cNvCxnSpPr/>
          <p:nvPr/>
        </p:nvCxnSpPr>
        <p:spPr>
          <a:xfrm flipH="1">
            <a:off x="1078950" y="960900"/>
            <a:ext cx="539700" cy="307500"/>
          </a:xfrm>
          <a:prstGeom prst="straightConnector1">
            <a:avLst/>
          </a:prstGeom>
          <a:noFill/>
          <a:ln cap="flat" cmpd="sng" w="38100">
            <a:solidFill>
              <a:schemeClr val="accent3"/>
            </a:solidFill>
            <a:prstDash val="solid"/>
            <a:round/>
            <a:headEnd len="lg" w="lg" type="none"/>
            <a:tailEnd len="lg" w="lg" type="triangle"/>
          </a:ln>
        </p:spPr>
      </p:cxn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90250" y="526350"/>
            <a:ext cx="5797500" cy="4090800"/>
          </a:xfrm>
          <a:prstGeom prst="rect">
            <a:avLst/>
          </a:prstGeom>
        </p:spPr>
        <p:txBody>
          <a:bodyPr anchorCtr="0" anchor="ctr" bIns="91425" lIns="91425" rIns="91425" tIns="91425">
            <a:noAutofit/>
          </a:bodyPr>
          <a:lstStyle/>
          <a:p>
            <a:pPr lvl="0">
              <a:spcBef>
                <a:spcPts val="0"/>
              </a:spcBef>
              <a:buNone/>
            </a:pPr>
            <a:r>
              <a:rPr lang="en"/>
              <a:t>Uh...yeah.</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Not using Geo</a:t>
            </a:r>
            <a:r>
              <a:rPr lang="en">
                <a:solidFill>
                  <a:schemeClr val="lt2"/>
                </a:solidFill>
              </a:rPr>
              <a:t>client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72" name="Shape 272"/>
        <p:cNvGrpSpPr/>
        <p:nvPr/>
      </p:nvGrpSpPr>
      <p:grpSpPr>
        <a:xfrm>
          <a:off x="0" y="0"/>
          <a:ext cx="0" cy="0"/>
          <a:chOff x="0" y="0"/>
          <a:chExt cx="0" cy="0"/>
        </a:xfrm>
      </p:grpSpPr>
      <p:pic>
        <p:nvPicPr>
          <p:cNvPr id="273" name="Shape 273"/>
          <p:cNvPicPr preferRelativeResize="0"/>
          <p:nvPr/>
        </p:nvPicPr>
        <p:blipFill>
          <a:blip r:embed="rId3">
            <a:alphaModFix/>
          </a:blip>
          <a:stretch>
            <a:fillRect/>
          </a:stretch>
        </p:blipFill>
        <p:spPr>
          <a:xfrm>
            <a:off x="752587" y="104525"/>
            <a:ext cx="7638824" cy="493444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77"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10" y="0"/>
            <a:ext cx="5540170" cy="5143499"/>
          </a:xfrm>
          <a:prstGeom prst="rect">
            <a:avLst/>
          </a:prstGeom>
          <a:noFill/>
          <a:ln>
            <a:noFill/>
          </a:ln>
        </p:spPr>
      </p:pic>
      <p:sp>
        <p:nvSpPr>
          <p:cNvPr id="279" name="Shape 279"/>
          <p:cNvSpPr txBox="1"/>
          <p:nvPr/>
        </p:nvSpPr>
        <p:spPr>
          <a:xfrm>
            <a:off x="5657850" y="85725"/>
            <a:ext cx="3333900" cy="11811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accent5"/>
                </a:solidFill>
                <a:latin typeface="Proxima Nova"/>
                <a:ea typeface="Proxima Nova"/>
                <a:cs typeface="Proxima Nova"/>
                <a:sym typeface="Proxima Nova"/>
              </a:rPr>
              <a:t>COBOL</a:t>
            </a:r>
            <a:r>
              <a:rPr lang="en" sz="2400">
                <a:solidFill>
                  <a:schemeClr val="lt1"/>
                </a:solidFill>
                <a:latin typeface="Proxima Nova"/>
                <a:ea typeface="Proxima Nova"/>
                <a:cs typeface="Proxima Nova"/>
                <a:sym typeface="Proxima Nova"/>
              </a:rPr>
              <a:t> API</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83" name="Shape 283"/>
        <p:cNvGrpSpPr/>
        <p:nvPr/>
      </p:nvGrpSpPr>
      <p:grpSpPr>
        <a:xfrm>
          <a:off x="0" y="0"/>
          <a:ext cx="0" cy="0"/>
          <a:chOff x="0" y="0"/>
          <a:chExt cx="0" cy="0"/>
        </a:xfrm>
      </p:grpSpPr>
      <p:sp>
        <p:nvSpPr>
          <p:cNvPr id="284" name="Shape 284"/>
          <p:cNvSpPr txBox="1"/>
          <p:nvPr/>
        </p:nvSpPr>
        <p:spPr>
          <a:xfrm>
            <a:off x="4686300" y="85725"/>
            <a:ext cx="4305300" cy="11811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accent5"/>
                </a:solidFill>
                <a:latin typeface="Proxima Nova"/>
                <a:ea typeface="Proxima Nova"/>
                <a:cs typeface="Proxima Nova"/>
                <a:sym typeface="Proxima Nova"/>
              </a:rPr>
              <a:t>C</a:t>
            </a:r>
            <a:r>
              <a:rPr lang="en" sz="3000">
                <a:solidFill>
                  <a:schemeClr val="lt1"/>
                </a:solidFill>
                <a:latin typeface="Proxima Nova"/>
                <a:ea typeface="Proxima Nova"/>
                <a:cs typeface="Proxima Nova"/>
                <a:sym typeface="Proxima Nova"/>
              </a:rPr>
              <a:t> API</a:t>
            </a:r>
          </a:p>
        </p:txBody>
      </p:sp>
      <p:pic>
        <p:nvPicPr>
          <p:cNvPr id="285" name="Shape 285"/>
          <p:cNvPicPr preferRelativeResize="0"/>
          <p:nvPr/>
        </p:nvPicPr>
        <p:blipFill>
          <a:blip r:embed="rId3">
            <a:alphaModFix/>
          </a:blip>
          <a:stretch>
            <a:fillRect/>
          </a:stretch>
        </p:blipFill>
        <p:spPr>
          <a:xfrm>
            <a:off x="0" y="0"/>
            <a:ext cx="4542299" cy="51434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311700" y="3199875"/>
            <a:ext cx="8520600" cy="901800"/>
          </a:xfrm>
          <a:prstGeom prst="rect">
            <a:avLst/>
          </a:prstGeom>
        </p:spPr>
        <p:txBody>
          <a:bodyPr anchorCtr="0" anchor="t" bIns="91425" lIns="91425" rIns="91425" tIns="91425">
            <a:noAutofit/>
          </a:bodyPr>
          <a:lstStyle/>
          <a:p>
            <a:pPr lvl="0">
              <a:spcBef>
                <a:spcPts val="0"/>
              </a:spcBef>
              <a:buNone/>
            </a:pPr>
            <a:r>
              <a:rPr lang="en"/>
              <a:t>Come again soon!</a:t>
            </a:r>
          </a:p>
        </p:txBody>
      </p:sp>
      <p:sp>
        <p:nvSpPr>
          <p:cNvPr id="71" name="Shape 71"/>
          <p:cNvSpPr txBox="1"/>
          <p:nvPr>
            <p:ph type="title"/>
          </p:nvPr>
        </p:nvSpPr>
        <p:spPr>
          <a:xfrm>
            <a:off x="311700" y="991475"/>
            <a:ext cx="8520600" cy="1917900"/>
          </a:xfrm>
          <a:prstGeom prst="rect">
            <a:avLst/>
          </a:prstGeom>
        </p:spPr>
        <p:txBody>
          <a:bodyPr anchorCtr="0" anchor="ctr" bIns="91425" lIns="91425" rIns="91425" tIns="91425">
            <a:noAutofit/>
          </a:bodyPr>
          <a:lstStyle/>
          <a:p>
            <a:pPr lvl="0" rtl="0">
              <a:spcBef>
                <a:spcPts val="0"/>
              </a:spcBef>
              <a:buNone/>
            </a:pPr>
            <a:r>
              <a:rPr lang="en" sz="6100"/>
              <a:t>Goodnight!</a:t>
            </a:r>
          </a:p>
          <a:p>
            <a:pPr lvl="0">
              <a:spcBef>
                <a:spcPts val="0"/>
              </a:spcBef>
              <a:buNone/>
            </a:pPr>
            <a:r>
              <a:rPr lang="en" sz="4800"/>
              <a:t>We love you, New York City!</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289" name="Shape 289"/>
        <p:cNvGrpSpPr/>
        <p:nvPr/>
      </p:nvGrpSpPr>
      <p:grpSpPr>
        <a:xfrm>
          <a:off x="0" y="0"/>
          <a:ext cx="0" cy="0"/>
          <a:chOff x="0" y="0"/>
          <a:chExt cx="0" cy="0"/>
        </a:xfrm>
      </p:grpSpPr>
      <p:pic>
        <p:nvPicPr>
          <p:cNvPr id="290" name="Shape 290"/>
          <p:cNvPicPr preferRelativeResize="0"/>
          <p:nvPr/>
        </p:nvPicPr>
        <p:blipFill>
          <a:blip r:embed="rId3">
            <a:alphaModFix/>
          </a:blip>
          <a:stretch>
            <a:fillRect/>
          </a:stretch>
        </p:blipFill>
        <p:spPr>
          <a:xfrm>
            <a:off x="0" y="613273"/>
            <a:ext cx="9143999" cy="4526552"/>
          </a:xfrm>
          <a:prstGeom prst="rect">
            <a:avLst/>
          </a:prstGeom>
          <a:noFill/>
          <a:ln>
            <a:noFill/>
          </a:ln>
        </p:spPr>
      </p:pic>
      <p:sp>
        <p:nvSpPr>
          <p:cNvPr id="291" name="Shape 291"/>
          <p:cNvSpPr txBox="1"/>
          <p:nvPr/>
        </p:nvSpPr>
        <p:spPr>
          <a:xfrm>
            <a:off x="314325" y="66675"/>
            <a:ext cx="5486400" cy="6402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latin typeface="Proxima Nova"/>
                <a:ea typeface="Proxima Nova"/>
                <a:cs typeface="Proxima Nova"/>
                <a:sym typeface="Proxima Nova"/>
              </a:rPr>
              <a:t>Geo</a:t>
            </a:r>
            <a:r>
              <a:rPr lang="en" sz="1800">
                <a:solidFill>
                  <a:schemeClr val="accent6"/>
                </a:solidFill>
                <a:latin typeface="Proxima Nova"/>
                <a:ea typeface="Proxima Nova"/>
                <a:cs typeface="Proxima Nova"/>
                <a:sym typeface="Proxima Nova"/>
              </a:rPr>
              <a:t>support</a:t>
            </a:r>
            <a:r>
              <a:rPr lang="en" sz="1800">
                <a:solidFill>
                  <a:schemeClr val="lt1"/>
                </a:solidFill>
                <a:latin typeface="Proxima Nova"/>
                <a:ea typeface="Proxima Nova"/>
                <a:cs typeface="Proxima Nova"/>
                <a:sym typeface="Proxima Nova"/>
              </a:rPr>
              <a:t> - </a:t>
            </a:r>
            <a:r>
              <a:rPr lang="en" sz="1800">
                <a:solidFill>
                  <a:schemeClr val="accent5"/>
                </a:solidFill>
                <a:latin typeface="Proxima Nova"/>
                <a:ea typeface="Proxima Nova"/>
                <a:cs typeface="Proxima Nova"/>
                <a:sym typeface="Proxima Nova"/>
              </a:rPr>
              <a:t>C</a:t>
            </a:r>
            <a:r>
              <a:rPr lang="en" sz="1800">
                <a:solidFill>
                  <a:schemeClr val="lt1"/>
                </a:solidFill>
                <a:latin typeface="Proxima Nova"/>
                <a:ea typeface="Proxima Nova"/>
                <a:cs typeface="Proxima Nova"/>
                <a:sym typeface="Proxima Nova"/>
              </a:rPr>
              <a:t>haracter </a:t>
            </a:r>
            <a:r>
              <a:rPr lang="en" sz="1800">
                <a:solidFill>
                  <a:schemeClr val="accent5"/>
                </a:solidFill>
                <a:latin typeface="Proxima Nova"/>
                <a:ea typeface="Proxima Nova"/>
                <a:cs typeface="Proxima Nova"/>
                <a:sym typeface="Proxima Nova"/>
              </a:rPr>
              <a:t>O</a:t>
            </a:r>
            <a:r>
              <a:rPr lang="en" sz="1800">
                <a:solidFill>
                  <a:schemeClr val="lt1"/>
                </a:solidFill>
                <a:latin typeface="Proxima Nova"/>
                <a:ea typeface="Proxima Nova"/>
                <a:cs typeface="Proxima Nova"/>
                <a:sym typeface="Proxima Nova"/>
              </a:rPr>
              <a:t>nly </a:t>
            </a:r>
            <a:r>
              <a:rPr lang="en" sz="1800">
                <a:solidFill>
                  <a:schemeClr val="accent5"/>
                </a:solidFill>
                <a:latin typeface="Proxima Nova"/>
                <a:ea typeface="Proxima Nova"/>
                <a:cs typeface="Proxima Nova"/>
                <a:sym typeface="Proxima Nova"/>
              </a:rPr>
              <a:t>W</a:t>
            </a:r>
            <a:r>
              <a:rPr lang="en" sz="1800">
                <a:solidFill>
                  <a:schemeClr val="lt1"/>
                </a:solidFill>
                <a:latin typeface="Proxima Nova"/>
                <a:ea typeface="Proxima Nova"/>
                <a:cs typeface="Proxima Nova"/>
                <a:sym typeface="Proxima Nova"/>
              </a:rPr>
              <a:t>ork Areas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295" name="Shape 295"/>
        <p:cNvGrpSpPr/>
        <p:nvPr/>
      </p:nvGrpSpPr>
      <p:grpSpPr>
        <a:xfrm>
          <a:off x="0" y="0"/>
          <a:ext cx="0" cy="0"/>
          <a:chOff x="0" y="0"/>
          <a:chExt cx="0" cy="0"/>
        </a:xfrm>
      </p:grpSpPr>
      <p:pic>
        <p:nvPicPr>
          <p:cNvPr id="296" name="Shape 296"/>
          <p:cNvPicPr preferRelativeResize="0"/>
          <p:nvPr/>
        </p:nvPicPr>
        <p:blipFill>
          <a:blip r:embed="rId3">
            <a:alphaModFix/>
          </a:blip>
          <a:stretch>
            <a:fillRect/>
          </a:stretch>
        </p:blipFill>
        <p:spPr>
          <a:xfrm>
            <a:off x="0" y="613273"/>
            <a:ext cx="9143999" cy="4526552"/>
          </a:xfrm>
          <a:prstGeom prst="rect">
            <a:avLst/>
          </a:prstGeom>
          <a:noFill/>
          <a:ln>
            <a:noFill/>
          </a:ln>
        </p:spPr>
      </p:pic>
      <p:sp>
        <p:nvSpPr>
          <p:cNvPr id="297" name="Shape 297"/>
          <p:cNvSpPr txBox="1"/>
          <p:nvPr/>
        </p:nvSpPr>
        <p:spPr>
          <a:xfrm>
            <a:off x="314325" y="66675"/>
            <a:ext cx="5486400" cy="6402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lt1"/>
                </a:solidFill>
                <a:latin typeface="Proxima Nova"/>
                <a:ea typeface="Proxima Nova"/>
                <a:cs typeface="Proxima Nova"/>
                <a:sym typeface="Proxima Nova"/>
              </a:rPr>
              <a:t>Geo</a:t>
            </a:r>
            <a:r>
              <a:rPr lang="en" sz="1800">
                <a:solidFill>
                  <a:schemeClr val="accent6"/>
                </a:solidFill>
                <a:latin typeface="Proxima Nova"/>
                <a:ea typeface="Proxima Nova"/>
                <a:cs typeface="Proxima Nova"/>
                <a:sym typeface="Proxima Nova"/>
              </a:rPr>
              <a:t>support</a:t>
            </a:r>
            <a:r>
              <a:rPr lang="en" sz="1800">
                <a:solidFill>
                  <a:schemeClr val="lt1"/>
                </a:solidFill>
                <a:latin typeface="Proxima Nova"/>
                <a:ea typeface="Proxima Nova"/>
                <a:cs typeface="Proxima Nova"/>
                <a:sym typeface="Proxima Nova"/>
              </a:rPr>
              <a:t> - </a:t>
            </a:r>
            <a:r>
              <a:rPr lang="en" sz="1800">
                <a:solidFill>
                  <a:schemeClr val="accent5"/>
                </a:solidFill>
                <a:latin typeface="Proxima Nova"/>
                <a:ea typeface="Proxima Nova"/>
                <a:cs typeface="Proxima Nova"/>
                <a:sym typeface="Proxima Nova"/>
              </a:rPr>
              <a:t>C</a:t>
            </a:r>
            <a:r>
              <a:rPr lang="en" sz="1800">
                <a:solidFill>
                  <a:schemeClr val="lt1"/>
                </a:solidFill>
                <a:latin typeface="Proxima Nova"/>
                <a:ea typeface="Proxima Nova"/>
                <a:cs typeface="Proxima Nova"/>
                <a:sym typeface="Proxima Nova"/>
              </a:rPr>
              <a:t>haracter </a:t>
            </a:r>
            <a:r>
              <a:rPr lang="en" sz="1800">
                <a:solidFill>
                  <a:schemeClr val="accent5"/>
                </a:solidFill>
                <a:latin typeface="Proxima Nova"/>
                <a:ea typeface="Proxima Nova"/>
                <a:cs typeface="Proxima Nova"/>
                <a:sym typeface="Proxima Nova"/>
              </a:rPr>
              <a:t>O</a:t>
            </a:r>
            <a:r>
              <a:rPr lang="en" sz="1800">
                <a:solidFill>
                  <a:schemeClr val="lt1"/>
                </a:solidFill>
                <a:latin typeface="Proxima Nova"/>
                <a:ea typeface="Proxima Nova"/>
                <a:cs typeface="Proxima Nova"/>
                <a:sym typeface="Proxima Nova"/>
              </a:rPr>
              <a:t>nly </a:t>
            </a:r>
            <a:r>
              <a:rPr lang="en" sz="1800">
                <a:solidFill>
                  <a:schemeClr val="accent5"/>
                </a:solidFill>
                <a:latin typeface="Proxima Nova"/>
                <a:ea typeface="Proxima Nova"/>
                <a:cs typeface="Proxima Nova"/>
                <a:sym typeface="Proxima Nova"/>
              </a:rPr>
              <a:t>W</a:t>
            </a:r>
            <a:r>
              <a:rPr lang="en" sz="1800">
                <a:solidFill>
                  <a:schemeClr val="lt1"/>
                </a:solidFill>
                <a:latin typeface="Proxima Nova"/>
                <a:ea typeface="Proxima Nova"/>
                <a:cs typeface="Proxima Nova"/>
                <a:sym typeface="Proxima Nova"/>
              </a:rPr>
              <a:t>ork Areas</a:t>
            </a:r>
          </a:p>
        </p:txBody>
      </p:sp>
      <p:pic>
        <p:nvPicPr>
          <p:cNvPr id="298" name="Shape 298"/>
          <p:cNvPicPr preferRelativeResize="0"/>
          <p:nvPr/>
        </p:nvPicPr>
        <p:blipFill>
          <a:blip r:embed="rId4">
            <a:alphaModFix/>
          </a:blip>
          <a:stretch>
            <a:fillRect/>
          </a:stretch>
        </p:blipFill>
        <p:spPr>
          <a:xfrm>
            <a:off x="2864099" y="1624175"/>
            <a:ext cx="3141400" cy="1742900"/>
          </a:xfrm>
          <a:prstGeom prst="rect">
            <a:avLst/>
          </a:prstGeom>
          <a:noFill/>
          <a:ln>
            <a:noFill/>
          </a:ln>
        </p:spPr>
      </p:pic>
      <p:sp>
        <p:nvSpPr>
          <p:cNvPr id="299" name="Shape 299"/>
          <p:cNvSpPr txBox="1"/>
          <p:nvPr/>
        </p:nvSpPr>
        <p:spPr>
          <a:xfrm>
            <a:off x="2228850" y="3343275"/>
            <a:ext cx="4486200" cy="1114500"/>
          </a:xfrm>
          <a:prstGeom prst="rect">
            <a:avLst/>
          </a:prstGeom>
          <a:noFill/>
          <a:ln>
            <a:noFill/>
          </a:ln>
        </p:spPr>
        <p:txBody>
          <a:bodyPr anchorCtr="0" anchor="ctr" bIns="91425" lIns="91425" rIns="91425" tIns="91425">
            <a:noAutofit/>
          </a:bodyPr>
          <a:lstStyle/>
          <a:p>
            <a:pPr lvl="0" algn="ctr">
              <a:spcBef>
                <a:spcPts val="0"/>
              </a:spcBef>
              <a:buNone/>
            </a:pPr>
            <a:r>
              <a:rPr b="1" lang="en" sz="3600">
                <a:solidFill>
                  <a:schemeClr val="accent5"/>
                </a:solidFill>
                <a:latin typeface="Proxima Nova"/>
                <a:ea typeface="Proxima Nova"/>
                <a:cs typeface="Proxima Nova"/>
                <a:sym typeface="Proxima Nova"/>
              </a:rPr>
              <a:t>DEAL WITH IT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90250" y="526350"/>
            <a:ext cx="5797500" cy="4090800"/>
          </a:xfrm>
          <a:prstGeom prst="rect">
            <a:avLst/>
          </a:prstGeom>
        </p:spPr>
        <p:txBody>
          <a:bodyPr anchorCtr="0" anchor="ctr" bIns="91425" lIns="91425" rIns="91425" tIns="91425">
            <a:noAutofit/>
          </a:bodyPr>
          <a:lstStyle/>
          <a:p>
            <a:pPr lvl="0">
              <a:spcBef>
                <a:spcPts val="0"/>
              </a:spcBef>
              <a:buNone/>
            </a:pPr>
            <a:r>
              <a:rPr lang="en"/>
              <a:t>To the Interwebs!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a:off x="340575" y="1069337"/>
            <a:ext cx="3829800" cy="16335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accent3"/>
                </a:solidFill>
                <a:latin typeface="Proxima Nova"/>
                <a:ea typeface="Proxima Nova"/>
                <a:cs typeface="Proxima Nova"/>
                <a:sym typeface="Proxima Nova"/>
              </a:rPr>
              <a:t>DoITT / Citywide GIS</a:t>
            </a:r>
          </a:p>
          <a:p>
            <a:pPr lvl="0" rtl="0">
              <a:spcBef>
                <a:spcPts val="0"/>
              </a:spcBef>
              <a:buNone/>
            </a:pPr>
            <a:r>
              <a:t/>
            </a:r>
            <a:endParaRPr>
              <a:solidFill>
                <a:schemeClr val="accent3"/>
              </a:solidFill>
              <a:latin typeface="Proxima Nova"/>
              <a:ea typeface="Proxima Nova"/>
              <a:cs typeface="Proxima Nova"/>
              <a:sym typeface="Proxima Nova"/>
            </a:endParaRPr>
          </a:p>
          <a:p>
            <a:pPr lvl="0" rtl="0">
              <a:spcBef>
                <a:spcPts val="0"/>
              </a:spcBef>
              <a:buNone/>
            </a:pPr>
            <a:r>
              <a:rPr lang="en">
                <a:solidFill>
                  <a:schemeClr val="accent3"/>
                </a:solidFill>
                <a:latin typeface="Proxima Nova"/>
                <a:ea typeface="Proxima Nova"/>
                <a:cs typeface="Proxima Nova"/>
                <a:sym typeface="Proxima Nova"/>
              </a:rPr>
              <a:t>Colin Reilly (Director) - </a:t>
            </a:r>
            <a:r>
              <a:rPr lang="en" u="sng">
                <a:solidFill>
                  <a:schemeClr val="hlink"/>
                </a:solidFill>
                <a:latin typeface="Proxima Nova"/>
                <a:ea typeface="Proxima Nova"/>
                <a:cs typeface="Proxima Nova"/>
                <a:sym typeface="Proxima Nova"/>
                <a:hlinkClick r:id="rId3"/>
              </a:rPr>
              <a:t>creilly@doitt.nyc.gov</a:t>
            </a:r>
          </a:p>
          <a:p>
            <a:pPr lvl="0" rtl="0">
              <a:spcBef>
                <a:spcPts val="0"/>
              </a:spcBef>
              <a:buNone/>
            </a:pPr>
            <a:r>
              <a:t/>
            </a:r>
            <a:endParaRPr>
              <a:solidFill>
                <a:schemeClr val="accent3"/>
              </a:solidFill>
              <a:latin typeface="Proxima Nova"/>
              <a:ea typeface="Proxima Nova"/>
              <a:cs typeface="Proxima Nova"/>
              <a:sym typeface="Proxima Nova"/>
            </a:endParaRPr>
          </a:p>
          <a:p>
            <a:pPr lvl="0" rtl="0">
              <a:spcBef>
                <a:spcPts val="0"/>
              </a:spcBef>
              <a:buNone/>
            </a:pPr>
            <a:r>
              <a:rPr lang="en">
                <a:solidFill>
                  <a:schemeClr val="accent3"/>
                </a:solidFill>
                <a:latin typeface="Proxima Nova"/>
                <a:ea typeface="Proxima Nova"/>
                <a:cs typeface="Proxima Nova"/>
                <a:sym typeface="Proxima Nova"/>
              </a:rPr>
              <a:t>Matthew Lipper (Me) - </a:t>
            </a:r>
            <a:r>
              <a:rPr lang="en" u="sng">
                <a:solidFill>
                  <a:schemeClr val="hlink"/>
                </a:solidFill>
                <a:latin typeface="Proxima Nova"/>
                <a:ea typeface="Proxima Nova"/>
                <a:cs typeface="Proxima Nova"/>
                <a:sym typeface="Proxima Nova"/>
                <a:hlinkClick r:id="rId4"/>
              </a:rPr>
              <a:t>mlipper@doitt.nyc.gov</a:t>
            </a:r>
          </a:p>
          <a:p>
            <a:pPr lvl="0" rtl="0">
              <a:spcBef>
                <a:spcPts val="0"/>
              </a:spcBef>
              <a:buNone/>
            </a:pPr>
            <a:r>
              <a:t/>
            </a:r>
            <a:endParaRPr>
              <a:solidFill>
                <a:schemeClr val="accent3"/>
              </a:solidFill>
              <a:latin typeface="Proxima Nova"/>
              <a:ea typeface="Proxima Nova"/>
              <a:cs typeface="Proxima Nova"/>
              <a:sym typeface="Proxima Nova"/>
            </a:endParaRPr>
          </a:p>
          <a:p>
            <a:pPr lvl="0" rtl="0">
              <a:spcBef>
                <a:spcPts val="0"/>
              </a:spcBef>
              <a:buNone/>
            </a:pPr>
            <a:r>
              <a:rPr lang="en">
                <a:solidFill>
                  <a:schemeClr val="accent3"/>
                </a:solidFill>
                <a:latin typeface="Proxima Nova"/>
                <a:ea typeface="Proxima Nova"/>
                <a:cs typeface="Proxima Nova"/>
                <a:sym typeface="Proxima Nova"/>
              </a:rPr>
              <a:t>Developers - </a:t>
            </a:r>
            <a:r>
              <a:rPr lang="en" u="sng">
                <a:solidFill>
                  <a:schemeClr val="hlink"/>
                </a:solidFill>
                <a:latin typeface="Proxima Nova"/>
                <a:ea typeface="Proxima Nova"/>
                <a:cs typeface="Proxima Nova"/>
                <a:sym typeface="Proxima Nova"/>
                <a:hlinkClick r:id="rId5"/>
              </a:rPr>
              <a:t>gis-development@doitt.nyc.gov</a:t>
            </a:r>
          </a:p>
          <a:p>
            <a:pPr lvl="0" rtl="0">
              <a:spcBef>
                <a:spcPts val="0"/>
              </a:spcBef>
              <a:buNone/>
            </a:pPr>
            <a:r>
              <a:t/>
            </a:r>
            <a:endParaRPr>
              <a:solidFill>
                <a:schemeClr val="accent3"/>
              </a:solidFill>
              <a:latin typeface="Proxima Nova"/>
              <a:ea typeface="Proxima Nova"/>
              <a:cs typeface="Proxima Nova"/>
              <a:sym typeface="Proxima Nova"/>
            </a:endParaRPr>
          </a:p>
          <a:p>
            <a:pPr lvl="0">
              <a:spcBef>
                <a:spcPts val="0"/>
              </a:spcBef>
              <a:buNone/>
            </a:pPr>
            <a:r>
              <a:t/>
            </a:r>
            <a:endParaRPr>
              <a:solidFill>
                <a:schemeClr val="accent3"/>
              </a:solidFill>
              <a:latin typeface="Proxima Nova"/>
              <a:ea typeface="Proxima Nova"/>
              <a:cs typeface="Proxima Nova"/>
              <a:sym typeface="Proxima Nova"/>
            </a:endParaRPr>
          </a:p>
        </p:txBody>
      </p:sp>
      <p:sp>
        <p:nvSpPr>
          <p:cNvPr id="310" name="Shape 310"/>
          <p:cNvSpPr txBox="1"/>
          <p:nvPr/>
        </p:nvSpPr>
        <p:spPr>
          <a:xfrm>
            <a:off x="4705500" y="2975400"/>
            <a:ext cx="4392600" cy="1332000"/>
          </a:xfrm>
          <a:prstGeom prst="rect">
            <a:avLst/>
          </a:prstGeom>
          <a:noFill/>
          <a:ln>
            <a:noFill/>
          </a:ln>
        </p:spPr>
        <p:txBody>
          <a:bodyPr anchorCtr="0" anchor="t" bIns="91425" lIns="91425" rIns="91425" tIns="91425">
            <a:noAutofit/>
          </a:bodyPr>
          <a:lstStyle/>
          <a:p>
            <a:pPr lvl="0" rtl="0">
              <a:spcBef>
                <a:spcPts val="0"/>
              </a:spcBef>
              <a:buNone/>
            </a:pPr>
            <a:r>
              <a:rPr lang="en" sz="1200">
                <a:solidFill>
                  <a:schemeClr val="lt1"/>
                </a:solidFill>
                <a:latin typeface="Proxima Nova"/>
                <a:ea typeface="Proxima Nova"/>
                <a:cs typeface="Proxima Nova"/>
                <a:sym typeface="Proxima Nova"/>
              </a:rPr>
              <a:t>GOAT</a:t>
            </a:r>
          </a:p>
          <a:p>
            <a:pPr lvl="0" rtl="0">
              <a:spcBef>
                <a:spcPts val="0"/>
              </a:spcBef>
              <a:buNone/>
            </a:pPr>
            <a:r>
              <a:rPr lang="en" sz="1200" u="sng">
                <a:solidFill>
                  <a:schemeClr val="hlink"/>
                </a:solidFill>
                <a:latin typeface="Proxima Nova"/>
                <a:ea typeface="Proxima Nova"/>
                <a:cs typeface="Proxima Nova"/>
                <a:sym typeface="Proxima Nova"/>
                <a:hlinkClick r:id="rId6"/>
              </a:rPr>
              <a:t>http://nyc.gov/goat</a:t>
            </a:r>
          </a:p>
          <a:p>
            <a:pPr lvl="0" rtl="0">
              <a:spcBef>
                <a:spcPts val="0"/>
              </a:spcBef>
              <a:buNone/>
            </a:pPr>
            <a:r>
              <a:t/>
            </a:r>
            <a:endParaRPr sz="1200">
              <a:solidFill>
                <a:schemeClr val="lt1"/>
              </a:solidFill>
              <a:latin typeface="Proxima Nova"/>
              <a:ea typeface="Proxima Nova"/>
              <a:cs typeface="Proxima Nova"/>
              <a:sym typeface="Proxima Nova"/>
            </a:endParaRPr>
          </a:p>
          <a:p>
            <a:pPr lvl="0" rtl="0">
              <a:spcBef>
                <a:spcPts val="0"/>
              </a:spcBef>
              <a:buNone/>
            </a:pPr>
            <a:r>
              <a:rPr lang="en" sz="1200">
                <a:solidFill>
                  <a:schemeClr val="lt1"/>
                </a:solidFill>
                <a:latin typeface="Proxima Nova"/>
                <a:ea typeface="Proxima Nova"/>
                <a:cs typeface="Proxima Nova"/>
                <a:sym typeface="Proxima Nova"/>
              </a:rPr>
              <a:t>Geosupport</a:t>
            </a:r>
          </a:p>
          <a:p>
            <a:pPr lvl="0" rtl="0">
              <a:spcBef>
                <a:spcPts val="0"/>
              </a:spcBef>
              <a:buNone/>
            </a:pPr>
            <a:r>
              <a:rPr lang="en" sz="1200" u="sng">
                <a:solidFill>
                  <a:schemeClr val="hlink"/>
                </a:solidFill>
                <a:latin typeface="Proxima Nova"/>
                <a:ea typeface="Proxima Nova"/>
                <a:cs typeface="Proxima Nova"/>
                <a:sym typeface="Proxima Nova"/>
                <a:hlinkClick r:id="rId7"/>
              </a:rPr>
              <a:t>http://www1.nyc.gov/site/planning/data-maps/open-data.page#geocoding_application</a:t>
            </a:r>
          </a:p>
          <a:p>
            <a:pPr lvl="0" rtl="0">
              <a:spcBef>
                <a:spcPts val="0"/>
              </a:spcBef>
              <a:buNone/>
            </a:pPr>
            <a:r>
              <a:t/>
            </a:r>
            <a:endParaRPr sz="1200">
              <a:solidFill>
                <a:schemeClr val="lt1"/>
              </a:solidFill>
              <a:latin typeface="Proxima Nova"/>
              <a:ea typeface="Proxima Nova"/>
              <a:cs typeface="Proxima Nova"/>
              <a:sym typeface="Proxima Nova"/>
            </a:endParaRPr>
          </a:p>
          <a:p>
            <a:pPr lvl="0" rtl="0">
              <a:spcBef>
                <a:spcPts val="0"/>
              </a:spcBef>
              <a:buNone/>
            </a:pPr>
            <a:r>
              <a:t/>
            </a:r>
            <a:endParaRPr sz="1200">
              <a:solidFill>
                <a:schemeClr val="lt1"/>
              </a:solidFill>
              <a:latin typeface="Proxima Nova"/>
              <a:ea typeface="Proxima Nova"/>
              <a:cs typeface="Proxima Nova"/>
              <a:sym typeface="Proxima Nova"/>
            </a:endParaRPr>
          </a:p>
        </p:txBody>
      </p:sp>
      <p:sp>
        <p:nvSpPr>
          <p:cNvPr id="311" name="Shape 311"/>
          <p:cNvSpPr txBox="1"/>
          <p:nvPr>
            <p:ph idx="2" type="body"/>
          </p:nvPr>
        </p:nvSpPr>
        <p:spPr>
          <a:xfrm>
            <a:off x="4705500" y="268700"/>
            <a:ext cx="3994800" cy="791400"/>
          </a:xfrm>
          <a:prstGeom prst="rect">
            <a:avLst/>
          </a:prstGeom>
        </p:spPr>
        <p:txBody>
          <a:bodyPr anchorCtr="0" anchor="ctr" bIns="91425" lIns="91425" rIns="91425" tIns="91425">
            <a:noAutofit/>
          </a:bodyPr>
          <a:lstStyle/>
          <a:p>
            <a:pPr lvl="0">
              <a:spcBef>
                <a:spcPts val="0"/>
              </a:spcBef>
              <a:buNone/>
            </a:pPr>
            <a:r>
              <a:rPr lang="en" sz="3600"/>
              <a:t>Geo</a:t>
            </a:r>
            <a:r>
              <a:rPr lang="en" sz="3600">
                <a:solidFill>
                  <a:schemeClr val="lt2"/>
                </a:solidFill>
              </a:rPr>
              <a:t>client</a:t>
            </a:r>
          </a:p>
        </p:txBody>
      </p:sp>
      <p:sp>
        <p:nvSpPr>
          <p:cNvPr id="312" name="Shape 312"/>
          <p:cNvSpPr txBox="1"/>
          <p:nvPr>
            <p:ph type="title"/>
          </p:nvPr>
        </p:nvSpPr>
        <p:spPr>
          <a:xfrm>
            <a:off x="265500" y="116300"/>
            <a:ext cx="4045200" cy="791400"/>
          </a:xfrm>
          <a:prstGeom prst="rect">
            <a:avLst/>
          </a:prstGeom>
        </p:spPr>
        <p:txBody>
          <a:bodyPr anchorCtr="0" anchor="ctr" bIns="91425" lIns="91425" rIns="91425" tIns="91425">
            <a:noAutofit/>
          </a:bodyPr>
          <a:lstStyle/>
          <a:p>
            <a:pPr lvl="0">
              <a:spcBef>
                <a:spcPts val="0"/>
              </a:spcBef>
              <a:buNone/>
            </a:pPr>
            <a:r>
              <a:rPr lang="en" sz="2400">
                <a:solidFill>
                  <a:schemeClr val="accent1"/>
                </a:solidFill>
              </a:rPr>
              <a:t>City of New York</a:t>
            </a:r>
          </a:p>
        </p:txBody>
      </p:sp>
      <p:sp>
        <p:nvSpPr>
          <p:cNvPr id="313" name="Shape 313"/>
          <p:cNvSpPr txBox="1"/>
          <p:nvPr/>
        </p:nvSpPr>
        <p:spPr>
          <a:xfrm>
            <a:off x="4705500" y="990733"/>
            <a:ext cx="4392600" cy="1332000"/>
          </a:xfrm>
          <a:prstGeom prst="rect">
            <a:avLst/>
          </a:prstGeom>
          <a:noFill/>
          <a:ln>
            <a:noFill/>
          </a:ln>
        </p:spPr>
        <p:txBody>
          <a:bodyPr anchorCtr="0" anchor="t" bIns="91425" lIns="91425" rIns="91425" tIns="91425">
            <a:noAutofit/>
          </a:bodyPr>
          <a:lstStyle/>
          <a:p>
            <a:pPr lvl="0" rtl="0">
              <a:spcBef>
                <a:spcPts val="0"/>
              </a:spcBef>
              <a:buNone/>
            </a:pPr>
            <a:r>
              <a:rPr lang="en" sz="1200">
                <a:solidFill>
                  <a:schemeClr val="lt1"/>
                </a:solidFill>
                <a:latin typeface="Proxima Nova"/>
                <a:ea typeface="Proxima Nova"/>
                <a:cs typeface="Proxima Nova"/>
                <a:sym typeface="Proxima Nova"/>
              </a:rPr>
              <a:t>GitHub</a:t>
            </a:r>
          </a:p>
          <a:p>
            <a:pPr lvl="0" rtl="0">
              <a:spcBef>
                <a:spcPts val="0"/>
              </a:spcBef>
              <a:buNone/>
            </a:pPr>
            <a:r>
              <a:rPr lang="en" sz="1200" u="sng">
                <a:solidFill>
                  <a:schemeClr val="hlink"/>
                </a:solidFill>
                <a:latin typeface="Proxima Nova"/>
                <a:ea typeface="Proxima Nova"/>
                <a:cs typeface="Proxima Nova"/>
                <a:sym typeface="Proxima Nova"/>
                <a:hlinkClick r:id="rId8"/>
              </a:rPr>
              <a:t>https://github.com/CityOfNewYork/geoclient</a:t>
            </a:r>
          </a:p>
          <a:p>
            <a:pPr lvl="0" rtl="0">
              <a:spcBef>
                <a:spcPts val="0"/>
              </a:spcBef>
              <a:buNone/>
            </a:pPr>
            <a:r>
              <a:t/>
            </a:r>
            <a:endParaRPr sz="1200">
              <a:solidFill>
                <a:schemeClr val="lt1"/>
              </a:solidFill>
              <a:latin typeface="Proxima Nova"/>
              <a:ea typeface="Proxima Nova"/>
              <a:cs typeface="Proxima Nova"/>
              <a:sym typeface="Proxima Nova"/>
            </a:endParaRPr>
          </a:p>
          <a:p>
            <a:pPr lvl="0" rtl="0">
              <a:spcBef>
                <a:spcPts val="0"/>
              </a:spcBef>
              <a:buNone/>
            </a:pPr>
            <a:r>
              <a:rPr lang="en" sz="1200">
                <a:solidFill>
                  <a:schemeClr val="lt1"/>
                </a:solidFill>
                <a:latin typeface="Proxima Nova"/>
                <a:ea typeface="Proxima Nova"/>
                <a:cs typeface="Proxima Nova"/>
                <a:sym typeface="Proxima Nova"/>
              </a:rPr>
              <a:t>NYC Developer Portal </a:t>
            </a:r>
            <a:r>
              <a:rPr lang="en" sz="1200" u="sng">
                <a:solidFill>
                  <a:schemeClr val="hlink"/>
                </a:solidFill>
                <a:latin typeface="Proxima Nova"/>
                <a:ea typeface="Proxima Nova"/>
                <a:cs typeface="Proxima Nova"/>
                <a:sym typeface="Proxima Nova"/>
                <a:hlinkClick r:id="rId9"/>
              </a:rPr>
              <a:t>https://developer.cityofnewyork.us/api/geoclient-api</a:t>
            </a:r>
          </a:p>
          <a:p>
            <a:pPr lvl="0" rtl="0">
              <a:spcBef>
                <a:spcPts val="0"/>
              </a:spcBef>
              <a:buNone/>
            </a:pPr>
            <a:r>
              <a:t/>
            </a:r>
            <a:endParaRPr sz="1200">
              <a:solidFill>
                <a:schemeClr val="lt1"/>
              </a:solidFill>
              <a:latin typeface="Proxima Nova"/>
              <a:ea typeface="Proxima Nova"/>
              <a:cs typeface="Proxima Nova"/>
              <a:sym typeface="Proxima Nova"/>
            </a:endParaRPr>
          </a:p>
          <a:p>
            <a:pPr lvl="0">
              <a:spcBef>
                <a:spcPts val="0"/>
              </a:spcBef>
              <a:buNone/>
            </a:pPr>
            <a:r>
              <a:t/>
            </a:r>
            <a:endParaRPr sz="1200">
              <a:solidFill>
                <a:schemeClr val="lt1"/>
              </a:solidFill>
              <a:latin typeface="Proxima Nova"/>
              <a:ea typeface="Proxima Nova"/>
              <a:cs typeface="Proxima Nova"/>
              <a:sym typeface="Proxima Nova"/>
            </a:endParaRPr>
          </a:p>
        </p:txBody>
      </p:sp>
      <p:sp>
        <p:nvSpPr>
          <p:cNvPr id="314" name="Shape 314"/>
          <p:cNvSpPr txBox="1"/>
          <p:nvPr>
            <p:ph idx="2" type="body"/>
          </p:nvPr>
        </p:nvSpPr>
        <p:spPr>
          <a:xfrm>
            <a:off x="4705500" y="2253366"/>
            <a:ext cx="3994800" cy="791400"/>
          </a:xfrm>
          <a:prstGeom prst="rect">
            <a:avLst/>
          </a:prstGeom>
        </p:spPr>
        <p:txBody>
          <a:bodyPr anchorCtr="0" anchor="ctr" bIns="91425" lIns="91425" rIns="91425" tIns="91425">
            <a:noAutofit/>
          </a:bodyPr>
          <a:lstStyle/>
          <a:p>
            <a:pPr lvl="0" rtl="0">
              <a:spcBef>
                <a:spcPts val="0"/>
              </a:spcBef>
              <a:buNone/>
            </a:pPr>
            <a:r>
              <a:rPr lang="en" sz="3600"/>
              <a:t>Geo</a:t>
            </a:r>
            <a:r>
              <a:rPr lang="en" sz="3600">
                <a:solidFill>
                  <a:schemeClr val="accent6"/>
                </a:solidFill>
              </a:rPr>
              <a:t>support</a:t>
            </a:r>
          </a:p>
        </p:txBody>
      </p:sp>
      <p:sp>
        <p:nvSpPr>
          <p:cNvPr id="315" name="Shape 315"/>
          <p:cNvSpPr txBox="1"/>
          <p:nvPr/>
        </p:nvSpPr>
        <p:spPr>
          <a:xfrm>
            <a:off x="340575" y="2940675"/>
            <a:ext cx="3829800" cy="15006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accent3"/>
                </a:solidFill>
                <a:latin typeface="Proxima Nova"/>
                <a:ea typeface="Proxima Nova"/>
                <a:cs typeface="Proxima Nova"/>
                <a:sym typeface="Proxima Nova"/>
              </a:rPr>
              <a:t>Department of City Planning</a:t>
            </a:r>
          </a:p>
          <a:p>
            <a:pPr lvl="0" rtl="0">
              <a:spcBef>
                <a:spcPts val="640"/>
              </a:spcBef>
              <a:buNone/>
            </a:pPr>
            <a:r>
              <a:t/>
            </a:r>
            <a:endParaRPr sz="1200">
              <a:solidFill>
                <a:schemeClr val="dk1"/>
              </a:solidFill>
              <a:latin typeface="Proxima Nova"/>
              <a:ea typeface="Proxima Nova"/>
              <a:cs typeface="Proxima Nova"/>
              <a:sym typeface="Proxima Nova"/>
            </a:endParaRPr>
          </a:p>
          <a:p>
            <a:pPr lvl="0" rtl="0">
              <a:spcBef>
                <a:spcPts val="640"/>
              </a:spcBef>
              <a:buNone/>
            </a:pPr>
            <a:r>
              <a:rPr lang="en" sz="1200">
                <a:solidFill>
                  <a:schemeClr val="dk1"/>
                </a:solidFill>
                <a:latin typeface="Proxima Nova"/>
                <a:ea typeface="Proxima Nova"/>
                <a:cs typeface="Proxima Nova"/>
                <a:sym typeface="Proxima Nova"/>
              </a:rPr>
              <a:t>Rudy Lopez - </a:t>
            </a:r>
            <a:r>
              <a:rPr lang="en" sz="1200" u="sng">
                <a:solidFill>
                  <a:schemeClr val="hlink"/>
                </a:solidFill>
                <a:latin typeface="Proxima Nova"/>
                <a:ea typeface="Proxima Nova"/>
                <a:cs typeface="Proxima Nova"/>
                <a:sym typeface="Proxima Nova"/>
                <a:hlinkClick r:id="rId10"/>
              </a:rPr>
              <a:t>rlopez@planning.nyc.gov</a:t>
            </a:r>
          </a:p>
          <a:p>
            <a:pPr lvl="0" rtl="0">
              <a:spcBef>
                <a:spcPts val="640"/>
              </a:spcBef>
              <a:buNone/>
            </a:pPr>
            <a:r>
              <a:t/>
            </a:r>
            <a:endParaRPr sz="1200">
              <a:solidFill>
                <a:schemeClr val="dk1"/>
              </a:solidFill>
              <a:latin typeface="Proxima Nova"/>
              <a:ea typeface="Proxima Nova"/>
              <a:cs typeface="Proxima Nova"/>
              <a:sym typeface="Proxima Nova"/>
            </a:endParaRPr>
          </a:p>
          <a:p>
            <a:pPr lvl="0" rtl="0">
              <a:spcBef>
                <a:spcPts val="640"/>
              </a:spcBef>
              <a:buNone/>
            </a:pPr>
            <a:r>
              <a:rPr lang="en" sz="1200">
                <a:solidFill>
                  <a:schemeClr val="dk1"/>
                </a:solidFill>
                <a:latin typeface="Proxima Nova"/>
                <a:ea typeface="Proxima Nova"/>
                <a:cs typeface="Proxima Nova"/>
                <a:sym typeface="Proxima Nova"/>
              </a:rPr>
              <a:t>GS questions - </a:t>
            </a:r>
            <a:r>
              <a:rPr lang="en" sz="1200" u="sng">
                <a:solidFill>
                  <a:schemeClr val="hlink"/>
                </a:solidFill>
                <a:latin typeface="Proxima Nova"/>
                <a:ea typeface="Proxima Nova"/>
                <a:cs typeface="Proxima Nova"/>
                <a:sym typeface="Proxima Nova"/>
                <a:hlinkClick r:id="rId11"/>
              </a:rPr>
              <a:t>gss_feedback</a:t>
            </a:r>
            <a:r>
              <a:rPr lang="en" sz="1200" u="sng">
                <a:solidFill>
                  <a:schemeClr val="hlink"/>
                </a:solidFill>
                <a:latin typeface="Proxima Nova"/>
                <a:ea typeface="Proxima Nova"/>
                <a:cs typeface="Proxima Nova"/>
                <a:sym typeface="Proxima Nova"/>
                <a:hlinkClick r:id="rId12"/>
              </a:rPr>
              <a:t>@planning.nyc.gov</a:t>
            </a:r>
          </a:p>
          <a:p>
            <a:pPr lvl="0" rtl="0">
              <a:spcBef>
                <a:spcPts val="640"/>
              </a:spcBef>
              <a:buClr>
                <a:schemeClr val="dk1"/>
              </a:buClr>
              <a:buFont typeface="Calibri"/>
              <a:buNone/>
            </a:pPr>
            <a:r>
              <a:t/>
            </a:r>
            <a:endParaRPr sz="1200">
              <a:solidFill>
                <a:schemeClr val="dk1"/>
              </a:solidFill>
              <a:latin typeface="Proxima Nova"/>
              <a:ea typeface="Proxima Nova"/>
              <a:cs typeface="Proxima Nova"/>
              <a:sym typeface="Proxima Nova"/>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What is Geo</a:t>
            </a:r>
            <a:r>
              <a:rPr lang="en">
                <a:solidFill>
                  <a:schemeClr val="accent6"/>
                </a:solidFill>
              </a:rPr>
              <a:t>support</a:t>
            </a:r>
            <a:r>
              <a:rPr lang="en"/>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435500"/>
            <a:ext cx="8520600" cy="572700"/>
          </a:xfrm>
          <a:prstGeom prst="rect">
            <a:avLst/>
          </a:prstGeom>
          <a:noFill/>
        </p:spPr>
        <p:txBody>
          <a:bodyPr anchorCtr="0" anchor="t" bIns="91425" lIns="91425" rIns="91425" tIns="91425">
            <a:noAutofit/>
          </a:bodyPr>
          <a:lstStyle/>
          <a:p>
            <a:pPr lvl="0">
              <a:spcBef>
                <a:spcPts val="0"/>
              </a:spcBef>
              <a:buNone/>
            </a:pPr>
            <a:r>
              <a:rPr lang="en"/>
              <a:t>Geosupport is...</a:t>
            </a:r>
          </a:p>
        </p:txBody>
      </p:sp>
      <p:sp>
        <p:nvSpPr>
          <p:cNvPr id="82" name="Shape 82"/>
          <p:cNvSpPr txBox="1"/>
          <p:nvPr>
            <p:ph idx="1" type="body"/>
          </p:nvPr>
        </p:nvSpPr>
        <p:spPr>
          <a:xfrm>
            <a:off x="311700" y="1152475"/>
            <a:ext cx="8520600" cy="3416400"/>
          </a:xfrm>
          <a:prstGeom prst="rect">
            <a:avLst/>
          </a:prstGeom>
        </p:spPr>
        <p:txBody>
          <a:bodyPr anchorCtr="0" anchor="ctr" bIns="91425" lIns="91425" rIns="91425" tIns="91425">
            <a:noAutofit/>
          </a:bodyPr>
          <a:lstStyle/>
          <a:p>
            <a:pPr lvl="0" rtl="0" algn="ctr">
              <a:spcBef>
                <a:spcPts val="0"/>
              </a:spcBef>
              <a:buNone/>
            </a:pPr>
            <a:r>
              <a:rPr lang="en" sz="3600"/>
              <a:t>The City of New York’s </a:t>
            </a:r>
          </a:p>
          <a:p>
            <a:pPr lvl="0" rtl="0" algn="ctr">
              <a:spcBef>
                <a:spcPts val="0"/>
              </a:spcBef>
              <a:buNone/>
            </a:pPr>
            <a:r>
              <a:rPr lang="en" sz="3600"/>
              <a:t>Official </a:t>
            </a:r>
          </a:p>
          <a:p>
            <a:pPr lvl="0" algn="ctr">
              <a:spcBef>
                <a:spcPts val="0"/>
              </a:spcBef>
              <a:buNone/>
            </a:pPr>
            <a:r>
              <a:rPr lang="en" sz="3600"/>
              <a:t>“Geocoder of Record”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Geosupport is...</a:t>
            </a:r>
          </a:p>
        </p:txBody>
      </p:sp>
      <p:sp>
        <p:nvSpPr>
          <p:cNvPr id="88" name="Shape 88"/>
          <p:cNvSpPr txBox="1"/>
          <p:nvPr>
            <p:ph idx="1" type="body"/>
          </p:nvPr>
        </p:nvSpPr>
        <p:spPr>
          <a:xfrm>
            <a:off x="311700" y="1152475"/>
            <a:ext cx="8520600" cy="3416400"/>
          </a:xfrm>
          <a:prstGeom prst="rect">
            <a:avLst/>
          </a:prstGeom>
          <a:ln cap="flat" cmpd="sng" w="9525">
            <a:solidFill>
              <a:schemeClr val="accent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600"/>
              <a:t>NYC’s geocoder since the early 1980’s!</a:t>
            </a:r>
          </a:p>
          <a:p>
            <a:pPr lvl="0" rtl="0" algn="ctr">
              <a:spcBef>
                <a:spcPts val="0"/>
              </a:spcBef>
              <a:buNone/>
            </a:pPr>
            <a:r>
              <a:rPr lang="en" sz="3600"/>
              <a:t>(</a:t>
            </a:r>
            <a:r>
              <a:rPr i="1" lang="en" sz="3600"/>
              <a:t>before Brooklyn®)  </a:t>
            </a:r>
          </a:p>
          <a:p>
            <a:pPr lvl="0" rtl="0" algn="ctr">
              <a:spcBef>
                <a:spcPts val="0"/>
              </a:spcBef>
              <a:buNone/>
            </a:pPr>
            <a:r>
              <a:t/>
            </a:r>
            <a:endParaRPr sz="36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p:nvPr/>
        </p:nvSpPr>
        <p:spPr>
          <a:xfrm>
            <a:off x="397175" y="3068525"/>
            <a:ext cx="7925700" cy="1246200"/>
          </a:xfrm>
          <a:prstGeom prst="roundRect">
            <a:avLst>
              <a:gd fmla="val 16667" name="adj"/>
            </a:avLst>
          </a:prstGeom>
          <a:solidFill>
            <a:schemeClr val="accent4"/>
          </a:solidFill>
          <a:ln cap="flat" cmpd="sng" w="38100">
            <a:solidFill>
              <a:schemeClr val="accent5"/>
            </a:solidFill>
            <a:prstDash val="solid"/>
            <a:round/>
            <a:headEnd len="med" w="med" type="none"/>
            <a:tailEnd len="med" w="med" type="none"/>
          </a:ln>
        </p:spPr>
        <p:txBody>
          <a:bodyPr anchorCtr="0" anchor="t" bIns="91425" lIns="91425" rIns="91425" tIns="91425">
            <a:noAutofit/>
          </a:bodyPr>
          <a:lstStyle/>
          <a:p>
            <a:pPr lvl="0" rtl="0" algn="r">
              <a:spcBef>
                <a:spcPts val="0"/>
              </a:spcBef>
              <a:buNone/>
            </a:pPr>
            <a:r>
              <a:rPr b="1" lang="en" sz="1600">
                <a:solidFill>
                  <a:schemeClr val="dk1"/>
                </a:solidFill>
              </a:rPr>
              <a:t>Geo</a:t>
            </a:r>
            <a:r>
              <a:rPr b="1" lang="en" sz="1600">
                <a:solidFill>
                  <a:schemeClr val="accent6"/>
                </a:solidFill>
              </a:rPr>
              <a:t>support</a:t>
            </a:r>
          </a:p>
        </p:txBody>
      </p:sp>
      <p:sp>
        <p:nvSpPr>
          <p:cNvPr id="94" name="Shape 94"/>
          <p:cNvSpPr txBox="1"/>
          <p:nvPr>
            <p:ph idx="1" type="body"/>
          </p:nvPr>
        </p:nvSpPr>
        <p:spPr>
          <a:xfrm>
            <a:off x="616500" y="711150"/>
            <a:ext cx="8520600" cy="3416400"/>
          </a:xfrm>
          <a:prstGeom prst="rect">
            <a:avLst/>
          </a:prstGeom>
        </p:spPr>
        <p:txBody>
          <a:bodyPr anchorCtr="0" anchor="ctr" bIns="91425" lIns="91425" rIns="91425" tIns="91425">
            <a:noAutofit/>
          </a:bodyPr>
          <a:lstStyle/>
          <a:p>
            <a:pPr lvl="0" rtl="0" algn="ctr">
              <a:spcBef>
                <a:spcPts val="0"/>
              </a:spcBef>
              <a:buNone/>
            </a:pPr>
            <a:r>
              <a:rPr i="1" lang="en" sz="3600"/>
              <a:t> </a:t>
            </a:r>
          </a:p>
          <a:p>
            <a:pPr lvl="0" rtl="0" algn="ctr">
              <a:spcBef>
                <a:spcPts val="0"/>
              </a:spcBef>
              <a:buNone/>
            </a:pPr>
            <a:r>
              <a:t/>
            </a:r>
            <a:endParaRPr sz="3600"/>
          </a:p>
        </p:txBody>
      </p:sp>
      <p:sp>
        <p:nvSpPr>
          <p:cNvPr id="95" name="Shape 95"/>
          <p:cNvSpPr/>
          <p:nvPr/>
        </p:nvSpPr>
        <p:spPr>
          <a:xfrm>
            <a:off x="557750" y="3879025"/>
            <a:ext cx="1483200" cy="954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lang="en"/>
              <a:t>DOITT</a:t>
            </a:r>
          </a:p>
        </p:txBody>
      </p:sp>
      <p:sp>
        <p:nvSpPr>
          <p:cNvPr id="96" name="Shape 96"/>
          <p:cNvSpPr/>
          <p:nvPr/>
        </p:nvSpPr>
        <p:spPr>
          <a:xfrm>
            <a:off x="520325" y="2403050"/>
            <a:ext cx="1327500" cy="1476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Borough President’s Office</a:t>
            </a:r>
          </a:p>
        </p:txBody>
      </p:sp>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Geosupport - “Lingua Franca”</a:t>
            </a:r>
          </a:p>
        </p:txBody>
      </p:sp>
      <p:sp>
        <p:nvSpPr>
          <p:cNvPr id="98" name="Shape 98"/>
          <p:cNvSpPr/>
          <p:nvPr/>
        </p:nvSpPr>
        <p:spPr>
          <a:xfrm>
            <a:off x="405350" y="1744062"/>
            <a:ext cx="2870100" cy="3645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Real Estate Developer</a:t>
            </a:r>
          </a:p>
        </p:txBody>
      </p:sp>
      <p:sp>
        <p:nvSpPr>
          <p:cNvPr id="99" name="Shape 99"/>
          <p:cNvSpPr/>
          <p:nvPr/>
        </p:nvSpPr>
        <p:spPr>
          <a:xfrm>
            <a:off x="5394925" y="3785125"/>
            <a:ext cx="1557900" cy="1048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lang="en"/>
              <a:t>FDNY</a:t>
            </a:r>
          </a:p>
        </p:txBody>
      </p:sp>
      <p:sp>
        <p:nvSpPr>
          <p:cNvPr id="100" name="Shape 100"/>
          <p:cNvSpPr/>
          <p:nvPr/>
        </p:nvSpPr>
        <p:spPr>
          <a:xfrm>
            <a:off x="3783225" y="3785125"/>
            <a:ext cx="1483200" cy="1048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lang="en"/>
              <a:t>NYPD</a:t>
            </a:r>
          </a:p>
        </p:txBody>
      </p:sp>
      <p:sp>
        <p:nvSpPr>
          <p:cNvPr id="101" name="Shape 101"/>
          <p:cNvSpPr/>
          <p:nvPr/>
        </p:nvSpPr>
        <p:spPr>
          <a:xfrm>
            <a:off x="7071325" y="3785125"/>
            <a:ext cx="1557900" cy="1048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rtl="0">
              <a:spcBef>
                <a:spcPts val="0"/>
              </a:spcBef>
              <a:buNone/>
            </a:pPr>
            <a:r>
              <a:rPr lang="en"/>
              <a:t>DEP</a:t>
            </a:r>
          </a:p>
        </p:txBody>
      </p:sp>
      <p:sp>
        <p:nvSpPr>
          <p:cNvPr id="102" name="Shape 102"/>
          <p:cNvSpPr/>
          <p:nvPr/>
        </p:nvSpPr>
        <p:spPr>
          <a:xfrm>
            <a:off x="557750" y="2034950"/>
            <a:ext cx="2870100" cy="3447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Contractor</a:t>
            </a:r>
          </a:p>
        </p:txBody>
      </p:sp>
      <p:sp>
        <p:nvSpPr>
          <p:cNvPr id="103" name="Shape 103"/>
          <p:cNvSpPr/>
          <p:nvPr/>
        </p:nvSpPr>
        <p:spPr>
          <a:xfrm>
            <a:off x="2170025" y="3068525"/>
            <a:ext cx="1483200" cy="1764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a:spcBef>
                <a:spcPts val="0"/>
              </a:spcBef>
              <a:buNone/>
            </a:pPr>
            <a:r>
              <a:rPr lang="en"/>
              <a:t>DCP</a:t>
            </a:r>
          </a:p>
        </p:txBody>
      </p:sp>
      <p:sp>
        <p:nvSpPr>
          <p:cNvPr id="104" name="Shape 104"/>
          <p:cNvSpPr/>
          <p:nvPr/>
        </p:nvSpPr>
        <p:spPr>
          <a:xfrm>
            <a:off x="1916300" y="2442475"/>
            <a:ext cx="1159800" cy="769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DOB</a:t>
            </a:r>
          </a:p>
        </p:txBody>
      </p:sp>
      <p:sp>
        <p:nvSpPr>
          <p:cNvPr id="105" name="Shape 105"/>
          <p:cNvSpPr/>
          <p:nvPr/>
        </p:nvSpPr>
        <p:spPr>
          <a:xfrm>
            <a:off x="3144575" y="2454200"/>
            <a:ext cx="1159800" cy="769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DOF</a:t>
            </a:r>
          </a:p>
        </p:txBody>
      </p:sp>
      <p:sp>
        <p:nvSpPr>
          <p:cNvPr id="106" name="Shape 106"/>
          <p:cNvSpPr/>
          <p:nvPr/>
        </p:nvSpPr>
        <p:spPr>
          <a:xfrm>
            <a:off x="710150" y="2311975"/>
            <a:ext cx="2870100" cy="344700"/>
          </a:xfrm>
          <a:prstGeom prst="roundRect">
            <a:avLst>
              <a:gd fmla="val 16667" name="adj"/>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Property Owner</a:t>
            </a:r>
          </a:p>
        </p:txBody>
      </p:sp>
      <p:sp>
        <p:nvSpPr>
          <p:cNvPr id="107" name="Shape 107"/>
          <p:cNvSpPr/>
          <p:nvPr/>
        </p:nvSpPr>
        <p:spPr>
          <a:xfrm>
            <a:off x="616500" y="3785100"/>
            <a:ext cx="2134800" cy="253800"/>
          </a:xfrm>
          <a:prstGeom prst="roundRect">
            <a:avLst>
              <a:gd fmla="val 16667" name="adj"/>
            </a:avLst>
          </a:prstGeom>
          <a:solidFill>
            <a:schemeClr val="accent4"/>
          </a:solidFill>
          <a:ln cap="flat" cmpd="sng" w="9525">
            <a:solidFill>
              <a:schemeClr val="accent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chemeClr val="accent6"/>
                </a:solidFill>
              </a:rPr>
              <a:t>A4</a:t>
            </a:r>
          </a:p>
        </p:txBody>
      </p:sp>
      <p:sp>
        <p:nvSpPr>
          <p:cNvPr id="108" name="Shape 108"/>
          <p:cNvSpPr/>
          <p:nvPr/>
        </p:nvSpPr>
        <p:spPr>
          <a:xfrm>
            <a:off x="1313350" y="3930575"/>
            <a:ext cx="6201600" cy="253800"/>
          </a:xfrm>
          <a:prstGeom prst="roundRect">
            <a:avLst>
              <a:gd fmla="val 16667" name="adj"/>
            </a:avLst>
          </a:prstGeom>
          <a:solidFill>
            <a:schemeClr val="accent4"/>
          </a:solidFill>
          <a:ln cap="flat" cmpd="sng" w="9525">
            <a:solidFill>
              <a:schemeClr val="accent6"/>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solidFill>
                  <a:schemeClr val="accent6"/>
                </a:solidFill>
              </a:rPr>
              <a:t>CSCL</a:t>
            </a:r>
          </a:p>
        </p:txBody>
      </p:sp>
      <p:sp>
        <p:nvSpPr>
          <p:cNvPr id="109" name="Shape 109"/>
          <p:cNvSpPr/>
          <p:nvPr/>
        </p:nvSpPr>
        <p:spPr>
          <a:xfrm>
            <a:off x="4419575" y="2454200"/>
            <a:ext cx="2066400" cy="1584600"/>
          </a:xfrm>
          <a:prstGeom prst="roundRect">
            <a:avLst>
              <a:gd fmla="val 16667" name="adj"/>
            </a:avLst>
          </a:prstGeom>
          <a:solidFill>
            <a:schemeClr val="accent4"/>
          </a:solidFill>
          <a:ln cap="flat" cmpd="sng" w="9525">
            <a:solidFill>
              <a:schemeClr val="accent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chemeClr val="accent6"/>
                </a:solidFill>
              </a:rPr>
              <a:t>911</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body"/>
          </p:nvPr>
        </p:nvSpPr>
        <p:spPr>
          <a:xfrm>
            <a:off x="531175" y="1168350"/>
            <a:ext cx="8520600" cy="3416400"/>
          </a:xfrm>
          <a:prstGeom prst="rect">
            <a:avLst/>
          </a:prstGeom>
        </p:spPr>
        <p:txBody>
          <a:bodyPr anchorCtr="0" anchor="ctr" bIns="91425" lIns="91425" rIns="91425" tIns="91425">
            <a:noAutofit/>
          </a:bodyPr>
          <a:lstStyle/>
          <a:p>
            <a:pPr lvl="0" rtl="0" algn="ctr">
              <a:spcBef>
                <a:spcPts val="0"/>
              </a:spcBef>
              <a:buNone/>
            </a:pPr>
            <a:r>
              <a:rPr i="1" lang="en" sz="3600"/>
              <a:t> </a:t>
            </a:r>
          </a:p>
          <a:p>
            <a:pPr lvl="0" rtl="0" algn="ctr">
              <a:spcBef>
                <a:spcPts val="0"/>
              </a:spcBef>
              <a:buNone/>
            </a:pPr>
            <a:r>
              <a:t/>
            </a:r>
            <a:endParaRPr sz="3600"/>
          </a:p>
        </p:txBody>
      </p:sp>
      <p:sp>
        <p:nvSpPr>
          <p:cNvPr id="115" name="Shape 115"/>
          <p:cNvSpPr/>
          <p:nvPr/>
        </p:nvSpPr>
        <p:spPr>
          <a:xfrm>
            <a:off x="311700" y="3118675"/>
            <a:ext cx="8134500" cy="725400"/>
          </a:xfrm>
          <a:prstGeom prst="roundRect">
            <a:avLst>
              <a:gd fmla="val 16667" name="adj"/>
            </a:avLst>
          </a:prstGeom>
          <a:solidFill>
            <a:schemeClr val="accent4"/>
          </a:solidFill>
          <a:ln cap="flat" cmpd="sng" w="38100">
            <a:solidFill>
              <a:schemeClr val="accent5"/>
            </a:solidFill>
            <a:prstDash val="solid"/>
            <a:round/>
            <a:headEnd len="med" w="med" type="none"/>
            <a:tailEnd len="med" w="med" type="none"/>
          </a:ln>
        </p:spPr>
        <p:txBody>
          <a:bodyPr anchorCtr="0" anchor="t" bIns="91425" lIns="91425" rIns="91425" tIns="91425">
            <a:noAutofit/>
          </a:bodyPr>
          <a:lstStyle/>
          <a:p>
            <a:pPr lvl="0" rtl="0" algn="r">
              <a:spcBef>
                <a:spcPts val="0"/>
              </a:spcBef>
              <a:buNone/>
            </a:pPr>
            <a:r>
              <a:rPr b="1" lang="en" sz="1600">
                <a:solidFill>
                  <a:schemeClr val="dk1"/>
                </a:solidFill>
              </a:rPr>
              <a:t>Geo</a:t>
            </a:r>
            <a:r>
              <a:rPr b="1" lang="en" sz="1600">
                <a:solidFill>
                  <a:schemeClr val="accent6"/>
                </a:solidFill>
              </a:rPr>
              <a:t>support</a:t>
            </a:r>
          </a:p>
        </p:txBody>
      </p:sp>
      <p:sp>
        <p:nvSpPr>
          <p:cNvPr id="116" name="Shape 116"/>
          <p:cNvSpPr/>
          <p:nvPr/>
        </p:nvSpPr>
        <p:spPr>
          <a:xfrm>
            <a:off x="1447800" y="2188750"/>
            <a:ext cx="7006500" cy="789000"/>
          </a:xfrm>
          <a:prstGeom prst="roundRect">
            <a:avLst>
              <a:gd fmla="val 16667" name="adj"/>
            </a:avLst>
          </a:prstGeom>
          <a:solidFill>
            <a:schemeClr val="accent4"/>
          </a:solidFill>
          <a:ln cap="flat" cmpd="sng" w="38100">
            <a:solidFill>
              <a:schemeClr val="accent6"/>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800">
                <a:solidFill>
                  <a:schemeClr val="accent6"/>
                </a:solidFill>
              </a:rPr>
              <a:t>311</a:t>
            </a:r>
          </a:p>
        </p:txBody>
      </p:sp>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Geosupport -</a:t>
            </a:r>
            <a:r>
              <a:rPr lang="en" sz="2000"/>
              <a:t> Data Validation &amp; Standardization</a:t>
            </a:r>
          </a:p>
        </p:txBody>
      </p:sp>
      <p:sp>
        <p:nvSpPr>
          <p:cNvPr id="118" name="Shape 118"/>
          <p:cNvSpPr/>
          <p:nvPr/>
        </p:nvSpPr>
        <p:spPr>
          <a:xfrm>
            <a:off x="319975" y="1404450"/>
            <a:ext cx="8134500" cy="662400"/>
          </a:xfrm>
          <a:prstGeom prst="roundRect">
            <a:avLst>
              <a:gd fmla="val 16667" name="adj"/>
            </a:avLst>
          </a:prstGeom>
          <a:solidFill>
            <a:schemeClr val="lt1"/>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Public</a:t>
            </a:r>
          </a:p>
        </p:txBody>
      </p:sp>
      <p:sp>
        <p:nvSpPr>
          <p:cNvPr id="119" name="Shape 119"/>
          <p:cNvSpPr/>
          <p:nvPr/>
        </p:nvSpPr>
        <p:spPr>
          <a:xfrm>
            <a:off x="5177858" y="1480650"/>
            <a:ext cx="644700" cy="13008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SIG</a:t>
            </a:r>
          </a:p>
        </p:txBody>
      </p:sp>
      <p:sp>
        <p:nvSpPr>
          <p:cNvPr id="120" name="Shape 120"/>
          <p:cNvSpPr/>
          <p:nvPr/>
        </p:nvSpPr>
        <p:spPr>
          <a:xfrm>
            <a:off x="418625" y="2667900"/>
            <a:ext cx="871500" cy="725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Agency</a:t>
            </a:r>
          </a:p>
        </p:txBody>
      </p:sp>
      <p:sp>
        <p:nvSpPr>
          <p:cNvPr id="121" name="Shape 121"/>
          <p:cNvSpPr/>
          <p:nvPr/>
        </p:nvSpPr>
        <p:spPr>
          <a:xfrm>
            <a:off x="3148791" y="2298825"/>
            <a:ext cx="871500" cy="408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Agency</a:t>
            </a:r>
          </a:p>
        </p:txBody>
      </p:sp>
      <p:sp>
        <p:nvSpPr>
          <p:cNvPr id="122" name="Shape 122"/>
          <p:cNvSpPr/>
          <p:nvPr/>
        </p:nvSpPr>
        <p:spPr>
          <a:xfrm>
            <a:off x="6118000" y="1895700"/>
            <a:ext cx="871500" cy="1497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Agency</a:t>
            </a:r>
          </a:p>
        </p:txBody>
      </p:sp>
      <p:sp>
        <p:nvSpPr>
          <p:cNvPr id="123" name="Shape 123"/>
          <p:cNvSpPr/>
          <p:nvPr/>
        </p:nvSpPr>
        <p:spPr>
          <a:xfrm>
            <a:off x="7437325" y="1480650"/>
            <a:ext cx="644700" cy="13008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SIG</a:t>
            </a:r>
          </a:p>
        </p:txBody>
      </p:sp>
      <p:sp>
        <p:nvSpPr>
          <p:cNvPr id="124" name="Shape 124"/>
          <p:cNvSpPr/>
          <p:nvPr/>
        </p:nvSpPr>
        <p:spPr>
          <a:xfrm>
            <a:off x="2271350" y="1480650"/>
            <a:ext cx="582000" cy="13008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SIG</a:t>
            </a:r>
          </a:p>
        </p:txBody>
      </p:sp>
      <p:sp>
        <p:nvSpPr>
          <p:cNvPr id="125" name="Shape 125"/>
          <p:cNvSpPr/>
          <p:nvPr/>
        </p:nvSpPr>
        <p:spPr>
          <a:xfrm>
            <a:off x="4152425" y="2667900"/>
            <a:ext cx="871500" cy="725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Agency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531175" y="1168350"/>
            <a:ext cx="8520600" cy="3416400"/>
          </a:xfrm>
          <a:prstGeom prst="rect">
            <a:avLst/>
          </a:prstGeom>
        </p:spPr>
        <p:txBody>
          <a:bodyPr anchorCtr="0" anchor="ctr" bIns="91425" lIns="91425" rIns="91425" tIns="91425">
            <a:noAutofit/>
          </a:bodyPr>
          <a:lstStyle/>
          <a:p>
            <a:pPr lvl="0" rtl="0" algn="ctr">
              <a:spcBef>
                <a:spcPts val="0"/>
              </a:spcBef>
              <a:buNone/>
            </a:pPr>
            <a:r>
              <a:rPr i="1" lang="en" sz="3600"/>
              <a:t> </a:t>
            </a:r>
          </a:p>
          <a:p>
            <a:pPr lvl="0" rtl="0" algn="ctr">
              <a:spcBef>
                <a:spcPts val="0"/>
              </a:spcBef>
              <a:buNone/>
            </a:pPr>
            <a:r>
              <a:t/>
            </a:r>
            <a:endParaRPr sz="3600"/>
          </a:p>
        </p:txBody>
      </p:sp>
      <p:sp>
        <p:nvSpPr>
          <p:cNvPr id="131" name="Shape 131"/>
          <p:cNvSpPr/>
          <p:nvPr/>
        </p:nvSpPr>
        <p:spPr>
          <a:xfrm>
            <a:off x="235500" y="1442275"/>
            <a:ext cx="8134500" cy="725400"/>
          </a:xfrm>
          <a:prstGeom prst="roundRect">
            <a:avLst>
              <a:gd fmla="val 16667" name="adj"/>
            </a:avLst>
          </a:prstGeom>
          <a:solidFill>
            <a:schemeClr val="accent4"/>
          </a:solidFill>
          <a:ln cap="flat" cmpd="sng" w="38100">
            <a:solidFill>
              <a:schemeClr val="accent5"/>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600">
                <a:solidFill>
                  <a:schemeClr val="dk1"/>
                </a:solidFill>
              </a:rPr>
              <a:t>Geo</a:t>
            </a:r>
            <a:r>
              <a:rPr b="1" lang="en" sz="1600">
                <a:solidFill>
                  <a:schemeClr val="accent6"/>
                </a:solidFill>
              </a:rPr>
              <a:t>support</a:t>
            </a:r>
          </a:p>
        </p:txBody>
      </p:sp>
      <p:sp>
        <p:nvSpPr>
          <p:cNvPr id="132" name="Shape 132"/>
          <p:cNvSpPr/>
          <p:nvPr/>
        </p:nvSpPr>
        <p:spPr>
          <a:xfrm>
            <a:off x="235500" y="2344075"/>
            <a:ext cx="6560400" cy="789000"/>
          </a:xfrm>
          <a:prstGeom prst="roundRect">
            <a:avLst>
              <a:gd fmla="val 16667" name="adj"/>
            </a:avLst>
          </a:prstGeom>
          <a:solidFill>
            <a:schemeClr val="accent4"/>
          </a:solidFill>
          <a:ln cap="flat" cmpd="sng" w="38100">
            <a:solidFill>
              <a:schemeClr val="accent6"/>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800">
                <a:solidFill>
                  <a:schemeClr val="accent6"/>
                </a:solidFill>
              </a:rPr>
              <a:t>311 Analytics</a:t>
            </a:r>
          </a:p>
        </p:txBody>
      </p:sp>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Geosupport -</a:t>
            </a:r>
            <a:r>
              <a:rPr lang="en" sz="2000"/>
              <a:t> Data Validation &amp; Standardization</a:t>
            </a:r>
          </a:p>
        </p:txBody>
      </p:sp>
      <p:sp>
        <p:nvSpPr>
          <p:cNvPr id="134" name="Shape 134"/>
          <p:cNvSpPr/>
          <p:nvPr/>
        </p:nvSpPr>
        <p:spPr>
          <a:xfrm>
            <a:off x="235500" y="3309475"/>
            <a:ext cx="8134500" cy="662400"/>
          </a:xfrm>
          <a:prstGeom prst="roundRect">
            <a:avLst>
              <a:gd fmla="val 16667" name="adj"/>
            </a:avLst>
          </a:prstGeom>
          <a:solidFill>
            <a:schemeClr val="lt1"/>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City Fat Cats</a:t>
            </a:r>
          </a:p>
        </p:txBody>
      </p:sp>
      <p:sp>
        <p:nvSpPr>
          <p:cNvPr id="135" name="Shape 135"/>
          <p:cNvSpPr/>
          <p:nvPr/>
        </p:nvSpPr>
        <p:spPr>
          <a:xfrm>
            <a:off x="2208825" y="2527425"/>
            <a:ext cx="871500" cy="1330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Agency</a:t>
            </a:r>
          </a:p>
        </p:txBody>
      </p:sp>
      <p:sp>
        <p:nvSpPr>
          <p:cNvPr id="136" name="Shape 136"/>
          <p:cNvSpPr/>
          <p:nvPr/>
        </p:nvSpPr>
        <p:spPr>
          <a:xfrm>
            <a:off x="4646925" y="2451225"/>
            <a:ext cx="871500" cy="408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Agency</a:t>
            </a:r>
          </a:p>
        </p:txBody>
      </p:sp>
      <p:sp>
        <p:nvSpPr>
          <p:cNvPr id="137" name="Shape 137"/>
          <p:cNvSpPr/>
          <p:nvPr/>
        </p:nvSpPr>
        <p:spPr>
          <a:xfrm>
            <a:off x="7085025" y="1921925"/>
            <a:ext cx="871500" cy="12111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Agency</a:t>
            </a:r>
          </a:p>
        </p:txBody>
      </p:sp>
      <p:sp>
        <p:nvSpPr>
          <p:cNvPr id="138" name="Shape 138"/>
          <p:cNvSpPr/>
          <p:nvPr/>
        </p:nvSpPr>
        <p:spPr>
          <a:xfrm>
            <a:off x="6010725" y="2451225"/>
            <a:ext cx="582000" cy="11532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SIG</a:t>
            </a:r>
          </a:p>
        </p:txBody>
      </p:sp>
      <p:sp>
        <p:nvSpPr>
          <p:cNvPr id="139" name="Shape 139"/>
          <p:cNvSpPr/>
          <p:nvPr/>
        </p:nvSpPr>
        <p:spPr>
          <a:xfrm>
            <a:off x="3572625" y="1962150"/>
            <a:ext cx="582000" cy="1642200"/>
          </a:xfrm>
          <a:prstGeom prst="roundRect">
            <a:avLst>
              <a:gd fmla="val 16667" name="adj"/>
            </a:avLst>
          </a:prstGeom>
          <a:solidFill>
            <a:schemeClr val="accent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