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6" r:id="rId4"/>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12" name="Shape 12"/>
          <p:cNvSpPr txBox="1"/>
          <p:nvPr>
            <p:ph idx="1" type="subTitle"/>
          </p:nvPr>
        </p:nvSpPr>
        <p:spPr>
          <a:xfrm>
            <a:off x="685800" y="4836035"/>
            <a:ext cx="7772400" cy="1032299"/>
          </a:xfrm>
          <a:prstGeom prst="rect">
            <a:avLst/>
          </a:prstGeom>
        </p:spPr>
        <p:txBody>
          <a:bodyPr anchorCtr="0" anchor="t" bIns="91425" lIns="91425" rIns="91425" tIns="91425"/>
          <a:lstStyle>
            <a:lvl1pPr rtl="0">
              <a:spcBef>
                <a:spcPts val="0"/>
              </a:spcBef>
              <a:buClr>
                <a:schemeClr val="dk2"/>
              </a:buClr>
              <a:buNone/>
              <a:defRPr>
                <a:solidFill>
                  <a:schemeClr val="dk2"/>
                </a:solidFill>
              </a:defRPr>
            </a:lvl1pPr>
            <a:lvl2pPr rtl="0">
              <a:spcBef>
                <a:spcPts val="0"/>
              </a:spcBef>
              <a:buClr>
                <a:schemeClr val="dk2"/>
              </a:buClr>
              <a:buSzPct val="100000"/>
              <a:buNone/>
              <a:defRPr sz="3000">
                <a:solidFill>
                  <a:schemeClr val="dk2"/>
                </a:solidFill>
              </a:defRPr>
            </a:lvl2pPr>
            <a:lvl3pPr rtl="0">
              <a:spcBef>
                <a:spcPts val="0"/>
              </a:spcBef>
              <a:buClr>
                <a:schemeClr val="dk2"/>
              </a:buClr>
              <a:buSzPct val="100000"/>
              <a:buNone/>
              <a:defRPr sz="3000">
                <a:solidFill>
                  <a:schemeClr val="dk2"/>
                </a:solidFill>
              </a:defRPr>
            </a:lvl3pPr>
            <a:lvl4pPr rtl="0">
              <a:spcBef>
                <a:spcPts val="0"/>
              </a:spcBef>
              <a:buClr>
                <a:schemeClr val="dk2"/>
              </a:buClr>
              <a:buSzPct val="100000"/>
              <a:buNone/>
              <a:defRPr sz="3000">
                <a:solidFill>
                  <a:schemeClr val="dk2"/>
                </a:solidFill>
              </a:defRPr>
            </a:lvl4pPr>
            <a:lvl5pPr rtl="0">
              <a:spcBef>
                <a:spcPts val="0"/>
              </a:spcBef>
              <a:buClr>
                <a:schemeClr val="dk2"/>
              </a:buClr>
              <a:buSzPct val="100000"/>
              <a:buNone/>
              <a:defRPr sz="3000">
                <a:solidFill>
                  <a:schemeClr val="dk2"/>
                </a:solidFill>
              </a:defRPr>
            </a:lvl5pPr>
            <a:lvl6pPr rtl="0">
              <a:spcBef>
                <a:spcPts val="0"/>
              </a:spcBef>
              <a:buClr>
                <a:schemeClr val="dk2"/>
              </a:buClr>
              <a:buSzPct val="100000"/>
              <a:buNone/>
              <a:defRPr sz="3000">
                <a:solidFill>
                  <a:schemeClr val="dk2"/>
                </a:solidFill>
              </a:defRPr>
            </a:lvl6pPr>
            <a:lvl7pPr rtl="0">
              <a:spcBef>
                <a:spcPts val="0"/>
              </a:spcBef>
              <a:buClr>
                <a:schemeClr val="dk2"/>
              </a:buClr>
              <a:buSzPct val="100000"/>
              <a:buNone/>
              <a:defRPr sz="3000">
                <a:solidFill>
                  <a:schemeClr val="dk2"/>
                </a:solidFill>
              </a:defRPr>
            </a:lvl7pPr>
            <a:lvl8pPr rtl="0">
              <a:spcBef>
                <a:spcPts val="0"/>
              </a:spcBef>
              <a:buClr>
                <a:schemeClr val="dk2"/>
              </a:buClr>
              <a:buSzPct val="100000"/>
              <a:buNone/>
              <a:defRPr sz="3000">
                <a:solidFill>
                  <a:schemeClr val="dk2"/>
                </a:solidFill>
              </a:defRPr>
            </a:lvl8pPr>
            <a:lvl9pPr rtl="0">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299"/>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9" name="Shape 59"/>
        <p:cNvGrpSpPr/>
        <p:nvPr/>
      </p:nvGrpSpPr>
      <p:grpSpPr>
        <a:xfrm>
          <a:off x="0" y="0"/>
          <a:ext cx="0" cy="0"/>
          <a:chOff x="0" y="0"/>
          <a:chExt cx="0" cy="0"/>
        </a:xfrm>
      </p:grpSpPr>
      <p:sp>
        <p:nvSpPr>
          <p:cNvPr id="60" name="Shape 60"/>
          <p:cNvSpPr txBox="1"/>
          <p:nvPr>
            <p:ph idx="1" type="body"/>
          </p:nvPr>
        </p:nvSpPr>
        <p:spPr>
          <a:xfrm>
            <a:off x="457200" y="5875079"/>
            <a:ext cx="8229600" cy="692700"/>
          </a:xfrm>
          <a:prstGeom prst="rect">
            <a:avLst/>
          </a:prstGeom>
          <a:noFill/>
          <a:ln>
            <a:noFill/>
          </a:ln>
        </p:spPr>
        <p:txBody>
          <a:bodyPr anchorCtr="0" anchor="t" bIns="91425" lIns="91425" rIns="91425" tIns="91425"/>
          <a:lstStyle>
            <a:lvl1pPr rtl="0" algn="ctr">
              <a:lnSpc>
                <a:spcPct val="100000"/>
              </a:lnSpc>
              <a:spcBef>
                <a:spcPts val="400"/>
              </a:spcBef>
              <a:spcAft>
                <a:spcPts val="0"/>
              </a:spcAft>
              <a:buClr>
                <a:schemeClr val="dk1"/>
              </a:buClr>
              <a:buSzPct val="100000"/>
              <a:buFont typeface="Arial"/>
              <a:buChar char="●"/>
              <a:defRPr sz="1800">
                <a:solidFill>
                  <a:schemeClr val="dk1"/>
                </a:solidFill>
              </a:defRPr>
            </a:lvl1pPr>
            <a:lvl2pPr rtl="0" algn="ctr">
              <a:lnSpc>
                <a:spcPct val="100000"/>
              </a:lnSpc>
              <a:spcBef>
                <a:spcPts val="400"/>
              </a:spcBef>
              <a:spcAft>
                <a:spcPts val="0"/>
              </a:spcAft>
              <a:buClr>
                <a:schemeClr val="dk1"/>
              </a:buClr>
              <a:buSzPct val="100000"/>
              <a:buFont typeface="Courier New"/>
              <a:buChar char="o"/>
              <a:defRPr sz="1800">
                <a:solidFill>
                  <a:schemeClr val="dk1"/>
                </a:solidFill>
              </a:defRPr>
            </a:lvl2pPr>
            <a:lvl3pPr rtl="0" algn="ctr">
              <a:lnSpc>
                <a:spcPct val="100000"/>
              </a:lnSpc>
              <a:spcBef>
                <a:spcPts val="400"/>
              </a:spcBef>
              <a:spcAft>
                <a:spcPts val="0"/>
              </a:spcAft>
              <a:buClr>
                <a:schemeClr val="dk1"/>
              </a:buClr>
              <a:buSzPct val="100000"/>
              <a:buFont typeface="Wingdings"/>
              <a:buChar char="§"/>
              <a:defRPr sz="1800">
                <a:solidFill>
                  <a:schemeClr val="dk1"/>
                </a:solidFill>
              </a:defRPr>
            </a:lvl3pPr>
            <a:lvl4pPr rtl="0" algn="ctr">
              <a:lnSpc>
                <a:spcPct val="100000"/>
              </a:lnSpc>
              <a:spcBef>
                <a:spcPts val="400"/>
              </a:spcBef>
              <a:spcAft>
                <a:spcPts val="0"/>
              </a:spcAft>
              <a:buClr>
                <a:schemeClr val="dk1"/>
              </a:buClr>
              <a:buSzPct val="100000"/>
              <a:buFont typeface="Arial"/>
              <a:buChar char="●"/>
              <a:defRPr sz="1800">
                <a:solidFill>
                  <a:schemeClr val="dk1"/>
                </a:solidFill>
              </a:defRPr>
            </a:lvl4pPr>
            <a:lvl5pPr rtl="0" algn="ctr">
              <a:lnSpc>
                <a:spcPct val="100000"/>
              </a:lnSpc>
              <a:spcBef>
                <a:spcPts val="400"/>
              </a:spcBef>
              <a:spcAft>
                <a:spcPts val="0"/>
              </a:spcAft>
              <a:buClr>
                <a:schemeClr val="dk1"/>
              </a:buClr>
              <a:buSzPct val="100000"/>
              <a:buFont typeface="Courier New"/>
              <a:buChar char="o"/>
              <a:defRPr sz="1800">
                <a:solidFill>
                  <a:schemeClr val="dk1"/>
                </a:solidFill>
              </a:defRPr>
            </a:lvl5pPr>
            <a:lvl6pPr rtl="0" algn="ctr">
              <a:lnSpc>
                <a:spcPct val="100000"/>
              </a:lnSpc>
              <a:spcBef>
                <a:spcPts val="400"/>
              </a:spcBef>
              <a:spcAft>
                <a:spcPts val="0"/>
              </a:spcAft>
              <a:buClr>
                <a:schemeClr val="dk1"/>
              </a:buClr>
              <a:buSzPct val="100000"/>
              <a:buFont typeface="Wingdings"/>
              <a:buChar char="§"/>
              <a:defRPr sz="1800">
                <a:solidFill>
                  <a:schemeClr val="dk1"/>
                </a:solidFill>
              </a:defRPr>
            </a:lvl6pPr>
            <a:lvl7pPr rtl="0" algn="ctr">
              <a:lnSpc>
                <a:spcPct val="100000"/>
              </a:lnSpc>
              <a:spcBef>
                <a:spcPts val="400"/>
              </a:spcBef>
              <a:spcAft>
                <a:spcPts val="0"/>
              </a:spcAft>
              <a:buClr>
                <a:schemeClr val="dk1"/>
              </a:buClr>
              <a:buSzPct val="100000"/>
              <a:buFont typeface="Arial"/>
              <a:buChar char="●"/>
              <a:defRPr sz="1800">
                <a:solidFill>
                  <a:schemeClr val="dk1"/>
                </a:solidFill>
              </a:defRPr>
            </a:lvl7pPr>
            <a:lvl8pPr rtl="0" algn="ctr">
              <a:lnSpc>
                <a:spcPct val="100000"/>
              </a:lnSpc>
              <a:spcBef>
                <a:spcPts val="400"/>
              </a:spcBef>
              <a:spcAft>
                <a:spcPts val="0"/>
              </a:spcAft>
              <a:buClr>
                <a:schemeClr val="dk1"/>
              </a:buClr>
              <a:buSzPct val="100000"/>
              <a:buFont typeface="Courier New"/>
              <a:buChar char="o"/>
              <a:defRPr sz="1800">
                <a:solidFill>
                  <a:schemeClr val="dk1"/>
                </a:solidFill>
              </a:defRPr>
            </a:lvl8pPr>
            <a:lvl9pPr rtl="0" algn="ctr">
              <a:lnSpc>
                <a:spcPct val="100000"/>
              </a:lnSpc>
              <a:spcBef>
                <a:spcPts val="40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9" name="Shape 129"/>
        <p:cNvGrpSpPr/>
        <p:nvPr/>
      </p:nvGrpSpPr>
      <p:grpSpPr>
        <a:xfrm>
          <a:off x="0" y="0"/>
          <a:ext cx="0" cy="0"/>
          <a:chOff x="0" y="0"/>
          <a:chExt cx="0" cy="0"/>
        </a:xfrm>
      </p:grpSpPr>
      <p:sp>
        <p:nvSpPr>
          <p:cNvPr id="130" name="Shape 130"/>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31" name="Shape 131"/>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32" name="Shape 1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35" name="Shape 135"/>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36" name="Shape 1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39" name="Shape 139"/>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0" name="Shape 140"/>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1" name="Shape 14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4" name="Shape 144"/>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5" name="Shape 145"/>
        <p:cNvGrpSpPr/>
        <p:nvPr/>
      </p:nvGrpSpPr>
      <p:grpSpPr>
        <a:xfrm>
          <a:off x="0" y="0"/>
          <a:ext cx="0" cy="0"/>
          <a:chOff x="0" y="0"/>
          <a:chExt cx="0" cy="0"/>
        </a:xfrm>
      </p:grpSpPr>
      <p:sp>
        <p:nvSpPr>
          <p:cNvPr id="146" name="Shape 146"/>
          <p:cNvSpPr txBox="1"/>
          <p:nvPr>
            <p:ph idx="1" type="body"/>
          </p:nvPr>
        </p:nvSpPr>
        <p:spPr>
          <a:xfrm>
            <a:off x="457200" y="5875079"/>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147" name="Shape 147"/>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8" name="Shape 148"/>
        <p:cNvGrpSpPr/>
        <p:nvPr/>
      </p:nvGrpSpPr>
      <p:grpSpPr>
        <a:xfrm>
          <a:off x="0" y="0"/>
          <a:ext cx="0" cy="0"/>
          <a:chOff x="0" y="0"/>
          <a:chExt cx="0" cy="0"/>
        </a:xfrm>
      </p:grpSpPr>
      <p:sp>
        <p:nvSpPr>
          <p:cNvPr id="149" name="Shape 14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32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9"/>
            <a:ext cx="8229600" cy="692700"/>
          </a:xfrm>
          <a:prstGeom prst="rect">
            <a:avLst/>
          </a:prstGeom>
        </p:spPr>
        <p:txBody>
          <a:bodyPr anchorCtr="0" anchor="t" bIns="91425" lIns="91425" rIns="91425" tIns="91425"/>
          <a:lstStyle>
            <a:lvl1pPr rtl="0">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7" name="Shape 47"/>
        <p:cNvGrpSpPr/>
        <p:nvPr/>
      </p:nvGrpSpPr>
      <p:grpSpPr>
        <a:xfrm>
          <a:off x="0" y="0"/>
          <a:ext cx="0" cy="0"/>
          <a:chOff x="0" y="0"/>
          <a:chExt cx="0" cy="0"/>
        </a:xfrm>
      </p:grpSpPr>
      <p:sp>
        <p:nvSpPr>
          <p:cNvPr id="48" name="Shape 48"/>
          <p:cNvSpPr txBox="1"/>
          <p:nvPr>
            <p:ph type="ctrTitle"/>
          </p:nvPr>
        </p:nvSpPr>
        <p:spPr>
          <a:xfrm>
            <a:off x="685799" y="2111123"/>
            <a:ext cx="7772400" cy="1546500"/>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
        <p:nvSpPr>
          <p:cNvPr id="49" name="Shape 49"/>
          <p:cNvSpPr txBox="1"/>
          <p:nvPr>
            <p:ph idx="1" type="subTitle"/>
          </p:nvPr>
        </p:nvSpPr>
        <p:spPr>
          <a:xfrm>
            <a:off x="685799"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299"/>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299"/>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55" name="Shape 5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56" name="Shape 5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rtl="0">
              <a:spcBef>
                <a:spcPts val="0"/>
              </a:spcBef>
              <a:buClr>
                <a:schemeClr val="lt1"/>
              </a:buClr>
              <a:buSzPct val="100000"/>
              <a:buNone/>
              <a:defRPr b="1" sz="3600">
                <a:solidFill>
                  <a:schemeClr val="lt1"/>
                </a:solidFill>
              </a:defRPr>
            </a:lvl1pPr>
            <a:lvl2pPr rtl="0">
              <a:spcBef>
                <a:spcPts val="0"/>
              </a:spcBef>
              <a:buClr>
                <a:schemeClr val="lt1"/>
              </a:buClr>
              <a:buSzPct val="100000"/>
              <a:buNone/>
              <a:defRPr b="1" sz="3600">
                <a:solidFill>
                  <a:schemeClr val="lt1"/>
                </a:solidFill>
              </a:defRPr>
            </a:lvl2pPr>
            <a:lvl3pPr rtl="0">
              <a:spcBef>
                <a:spcPts val="0"/>
              </a:spcBef>
              <a:buClr>
                <a:schemeClr val="lt1"/>
              </a:buClr>
              <a:buSzPct val="100000"/>
              <a:buNone/>
              <a:defRPr b="1" sz="3600">
                <a:solidFill>
                  <a:schemeClr val="lt1"/>
                </a:solidFill>
              </a:defRPr>
            </a:lvl3pPr>
            <a:lvl4pPr rtl="0">
              <a:spcBef>
                <a:spcPts val="0"/>
              </a:spcBef>
              <a:buClr>
                <a:schemeClr val="lt1"/>
              </a:buClr>
              <a:buSzPct val="100000"/>
              <a:buNone/>
              <a:defRPr b="1" sz="3600">
                <a:solidFill>
                  <a:schemeClr val="lt1"/>
                </a:solidFill>
              </a:defRPr>
            </a:lvl4pPr>
            <a:lvl5pPr rtl="0">
              <a:spcBef>
                <a:spcPts val="0"/>
              </a:spcBef>
              <a:buClr>
                <a:schemeClr val="lt1"/>
              </a:buClr>
              <a:buSzPct val="100000"/>
              <a:buNone/>
              <a:defRPr b="1" sz="3600">
                <a:solidFill>
                  <a:schemeClr val="lt1"/>
                </a:solidFill>
              </a:defRPr>
            </a:lvl5pPr>
            <a:lvl6pPr rtl="0">
              <a:spcBef>
                <a:spcPts val="0"/>
              </a:spcBef>
              <a:buClr>
                <a:schemeClr val="lt1"/>
              </a:buClr>
              <a:buSzPct val="100000"/>
              <a:buNone/>
              <a:defRPr b="1" sz="3600">
                <a:solidFill>
                  <a:schemeClr val="lt1"/>
                </a:solidFill>
              </a:defRPr>
            </a:lvl6pPr>
            <a:lvl7pPr rtl="0">
              <a:spcBef>
                <a:spcPts val="0"/>
              </a:spcBef>
              <a:buClr>
                <a:schemeClr val="lt1"/>
              </a:buClr>
              <a:buSzPct val="100000"/>
              <a:buNone/>
              <a:defRPr b="1" sz="3600">
                <a:solidFill>
                  <a:schemeClr val="lt1"/>
                </a:solidFill>
              </a:defRPr>
            </a:lvl7pPr>
            <a:lvl8pPr rtl="0">
              <a:spcBef>
                <a:spcPts val="0"/>
              </a:spcBef>
              <a:buClr>
                <a:schemeClr val="lt1"/>
              </a:buClr>
              <a:buSzPct val="100000"/>
              <a:buNone/>
              <a:defRPr b="1" sz="3600">
                <a:solidFill>
                  <a:schemeClr val="lt1"/>
                </a:solidFill>
              </a:defRPr>
            </a:lvl8pPr>
            <a:lvl9pPr rtl="0">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299"/>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46" name="Shape 4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50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50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40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40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40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40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40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40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127" name="Shape 12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128" name="Shape 12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7.png"/><Relationship Id="rId4"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a:t>history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31082" y="2086066"/>
            <a:ext cx="1196724" cy="1196699"/>
          </a:xfrm>
          <a:prstGeom prst="rect">
            <a:avLst/>
          </a:prstGeom>
          <a:noFill/>
          <a:ln>
            <a:noFill/>
          </a:ln>
        </p:spPr>
      </p:pic>
      <p:pic>
        <p:nvPicPr>
          <p:cNvPr id="119" name="Shape 119"/>
          <p:cNvPicPr preferRelativeResize="0"/>
          <p:nvPr/>
        </p:nvPicPr>
        <p:blipFill>
          <a:blip r:embed="rId4">
            <a:alphaModFix/>
          </a:blip>
          <a:stretch>
            <a:fillRect/>
          </a:stretch>
        </p:blipFill>
        <p:spPr>
          <a:xfrm>
            <a:off x="75512" y="4349900"/>
            <a:ext cx="1507850" cy="1507850"/>
          </a:xfrm>
          <a:prstGeom prst="rect">
            <a:avLst/>
          </a:prstGeom>
          <a:noFill/>
          <a:ln>
            <a:noFill/>
          </a:ln>
        </p:spPr>
      </p:pic>
      <p:sp>
        <p:nvSpPr>
          <p:cNvPr id="120" name="Shape 120"/>
          <p:cNvSpPr txBox="1"/>
          <p:nvPr>
            <p:ph type="title"/>
          </p:nvPr>
        </p:nvSpPr>
        <p:spPr>
          <a:xfrm>
            <a:off x="457200" y="274637"/>
            <a:ext cx="8229600" cy="1143299"/>
          </a:xfrm>
          <a:prstGeom prst="rect">
            <a:avLst/>
          </a:prstGeom>
        </p:spPr>
        <p:txBody>
          <a:bodyPr anchorCtr="0" anchor="ctr" bIns="91425" lIns="91425" rIns="91425" tIns="91425">
            <a:noAutofit/>
          </a:bodyPr>
          <a:lstStyle/>
          <a:p>
            <a:pPr lvl="0" rtl="0">
              <a:spcBef>
                <a:spcPts val="0"/>
              </a:spcBef>
              <a:buNone/>
            </a:pPr>
            <a:r>
              <a:rPr lang="en" sz="3000"/>
              <a:t>Needs</a:t>
            </a:r>
          </a:p>
        </p:txBody>
      </p:sp>
      <p:sp>
        <p:nvSpPr>
          <p:cNvPr id="121" name="Shape 121"/>
          <p:cNvSpPr txBox="1"/>
          <p:nvPr/>
        </p:nvSpPr>
        <p:spPr>
          <a:xfrm>
            <a:off x="1888150" y="1839133"/>
            <a:ext cx="7112099" cy="48369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Someone to help run a 5 hour workshop on human centered design.</a:t>
            </a:r>
          </a:p>
          <a:p>
            <a:pPr lvl="0" rtl="0">
              <a:spcBef>
                <a:spcPts val="0"/>
              </a:spcBef>
              <a:buNone/>
            </a:pPr>
            <a:r>
              <a:t/>
            </a:r>
            <a:endParaRPr sz="2400"/>
          </a:p>
          <a:p>
            <a:pPr indent="-381000" lvl="0" marL="457200" rtl="0">
              <a:spcBef>
                <a:spcPts val="0"/>
              </a:spcBef>
              <a:buSzPct val="100000"/>
              <a:buChar char="●"/>
            </a:pPr>
            <a:r>
              <a:rPr lang="en" sz="2400"/>
              <a:t>Design and data mentors who can help coach college students though this process.</a:t>
            </a:r>
          </a:p>
          <a:p>
            <a:pPr lvl="0" rtl="0">
              <a:spcBef>
                <a:spcPts val="0"/>
              </a:spcBef>
              <a:buNone/>
            </a:pPr>
            <a:r>
              <a:t/>
            </a:r>
            <a:endParaRPr sz="2400"/>
          </a:p>
          <a:p>
            <a:pPr indent="-381000" lvl="0" marL="457200" rtl="0">
              <a:spcBef>
                <a:spcPts val="0"/>
              </a:spcBef>
              <a:buSzPct val="100000"/>
              <a:buChar char="●"/>
            </a:pPr>
            <a:r>
              <a:rPr lang="en" sz="2400"/>
              <a:t>Money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2" name="Shape 62"/>
        <p:cNvGrpSpPr/>
        <p:nvPr/>
      </p:nvGrpSpPr>
      <p:grpSpPr>
        <a:xfrm>
          <a:off x="0" y="0"/>
          <a:ext cx="0" cy="0"/>
          <a:chOff x="0" y="0"/>
          <a:chExt cx="0" cy="0"/>
        </a:xfrm>
      </p:grpSpPr>
      <p:sp>
        <p:nvSpPr>
          <p:cNvPr id="63" name="Shape 63"/>
          <p:cNvSpPr/>
          <p:nvPr/>
        </p:nvSpPr>
        <p:spPr>
          <a:xfrm>
            <a:off x="100" y="5534303"/>
            <a:ext cx="9144000" cy="1323599"/>
          </a:xfrm>
          <a:prstGeom prst="rect">
            <a:avLst/>
          </a:prstGeom>
          <a:solidFill>
            <a:srgbClr val="FFFFFF"/>
          </a:solidFill>
          <a:ln>
            <a:noFill/>
          </a:ln>
        </p:spPr>
        <p:txBody>
          <a:bodyPr anchorCtr="0" anchor="ctr" bIns="91425" lIns="91425" rIns="91425" tIns="91425">
            <a:noAutofit/>
          </a:bodyPr>
          <a:lstStyle/>
          <a:p>
            <a:pPr indent="317500" lvl="0" rtl="0">
              <a:spcBef>
                <a:spcPts val="0"/>
              </a:spcBef>
              <a:buNone/>
            </a:pPr>
            <a:r>
              <a:rPr b="1" lang="en" sz="3200">
                <a:solidFill>
                  <a:srgbClr val="CC0000"/>
                </a:solidFill>
                <a:latin typeface="Arvo"/>
                <a:ea typeface="Arvo"/>
                <a:cs typeface="Arvo"/>
                <a:sym typeface="Arvo"/>
              </a:rPr>
              <a:t>2006 - Amazon Web Services </a:t>
            </a:r>
          </a:p>
          <a:p>
            <a:pPr indent="317500" lvl="0" marL="5029200" rtl="0">
              <a:spcBef>
                <a:spcPts val="0"/>
              </a:spcBef>
              <a:buNone/>
            </a:pPr>
            <a:r>
              <a:rPr b="1" lang="en" sz="3200">
                <a:solidFill>
                  <a:srgbClr val="CC0000"/>
                </a:solidFill>
                <a:latin typeface="Arvo"/>
                <a:ea typeface="Arvo"/>
                <a:cs typeface="Arvo"/>
                <a:sym typeface="Arvo"/>
              </a:rPr>
              <a:t>is launched.</a:t>
            </a:r>
          </a:p>
        </p:txBody>
      </p:sp>
      <p:pic>
        <p:nvPicPr>
          <p:cNvPr id="64" name="Shape 64"/>
          <p:cNvPicPr preferRelativeResize="0"/>
          <p:nvPr/>
        </p:nvPicPr>
        <p:blipFill>
          <a:blip r:embed="rId3">
            <a:alphaModFix/>
          </a:blip>
          <a:stretch>
            <a:fillRect/>
          </a:stretch>
        </p:blipFill>
        <p:spPr>
          <a:xfrm>
            <a:off x="1695575" y="325700"/>
            <a:ext cx="5752838" cy="37853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8" name="Shape 68"/>
        <p:cNvGrpSpPr/>
        <p:nvPr/>
      </p:nvGrpSpPr>
      <p:grpSpPr>
        <a:xfrm>
          <a:off x="0" y="0"/>
          <a:ext cx="0" cy="0"/>
          <a:chOff x="0" y="0"/>
          <a:chExt cx="0" cy="0"/>
        </a:xfrm>
      </p:grpSpPr>
      <p:sp>
        <p:nvSpPr>
          <p:cNvPr id="69" name="Shape 69"/>
          <p:cNvSpPr/>
          <p:nvPr/>
        </p:nvSpPr>
        <p:spPr>
          <a:xfrm>
            <a:off x="2169925" y="1996933"/>
            <a:ext cx="6974100" cy="3278400"/>
          </a:xfrm>
          <a:prstGeom prst="rect">
            <a:avLst/>
          </a:prstGeom>
          <a:solidFill>
            <a:srgbClr val="FFFFFF"/>
          </a:solidFill>
          <a:ln>
            <a:noFill/>
          </a:ln>
        </p:spPr>
        <p:txBody>
          <a:bodyPr anchorCtr="0" anchor="ctr" bIns="91425" lIns="91425" rIns="91425" tIns="91425">
            <a:noAutofit/>
          </a:bodyPr>
          <a:lstStyle/>
          <a:p>
            <a:pPr indent="317500" lvl="0" rtl="0" algn="ctr">
              <a:spcBef>
                <a:spcPts val="0"/>
              </a:spcBef>
              <a:buNone/>
            </a:pPr>
            <a:r>
              <a:rPr b="1" lang="en" sz="3200">
                <a:solidFill>
                  <a:srgbClr val="CC0000"/>
                </a:solidFill>
                <a:latin typeface="Arvo"/>
                <a:ea typeface="Arvo"/>
                <a:cs typeface="Arvo"/>
                <a:sym typeface="Arvo"/>
              </a:rPr>
              <a:t>2006 - Twitter</a:t>
            </a:r>
          </a:p>
          <a:p>
            <a:pPr indent="317500" lvl="0" rtl="0" algn="ctr">
              <a:spcBef>
                <a:spcPts val="0"/>
              </a:spcBef>
              <a:buNone/>
            </a:pPr>
            <a:r>
              <a:rPr b="1" lang="en" sz="3200">
                <a:solidFill>
                  <a:srgbClr val="CC0000"/>
                </a:solidFill>
                <a:latin typeface="Arvo"/>
                <a:ea typeface="Arvo"/>
                <a:cs typeface="Arvo"/>
                <a:sym typeface="Arvo"/>
              </a:rPr>
              <a:t>2007 - The Hashtag</a:t>
            </a:r>
          </a:p>
          <a:p>
            <a:pPr indent="317500" lvl="0" rtl="0" algn="ctr">
              <a:spcBef>
                <a:spcPts val="0"/>
              </a:spcBef>
              <a:buClr>
                <a:schemeClr val="dk1"/>
              </a:buClr>
              <a:buSzPct val="34375"/>
              <a:buFont typeface="Arial"/>
              <a:buNone/>
            </a:pPr>
            <a:r>
              <a:rPr b="1" lang="en" sz="3200">
                <a:solidFill>
                  <a:srgbClr val="CC0000"/>
                </a:solidFill>
                <a:latin typeface="Arvo"/>
                <a:ea typeface="Arvo"/>
                <a:cs typeface="Arvo"/>
                <a:sym typeface="Arvo"/>
              </a:rPr>
              <a:t>2007, June - iPhone for sale</a:t>
            </a:r>
          </a:p>
          <a:p>
            <a:pPr indent="317500" lvl="0" rtl="0" algn="ctr">
              <a:spcBef>
                <a:spcPts val="0"/>
              </a:spcBef>
              <a:buNone/>
            </a:pPr>
            <a:r>
              <a:rPr b="1" lang="en" sz="3200">
                <a:solidFill>
                  <a:srgbClr val="CC0000"/>
                </a:solidFill>
                <a:latin typeface="Arvo"/>
                <a:ea typeface="Arvo"/>
                <a:cs typeface="Arvo"/>
                <a:sym typeface="Arvo"/>
              </a:rPr>
              <a:t>2008, July - Apple App Store Launch</a:t>
            </a:r>
          </a:p>
        </p:txBody>
      </p:sp>
      <p:pic>
        <p:nvPicPr>
          <p:cNvPr id="70" name="Shape 70"/>
          <p:cNvPicPr preferRelativeResize="0"/>
          <p:nvPr/>
        </p:nvPicPr>
        <p:blipFill>
          <a:blip r:embed="rId3">
            <a:alphaModFix/>
          </a:blip>
          <a:stretch>
            <a:fillRect/>
          </a:stretch>
        </p:blipFill>
        <p:spPr>
          <a:xfrm>
            <a:off x="301525" y="1203168"/>
            <a:ext cx="2096999" cy="4865933"/>
          </a:xfrm>
          <a:prstGeom prst="rect">
            <a:avLst/>
          </a:prstGeom>
          <a:noFill/>
          <a:ln>
            <a:noFill/>
          </a:ln>
        </p:spPr>
      </p:pic>
      <p:pic>
        <p:nvPicPr>
          <p:cNvPr id="71" name="Shape 71"/>
          <p:cNvPicPr preferRelativeResize="0"/>
          <p:nvPr/>
        </p:nvPicPr>
        <p:blipFill>
          <a:blip r:embed="rId4">
            <a:alphaModFix/>
          </a:blip>
          <a:stretch>
            <a:fillRect/>
          </a:stretch>
        </p:blipFill>
        <p:spPr>
          <a:xfrm>
            <a:off x="439864" y="1965264"/>
            <a:ext cx="1820307" cy="33414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236939" y="3"/>
            <a:ext cx="8670324" cy="6125474"/>
          </a:xfrm>
          <a:prstGeom prst="rect">
            <a:avLst/>
          </a:prstGeom>
          <a:noFill/>
          <a:ln>
            <a:noFill/>
          </a:ln>
        </p:spPr>
      </p:pic>
      <p:sp>
        <p:nvSpPr>
          <p:cNvPr id="77" name="Shape 77"/>
          <p:cNvSpPr/>
          <p:nvPr/>
        </p:nvSpPr>
        <p:spPr>
          <a:xfrm>
            <a:off x="100" y="6087150"/>
            <a:ext cx="9144000" cy="770700"/>
          </a:xfrm>
          <a:prstGeom prst="rect">
            <a:avLst/>
          </a:prstGeom>
          <a:solidFill>
            <a:srgbClr val="FFFFFF"/>
          </a:solidFill>
          <a:ln>
            <a:noFill/>
          </a:ln>
        </p:spPr>
        <p:txBody>
          <a:bodyPr anchorCtr="0" anchor="ctr" bIns="91425" lIns="91425" rIns="91425" tIns="91425">
            <a:noAutofit/>
          </a:bodyPr>
          <a:lstStyle/>
          <a:p>
            <a:pPr indent="317500" lvl="0" rtl="0">
              <a:spcBef>
                <a:spcPts val="0"/>
              </a:spcBef>
              <a:buNone/>
            </a:pPr>
            <a:r>
              <a:rPr b="1" lang="en" sz="3200">
                <a:solidFill>
                  <a:srgbClr val="CC0000"/>
                </a:solidFill>
                <a:latin typeface="Arvo"/>
                <a:ea typeface="Arvo"/>
                <a:cs typeface="Arvo"/>
                <a:sym typeface="Arvo"/>
              </a:rPr>
              <a:t>2008 - Twitter vote report.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NYC Civic Hacker Growth</a:t>
            </a:r>
          </a:p>
        </p:txBody>
      </p:sp>
      <p:pic>
        <p:nvPicPr>
          <p:cNvPr id="83" name="Shape 83"/>
          <p:cNvPicPr preferRelativeResize="0"/>
          <p:nvPr/>
        </p:nvPicPr>
        <p:blipFill>
          <a:blip r:embed="rId3">
            <a:alphaModFix/>
          </a:blip>
          <a:stretch>
            <a:fillRect/>
          </a:stretch>
        </p:blipFill>
        <p:spPr>
          <a:xfrm>
            <a:off x="123525" y="2451833"/>
            <a:ext cx="3541599" cy="2576649"/>
          </a:xfrm>
          <a:prstGeom prst="rect">
            <a:avLst/>
          </a:prstGeom>
          <a:noFill/>
          <a:ln>
            <a:noFill/>
          </a:ln>
        </p:spPr>
      </p:pic>
      <p:sp>
        <p:nvSpPr>
          <p:cNvPr id="84" name="Shape 84"/>
          <p:cNvSpPr txBox="1"/>
          <p:nvPr/>
        </p:nvSpPr>
        <p:spPr>
          <a:xfrm>
            <a:off x="3665125" y="3135800"/>
            <a:ext cx="5298300" cy="2067599"/>
          </a:xfrm>
          <a:prstGeom prst="rect">
            <a:avLst/>
          </a:prstGeom>
          <a:noFill/>
          <a:ln>
            <a:noFill/>
          </a:ln>
        </p:spPr>
        <p:txBody>
          <a:bodyPr anchorCtr="0" anchor="ctr" bIns="91425" lIns="91425" rIns="91425" tIns="91425">
            <a:noAutofit/>
          </a:bodyPr>
          <a:lstStyle/>
          <a:p>
            <a:pPr lvl="0" rtl="0" algn="ctr">
              <a:spcBef>
                <a:spcPts val="0"/>
              </a:spcBef>
              <a:buNone/>
            </a:pPr>
            <a:r>
              <a:rPr b="1" lang="en" sz="2000"/>
              <a:t>Total Meetup.com membership - 2,546</a:t>
            </a:r>
          </a:p>
          <a:p>
            <a:pPr lvl="0" rtl="0" algn="ctr">
              <a:spcBef>
                <a:spcPts val="0"/>
              </a:spcBef>
              <a:buNone/>
            </a:pPr>
            <a:r>
              <a:rPr b="1" lang="en" sz="2000"/>
              <a:t>Average active participation - 20%</a:t>
            </a:r>
          </a:p>
          <a:p>
            <a:pPr lvl="0" rtl="0" algn="ctr">
              <a:spcBef>
                <a:spcPts val="0"/>
              </a:spcBef>
              <a:buNone/>
            </a:pPr>
            <a:r>
              <a:rPr b="1" lang="en" sz="2000"/>
              <a:t>Average per month growth - 5%</a:t>
            </a:r>
          </a:p>
          <a:p>
            <a:pPr lvl="0" rtl="0" algn="ctr">
              <a:spcBef>
                <a:spcPts val="0"/>
              </a:spcBef>
              <a:buNone/>
            </a:pPr>
            <a:r>
              <a:t/>
            </a:r>
            <a:endParaRPr sz="1200"/>
          </a:p>
          <a:p>
            <a:pPr lvl="0" rtl="0" algn="ctr">
              <a:spcBef>
                <a:spcPts val="0"/>
              </a:spcBef>
              <a:buNone/>
            </a:pPr>
            <a:r>
              <a:rPr lang="en" sz="1200"/>
              <a:t>(Numbers from May  2015)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a:t>my challenge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381000" y="4459233"/>
            <a:ext cx="2819400" cy="2042100"/>
          </a:xfrm>
          <a:prstGeom prst="rect">
            <a:avLst/>
          </a:prstGeom>
        </p:spPr>
        <p:txBody>
          <a:bodyPr anchorCtr="0" anchor="t" bIns="91425" lIns="91425" rIns="91425" tIns="91425">
            <a:noAutofit/>
          </a:bodyPr>
          <a:lstStyle/>
          <a:p>
            <a:pPr lvl="0" rtl="0">
              <a:spcBef>
                <a:spcPts val="0"/>
              </a:spcBef>
              <a:buNone/>
            </a:pPr>
            <a:r>
              <a:rPr b="1" lang="en" sz="1200"/>
              <a:t>Manhattan Community Board 4, Chair</a:t>
            </a:r>
          </a:p>
          <a:p>
            <a:pPr lvl="0" rtl="0">
              <a:spcBef>
                <a:spcPts val="0"/>
              </a:spcBef>
              <a:buNone/>
            </a:pPr>
            <a:r>
              <a:rPr i="1" lang="en" sz="1200"/>
              <a:t>Neighborhood:</a:t>
            </a:r>
            <a:r>
              <a:rPr lang="en" sz="1200"/>
              <a:t> Hell’s Kitchen</a:t>
            </a:r>
          </a:p>
          <a:p>
            <a:pPr lvl="0" rtl="0">
              <a:spcBef>
                <a:spcPts val="0"/>
              </a:spcBef>
              <a:buNone/>
            </a:pPr>
            <a:r>
              <a:rPr i="1" lang="en" sz="1200"/>
              <a:t>Age: </a:t>
            </a:r>
            <a:r>
              <a:rPr lang="en" sz="1200"/>
              <a:t>60+</a:t>
            </a:r>
          </a:p>
          <a:p>
            <a:pPr lvl="0" rtl="0">
              <a:spcBef>
                <a:spcPts val="0"/>
              </a:spcBef>
              <a:buNone/>
            </a:pPr>
            <a:r>
              <a:rPr i="1" lang="en" sz="1200"/>
              <a:t>Profession:</a:t>
            </a:r>
            <a:r>
              <a:rPr lang="en" sz="1200"/>
              <a:t> Sunnyside Records, Owner; CheckPed, Organizer</a:t>
            </a:r>
          </a:p>
        </p:txBody>
      </p:sp>
      <p:sp>
        <p:nvSpPr>
          <p:cNvPr id="95" name="Shape 95"/>
          <p:cNvSpPr txBox="1"/>
          <p:nvPr>
            <p:ph type="title"/>
          </p:nvPr>
        </p:nvSpPr>
        <p:spPr>
          <a:xfrm>
            <a:off x="304800" y="173033"/>
            <a:ext cx="8381999" cy="1143299"/>
          </a:xfrm>
          <a:prstGeom prst="rect">
            <a:avLst/>
          </a:prstGeom>
        </p:spPr>
        <p:txBody>
          <a:bodyPr anchorCtr="0" anchor="ctr" bIns="91425" lIns="91425" rIns="91425" tIns="91425">
            <a:noAutofit/>
          </a:bodyPr>
          <a:lstStyle/>
          <a:p>
            <a:pPr lvl="0" rtl="0">
              <a:spcBef>
                <a:spcPts val="0"/>
              </a:spcBef>
              <a:buNone/>
            </a:pPr>
            <a:r>
              <a:rPr lang="en"/>
              <a:t>Meet a Community Board Member</a:t>
            </a:r>
          </a:p>
        </p:txBody>
      </p:sp>
      <p:sp>
        <p:nvSpPr>
          <p:cNvPr id="96" name="Shape 96"/>
          <p:cNvSpPr txBox="1"/>
          <p:nvPr>
            <p:ph idx="2" type="body"/>
          </p:nvPr>
        </p:nvSpPr>
        <p:spPr>
          <a:xfrm>
            <a:off x="3466450" y="1563466"/>
            <a:ext cx="5449200" cy="4642500"/>
          </a:xfrm>
          <a:prstGeom prst="rect">
            <a:avLst/>
          </a:prstGeom>
        </p:spPr>
        <p:txBody>
          <a:bodyPr anchorCtr="0" anchor="t" bIns="91425" lIns="91425" rIns="91425" tIns="91425">
            <a:noAutofit/>
          </a:bodyPr>
          <a:lstStyle/>
          <a:p>
            <a:pPr lvl="0" rtl="0">
              <a:spcBef>
                <a:spcPts val="0"/>
              </a:spcBef>
              <a:buNone/>
            </a:pPr>
            <a:r>
              <a:rPr b="1" lang="en" sz="1800"/>
              <a:t>Christine Berthet</a:t>
            </a:r>
          </a:p>
          <a:p>
            <a:pPr lvl="0" rtl="0">
              <a:spcBef>
                <a:spcPts val="0"/>
              </a:spcBef>
              <a:buNone/>
            </a:pPr>
            <a:r>
              <a:rPr lang="en" sz="1200"/>
              <a:t>Berthet told Chelsea Now that her first goal is to do “</a:t>
            </a:r>
            <a:r>
              <a:rPr b="1" lang="en" sz="1200"/>
              <a:t>everything we can to reach out to the new members of the community</a:t>
            </a:r>
            <a:r>
              <a:rPr lang="en" sz="1200"/>
              <a:t>, and do better outreach so that </a:t>
            </a:r>
            <a:r>
              <a:rPr b="1" lang="en" sz="1200"/>
              <a:t>everybody’s aware of what’s going on</a:t>
            </a:r>
            <a:r>
              <a:rPr lang="en" sz="1200"/>
              <a:t>. This is very, very important for the future of the board.”</a:t>
            </a:r>
          </a:p>
          <a:p>
            <a:pPr lvl="0" rtl="0">
              <a:spcBef>
                <a:spcPts val="0"/>
              </a:spcBef>
              <a:buNone/>
            </a:pPr>
            <a:r>
              <a:t/>
            </a:r>
            <a:endParaRPr sz="600"/>
          </a:p>
          <a:p>
            <a:pPr lvl="0" rtl="0">
              <a:spcBef>
                <a:spcPts val="0"/>
              </a:spcBef>
              <a:buNone/>
            </a:pPr>
            <a:r>
              <a:rPr lang="en" sz="1200"/>
              <a:t>Another top priority, said Berthet, is board’s ongoing commitment to help ensure the scope and purpose of </a:t>
            </a:r>
            <a:r>
              <a:rPr b="1" lang="en" sz="1200"/>
              <a:t>new construction is in synch with the surrounding area</a:t>
            </a:r>
            <a:r>
              <a:rPr lang="en" sz="1200"/>
              <a:t>.</a:t>
            </a:r>
          </a:p>
          <a:p>
            <a:pPr lvl="0" rtl="0">
              <a:spcBef>
                <a:spcPts val="0"/>
              </a:spcBef>
              <a:buNone/>
            </a:pPr>
            <a:r>
              <a:t/>
            </a:r>
            <a:endParaRPr sz="600"/>
          </a:p>
          <a:p>
            <a:pPr lvl="0" rtl="0">
              <a:spcBef>
                <a:spcPts val="0"/>
              </a:spcBef>
              <a:buNone/>
            </a:pPr>
            <a:r>
              <a:rPr lang="en" sz="1200"/>
              <a:t>“If the development is done in a way where we </a:t>
            </a:r>
            <a:r>
              <a:rPr b="1" lang="en" sz="1200"/>
              <a:t>keep diversity </a:t>
            </a:r>
            <a:r>
              <a:rPr lang="en" sz="1200"/>
              <a:t>and we </a:t>
            </a:r>
            <a:r>
              <a:rPr b="1" lang="en" sz="1200"/>
              <a:t>keep the neighborhood character</a:t>
            </a:r>
            <a:r>
              <a:rPr lang="en" sz="1200"/>
              <a:t>,” she said, “this is not an issue. It’s good news.” If not, “Then that is an issue.” Each new project coming before the board, she asserted, “has to be done in a certain way, to integrate with the neighborhood.”</a:t>
            </a:r>
          </a:p>
          <a:p>
            <a:pPr lvl="0" rtl="0">
              <a:spcBef>
                <a:spcPts val="0"/>
              </a:spcBef>
              <a:buNone/>
            </a:pPr>
            <a:r>
              <a:t/>
            </a:r>
            <a:endParaRPr sz="1200"/>
          </a:p>
          <a:p>
            <a:pPr lvl="0" rtl="0">
              <a:spcBef>
                <a:spcPts val="0"/>
              </a:spcBef>
              <a:buNone/>
            </a:pPr>
            <a:r>
              <a:rPr lang="en" sz="1200"/>
              <a:t>Source: Chelsea Now, 5 Dec 2013, http://bit.ly/1J6qKSK</a:t>
            </a:r>
          </a:p>
          <a:p>
            <a:pPr lvl="0" rtl="0">
              <a:spcBef>
                <a:spcPts val="0"/>
              </a:spcBef>
              <a:buNone/>
            </a:pPr>
            <a:r>
              <a:t/>
            </a:r>
            <a:endParaRPr i="1" sz="1200"/>
          </a:p>
        </p:txBody>
      </p:sp>
      <p:pic>
        <p:nvPicPr>
          <p:cNvPr id="97" name="Shape 97"/>
          <p:cNvPicPr preferRelativeResize="0"/>
          <p:nvPr/>
        </p:nvPicPr>
        <p:blipFill>
          <a:blip r:embed="rId3">
            <a:alphaModFix/>
          </a:blip>
          <a:stretch>
            <a:fillRect/>
          </a:stretch>
        </p:blipFill>
        <p:spPr>
          <a:xfrm>
            <a:off x="304800" y="1766666"/>
            <a:ext cx="2911725" cy="19411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118652" y="5115966"/>
            <a:ext cx="3498600" cy="963299"/>
          </a:xfrm>
          <a:prstGeom prst="rect">
            <a:avLst/>
          </a:prstGeom>
        </p:spPr>
        <p:txBody>
          <a:bodyPr anchorCtr="0" anchor="t" bIns="91425" lIns="91425" rIns="91425" tIns="91425">
            <a:noAutofit/>
          </a:bodyPr>
          <a:lstStyle/>
          <a:p>
            <a:pPr lvl="0" rtl="0">
              <a:spcBef>
                <a:spcPts val="0"/>
              </a:spcBef>
              <a:buNone/>
            </a:pPr>
            <a:r>
              <a:rPr b="1" lang="en" sz="1200"/>
              <a:t>Manhattan Borough President </a:t>
            </a:r>
            <a:br>
              <a:rPr b="1" lang="en" sz="1200"/>
            </a:br>
            <a:r>
              <a:rPr b="1" lang="en" sz="1200"/>
              <a:t>Gale A. Brewer &amp; 2014’s CUNY Service Interns</a:t>
            </a:r>
          </a:p>
          <a:p>
            <a:pPr lvl="0" rtl="0">
              <a:spcBef>
                <a:spcPts val="0"/>
              </a:spcBef>
              <a:buNone/>
            </a:pPr>
            <a:r>
              <a:t/>
            </a:r>
            <a:endParaRPr b="1" sz="1200"/>
          </a:p>
          <a:p>
            <a:pPr lvl="0" rtl="0">
              <a:spcBef>
                <a:spcPts val="0"/>
              </a:spcBef>
              <a:buNone/>
            </a:pPr>
            <a:r>
              <a:rPr lang="en" sz="1000"/>
              <a:t>Source: http://bit.ly/1JKdoR2</a:t>
            </a:r>
          </a:p>
        </p:txBody>
      </p:sp>
      <p:sp>
        <p:nvSpPr>
          <p:cNvPr id="103" name="Shape 103"/>
          <p:cNvSpPr txBox="1"/>
          <p:nvPr>
            <p:ph type="title"/>
          </p:nvPr>
        </p:nvSpPr>
        <p:spPr>
          <a:xfrm>
            <a:off x="245025" y="173033"/>
            <a:ext cx="8441699" cy="1143299"/>
          </a:xfrm>
          <a:prstGeom prst="rect">
            <a:avLst/>
          </a:prstGeom>
        </p:spPr>
        <p:txBody>
          <a:bodyPr anchorCtr="0" anchor="ctr" bIns="91425" lIns="91425" rIns="91425" tIns="91425">
            <a:noAutofit/>
          </a:bodyPr>
          <a:lstStyle/>
          <a:p>
            <a:pPr lvl="0" rtl="0">
              <a:spcBef>
                <a:spcPts val="0"/>
              </a:spcBef>
              <a:buNone/>
            </a:pPr>
            <a:r>
              <a:rPr lang="en"/>
              <a:t>Last year’s </a:t>
            </a:r>
          </a:p>
          <a:p>
            <a:pPr lvl="0" rtl="0">
              <a:spcBef>
                <a:spcPts val="0"/>
              </a:spcBef>
              <a:buNone/>
            </a:pPr>
            <a:r>
              <a:rPr lang="en"/>
              <a:t>CUNY Service Corp Fellows</a:t>
            </a:r>
          </a:p>
        </p:txBody>
      </p:sp>
      <p:sp>
        <p:nvSpPr>
          <p:cNvPr id="104" name="Shape 104"/>
          <p:cNvSpPr txBox="1"/>
          <p:nvPr>
            <p:ph idx="2" type="body"/>
          </p:nvPr>
        </p:nvSpPr>
        <p:spPr>
          <a:xfrm>
            <a:off x="3805425" y="1691300"/>
            <a:ext cx="5210999" cy="5042399"/>
          </a:xfrm>
          <a:prstGeom prst="rect">
            <a:avLst/>
          </a:prstGeom>
        </p:spPr>
        <p:txBody>
          <a:bodyPr anchorCtr="0" anchor="t" bIns="91425" lIns="91425" rIns="91425" tIns="91425">
            <a:noAutofit/>
          </a:bodyPr>
          <a:lstStyle/>
          <a:p>
            <a:pPr lvl="0" rtl="0">
              <a:spcBef>
                <a:spcPts val="0"/>
              </a:spcBef>
              <a:buNone/>
            </a:pPr>
            <a:r>
              <a:rPr lang="en" sz="1200"/>
              <a:t>"</a:t>
            </a:r>
            <a:r>
              <a:rPr b="1" lang="en" sz="1200"/>
              <a:t>The wealth of city data available online needs to be made usable</a:t>
            </a:r>
            <a:r>
              <a:rPr lang="en" sz="1200"/>
              <a:t>," said Brewer.</a:t>
            </a:r>
            <a:r>
              <a:rPr lang="en" sz="600"/>
              <a:t> </a:t>
            </a:r>
            <a:r>
              <a:rPr lang="en" sz="1200"/>
              <a:t>Once the students are trained, they will work with Manhattan's community boards in solving neighborhood problems…</a:t>
            </a:r>
          </a:p>
          <a:p>
            <a:pPr lvl="0" rtl="0">
              <a:spcBef>
                <a:spcPts val="0"/>
              </a:spcBef>
              <a:buNone/>
            </a:pPr>
            <a:r>
              <a:t/>
            </a:r>
            <a:endParaRPr sz="600"/>
          </a:p>
          <a:p>
            <a:pPr lvl="0" rtl="0">
              <a:spcBef>
                <a:spcPts val="0"/>
              </a:spcBef>
              <a:buClr>
                <a:schemeClr val="dk1"/>
              </a:buClr>
              <a:buSzPct val="91666"/>
              <a:buFont typeface="Arial"/>
              <a:buNone/>
            </a:pPr>
            <a:r>
              <a:rPr lang="en" sz="1200"/>
              <a:t>Brewer also sees the initiative as a </a:t>
            </a:r>
            <a:r>
              <a:rPr b="1" lang="en" sz="1200"/>
              <a:t>great way for the students involved to gain a foothold in what is an emerging industry</a:t>
            </a:r>
            <a:r>
              <a:rPr lang="en" sz="1200"/>
              <a:t>. Tech jobs are now necessary and available in virtually every industry, and open data is projected to bring in three to five trillion dollars in economic value annually across seven sectors, according to an October 2013 study conducted by McKinsey &amp; Company.</a:t>
            </a:r>
          </a:p>
          <a:p>
            <a:pPr lvl="0" rtl="0">
              <a:spcBef>
                <a:spcPts val="0"/>
              </a:spcBef>
              <a:buClr>
                <a:schemeClr val="dk1"/>
              </a:buClr>
              <a:buFont typeface="Arial"/>
              <a:buNone/>
            </a:pPr>
            <a:r>
              <a:t/>
            </a:r>
            <a:endParaRPr sz="600"/>
          </a:p>
          <a:p>
            <a:pPr lvl="0" rtl="0">
              <a:spcBef>
                <a:spcPts val="0"/>
              </a:spcBef>
              <a:buNone/>
            </a:pPr>
            <a:r>
              <a:rPr lang="en" sz="1200"/>
              <a:t>"My vision is that </a:t>
            </a:r>
            <a:r>
              <a:rPr b="1" lang="en" sz="1200"/>
              <a:t>these service corps members will have the tools for a new career in civic technology</a:t>
            </a:r>
            <a:r>
              <a:rPr lang="en" sz="1200"/>
              <a:t>," Brewer said. "I feel very proud to be able to train them in a topic that I think will be good for their careers."</a:t>
            </a:r>
          </a:p>
          <a:p>
            <a:pPr lvl="0" rtl="0">
              <a:spcBef>
                <a:spcPts val="0"/>
              </a:spcBef>
              <a:buNone/>
            </a:pPr>
            <a:r>
              <a:t/>
            </a:r>
            <a:endParaRPr sz="1200"/>
          </a:p>
          <a:p>
            <a:pPr lvl="0" rtl="0">
              <a:spcBef>
                <a:spcPts val="0"/>
              </a:spcBef>
              <a:buNone/>
            </a:pPr>
            <a:r>
              <a:rPr lang="en" sz="1200"/>
              <a:t>Source: Gotham Gazette, 15 Sep 2014, http://bit.ly/1IICEpR</a:t>
            </a:r>
          </a:p>
          <a:p>
            <a:pPr lvl="0" rtl="0">
              <a:spcBef>
                <a:spcPts val="0"/>
              </a:spcBef>
              <a:buNone/>
            </a:pPr>
            <a:r>
              <a:t/>
            </a:r>
            <a:endParaRPr i="1" sz="1200"/>
          </a:p>
        </p:txBody>
      </p:sp>
      <p:pic>
        <p:nvPicPr>
          <p:cNvPr id="105" name="Shape 105"/>
          <p:cNvPicPr preferRelativeResize="0"/>
          <p:nvPr/>
        </p:nvPicPr>
        <p:blipFill rotWithShape="1">
          <a:blip r:embed="rId3">
            <a:alphaModFix/>
          </a:blip>
          <a:srcRect b="4374" l="0" r="0" t="8479"/>
          <a:stretch/>
        </p:blipFill>
        <p:spPr>
          <a:xfrm>
            <a:off x="245025" y="1835066"/>
            <a:ext cx="3448525" cy="306533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231082" y="2086066"/>
            <a:ext cx="1196724" cy="1196699"/>
          </a:xfrm>
          <a:prstGeom prst="rect">
            <a:avLst/>
          </a:prstGeom>
          <a:noFill/>
          <a:ln>
            <a:noFill/>
          </a:ln>
        </p:spPr>
      </p:pic>
      <p:pic>
        <p:nvPicPr>
          <p:cNvPr id="111" name="Shape 111"/>
          <p:cNvPicPr preferRelativeResize="0"/>
          <p:nvPr/>
        </p:nvPicPr>
        <p:blipFill>
          <a:blip r:embed="rId4">
            <a:alphaModFix/>
          </a:blip>
          <a:stretch>
            <a:fillRect/>
          </a:stretch>
        </p:blipFill>
        <p:spPr>
          <a:xfrm>
            <a:off x="75512" y="4349900"/>
            <a:ext cx="1507850" cy="1507850"/>
          </a:xfrm>
          <a:prstGeom prst="rect">
            <a:avLst/>
          </a:prstGeom>
          <a:noFill/>
          <a:ln>
            <a:noFill/>
          </a:ln>
        </p:spPr>
      </p:pic>
      <p:sp>
        <p:nvSpPr>
          <p:cNvPr id="112" name="Shape 112"/>
          <p:cNvSpPr txBox="1"/>
          <p:nvPr>
            <p:ph type="title"/>
          </p:nvPr>
        </p:nvSpPr>
        <p:spPr>
          <a:xfrm>
            <a:off x="457200" y="274637"/>
            <a:ext cx="8229600" cy="1143299"/>
          </a:xfrm>
          <a:prstGeom prst="rect">
            <a:avLst/>
          </a:prstGeom>
        </p:spPr>
        <p:txBody>
          <a:bodyPr anchorCtr="0" anchor="ctr" bIns="91425" lIns="91425" rIns="91425" tIns="91425">
            <a:noAutofit/>
          </a:bodyPr>
          <a:lstStyle/>
          <a:p>
            <a:pPr lvl="0" rtl="0">
              <a:spcBef>
                <a:spcPts val="0"/>
              </a:spcBef>
              <a:buNone/>
            </a:pPr>
            <a:r>
              <a:rPr lang="en" sz="3000"/>
              <a:t>Next challenge</a:t>
            </a:r>
          </a:p>
        </p:txBody>
      </p:sp>
      <p:sp>
        <p:nvSpPr>
          <p:cNvPr id="113" name="Shape 113"/>
          <p:cNvSpPr txBox="1"/>
          <p:nvPr/>
        </p:nvSpPr>
        <p:spPr>
          <a:xfrm>
            <a:off x="1888150" y="1839133"/>
            <a:ext cx="7112099" cy="4836900"/>
          </a:xfrm>
          <a:prstGeom prst="rect">
            <a:avLst/>
          </a:prstGeom>
          <a:noFill/>
          <a:ln>
            <a:noFill/>
          </a:ln>
        </p:spPr>
        <p:txBody>
          <a:bodyPr anchorCtr="0" anchor="t" bIns="91425" lIns="91425" rIns="91425" tIns="91425">
            <a:noAutofit/>
          </a:bodyPr>
          <a:lstStyle/>
          <a:p>
            <a:pPr lvl="0" rtl="0">
              <a:spcBef>
                <a:spcPts val="0"/>
              </a:spcBef>
              <a:buNone/>
            </a:pPr>
            <a:r>
              <a:rPr lang="en" sz="2400"/>
              <a:t>Build a program to educate and empower a new generation of leaders.</a:t>
            </a:r>
          </a:p>
          <a:p>
            <a:pPr lvl="0" rtl="0">
              <a:spcBef>
                <a:spcPts val="0"/>
              </a:spcBef>
              <a:buNone/>
            </a:pPr>
            <a:r>
              <a:t/>
            </a:r>
            <a:endParaRPr sz="2400"/>
          </a:p>
          <a:p>
            <a:pPr indent="-381000" lvl="0" marL="457200" rtl="0">
              <a:spcBef>
                <a:spcPts val="0"/>
              </a:spcBef>
              <a:buSzPct val="100000"/>
              <a:buChar char="●"/>
            </a:pPr>
            <a:r>
              <a:rPr lang="en" sz="2400"/>
              <a:t>Connect new people to the civic technology ecosystem.</a:t>
            </a:r>
          </a:p>
          <a:p>
            <a:pPr indent="-381000" lvl="0" marL="457200" rtl="0">
              <a:spcBef>
                <a:spcPts val="0"/>
              </a:spcBef>
              <a:buSzPct val="100000"/>
              <a:buChar char="●"/>
            </a:pPr>
            <a:r>
              <a:rPr lang="en" sz="2400"/>
              <a:t>Learn what problems community boards face.</a:t>
            </a:r>
          </a:p>
          <a:p>
            <a:pPr indent="-381000" lvl="0" marL="457200" rtl="0">
              <a:spcBef>
                <a:spcPts val="0"/>
              </a:spcBef>
              <a:buSzPct val="100000"/>
              <a:buChar char="●"/>
            </a:pPr>
            <a:r>
              <a:rPr lang="en" sz="2400"/>
              <a:t>Innovate classes and share best practices.</a:t>
            </a:r>
          </a:p>
          <a:p>
            <a:pPr indent="-381000" lvl="0" marL="457200" rtl="0">
              <a:spcBef>
                <a:spcPts val="0"/>
              </a:spcBef>
              <a:buSzPct val="100000"/>
              <a:buChar char="●"/>
            </a:pPr>
            <a:r>
              <a:rPr lang="en" sz="2400"/>
              <a:t>Collaborate to solve real world problems all New Yorkers face.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