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8" r:id="rId2"/>
    <p:sldId id="816" r:id="rId3"/>
    <p:sldId id="417" r:id="rId4"/>
    <p:sldId id="366" r:id="rId5"/>
    <p:sldId id="367" r:id="rId6"/>
    <p:sldId id="368" r:id="rId7"/>
    <p:sldId id="817" r:id="rId8"/>
    <p:sldId id="374" r:id="rId9"/>
    <p:sldId id="383" r:id="rId10"/>
    <p:sldId id="818" r:id="rId11"/>
    <p:sldId id="389" r:id="rId12"/>
    <p:sldId id="386" r:id="rId13"/>
    <p:sldId id="385" r:id="rId14"/>
    <p:sldId id="388" r:id="rId15"/>
    <p:sldId id="390" r:id="rId16"/>
    <p:sldId id="458" r:id="rId17"/>
    <p:sldId id="362" r:id="rId18"/>
    <p:sldId id="819" r:id="rId19"/>
    <p:sldId id="820" r:id="rId20"/>
    <p:sldId id="821" r:id="rId21"/>
    <p:sldId id="822" r:id="rId22"/>
    <p:sldId id="45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36"/>
    <p:restoredTop sz="93525"/>
  </p:normalViewPr>
  <p:slideViewPr>
    <p:cSldViewPr snapToGrid="0" snapToObjects="1">
      <p:cViewPr varScale="1">
        <p:scale>
          <a:sx n="88" d="100"/>
          <a:sy n="88" d="100"/>
        </p:scale>
        <p:origin x="1928" y="192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120"/>
    </p:cViewPr>
  </p:sorterViewPr>
  <p:notesViewPr>
    <p:cSldViewPr snapToGrid="0" snapToObjects="1">
      <p:cViewPr varScale="1">
        <p:scale>
          <a:sx n="56" d="100"/>
          <a:sy n="56" d="100"/>
        </p:scale>
        <p:origin x="260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0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styles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3"/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4"/>
            <a:r>
              <a:rPr lang="es-ES" dirty="0" err="1"/>
              <a:t>Fifth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B0D8ED-8165-084E-B954-546A42C9E6B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6124339"/>
            <a:ext cx="1152128" cy="60111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D78C24D-EA76-4F4F-83DA-8428F496EF1E}"/>
              </a:ext>
            </a:extLst>
          </p:cNvPr>
          <p:cNvSpPr/>
          <p:nvPr userDrawn="1"/>
        </p:nvSpPr>
        <p:spPr>
          <a:xfrm>
            <a:off x="1686393" y="6424894"/>
            <a:ext cx="7457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kern="1200" dirty="0">
                <a:solidFill>
                  <a:schemeClr val="tx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Curso Introducción al  Análisis de datos con R para la acuicultura | Dr. José Gallardo</a:t>
            </a:r>
            <a:endParaRPr lang="es-ES_tradnl" sz="1400" kern="1200" dirty="0">
              <a:solidFill>
                <a:schemeClr val="tx1">
                  <a:lumMod val="10000"/>
                </a:schemeClr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17-18180-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-res.com/articles/feature/m433p001.pdf" TargetMode="External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hyperlink" Target="https://www.int-res.com/articles/feature/m433p001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AF1D53-6BA9-8645-8796-52CAC27A8A5C}"/>
              </a:ext>
            </a:extLst>
          </p:cNvPr>
          <p:cNvSpPr/>
          <p:nvPr/>
        </p:nvSpPr>
        <p:spPr>
          <a:xfrm>
            <a:off x="1583668" y="3645024"/>
            <a:ext cx="63727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Times New Roman" charset="0"/>
              </a:rPr>
              <a:t>CLASE 14</a:t>
            </a:r>
          </a:p>
          <a:p>
            <a:pPr algn="ctr"/>
            <a:r>
              <a:rPr lang="es-ES_tradnl" sz="28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Times New Roman" charset="0"/>
              </a:rPr>
              <a:t>ANÁLISIS DE SOBREVIVENCIA</a:t>
            </a:r>
          </a:p>
          <a:p>
            <a:pPr algn="ctr"/>
            <a:r>
              <a:rPr lang="es-ES_tradnl" sz="28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Times New Roman" charset="0"/>
              </a:rPr>
              <a:t>Dr. José Gallardo</a:t>
            </a:r>
            <a:endParaRPr lang="en-US" sz="2800" dirty="0">
              <a:solidFill>
                <a:schemeClr val="bg1"/>
              </a:solidFill>
              <a:latin typeface="Calibri" charset="0"/>
              <a:ea typeface="ＭＳ Ｐゴシック" charset="-128"/>
              <a:cs typeface="Times New Roman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90D1C6B-F407-9A49-BBBF-F2AB0AF6C838}"/>
              </a:ext>
            </a:extLst>
          </p:cNvPr>
          <p:cNvSpPr/>
          <p:nvPr/>
        </p:nvSpPr>
        <p:spPr>
          <a:xfrm>
            <a:off x="1475656" y="1700808"/>
            <a:ext cx="61206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2800" b="1" dirty="0">
              <a:latin typeface="Calibri"/>
              <a:ea typeface="MS PGothic" charset="0"/>
              <a:cs typeface="Calibri"/>
            </a:endParaRPr>
          </a:p>
          <a:p>
            <a:pPr algn="ctr"/>
            <a:r>
              <a:rPr lang="en-US" sz="2800" i="1" dirty="0" err="1">
                <a:latin typeface="Calibri" charset="0"/>
                <a:ea typeface="Calibri" charset="0"/>
                <a:cs typeface="Calibri" charset="0"/>
              </a:rPr>
              <a:t>Clase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 1</a:t>
            </a:r>
            <a:r>
              <a:rPr lang="es-ES" sz="2800" i="1" dirty="0">
                <a:latin typeface="Calibri" charset="0"/>
                <a:ea typeface="Calibri" charset="0"/>
                <a:cs typeface="Calibri" charset="0"/>
              </a:rPr>
              <a:t>1 </a:t>
            </a:r>
            <a:r>
              <a:rPr lang="mr-IN" sz="2800" i="1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s-ES" sz="2800" i="1" dirty="0">
                <a:latin typeface="Calibri" charset="0"/>
                <a:ea typeface="Calibri" charset="0"/>
                <a:cs typeface="Calibri" charset="0"/>
              </a:rPr>
              <a:t> Análisis de sobrevivencia</a:t>
            </a:r>
          </a:p>
          <a:p>
            <a:pPr algn="ctr"/>
            <a:endParaRPr lang="es-ES" sz="2800" i="1" dirty="0"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s-ES" sz="2800" i="1" dirty="0">
                <a:latin typeface="Calibri" charset="0"/>
                <a:ea typeface="Calibri" charset="0"/>
                <a:cs typeface="Calibri" charset="0"/>
              </a:rPr>
              <a:t>Dr. José Gallardo</a:t>
            </a:r>
          </a:p>
          <a:p>
            <a:pPr algn="ctr"/>
            <a:endParaRPr lang="es-ES" sz="2800" b="1" dirty="0">
              <a:latin typeface="Calibri"/>
              <a:ea typeface="MS PGothic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2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1208238" y="267132"/>
            <a:ext cx="6869629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Probabilidad de sobrevivir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04467"/>
              </p:ext>
            </p:extLst>
          </p:nvPr>
        </p:nvGraphicFramePr>
        <p:xfrm>
          <a:off x="4516053" y="1298392"/>
          <a:ext cx="4291898" cy="3197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267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Probabilidad de sobrevivir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Probabilidad</a:t>
                      </a:r>
                    </a:p>
                    <a:p>
                      <a:pPr algn="ctr"/>
                      <a:r>
                        <a:rPr lang="es-ES" dirty="0"/>
                        <a:t>acumulada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5/5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74552"/>
              </p:ext>
            </p:extLst>
          </p:nvPr>
        </p:nvGraphicFramePr>
        <p:xfrm>
          <a:off x="4516053" y="1227667"/>
          <a:ext cx="4291898" cy="356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267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Probabilidad de sobrevivir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Estimador</a:t>
                      </a:r>
                    </a:p>
                    <a:p>
                      <a:pPr algn="ctr"/>
                      <a:r>
                        <a:rPr lang="es-ES" dirty="0"/>
                        <a:t>K-M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5/5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4/6 = 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5/6 = 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4/5 = 0,80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0,43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3/4 = 0,75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2" name="Imagen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313" y="5001620"/>
            <a:ext cx="2713567" cy="966903"/>
          </a:xfrm>
          <a:prstGeom prst="rect">
            <a:avLst/>
          </a:prstGeom>
        </p:spPr>
      </p:pic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B75EB55-F245-AA49-A0C9-A04E4FB27DE9}"/>
              </a:ext>
            </a:extLst>
          </p:cNvPr>
          <p:cNvCxnSpPr/>
          <p:nvPr/>
        </p:nvCxnSpPr>
        <p:spPr>
          <a:xfrm flipH="1">
            <a:off x="588017" y="1202444"/>
            <a:ext cx="16076" cy="422392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D024A61-AE18-1948-9CC4-49C844432433}"/>
              </a:ext>
            </a:extLst>
          </p:cNvPr>
          <p:cNvCxnSpPr/>
          <p:nvPr/>
        </p:nvCxnSpPr>
        <p:spPr>
          <a:xfrm flipH="1">
            <a:off x="579647" y="5418014"/>
            <a:ext cx="3320309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6022FF6-FC7E-134F-82C6-F5FB9A0C63BD}"/>
              </a:ext>
            </a:extLst>
          </p:cNvPr>
          <p:cNvCxnSpPr/>
          <p:nvPr/>
        </p:nvCxnSpPr>
        <p:spPr>
          <a:xfrm flipH="1">
            <a:off x="1094119" y="1202444"/>
            <a:ext cx="16076" cy="422392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06A016A-1894-DA43-9A60-042975D18FEE}"/>
              </a:ext>
            </a:extLst>
          </p:cNvPr>
          <p:cNvCxnSpPr/>
          <p:nvPr/>
        </p:nvCxnSpPr>
        <p:spPr>
          <a:xfrm>
            <a:off x="1616289" y="1202444"/>
            <a:ext cx="1" cy="421557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BCD0E88-6DA3-F949-B542-2CCFFEB3016D}"/>
              </a:ext>
            </a:extLst>
          </p:cNvPr>
          <p:cNvCxnSpPr/>
          <p:nvPr/>
        </p:nvCxnSpPr>
        <p:spPr>
          <a:xfrm>
            <a:off x="2178984" y="1202444"/>
            <a:ext cx="1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8608B-18DC-B543-9D8E-0459980DD399}"/>
              </a:ext>
            </a:extLst>
          </p:cNvPr>
          <p:cNvCxnSpPr/>
          <p:nvPr/>
        </p:nvCxnSpPr>
        <p:spPr>
          <a:xfrm>
            <a:off x="2701155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8F80729-3156-E24C-B961-5D8479B3A587}"/>
              </a:ext>
            </a:extLst>
          </p:cNvPr>
          <p:cNvCxnSpPr/>
          <p:nvPr/>
        </p:nvCxnSpPr>
        <p:spPr>
          <a:xfrm flipH="1">
            <a:off x="3207957" y="1202444"/>
            <a:ext cx="16076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C626365C-01A1-944C-8AC0-C7173591EA70}"/>
              </a:ext>
            </a:extLst>
          </p:cNvPr>
          <p:cNvCxnSpPr/>
          <p:nvPr/>
        </p:nvCxnSpPr>
        <p:spPr>
          <a:xfrm>
            <a:off x="3730127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31DA7189-9937-0A49-BA4A-698655B44C79}"/>
              </a:ext>
            </a:extLst>
          </p:cNvPr>
          <p:cNvSpPr/>
          <p:nvPr/>
        </p:nvSpPr>
        <p:spPr>
          <a:xfrm>
            <a:off x="570675" y="5485072"/>
            <a:ext cx="3805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10      20 	    30      40     50      60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36832E3-F432-C741-B3F9-2654F65073BC}"/>
              </a:ext>
            </a:extLst>
          </p:cNvPr>
          <p:cNvSpPr/>
          <p:nvPr/>
        </p:nvSpPr>
        <p:spPr>
          <a:xfrm>
            <a:off x="177084" y="1202444"/>
            <a:ext cx="30166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1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2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3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4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5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6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7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8</a:t>
            </a: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0C7D7EEC-BFC9-8245-857F-8CF234AE8D64}"/>
              </a:ext>
            </a:extLst>
          </p:cNvPr>
          <p:cNvCxnSpPr>
            <a:cxnSpLocks/>
          </p:cNvCxnSpPr>
          <p:nvPr/>
        </p:nvCxnSpPr>
        <p:spPr>
          <a:xfrm>
            <a:off x="604093" y="1318892"/>
            <a:ext cx="2097062" cy="451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B61CBF50-63B9-D844-93BF-30D9E2621B1B}"/>
              </a:ext>
            </a:extLst>
          </p:cNvPr>
          <p:cNvCxnSpPr/>
          <p:nvPr/>
        </p:nvCxnSpPr>
        <p:spPr>
          <a:xfrm flipV="1">
            <a:off x="588017" y="5206650"/>
            <a:ext cx="506102" cy="12422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D91230C2-1938-774B-BBC1-8FCA5C9F2B32}"/>
              </a:ext>
            </a:extLst>
          </p:cNvPr>
          <p:cNvCxnSpPr>
            <a:cxnSpLocks/>
          </p:cNvCxnSpPr>
          <p:nvPr/>
        </p:nvCxnSpPr>
        <p:spPr>
          <a:xfrm>
            <a:off x="588017" y="4713554"/>
            <a:ext cx="1590967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49C7DBD-4FAE-9345-B23F-6807746A9885}"/>
              </a:ext>
            </a:extLst>
          </p:cNvPr>
          <p:cNvCxnSpPr/>
          <p:nvPr/>
        </p:nvCxnSpPr>
        <p:spPr>
          <a:xfrm flipV="1">
            <a:off x="1616289" y="4149428"/>
            <a:ext cx="2113839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29060384-9DA4-E841-B40E-63B311057E54}"/>
              </a:ext>
            </a:extLst>
          </p:cNvPr>
          <p:cNvCxnSpPr/>
          <p:nvPr/>
        </p:nvCxnSpPr>
        <p:spPr>
          <a:xfrm>
            <a:off x="604093" y="3593657"/>
            <a:ext cx="3126034" cy="0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E2FDA9F2-7A44-8F44-859C-F8501A98B495}"/>
              </a:ext>
            </a:extLst>
          </p:cNvPr>
          <p:cNvCxnSpPr/>
          <p:nvPr/>
        </p:nvCxnSpPr>
        <p:spPr>
          <a:xfrm flipV="1">
            <a:off x="1616290" y="2962913"/>
            <a:ext cx="2113837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6D782393-5192-DF44-9045-98B3473341D7}"/>
              </a:ext>
            </a:extLst>
          </p:cNvPr>
          <p:cNvCxnSpPr>
            <a:cxnSpLocks/>
          </p:cNvCxnSpPr>
          <p:nvPr/>
        </p:nvCxnSpPr>
        <p:spPr>
          <a:xfrm>
            <a:off x="652935" y="2490696"/>
            <a:ext cx="457260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FEC790E-6335-B046-A77B-9D4D8570941A}"/>
              </a:ext>
            </a:extLst>
          </p:cNvPr>
          <p:cNvCxnSpPr>
            <a:cxnSpLocks/>
          </p:cNvCxnSpPr>
          <p:nvPr/>
        </p:nvCxnSpPr>
        <p:spPr>
          <a:xfrm>
            <a:off x="1110195" y="1955926"/>
            <a:ext cx="542419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3DC8E86-60BF-4244-A0A1-06AC849D6AE2}"/>
              </a:ext>
            </a:extLst>
          </p:cNvPr>
          <p:cNvSpPr txBox="1"/>
          <p:nvPr/>
        </p:nvSpPr>
        <p:spPr>
          <a:xfrm>
            <a:off x="2585043" y="1042769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E27EF12E-A783-BA40-8F1F-815D51988630}"/>
              </a:ext>
            </a:extLst>
          </p:cNvPr>
          <p:cNvSpPr txBox="1"/>
          <p:nvPr/>
        </p:nvSpPr>
        <p:spPr>
          <a:xfrm>
            <a:off x="1482723" y="170178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AA85A70-CD45-4B4F-8929-157F3BE29079}"/>
              </a:ext>
            </a:extLst>
          </p:cNvPr>
          <p:cNvSpPr txBox="1"/>
          <p:nvPr/>
        </p:nvSpPr>
        <p:spPr>
          <a:xfrm>
            <a:off x="934646" y="2238756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B5D0542-8FCE-7646-AC93-F64716BBF7B9}"/>
              </a:ext>
            </a:extLst>
          </p:cNvPr>
          <p:cNvSpPr txBox="1"/>
          <p:nvPr/>
        </p:nvSpPr>
        <p:spPr>
          <a:xfrm>
            <a:off x="2030727" y="4450023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DBA2128-33DB-DC42-960F-95E827D96667}"/>
              </a:ext>
            </a:extLst>
          </p:cNvPr>
          <p:cNvSpPr txBox="1"/>
          <p:nvPr/>
        </p:nvSpPr>
        <p:spPr>
          <a:xfrm>
            <a:off x="941772" y="4935937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1477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48749582-6151-1240-9B7E-C0ADFC0A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51" y="114918"/>
            <a:ext cx="6869629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Gráfica de probabilidad de sobrevivir (predicción)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rma en L 6">
            <a:extLst>
              <a:ext uri="{FF2B5EF4-FFF2-40B4-BE49-F238E27FC236}">
                <a16:creationId xmlns:a16="http://schemas.microsoft.com/office/drawing/2014/main" id="{9B1BC3EE-36D8-B647-9004-4F3EE9E521CA}"/>
              </a:ext>
            </a:extLst>
          </p:cNvPr>
          <p:cNvSpPr/>
          <p:nvPr/>
        </p:nvSpPr>
        <p:spPr>
          <a:xfrm>
            <a:off x="1128706" y="1668461"/>
            <a:ext cx="5588311" cy="3446464"/>
          </a:xfrm>
          <a:prstGeom prst="corner">
            <a:avLst>
              <a:gd name="adj1" fmla="val 1132"/>
              <a:gd name="adj2" fmla="val 1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17BF038-BF79-C54E-9222-B3892CAA2806}"/>
              </a:ext>
            </a:extLst>
          </p:cNvPr>
          <p:cNvCxnSpPr>
            <a:cxnSpLocks/>
          </p:cNvCxnSpPr>
          <p:nvPr/>
        </p:nvCxnSpPr>
        <p:spPr>
          <a:xfrm>
            <a:off x="1128707" y="1839912"/>
            <a:ext cx="9716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3334FA9-CDE5-A646-BEA1-DACD39451C52}"/>
              </a:ext>
            </a:extLst>
          </p:cNvPr>
          <p:cNvSpPr txBox="1"/>
          <p:nvPr/>
        </p:nvSpPr>
        <p:spPr>
          <a:xfrm>
            <a:off x="1128707" y="5282521"/>
            <a:ext cx="579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0     5	10	20	30	40</a:t>
            </a:r>
            <a:r>
              <a:rPr lang="es-CL"/>
              <a:t>	50          60</a:t>
            </a:r>
            <a:endParaRPr lang="es-CL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C0DD54B-ABA7-1145-A988-EDDE508D828A}"/>
              </a:ext>
            </a:extLst>
          </p:cNvPr>
          <p:cNvCxnSpPr>
            <a:cxnSpLocks/>
          </p:cNvCxnSpPr>
          <p:nvPr/>
        </p:nvCxnSpPr>
        <p:spPr>
          <a:xfrm>
            <a:off x="2100382" y="2800354"/>
            <a:ext cx="957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70715CA-8E65-E946-9C80-8CFC078DD829}"/>
              </a:ext>
            </a:extLst>
          </p:cNvPr>
          <p:cNvCxnSpPr>
            <a:cxnSpLocks/>
          </p:cNvCxnSpPr>
          <p:nvPr/>
        </p:nvCxnSpPr>
        <p:spPr>
          <a:xfrm>
            <a:off x="3057520" y="2801937"/>
            <a:ext cx="46258" cy="24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8EE74A7-6E20-014F-8B4E-B59926E19A93}"/>
              </a:ext>
            </a:extLst>
          </p:cNvPr>
          <p:cNvCxnSpPr>
            <a:cxnSpLocks/>
          </p:cNvCxnSpPr>
          <p:nvPr/>
        </p:nvCxnSpPr>
        <p:spPr>
          <a:xfrm>
            <a:off x="3080649" y="3286978"/>
            <a:ext cx="821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324C98F-1602-BC4E-8428-BB175BE882E0}"/>
              </a:ext>
            </a:extLst>
          </p:cNvPr>
          <p:cNvCxnSpPr>
            <a:cxnSpLocks/>
          </p:cNvCxnSpPr>
          <p:nvPr/>
        </p:nvCxnSpPr>
        <p:spPr>
          <a:xfrm>
            <a:off x="2100382" y="1850895"/>
            <a:ext cx="0" cy="975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96441DA-3328-E446-BF9F-92E47151C7C7}"/>
              </a:ext>
            </a:extLst>
          </p:cNvPr>
          <p:cNvCxnSpPr>
            <a:cxnSpLocks/>
          </p:cNvCxnSpPr>
          <p:nvPr/>
        </p:nvCxnSpPr>
        <p:spPr>
          <a:xfrm>
            <a:off x="3103778" y="2801937"/>
            <a:ext cx="0" cy="493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6950475-4863-5A40-AA51-E977D8C4067A}"/>
              </a:ext>
            </a:extLst>
          </p:cNvPr>
          <p:cNvSpPr/>
          <p:nvPr/>
        </p:nvSpPr>
        <p:spPr>
          <a:xfrm>
            <a:off x="433303" y="2641360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0,66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E9C0337-A37B-314D-A6DA-DB14836D4EB5}"/>
              </a:ext>
            </a:extLst>
          </p:cNvPr>
          <p:cNvSpPr/>
          <p:nvPr/>
        </p:nvSpPr>
        <p:spPr>
          <a:xfrm>
            <a:off x="439995" y="3102312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dirty="0"/>
              <a:t>0,54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65C91C8-D914-0944-8432-BC9939DB0E3C}"/>
              </a:ext>
            </a:extLst>
          </p:cNvPr>
          <p:cNvSpPr/>
          <p:nvPr/>
        </p:nvSpPr>
        <p:spPr>
          <a:xfrm>
            <a:off x="374793" y="1611589"/>
            <a:ext cx="71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1,000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BC511EF-72A7-9045-850A-4890780CC526}"/>
              </a:ext>
            </a:extLst>
          </p:cNvPr>
          <p:cNvSpPr/>
          <p:nvPr/>
        </p:nvSpPr>
        <p:spPr>
          <a:xfrm>
            <a:off x="1006224" y="1258127"/>
            <a:ext cx="263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Probabilidad de sobrevivir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89410"/>
              </p:ext>
            </p:extLst>
          </p:nvPr>
        </p:nvGraphicFramePr>
        <p:xfrm>
          <a:off x="6938182" y="1559062"/>
          <a:ext cx="1793596" cy="3262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74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K-M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0,43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Rectángulo 19">
            <a:extLst>
              <a:ext uri="{FF2B5EF4-FFF2-40B4-BE49-F238E27FC236}">
                <a16:creationId xmlns:a16="http://schemas.microsoft.com/office/drawing/2014/main" id="{5E9C0337-A37B-314D-A6DA-DB14836D4EB5}"/>
              </a:ext>
            </a:extLst>
          </p:cNvPr>
          <p:cNvSpPr/>
          <p:nvPr/>
        </p:nvSpPr>
        <p:spPr>
          <a:xfrm>
            <a:off x="424934" y="3604697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dirty="0"/>
              <a:t>0,43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E9C0337-A37B-314D-A6DA-DB14836D4EB5}"/>
              </a:ext>
            </a:extLst>
          </p:cNvPr>
          <p:cNvSpPr/>
          <p:nvPr/>
        </p:nvSpPr>
        <p:spPr>
          <a:xfrm>
            <a:off x="403330" y="4065649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dirty="0"/>
              <a:t>0,33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96441DA-3328-E446-BF9F-92E47151C7C7}"/>
              </a:ext>
            </a:extLst>
          </p:cNvPr>
          <p:cNvCxnSpPr>
            <a:cxnSpLocks/>
          </p:cNvCxnSpPr>
          <p:nvPr/>
        </p:nvCxnSpPr>
        <p:spPr>
          <a:xfrm>
            <a:off x="3946776" y="3269351"/>
            <a:ext cx="0" cy="493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8EE74A7-6E20-014F-8B4E-B59926E19A93}"/>
              </a:ext>
            </a:extLst>
          </p:cNvPr>
          <p:cNvCxnSpPr>
            <a:cxnSpLocks/>
          </p:cNvCxnSpPr>
          <p:nvPr/>
        </p:nvCxnSpPr>
        <p:spPr>
          <a:xfrm>
            <a:off x="3946776" y="3789011"/>
            <a:ext cx="821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96441DA-3328-E446-BF9F-92E47151C7C7}"/>
              </a:ext>
            </a:extLst>
          </p:cNvPr>
          <p:cNvCxnSpPr>
            <a:cxnSpLocks/>
          </p:cNvCxnSpPr>
          <p:nvPr/>
        </p:nvCxnSpPr>
        <p:spPr>
          <a:xfrm>
            <a:off x="4767873" y="3789011"/>
            <a:ext cx="0" cy="493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8EE74A7-6E20-014F-8B4E-B59926E19A93}"/>
              </a:ext>
            </a:extLst>
          </p:cNvPr>
          <p:cNvCxnSpPr>
            <a:cxnSpLocks/>
          </p:cNvCxnSpPr>
          <p:nvPr/>
        </p:nvCxnSpPr>
        <p:spPr>
          <a:xfrm>
            <a:off x="4767873" y="4282724"/>
            <a:ext cx="1949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3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/>
          </p:cNvSpPr>
          <p:nvPr>
            <p:ph type="title"/>
          </p:nvPr>
        </p:nvSpPr>
        <p:spPr>
          <a:xfrm>
            <a:off x="142875" y="265079"/>
            <a:ext cx="8701087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estadístico no paramétrico</a:t>
            </a:r>
            <a:b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s-E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639" y="3768321"/>
            <a:ext cx="5071323" cy="79327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4F9D85C-8561-804F-AD43-018BC259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39" y="4960492"/>
            <a:ext cx="2425700" cy="673100"/>
          </a:xfrm>
          <a:prstGeom prst="rect">
            <a:avLst/>
          </a:prstGeom>
        </p:spPr>
      </p:pic>
      <p:graphicFrame>
        <p:nvGraphicFramePr>
          <p:cNvPr id="6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96999"/>
              </p:ext>
            </p:extLst>
          </p:nvPr>
        </p:nvGraphicFramePr>
        <p:xfrm>
          <a:off x="1732122" y="1707923"/>
          <a:ext cx="629222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7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4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dirty="0">
                          <a:latin typeface="+mj-lt"/>
                        </a:rPr>
                        <a:t>Grupo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dirty="0">
                          <a:latin typeface="+mj-lt"/>
                        </a:rPr>
                        <a:t>Grupo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dirty="0">
                          <a:latin typeface="+mj-lt"/>
                        </a:rPr>
                        <a:t>Muerte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dirty="0">
                          <a:latin typeface="+mj-lt"/>
                        </a:rPr>
                        <a:t>No muerte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4"/>
          <p:cNvSpPr/>
          <p:nvPr/>
        </p:nvSpPr>
        <p:spPr>
          <a:xfrm>
            <a:off x="538832" y="3538458"/>
            <a:ext cx="287165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400" b="1" dirty="0"/>
              <a:t>Hipótesis</a:t>
            </a:r>
          </a:p>
          <a:p>
            <a:pPr algn="just"/>
            <a:r>
              <a:rPr lang="es-ES_tradnl" sz="2400" b="1" dirty="0"/>
              <a:t>	</a:t>
            </a:r>
            <a:r>
              <a:rPr lang="es-ES_tradnl" sz="2400" dirty="0"/>
              <a:t>H</a:t>
            </a:r>
            <a:r>
              <a:rPr lang="es-ES_tradnl" sz="2400" baseline="-25000" dirty="0"/>
              <a:t>0</a:t>
            </a:r>
            <a:r>
              <a:rPr lang="es-ES_tradnl" sz="2400" dirty="0"/>
              <a:t>: S </a:t>
            </a:r>
            <a:r>
              <a:rPr lang="es-ES_tradnl" sz="2400" baseline="-25000" dirty="0"/>
              <a:t>g1 </a:t>
            </a:r>
            <a:r>
              <a:rPr lang="es-ES_tradnl" sz="2400" dirty="0"/>
              <a:t>= S </a:t>
            </a:r>
            <a:r>
              <a:rPr lang="es-ES_tradnl" sz="2400" baseline="-25000" dirty="0"/>
              <a:t>g2</a:t>
            </a:r>
            <a:endParaRPr lang="es-ES_tradnl" sz="2400" dirty="0"/>
          </a:p>
          <a:p>
            <a:pPr algn="just"/>
            <a:r>
              <a:rPr lang="es-ES_tradnl" sz="2400" dirty="0"/>
              <a:t> 	H</a:t>
            </a:r>
            <a:r>
              <a:rPr lang="es-ES_tradnl" sz="2400" baseline="-25000" dirty="0"/>
              <a:t>1</a:t>
            </a:r>
            <a:r>
              <a:rPr lang="es-ES_tradnl" sz="2400" dirty="0"/>
              <a:t>: S </a:t>
            </a:r>
            <a:r>
              <a:rPr lang="es-ES_tradnl" sz="2400" baseline="-25000" dirty="0"/>
              <a:t>g1</a:t>
            </a:r>
            <a:r>
              <a:rPr lang="es-ES_tradnl" sz="2400" dirty="0"/>
              <a:t> ≠ S </a:t>
            </a:r>
            <a:r>
              <a:rPr lang="es-ES_tradnl" sz="2400" baseline="-25000" dirty="0"/>
              <a:t>g2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02428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301817"/>
            <a:ext cx="8243887" cy="45563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103283" y="6096629"/>
            <a:ext cx="3783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>
                <a:hlinkClick r:id="rId3"/>
              </a:rPr>
              <a:t>https://www.nature.com/articles/s41598-017-18180-6</a:t>
            </a:r>
            <a:r>
              <a:rPr lang="es-ES" sz="1200" b="1" dirty="0"/>
              <a:t>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5F65F9-88D4-7546-A6EF-1F95A962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" y="236873"/>
            <a:ext cx="8515350" cy="87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Estudio de caso 1.</a:t>
            </a:r>
            <a:b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Sobrevivencia a patógenos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47">
            <a:extLst>
              <a:ext uri="{FF2B5EF4-FFF2-40B4-BE49-F238E27FC236}">
                <a16:creationId xmlns:a16="http://schemas.microsoft.com/office/drawing/2014/main" id="{B7F53353-984B-E94F-8991-08A3297A3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225" y="0"/>
            <a:ext cx="1628775" cy="124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31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D9D87D1E-BD0D-5743-9983-0B4D1507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276791"/>
            <a:ext cx="8515350" cy="87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Estudio de caso 2</a:t>
            </a:r>
            <a:b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Análisis de vida media o tiempo de falla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AAC0BD-9853-1446-B901-4D5986826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14" y="2244189"/>
            <a:ext cx="6239658" cy="34889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A0875CE-351C-8B47-B56A-FCC0EAF6712D}"/>
              </a:ext>
            </a:extLst>
          </p:cNvPr>
          <p:cNvSpPr/>
          <p:nvPr/>
        </p:nvSpPr>
        <p:spPr>
          <a:xfrm>
            <a:off x="626794" y="141738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Tiempo de retención de una etiqueta.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E084369-7DB5-3F4F-9CD0-955C0D64C324}"/>
              </a:ext>
            </a:extLst>
          </p:cNvPr>
          <p:cNvSpPr/>
          <p:nvPr/>
        </p:nvSpPr>
        <p:spPr>
          <a:xfrm>
            <a:off x="3400425" y="5872262"/>
            <a:ext cx="5743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>
                <a:hlinkClick r:id="rId3"/>
              </a:rPr>
              <a:t>https://www.int-res.com/articles/feature/m433p001.pdf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181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D9D87D1E-BD0D-5743-9983-0B4D1507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426339"/>
            <a:ext cx="8515350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Retención de etiqueta por tipo de cabezal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E084369-7DB5-3F4F-9CD0-955C0D64C324}"/>
              </a:ext>
            </a:extLst>
          </p:cNvPr>
          <p:cNvSpPr/>
          <p:nvPr/>
        </p:nvSpPr>
        <p:spPr>
          <a:xfrm>
            <a:off x="3400425" y="5872262"/>
            <a:ext cx="5743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>
                <a:hlinkClick r:id="rId2"/>
              </a:rPr>
              <a:t>https://www.int-res.com/articles/feature/m433p001.pdf</a:t>
            </a:r>
            <a:r>
              <a:rPr lang="es-CL" dirty="0"/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C36AAC7-BB8B-7543-B762-7AF044CB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913" y="2103359"/>
            <a:ext cx="5575300" cy="376890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D1F2E46-C013-A54A-972C-7AA76E2FB313}"/>
              </a:ext>
            </a:extLst>
          </p:cNvPr>
          <p:cNvSpPr/>
          <p:nvPr/>
        </p:nvSpPr>
        <p:spPr>
          <a:xfrm>
            <a:off x="2239802" y="1734027"/>
            <a:ext cx="266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Probabilidad de retención</a:t>
            </a:r>
          </a:p>
        </p:txBody>
      </p:sp>
    </p:spTree>
    <p:extLst>
      <p:ext uri="{BB962C8B-B14F-4D97-AF65-F5344CB8AC3E}">
        <p14:creationId xmlns:p14="http://schemas.microsoft.com/office/powerpoint/2010/main" val="268080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61F4003-B568-EC47-A7B1-E6A9EB9F285C}"/>
              </a:ext>
            </a:extLst>
          </p:cNvPr>
          <p:cNvSpPr/>
          <p:nvPr/>
        </p:nvSpPr>
        <p:spPr>
          <a:xfrm>
            <a:off x="2052989" y="2371251"/>
            <a:ext cx="46007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3200" dirty="0"/>
              <a:t>Interpretar resultados</a:t>
            </a:r>
          </a:p>
          <a:p>
            <a:pPr algn="ctr"/>
            <a:r>
              <a:rPr lang="es-ES_tradnl" sz="3200" dirty="0"/>
              <a:t>análisis de sobrevivencia R</a:t>
            </a:r>
          </a:p>
        </p:txBody>
      </p:sp>
    </p:spTree>
    <p:extLst>
      <p:ext uri="{BB962C8B-B14F-4D97-AF65-F5344CB8AC3E}">
        <p14:creationId xmlns:p14="http://schemas.microsoft.com/office/powerpoint/2010/main" val="109843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/>
          </p:cNvSpPr>
          <p:nvPr>
            <p:ph type="title"/>
          </p:nvPr>
        </p:nvSpPr>
        <p:spPr>
          <a:xfrm>
            <a:off x="296333" y="160753"/>
            <a:ext cx="8480778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Librería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survival y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funciones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clave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96333" y="1258838"/>
            <a:ext cx="86501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>
                <a:solidFill>
                  <a:srgbClr val="0000FF"/>
                </a:solidFill>
              </a:rPr>
              <a:t>Surv</a:t>
            </a:r>
            <a:r>
              <a:rPr lang="es-ES" sz="2400" dirty="0">
                <a:solidFill>
                  <a:srgbClr val="0000FF"/>
                </a:solidFill>
              </a:rPr>
              <a:t>() </a:t>
            </a:r>
            <a:r>
              <a:rPr lang="es-ES" sz="2400" dirty="0"/>
              <a:t>{</a:t>
            </a:r>
            <a:r>
              <a:rPr lang="es-ES" sz="2400" dirty="0" err="1"/>
              <a:t>survival</a:t>
            </a:r>
            <a:r>
              <a:rPr lang="es-ES" sz="2400" dirty="0">
                <a:solidFill>
                  <a:srgbClr val="008000"/>
                </a:solidFill>
              </a:rPr>
              <a:t>} # Crea un objeto de supervivencia, normalmente las variables </a:t>
            </a:r>
            <a:r>
              <a:rPr lang="es-ES" sz="2400" dirty="0" err="1">
                <a:solidFill>
                  <a:srgbClr val="008000"/>
                </a:solidFill>
              </a:rPr>
              <a:t>stime</a:t>
            </a:r>
            <a:r>
              <a:rPr lang="es-ES" sz="2400" dirty="0">
                <a:solidFill>
                  <a:srgbClr val="008000"/>
                </a:solidFill>
              </a:rPr>
              <a:t> y status son ambas variables respuesta en una fórmula de modelo lineal.</a:t>
            </a:r>
          </a:p>
          <a:p>
            <a:endParaRPr lang="es-ES" sz="2400" dirty="0">
              <a:solidFill>
                <a:srgbClr val="008000"/>
              </a:solidFill>
            </a:endParaRPr>
          </a:p>
          <a:p>
            <a:r>
              <a:rPr lang="es-ES" sz="2400" dirty="0" err="1">
                <a:solidFill>
                  <a:srgbClr val="0000FF"/>
                </a:solidFill>
              </a:rPr>
              <a:t>Survdiff</a:t>
            </a:r>
            <a:r>
              <a:rPr lang="es-ES" sz="2400" dirty="0">
                <a:solidFill>
                  <a:srgbClr val="0000FF"/>
                </a:solidFill>
              </a:rPr>
              <a:t>()</a:t>
            </a:r>
            <a:r>
              <a:rPr lang="es-ES" sz="2400" dirty="0"/>
              <a:t> {</a:t>
            </a:r>
            <a:r>
              <a:rPr lang="es-ES" sz="2400" dirty="0" err="1"/>
              <a:t>survival</a:t>
            </a:r>
            <a:r>
              <a:rPr lang="es-ES" sz="2400" dirty="0"/>
              <a:t>} </a:t>
            </a:r>
            <a:r>
              <a:rPr lang="es-ES" sz="2400" dirty="0">
                <a:solidFill>
                  <a:srgbClr val="008000"/>
                </a:solidFill>
              </a:rPr>
              <a:t># Permite probar si existen o no diferencias entre dos o más curvas de sobrevivencia</a:t>
            </a:r>
          </a:p>
          <a:p>
            <a:endParaRPr lang="es-ES" sz="2400" dirty="0">
              <a:solidFill>
                <a:srgbClr val="008000"/>
              </a:solidFill>
            </a:endParaRPr>
          </a:p>
          <a:p>
            <a:r>
              <a:rPr lang="es-ES" sz="2400" dirty="0" err="1">
                <a:solidFill>
                  <a:srgbClr val="0000FF"/>
                </a:solidFill>
              </a:rPr>
              <a:t>Survfit</a:t>
            </a:r>
            <a:r>
              <a:rPr lang="es-ES" sz="2400" dirty="0">
                <a:solidFill>
                  <a:srgbClr val="0000FF"/>
                </a:solidFill>
              </a:rPr>
              <a:t>()</a:t>
            </a:r>
            <a:r>
              <a:rPr lang="es-ES" sz="2400" dirty="0"/>
              <a:t> {</a:t>
            </a:r>
            <a:r>
              <a:rPr lang="es-ES" sz="2400" dirty="0" err="1"/>
              <a:t>survival</a:t>
            </a:r>
            <a:r>
              <a:rPr lang="es-ES" sz="2400" dirty="0"/>
              <a:t>} </a:t>
            </a:r>
            <a:r>
              <a:rPr lang="es-ES" sz="2400" dirty="0">
                <a:solidFill>
                  <a:srgbClr val="008000"/>
                </a:solidFill>
              </a:rPr>
              <a:t># </a:t>
            </a:r>
            <a:r>
              <a:rPr lang="es-ES" sz="2400" dirty="0" err="1">
                <a:solidFill>
                  <a:srgbClr val="008000"/>
                </a:solidFill>
              </a:rPr>
              <a:t>Cálcula</a:t>
            </a:r>
            <a:r>
              <a:rPr lang="es-ES" sz="2400" dirty="0">
                <a:solidFill>
                  <a:srgbClr val="008000"/>
                </a:solidFill>
              </a:rPr>
              <a:t> probabilidad de sobrevivencia de Kaplan-</a:t>
            </a:r>
            <a:r>
              <a:rPr lang="es-ES" sz="2400" dirty="0" err="1">
                <a:solidFill>
                  <a:srgbClr val="008000"/>
                </a:solidFill>
              </a:rPr>
              <a:t>Meier</a:t>
            </a:r>
            <a:r>
              <a:rPr lang="es-ES" sz="2400" dirty="0">
                <a:solidFill>
                  <a:srgbClr val="008000"/>
                </a:solidFill>
              </a:rPr>
              <a:t> y otras.</a:t>
            </a:r>
          </a:p>
          <a:p>
            <a:endParaRPr lang="es-ES" sz="2400" dirty="0">
              <a:solidFill>
                <a:srgbClr val="008000"/>
              </a:solidFill>
            </a:endParaRPr>
          </a:p>
          <a:p>
            <a:r>
              <a:rPr lang="es-ES" sz="2400" dirty="0" err="1">
                <a:solidFill>
                  <a:srgbClr val="0000FF"/>
                </a:solidFill>
              </a:rPr>
              <a:t>ggsurvplot</a:t>
            </a:r>
            <a:r>
              <a:rPr lang="es-ES" sz="2400" dirty="0">
                <a:solidFill>
                  <a:srgbClr val="0000FF"/>
                </a:solidFill>
              </a:rPr>
              <a:t>() </a:t>
            </a:r>
            <a:r>
              <a:rPr lang="es-ES" sz="2400" dirty="0"/>
              <a:t>{</a:t>
            </a:r>
            <a:r>
              <a:rPr lang="es-ES" sz="2400" dirty="0" err="1"/>
              <a:t>survminer</a:t>
            </a:r>
            <a:r>
              <a:rPr lang="es-ES" sz="2400" dirty="0"/>
              <a:t>}</a:t>
            </a:r>
            <a:endParaRPr lang="es-ES" sz="2400" dirty="0">
              <a:solidFill>
                <a:srgbClr val="008000"/>
              </a:solidFill>
            </a:endParaRPr>
          </a:p>
          <a:p>
            <a:r>
              <a:rPr lang="es-ES" sz="2400" dirty="0">
                <a:solidFill>
                  <a:srgbClr val="008000"/>
                </a:solidFill>
              </a:rPr>
              <a:t>Permite graficar curvas de sobrevivencia usando ggplot2.</a:t>
            </a:r>
          </a:p>
        </p:txBody>
      </p:sp>
    </p:spTree>
    <p:extLst>
      <p:ext uri="{BB962C8B-B14F-4D97-AF65-F5344CB8AC3E}">
        <p14:creationId xmlns:p14="http://schemas.microsoft.com/office/powerpoint/2010/main" val="3703468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/>
          </p:cNvSpPr>
          <p:nvPr>
            <p:ph type="title"/>
          </p:nvPr>
        </p:nvSpPr>
        <p:spPr>
          <a:xfrm>
            <a:off x="0" y="987224"/>
            <a:ext cx="2679029" cy="143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 </a:t>
            </a:r>
            <a:r>
              <a:rPr lang="es-E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b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3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larv</a:t>
            </a:r>
            <a:r>
              <a:rPr lang="es-ES" sz="3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3200" b="1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80649"/>
              </p:ext>
            </p:extLst>
          </p:nvPr>
        </p:nvGraphicFramePr>
        <p:xfrm>
          <a:off x="2855880" y="320422"/>
          <a:ext cx="5552580" cy="5915660"/>
        </p:xfrm>
        <a:graphic>
          <a:graphicData uri="http://schemas.openxmlformats.org/drawingml/2006/table">
            <a:tbl>
              <a:tblPr/>
              <a:tblGrid>
                <a:gridCol w="1443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7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sample_id</a:t>
                      </a:r>
                      <a:endParaRPr lang="es-E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antibiotico</a:t>
                      </a:r>
                      <a:endParaRPr lang="es-E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stime</a:t>
                      </a:r>
                      <a:endParaRPr lang="es-E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status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358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75860"/>
          </a:xfrm>
          <a:prstGeom prst="rect">
            <a:avLst/>
          </a:prstGeom>
        </p:spPr>
      </p:pic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2254805" y="384404"/>
            <a:ext cx="4691651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survfit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2006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977509" y="188640"/>
            <a:ext cx="6828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>
                    <a:lumMod val="10000"/>
                  </a:schemeClr>
                </a:solidFill>
                <a:latin typeface="Calibri"/>
                <a:ea typeface="MS PGothic" charset="0"/>
                <a:cs typeface="Calibri"/>
              </a:rPr>
              <a:t>PLAN DE LA CLASE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79512" y="764704"/>
            <a:ext cx="8856984" cy="4832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1.- Introducción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¿Qué son los análisis de sobrevivencia?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Método de Kaplan-</a:t>
            </a:r>
            <a:r>
              <a:rPr lang="es-ES" sz="2800" dirty="0" err="1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Meier</a:t>
            </a: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Test estadístico.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Estudios de caso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Interpretación pruebas con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tx1">
                  <a:lumMod val="10000"/>
                </a:schemeClr>
              </a:solidFill>
              <a:latin typeface="Calibri"/>
              <a:ea typeface="Calibri" charset="0"/>
              <a:cs typeface="Calibri"/>
            </a:endParaRPr>
          </a:p>
          <a:p>
            <a:r>
              <a:rPr lang="es-ES" sz="2800" b="1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2.- Práctica con R y </a:t>
            </a:r>
            <a:r>
              <a:rPr lang="es-ES" sz="2800" b="1" dirty="0" err="1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Rstudio</a:t>
            </a:r>
            <a:r>
              <a:rPr lang="es-ES" sz="2800" b="1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 </a:t>
            </a:r>
            <a:r>
              <a:rPr lang="es-ES" sz="2800" b="1" dirty="0" err="1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cloud</a:t>
            </a:r>
            <a:r>
              <a:rPr lang="es-ES" sz="2800" b="1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Realizar pruebas de análisis de sobrevivencia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Realizar gráficas avanzadas con ggplot2.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Elaborar un reporte dinámico en formato </a:t>
            </a:r>
            <a:r>
              <a:rPr lang="es-ES" sz="2800" dirty="0" err="1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pdf</a:t>
            </a: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.</a:t>
            </a:r>
            <a:endParaRPr lang="es-ES" sz="4400" dirty="0">
              <a:solidFill>
                <a:schemeClr val="tx1">
                  <a:lumMod val="10000"/>
                </a:schemeClr>
              </a:solidFill>
              <a:latin typeface="Calibri"/>
              <a:ea typeface="Calibri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80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209"/>
            <a:ext cx="9144000" cy="2832027"/>
          </a:xfrm>
          <a:prstGeom prst="rect">
            <a:avLst/>
          </a:prstGeom>
        </p:spPr>
      </p:pic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2101800" y="656273"/>
            <a:ext cx="5915697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survdiff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33634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33" y="2303613"/>
            <a:ext cx="6472847" cy="3828028"/>
          </a:xfrm>
          <a:prstGeom prst="rect">
            <a:avLst/>
          </a:prstGeom>
        </p:spPr>
      </p:pic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214208" y="134485"/>
            <a:ext cx="8706021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ggsurvplot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survfit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9161"/>
            <a:ext cx="9144000" cy="9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16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A8A8484-A2E5-D24F-983F-9C6D875CB5B3}"/>
              </a:ext>
            </a:extLst>
          </p:cNvPr>
          <p:cNvSpPr/>
          <p:nvPr/>
        </p:nvSpPr>
        <p:spPr>
          <a:xfrm>
            <a:off x="971549" y="1224260"/>
            <a:ext cx="72975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/>
              <a:t>Revisión de análisis de supervivencia y tiempos de vida media o falla.</a:t>
            </a:r>
          </a:p>
          <a:p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Cálculo de probabilidad mediante método de Kaplan-</a:t>
            </a:r>
            <a:r>
              <a:rPr lang="es-ES" sz="2400" dirty="0" err="1"/>
              <a:t>Meier</a:t>
            </a:r>
            <a:r>
              <a:rPr lang="es-ES" sz="2400" dirty="0"/>
              <a:t>.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Interpretación resultados test de supervivencia con R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C6A429-8B97-AA4D-B65A-D6CE5DB1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8789"/>
            <a:ext cx="7886700" cy="880372"/>
          </a:xfrm>
        </p:spPr>
        <p:txBody>
          <a:bodyPr>
            <a:normAutofit/>
          </a:bodyPr>
          <a:lstStyle/>
          <a:p>
            <a:r>
              <a:rPr lang="es-CL" sz="3200" b="1" dirty="0"/>
              <a:t>Resumen de la clase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935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5656" y="1700808"/>
            <a:ext cx="61206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2800" b="1" dirty="0">
              <a:latin typeface="Calibri"/>
              <a:ea typeface="MS PGothic" charset="0"/>
              <a:cs typeface="Calibri"/>
            </a:endParaRPr>
          </a:p>
          <a:p>
            <a:pPr algn="ctr"/>
            <a:r>
              <a:rPr lang="es-ES" sz="2800" b="1" i="1" dirty="0">
                <a:latin typeface="Calibri"/>
                <a:ea typeface="MS PGothic" charset="0"/>
                <a:cs typeface="Calibri"/>
              </a:rPr>
              <a:t>INTRODUCCIÓN</a:t>
            </a:r>
          </a:p>
          <a:p>
            <a:pPr algn="ctr"/>
            <a:endParaRPr lang="es-ES" sz="2800" b="1" dirty="0">
              <a:latin typeface="Calibri"/>
              <a:ea typeface="MS PGothic" charset="0"/>
              <a:cs typeface="Calibri"/>
            </a:endParaRPr>
          </a:p>
          <a:p>
            <a:pPr algn="ctr"/>
            <a:r>
              <a:rPr lang="en-US" sz="2800" i="1" dirty="0" err="1">
                <a:latin typeface="Calibri" charset="0"/>
                <a:ea typeface="Calibri" charset="0"/>
                <a:cs typeface="Calibri" charset="0"/>
              </a:rPr>
              <a:t>Clase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 1</a:t>
            </a:r>
            <a:r>
              <a:rPr lang="es-ES" sz="2800" i="1" dirty="0">
                <a:latin typeface="Calibri" charset="0"/>
                <a:ea typeface="Calibri" charset="0"/>
                <a:cs typeface="Calibri" charset="0"/>
              </a:rPr>
              <a:t>4 </a:t>
            </a:r>
            <a:r>
              <a:rPr lang="mr-IN" sz="2800" i="1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s-ES" sz="2800" i="1" dirty="0">
                <a:latin typeface="Calibri" charset="0"/>
                <a:ea typeface="Calibri" charset="0"/>
                <a:cs typeface="Calibri" charset="0"/>
              </a:rPr>
              <a:t> Análisis de sobrevivencia</a:t>
            </a:r>
          </a:p>
          <a:p>
            <a:pPr algn="ctr"/>
            <a:endParaRPr lang="es-ES" sz="2800" b="1" dirty="0">
              <a:latin typeface="Calibri"/>
              <a:ea typeface="MS PGothic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77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65313" y="784220"/>
            <a:ext cx="8435799" cy="522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s-ES" sz="2400" dirty="0"/>
              <a:t>Conjunto de herramientas estadísticas </a:t>
            </a:r>
            <a:r>
              <a:rPr lang="es-ES" sz="2400" u="sng" dirty="0"/>
              <a:t>No paramétricas </a:t>
            </a:r>
            <a:r>
              <a:rPr lang="es-ES" sz="2400" dirty="0"/>
              <a:t>utilizadas para analizar la probabilidad de que un evento (muerte/falla) ocurra en un determinado tiempo.</a:t>
            </a:r>
          </a:p>
          <a:p>
            <a:endParaRPr lang="es-ES" sz="2400" dirty="0"/>
          </a:p>
          <a:p>
            <a:r>
              <a:rPr lang="es-ES" sz="2400" b="1" dirty="0"/>
              <a:t>Ejemplos</a:t>
            </a: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Tiempo de falla de un dispositivo (meses).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Tiempo de sobrevivencia a un patógeno (días).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</p:txBody>
      </p:sp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171815" y="234596"/>
            <a:ext cx="788670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Análisis de supervivencia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CCBD451-94EC-9D46-BBD2-4931A7C1B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36644"/>
              </p:ext>
            </p:extLst>
          </p:nvPr>
        </p:nvGraphicFramePr>
        <p:xfrm>
          <a:off x="764337" y="3506932"/>
          <a:ext cx="81046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62">
                  <a:extLst>
                    <a:ext uri="{9D8B030D-6E8A-4147-A177-3AD203B41FA5}">
                      <a16:colId xmlns:a16="http://schemas.microsoft.com/office/drawing/2014/main" val="455648135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3161607859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1829434619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3013121834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2320535394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3962550257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2675242038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3664031628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1238666665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244409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disp1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disp2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disp3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7909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32B3EBA-08B3-CE46-BD66-3847A9B11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09397"/>
              </p:ext>
            </p:extLst>
          </p:nvPr>
        </p:nvGraphicFramePr>
        <p:xfrm>
          <a:off x="957263" y="5029629"/>
          <a:ext cx="78295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455648135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161607859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1829434619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013121834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320535394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962550257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675242038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664031628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1238666665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44409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7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51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/>
          </p:cNvSpPr>
          <p:nvPr>
            <p:ph type="title"/>
          </p:nvPr>
        </p:nvSpPr>
        <p:spPr>
          <a:xfrm>
            <a:off x="171815" y="469542"/>
            <a:ext cx="788670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Conceptos relevantes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4862" y="1538806"/>
            <a:ext cx="8038682" cy="3939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dirty="0"/>
              <a:t>Tiempo de supervivencia/falla (variable respuesta): </a:t>
            </a:r>
            <a:r>
              <a:rPr lang="es-ES" sz="2400" dirty="0"/>
              <a:t>Tiempo entre que se incorpora una observación al estudio y la fecha en la que ocurre el evento en esa observación.</a:t>
            </a:r>
          </a:p>
          <a:p>
            <a:pPr>
              <a:lnSpc>
                <a:spcPct val="150000"/>
              </a:lnSpc>
            </a:pPr>
            <a:endParaRPr lang="es-ES" sz="2400" dirty="0"/>
          </a:p>
          <a:p>
            <a:pPr>
              <a:lnSpc>
                <a:spcPct val="150000"/>
              </a:lnSpc>
            </a:pPr>
            <a:r>
              <a:rPr lang="es-ES" sz="2400" b="1" dirty="0"/>
              <a:t>Observaciones censuradas: </a:t>
            </a:r>
            <a:r>
              <a:rPr lang="es-ES" sz="2400" dirty="0"/>
              <a:t>Observaciones en las que no ha ocurrido el evento o aquellas en las que se pierde el registro del individuo o falla por razones diferentes a las investigadas.</a:t>
            </a:r>
          </a:p>
        </p:txBody>
      </p:sp>
    </p:spTree>
    <p:extLst>
      <p:ext uri="{BB962C8B-B14F-4D97-AF65-F5344CB8AC3E}">
        <p14:creationId xmlns:p14="http://schemas.microsoft.com/office/powerpoint/2010/main" val="335291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9913"/>
              </p:ext>
            </p:extLst>
          </p:nvPr>
        </p:nvGraphicFramePr>
        <p:xfrm>
          <a:off x="4514221" y="1299500"/>
          <a:ext cx="3795888" cy="3928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2677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Ind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Status</a:t>
                      </a:r>
                    </a:p>
                    <a:p>
                      <a:pPr algn="ctr"/>
                      <a:r>
                        <a:rPr lang="es-ES" dirty="0"/>
                        <a:t>0=censura</a:t>
                      </a:r>
                    </a:p>
                    <a:p>
                      <a:pPr algn="ctr"/>
                      <a:r>
                        <a:rPr lang="es-ES" dirty="0"/>
                        <a:t>1=evento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5"/>
          <p:cNvSpPr txBox="1">
            <a:spLocks/>
          </p:cNvSpPr>
          <p:nvPr/>
        </p:nvSpPr>
        <p:spPr>
          <a:xfrm>
            <a:off x="571501" y="151190"/>
            <a:ext cx="7657948" cy="9869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Ejemplo: Sobrevivencia a un patógeno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5018768" y="5485072"/>
            <a:ext cx="1648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 = evento</a:t>
            </a:r>
          </a:p>
          <a:p>
            <a:r>
              <a:rPr lang="es-ES" sz="2400" b="1" dirty="0">
                <a:solidFill>
                  <a:srgbClr val="0000FF"/>
                </a:solidFill>
              </a:rPr>
              <a:t>   = Censura</a:t>
            </a:r>
          </a:p>
        </p:txBody>
      </p:sp>
      <p:sp>
        <p:nvSpPr>
          <p:cNvPr id="66" name="Elipse 65"/>
          <p:cNvSpPr/>
          <p:nvPr/>
        </p:nvSpPr>
        <p:spPr>
          <a:xfrm>
            <a:off x="5135731" y="6021524"/>
            <a:ext cx="144313" cy="19517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5A652B9-0A91-6047-89EC-3068E135892D}"/>
              </a:ext>
            </a:extLst>
          </p:cNvPr>
          <p:cNvCxnSpPr/>
          <p:nvPr/>
        </p:nvCxnSpPr>
        <p:spPr>
          <a:xfrm flipH="1">
            <a:off x="588017" y="1202444"/>
            <a:ext cx="16076" cy="422392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88D595-8829-8B42-B958-5B4545900ECE}"/>
              </a:ext>
            </a:extLst>
          </p:cNvPr>
          <p:cNvCxnSpPr/>
          <p:nvPr/>
        </p:nvCxnSpPr>
        <p:spPr>
          <a:xfrm flipH="1">
            <a:off x="579647" y="5418014"/>
            <a:ext cx="3320309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E3443F0-1205-604A-BC7F-7F7061BEBD5A}"/>
              </a:ext>
            </a:extLst>
          </p:cNvPr>
          <p:cNvCxnSpPr/>
          <p:nvPr/>
        </p:nvCxnSpPr>
        <p:spPr>
          <a:xfrm flipH="1">
            <a:off x="1094119" y="1202444"/>
            <a:ext cx="16076" cy="422392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7FCE7B99-5BDA-A249-B615-0EDDE4A5F395}"/>
              </a:ext>
            </a:extLst>
          </p:cNvPr>
          <p:cNvCxnSpPr/>
          <p:nvPr/>
        </p:nvCxnSpPr>
        <p:spPr>
          <a:xfrm>
            <a:off x="1616289" y="1202444"/>
            <a:ext cx="1" cy="421557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CFFE72A-BFB8-D449-A6ED-24FD6B77D662}"/>
              </a:ext>
            </a:extLst>
          </p:cNvPr>
          <p:cNvCxnSpPr/>
          <p:nvPr/>
        </p:nvCxnSpPr>
        <p:spPr>
          <a:xfrm>
            <a:off x="2178984" y="1202444"/>
            <a:ext cx="1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CCBEF324-7AF3-3041-89A2-D4916E2A4CB1}"/>
              </a:ext>
            </a:extLst>
          </p:cNvPr>
          <p:cNvCxnSpPr/>
          <p:nvPr/>
        </p:nvCxnSpPr>
        <p:spPr>
          <a:xfrm>
            <a:off x="2701155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A7CC1A3-AFA5-004A-B73C-FE2F381CC252}"/>
              </a:ext>
            </a:extLst>
          </p:cNvPr>
          <p:cNvCxnSpPr/>
          <p:nvPr/>
        </p:nvCxnSpPr>
        <p:spPr>
          <a:xfrm flipH="1">
            <a:off x="3207957" y="1202444"/>
            <a:ext cx="16076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386DD3E8-2077-B442-ACEE-B064675B7E68}"/>
              </a:ext>
            </a:extLst>
          </p:cNvPr>
          <p:cNvCxnSpPr/>
          <p:nvPr/>
        </p:nvCxnSpPr>
        <p:spPr>
          <a:xfrm>
            <a:off x="3730127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7D7BD9F-91C9-2C4A-9A21-EB1E42B3E8CA}"/>
              </a:ext>
            </a:extLst>
          </p:cNvPr>
          <p:cNvSpPr/>
          <p:nvPr/>
        </p:nvSpPr>
        <p:spPr>
          <a:xfrm>
            <a:off x="570675" y="5485072"/>
            <a:ext cx="3805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10      20 	    30      40     50      60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E930673-FD3A-B243-A5DC-88D30F006844}"/>
              </a:ext>
            </a:extLst>
          </p:cNvPr>
          <p:cNvSpPr/>
          <p:nvPr/>
        </p:nvSpPr>
        <p:spPr>
          <a:xfrm>
            <a:off x="177084" y="1202444"/>
            <a:ext cx="30166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1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2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3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4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5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6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7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8</a:t>
            </a: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198CC059-D114-914A-B7E8-B168498DB99B}"/>
              </a:ext>
            </a:extLst>
          </p:cNvPr>
          <p:cNvCxnSpPr>
            <a:cxnSpLocks/>
          </p:cNvCxnSpPr>
          <p:nvPr/>
        </p:nvCxnSpPr>
        <p:spPr>
          <a:xfrm>
            <a:off x="604093" y="1318892"/>
            <a:ext cx="2097062" cy="451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A8A672B1-9936-394D-B804-583C598793F5}"/>
              </a:ext>
            </a:extLst>
          </p:cNvPr>
          <p:cNvCxnSpPr/>
          <p:nvPr/>
        </p:nvCxnSpPr>
        <p:spPr>
          <a:xfrm flipV="1">
            <a:off x="588017" y="5206650"/>
            <a:ext cx="506102" cy="12422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65D52B88-952A-A640-B53D-21264CDB5E92}"/>
              </a:ext>
            </a:extLst>
          </p:cNvPr>
          <p:cNvCxnSpPr>
            <a:cxnSpLocks/>
          </p:cNvCxnSpPr>
          <p:nvPr/>
        </p:nvCxnSpPr>
        <p:spPr>
          <a:xfrm>
            <a:off x="588017" y="4713554"/>
            <a:ext cx="1590967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98E5FE4B-3E84-B645-86B0-9278AED6133E}"/>
              </a:ext>
            </a:extLst>
          </p:cNvPr>
          <p:cNvCxnSpPr/>
          <p:nvPr/>
        </p:nvCxnSpPr>
        <p:spPr>
          <a:xfrm flipV="1">
            <a:off x="1616289" y="4149428"/>
            <a:ext cx="2113839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8B0CE89-9DD2-244D-8184-E421C4EF1AF2}"/>
              </a:ext>
            </a:extLst>
          </p:cNvPr>
          <p:cNvCxnSpPr/>
          <p:nvPr/>
        </p:nvCxnSpPr>
        <p:spPr>
          <a:xfrm>
            <a:off x="604093" y="3593657"/>
            <a:ext cx="3126034" cy="0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FC2C230D-71E4-FD4F-ACE0-AA6DCE8380A3}"/>
              </a:ext>
            </a:extLst>
          </p:cNvPr>
          <p:cNvCxnSpPr/>
          <p:nvPr/>
        </p:nvCxnSpPr>
        <p:spPr>
          <a:xfrm flipV="1">
            <a:off x="1616290" y="2962913"/>
            <a:ext cx="2113837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BB1852A-E1B3-CE43-B37D-0E6009F9F31F}"/>
              </a:ext>
            </a:extLst>
          </p:cNvPr>
          <p:cNvCxnSpPr>
            <a:cxnSpLocks/>
          </p:cNvCxnSpPr>
          <p:nvPr/>
        </p:nvCxnSpPr>
        <p:spPr>
          <a:xfrm>
            <a:off x="652935" y="2490696"/>
            <a:ext cx="457260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70124D67-F912-D340-AE88-CF4BC0B7BA4F}"/>
              </a:ext>
            </a:extLst>
          </p:cNvPr>
          <p:cNvCxnSpPr>
            <a:cxnSpLocks/>
          </p:cNvCxnSpPr>
          <p:nvPr/>
        </p:nvCxnSpPr>
        <p:spPr>
          <a:xfrm>
            <a:off x="1110195" y="1955926"/>
            <a:ext cx="542419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EC1DEF5B-1B1B-B647-849F-8B6BA7431EC0}"/>
              </a:ext>
            </a:extLst>
          </p:cNvPr>
          <p:cNvSpPr txBox="1"/>
          <p:nvPr/>
        </p:nvSpPr>
        <p:spPr>
          <a:xfrm>
            <a:off x="2585043" y="1042769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249E052-DDA0-B74D-B214-ABFCABD7D0D3}"/>
              </a:ext>
            </a:extLst>
          </p:cNvPr>
          <p:cNvSpPr txBox="1"/>
          <p:nvPr/>
        </p:nvSpPr>
        <p:spPr>
          <a:xfrm>
            <a:off x="1482723" y="170178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67324DE-149B-684A-9AFD-43B84A2A5D84}"/>
              </a:ext>
            </a:extLst>
          </p:cNvPr>
          <p:cNvSpPr txBox="1"/>
          <p:nvPr/>
        </p:nvSpPr>
        <p:spPr>
          <a:xfrm>
            <a:off x="934646" y="2238756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2407C467-20A7-8F4E-BF4B-0D25DD96CBF2}"/>
              </a:ext>
            </a:extLst>
          </p:cNvPr>
          <p:cNvSpPr txBox="1"/>
          <p:nvPr/>
        </p:nvSpPr>
        <p:spPr>
          <a:xfrm>
            <a:off x="2030727" y="4450023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A6B6404-E98B-EF4C-9E6F-BE31D734B432}"/>
              </a:ext>
            </a:extLst>
          </p:cNvPr>
          <p:cNvSpPr txBox="1"/>
          <p:nvPr/>
        </p:nvSpPr>
        <p:spPr>
          <a:xfrm>
            <a:off x="941772" y="4935937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3415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/>
          </p:cNvSpPr>
          <p:nvPr/>
        </p:nvSpPr>
        <p:spPr>
          <a:xfrm>
            <a:off x="571501" y="151190"/>
            <a:ext cx="7657948" cy="9869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Ejemplo: Sobrevivencia a un patógeno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588017" y="1202444"/>
            <a:ext cx="16076" cy="422392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H="1">
            <a:off x="579647" y="5418014"/>
            <a:ext cx="3320309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>
            <a:off x="1094119" y="1202444"/>
            <a:ext cx="16076" cy="422392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616289" y="1202444"/>
            <a:ext cx="1" cy="421557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2178984" y="1202444"/>
            <a:ext cx="1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2701155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3207957" y="1202444"/>
            <a:ext cx="16076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3730127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570675" y="5485072"/>
            <a:ext cx="3805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10      20 	    30      40     50      60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177084" y="1202444"/>
            <a:ext cx="30166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1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2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3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4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5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6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7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8</a:t>
            </a:r>
          </a:p>
        </p:txBody>
      </p:sp>
      <p:cxnSp>
        <p:nvCxnSpPr>
          <p:cNvPr id="42" name="Conector recto 41"/>
          <p:cNvCxnSpPr>
            <a:cxnSpLocks/>
          </p:cNvCxnSpPr>
          <p:nvPr/>
        </p:nvCxnSpPr>
        <p:spPr>
          <a:xfrm>
            <a:off x="604093" y="1318892"/>
            <a:ext cx="2097062" cy="451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588017" y="5206650"/>
            <a:ext cx="506102" cy="12422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cxnSpLocks/>
          </p:cNvCxnSpPr>
          <p:nvPr/>
        </p:nvCxnSpPr>
        <p:spPr>
          <a:xfrm>
            <a:off x="588017" y="4713554"/>
            <a:ext cx="1590967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V="1">
            <a:off x="1616289" y="4149428"/>
            <a:ext cx="2113839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604093" y="3593657"/>
            <a:ext cx="3126034" cy="0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V="1">
            <a:off x="1616290" y="2962913"/>
            <a:ext cx="2113837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cxnSpLocks/>
          </p:cNvCxnSpPr>
          <p:nvPr/>
        </p:nvCxnSpPr>
        <p:spPr>
          <a:xfrm>
            <a:off x="652935" y="2490696"/>
            <a:ext cx="457260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cxnSpLocks/>
          </p:cNvCxnSpPr>
          <p:nvPr/>
        </p:nvCxnSpPr>
        <p:spPr>
          <a:xfrm>
            <a:off x="1110195" y="1955926"/>
            <a:ext cx="542419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2585043" y="1042769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1482723" y="170178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34646" y="2238756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2030727" y="4450023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368110"/>
              </p:ext>
            </p:extLst>
          </p:nvPr>
        </p:nvGraphicFramePr>
        <p:xfrm>
          <a:off x="4433561" y="1319343"/>
          <a:ext cx="3795888" cy="3928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2677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Ind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Status</a:t>
                      </a:r>
                    </a:p>
                    <a:p>
                      <a:pPr algn="ctr"/>
                      <a:r>
                        <a:rPr lang="es-ES" dirty="0"/>
                        <a:t>0=censura</a:t>
                      </a:r>
                    </a:p>
                    <a:p>
                      <a:pPr algn="ctr"/>
                      <a:r>
                        <a:rPr lang="es-ES" dirty="0"/>
                        <a:t>1=evento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1" name="CuadroTexto 60"/>
          <p:cNvSpPr txBox="1"/>
          <p:nvPr/>
        </p:nvSpPr>
        <p:spPr>
          <a:xfrm>
            <a:off x="941772" y="4935937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5018768" y="5485072"/>
            <a:ext cx="1648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 = evento</a:t>
            </a:r>
          </a:p>
          <a:p>
            <a:r>
              <a:rPr lang="es-ES" sz="2400" b="1" dirty="0">
                <a:solidFill>
                  <a:srgbClr val="0000FF"/>
                </a:solidFill>
              </a:rPr>
              <a:t>   = Censura</a:t>
            </a:r>
          </a:p>
        </p:txBody>
      </p:sp>
      <p:sp>
        <p:nvSpPr>
          <p:cNvPr id="2" name="Elipse 1"/>
          <p:cNvSpPr/>
          <p:nvPr/>
        </p:nvSpPr>
        <p:spPr>
          <a:xfrm>
            <a:off x="5135731" y="6021524"/>
            <a:ext cx="144313" cy="19517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72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81001" y="1185334"/>
            <a:ext cx="8367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El método de Kaplan-</a:t>
            </a:r>
            <a:r>
              <a:rPr lang="es-ES" sz="3200" dirty="0" err="1"/>
              <a:t>Meier</a:t>
            </a:r>
            <a:r>
              <a:rPr lang="es-ES" sz="3200" dirty="0"/>
              <a:t> es un método no paramétrico que estima las probabilidades de supervivencia S(t) en los instantes en los que ha ocurrido el evento.</a:t>
            </a:r>
          </a:p>
        </p:txBody>
      </p:sp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1523999" y="384404"/>
            <a:ext cx="7105651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kaplan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Meier.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782248"/>
            <a:ext cx="2713567" cy="96690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176889" y="343300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/>
              <a:t>d</a:t>
            </a:r>
            <a:r>
              <a:rPr lang="es-ES" sz="2400" baseline="-25000" dirty="0"/>
              <a:t>i</a:t>
            </a:r>
            <a:r>
              <a:rPr lang="es-ES" sz="2400" dirty="0"/>
              <a:t>, el número de muertes en el momento t</a:t>
            </a:r>
            <a:r>
              <a:rPr lang="es-ES" sz="2400" baseline="-25000" dirty="0"/>
              <a:t>i</a:t>
            </a:r>
            <a:r>
              <a:rPr lang="es-ES" sz="2400" dirty="0"/>
              <a:t> y</a:t>
            </a:r>
          </a:p>
          <a:p>
            <a:r>
              <a:rPr lang="es-ES" sz="2400" dirty="0"/>
              <a:t>n</a:t>
            </a:r>
            <a:r>
              <a:rPr lang="es-ES" sz="2400" baseline="-25000" dirty="0"/>
              <a:t>i</a:t>
            </a:r>
            <a:r>
              <a:rPr lang="es-ES" sz="2400" dirty="0"/>
              <a:t>, el número de sujetos en riesgo justo antes de t</a:t>
            </a:r>
            <a:r>
              <a:rPr lang="es-ES" sz="2400" baseline="-25000" dirty="0"/>
              <a:t>i</a:t>
            </a:r>
            <a:r>
              <a:rPr lang="es-E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584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1208238" y="267132"/>
            <a:ext cx="6869629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Probabilidad de sobrevivir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5162"/>
              </p:ext>
            </p:extLst>
          </p:nvPr>
        </p:nvGraphicFramePr>
        <p:xfrm>
          <a:off x="4516053" y="1298392"/>
          <a:ext cx="4291898" cy="3197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267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Probabilidad de sobrevivir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Probabilidad</a:t>
                      </a:r>
                    </a:p>
                    <a:p>
                      <a:pPr algn="ctr"/>
                      <a:r>
                        <a:rPr lang="es-ES" dirty="0"/>
                        <a:t>acumulada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5/5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01137"/>
              </p:ext>
            </p:extLst>
          </p:nvPr>
        </p:nvGraphicFramePr>
        <p:xfrm>
          <a:off x="4516053" y="1227667"/>
          <a:ext cx="4291898" cy="356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267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Probabilidad de sobrevivir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Estimador</a:t>
                      </a:r>
                    </a:p>
                    <a:p>
                      <a:pPr algn="ctr"/>
                      <a:r>
                        <a:rPr lang="es-ES" dirty="0"/>
                        <a:t>K-M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5/5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4/6 = 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2" name="Imagen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313" y="5001620"/>
            <a:ext cx="2713567" cy="966903"/>
          </a:xfrm>
          <a:prstGeom prst="rect">
            <a:avLst/>
          </a:prstGeom>
        </p:spPr>
      </p:pic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A8F12F9-EB55-7844-8D52-2FEE41AD4F71}"/>
              </a:ext>
            </a:extLst>
          </p:cNvPr>
          <p:cNvCxnSpPr/>
          <p:nvPr/>
        </p:nvCxnSpPr>
        <p:spPr>
          <a:xfrm flipH="1">
            <a:off x="588017" y="1202444"/>
            <a:ext cx="16076" cy="422392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A2D0BCC-19D2-2540-A381-E5660DF93CDD}"/>
              </a:ext>
            </a:extLst>
          </p:cNvPr>
          <p:cNvCxnSpPr/>
          <p:nvPr/>
        </p:nvCxnSpPr>
        <p:spPr>
          <a:xfrm flipH="1">
            <a:off x="579647" y="5418014"/>
            <a:ext cx="3320309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D086D52-76B4-A24C-B9CD-98EE217D1A85}"/>
              </a:ext>
            </a:extLst>
          </p:cNvPr>
          <p:cNvCxnSpPr/>
          <p:nvPr/>
        </p:nvCxnSpPr>
        <p:spPr>
          <a:xfrm flipH="1">
            <a:off x="1094119" y="1202444"/>
            <a:ext cx="16076" cy="422392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A03C72F-8FD4-8C40-90ED-F0959EDF3970}"/>
              </a:ext>
            </a:extLst>
          </p:cNvPr>
          <p:cNvCxnSpPr/>
          <p:nvPr/>
        </p:nvCxnSpPr>
        <p:spPr>
          <a:xfrm>
            <a:off x="1616289" y="1202444"/>
            <a:ext cx="1" cy="421557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B9724A8-ED30-7D42-9B57-09FEA94E6D0D}"/>
              </a:ext>
            </a:extLst>
          </p:cNvPr>
          <p:cNvCxnSpPr/>
          <p:nvPr/>
        </p:nvCxnSpPr>
        <p:spPr>
          <a:xfrm>
            <a:off x="2178984" y="1202444"/>
            <a:ext cx="1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397266-1929-CA45-B6DE-189BE40BDF6E}"/>
              </a:ext>
            </a:extLst>
          </p:cNvPr>
          <p:cNvCxnSpPr/>
          <p:nvPr/>
        </p:nvCxnSpPr>
        <p:spPr>
          <a:xfrm>
            <a:off x="2701155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C9FC448-5AA9-9449-A95A-AC1ADA824B40}"/>
              </a:ext>
            </a:extLst>
          </p:cNvPr>
          <p:cNvCxnSpPr/>
          <p:nvPr/>
        </p:nvCxnSpPr>
        <p:spPr>
          <a:xfrm flipH="1">
            <a:off x="3207957" y="1202444"/>
            <a:ext cx="16076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C7821A6-B3C8-4F49-94BB-093710867EFA}"/>
              </a:ext>
            </a:extLst>
          </p:cNvPr>
          <p:cNvCxnSpPr/>
          <p:nvPr/>
        </p:nvCxnSpPr>
        <p:spPr>
          <a:xfrm>
            <a:off x="3730127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86C4C0A-C807-0A4A-8392-9EF394085FC2}"/>
              </a:ext>
            </a:extLst>
          </p:cNvPr>
          <p:cNvSpPr/>
          <p:nvPr/>
        </p:nvSpPr>
        <p:spPr>
          <a:xfrm>
            <a:off x="570675" y="5485072"/>
            <a:ext cx="3805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10      20 	    30      40     50      60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3CD88578-3C40-0B48-9512-203B14236C29}"/>
              </a:ext>
            </a:extLst>
          </p:cNvPr>
          <p:cNvSpPr/>
          <p:nvPr/>
        </p:nvSpPr>
        <p:spPr>
          <a:xfrm>
            <a:off x="177084" y="1202444"/>
            <a:ext cx="30166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1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2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3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4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5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6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7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8</a:t>
            </a: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FCB3E8DA-4118-EF4B-9AB9-DA77655EDA2F}"/>
              </a:ext>
            </a:extLst>
          </p:cNvPr>
          <p:cNvCxnSpPr>
            <a:cxnSpLocks/>
          </p:cNvCxnSpPr>
          <p:nvPr/>
        </p:nvCxnSpPr>
        <p:spPr>
          <a:xfrm>
            <a:off x="604093" y="1318892"/>
            <a:ext cx="2097062" cy="451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384716F2-F359-9A46-9293-30D5C8A3C090}"/>
              </a:ext>
            </a:extLst>
          </p:cNvPr>
          <p:cNvCxnSpPr/>
          <p:nvPr/>
        </p:nvCxnSpPr>
        <p:spPr>
          <a:xfrm flipV="1">
            <a:off x="588017" y="5206650"/>
            <a:ext cx="506102" cy="12422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E7EE196B-9949-7F4C-8450-2348F3E2C4E0}"/>
              </a:ext>
            </a:extLst>
          </p:cNvPr>
          <p:cNvCxnSpPr>
            <a:cxnSpLocks/>
          </p:cNvCxnSpPr>
          <p:nvPr/>
        </p:nvCxnSpPr>
        <p:spPr>
          <a:xfrm>
            <a:off x="588017" y="4713554"/>
            <a:ext cx="1590967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805B6443-0CDB-2C48-BFC1-00B53897380A}"/>
              </a:ext>
            </a:extLst>
          </p:cNvPr>
          <p:cNvCxnSpPr/>
          <p:nvPr/>
        </p:nvCxnSpPr>
        <p:spPr>
          <a:xfrm flipV="1">
            <a:off x="1616289" y="4149428"/>
            <a:ext cx="2113839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873FB97B-52A8-5747-B4BE-A84749BC6511}"/>
              </a:ext>
            </a:extLst>
          </p:cNvPr>
          <p:cNvCxnSpPr/>
          <p:nvPr/>
        </p:nvCxnSpPr>
        <p:spPr>
          <a:xfrm>
            <a:off x="604093" y="3593657"/>
            <a:ext cx="3126034" cy="0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A4BDD2F7-B440-4A4D-9D13-8EECF47D03E9}"/>
              </a:ext>
            </a:extLst>
          </p:cNvPr>
          <p:cNvCxnSpPr/>
          <p:nvPr/>
        </p:nvCxnSpPr>
        <p:spPr>
          <a:xfrm flipV="1">
            <a:off x="1616290" y="2962913"/>
            <a:ext cx="2113837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D78CBFCC-65B7-D940-A93B-2CEF02C1F8DA}"/>
              </a:ext>
            </a:extLst>
          </p:cNvPr>
          <p:cNvCxnSpPr>
            <a:cxnSpLocks/>
          </p:cNvCxnSpPr>
          <p:nvPr/>
        </p:nvCxnSpPr>
        <p:spPr>
          <a:xfrm>
            <a:off x="652935" y="2490696"/>
            <a:ext cx="457260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C31C30F0-458B-4148-90F8-5CDA4063B08C}"/>
              </a:ext>
            </a:extLst>
          </p:cNvPr>
          <p:cNvCxnSpPr>
            <a:cxnSpLocks/>
          </p:cNvCxnSpPr>
          <p:nvPr/>
        </p:nvCxnSpPr>
        <p:spPr>
          <a:xfrm>
            <a:off x="1110195" y="1955926"/>
            <a:ext cx="542419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F82063-0044-084A-839C-03DC63C459A1}"/>
              </a:ext>
            </a:extLst>
          </p:cNvPr>
          <p:cNvSpPr txBox="1"/>
          <p:nvPr/>
        </p:nvSpPr>
        <p:spPr>
          <a:xfrm>
            <a:off x="2585043" y="1042769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2502F2A5-22FC-164F-BE74-EEFC4F8AF5E5}"/>
              </a:ext>
            </a:extLst>
          </p:cNvPr>
          <p:cNvSpPr txBox="1"/>
          <p:nvPr/>
        </p:nvSpPr>
        <p:spPr>
          <a:xfrm>
            <a:off x="1482723" y="170178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C6D2D7F-8359-D840-9660-0B30138FF0DD}"/>
              </a:ext>
            </a:extLst>
          </p:cNvPr>
          <p:cNvSpPr txBox="1"/>
          <p:nvPr/>
        </p:nvSpPr>
        <p:spPr>
          <a:xfrm>
            <a:off x="934646" y="2238756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9E92FF5-C5DF-E54D-AABF-B595C8191226}"/>
              </a:ext>
            </a:extLst>
          </p:cNvPr>
          <p:cNvSpPr txBox="1"/>
          <p:nvPr/>
        </p:nvSpPr>
        <p:spPr>
          <a:xfrm>
            <a:off x="2030727" y="4450023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0A62B985-0271-8F46-8190-D96718642FB4}"/>
              </a:ext>
            </a:extLst>
          </p:cNvPr>
          <p:cNvSpPr txBox="1"/>
          <p:nvPr/>
        </p:nvSpPr>
        <p:spPr>
          <a:xfrm>
            <a:off x="941772" y="4935937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493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6487</TotalTime>
  <Words>943</Words>
  <Application>Microsoft Macintosh PowerPoint</Application>
  <PresentationFormat>Presentación en pantalla (4:3)</PresentationFormat>
  <Paragraphs>418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Times New Roman</vt:lpstr>
      <vt:lpstr>Office Theme</vt:lpstr>
      <vt:lpstr>Presentación de PowerPoint</vt:lpstr>
      <vt:lpstr>Presentación de PowerPoint</vt:lpstr>
      <vt:lpstr>Presentación de PowerPoint</vt:lpstr>
      <vt:lpstr>Análisis de supervivencia</vt:lpstr>
      <vt:lpstr>Conceptos relevantes</vt:lpstr>
      <vt:lpstr>Presentación de PowerPoint</vt:lpstr>
      <vt:lpstr>Presentación de PowerPoint</vt:lpstr>
      <vt:lpstr>Método de kaplan - Meier.</vt:lpstr>
      <vt:lpstr>Probabilidad de sobrevivir</vt:lpstr>
      <vt:lpstr>Probabilidad de sobrevivir</vt:lpstr>
      <vt:lpstr>Gráfica de probabilidad de sobrevivir (predicción)</vt:lpstr>
      <vt:lpstr>Test estadístico no paramétrico Log rank test</vt:lpstr>
      <vt:lpstr>Estudio de caso 1. Sobrevivencia a patógenos</vt:lpstr>
      <vt:lpstr>Estudio de caso 2 Análisis de vida media o tiempo de falla</vt:lpstr>
      <vt:lpstr>Retención de etiqueta por tipo de cabezal</vt:lpstr>
      <vt:lpstr>Presentación de PowerPoint</vt:lpstr>
      <vt:lpstr>Librería survival y funciones clave</vt:lpstr>
      <vt:lpstr>Objeto data.frame larv </vt:lpstr>
      <vt:lpstr>survfit() - Surv()</vt:lpstr>
      <vt:lpstr>survdiff() - Surv()</vt:lpstr>
      <vt:lpstr>ggsurvplot() - survfit() - Surv()</vt:lpstr>
      <vt:lpstr>Resumen de la clase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Macbook</cp:lastModifiedBy>
  <cp:revision>817</cp:revision>
  <cp:lastPrinted>2021-06-02T00:04:36Z</cp:lastPrinted>
  <dcterms:created xsi:type="dcterms:W3CDTF">2016-09-25T14:14:37Z</dcterms:created>
  <dcterms:modified xsi:type="dcterms:W3CDTF">2021-07-23T21:32:35Z</dcterms:modified>
</cp:coreProperties>
</file>