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855" r:id="rId2"/>
    <p:sldId id="816" r:id="rId3"/>
    <p:sldId id="851" r:id="rId4"/>
    <p:sldId id="785" r:id="rId5"/>
    <p:sldId id="786" r:id="rId6"/>
    <p:sldId id="856" r:id="rId7"/>
    <p:sldId id="823" r:id="rId8"/>
    <p:sldId id="824" r:id="rId9"/>
    <p:sldId id="853" r:id="rId10"/>
    <p:sldId id="817" r:id="rId11"/>
    <p:sldId id="850" r:id="rId12"/>
    <p:sldId id="854" r:id="rId13"/>
    <p:sldId id="841" r:id="rId14"/>
    <p:sldId id="846" r:id="rId1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Andrés Gallard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1258" autoAdjust="0"/>
    <p:restoredTop sz="92471" autoAdjust="0"/>
  </p:normalViewPr>
  <p:slideViewPr>
    <p:cSldViewPr>
      <p:cViewPr varScale="1">
        <p:scale>
          <a:sx n="81" d="100"/>
          <a:sy n="81" d="100"/>
        </p:scale>
        <p:origin x="22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9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88C14-C132-46BF-BF65-E96FBFC482CF}" type="datetimeFigureOut">
              <a:rPr lang="es-ES" smtClean="0"/>
              <a:pPr/>
              <a:t>30/6/21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04AFE-A1A9-41B3-B3DD-F2417532B01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423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88070-F370-4345-9ACD-652C7C47202F}" type="datetimeFigureOut">
              <a:rPr lang="es-ES" smtClean="0"/>
              <a:pPr/>
              <a:t>30/6/21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1B92F-4983-4616-BC23-B8A998B279B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85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3573016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16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95536" y="1628800"/>
            <a:ext cx="8229600" cy="42050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30-06-21</a:t>
            </a:fld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48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30-06-21</a:t>
            </a:fld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59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0" y="6597650"/>
            <a:ext cx="4500563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MX"/>
              <a:t>Herramientas de genética en acuicultura ACU 471</a:t>
            </a:r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084888" y="6629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s-CL"/>
              <a:t>Dr. José Gallardo (2007)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2050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859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30-06-21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523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30-06-21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96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30-06-21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198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30-06-21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208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30-06-21</a:t>
            </a:fld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145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30-06-21</a:t>
            </a:fld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3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30-06-21</a:t>
            </a:fld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719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Conector recto"/>
          <p:cNvCxnSpPr/>
          <p:nvPr userDrawn="1"/>
        </p:nvCxnSpPr>
        <p:spPr>
          <a:xfrm>
            <a:off x="107504" y="6021288"/>
            <a:ext cx="88924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6124339"/>
            <a:ext cx="1152128" cy="601110"/>
          </a:xfrm>
          <a:prstGeom prst="rect">
            <a:avLst/>
          </a:prstGeom>
        </p:spPr>
      </p:pic>
      <p:sp>
        <p:nvSpPr>
          <p:cNvPr id="3" name="Rectángulo 2"/>
          <p:cNvSpPr/>
          <p:nvPr userDrawn="1"/>
        </p:nvSpPr>
        <p:spPr>
          <a:xfrm>
            <a:off x="3347864" y="6309320"/>
            <a:ext cx="5724128" cy="288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kern="1200" dirty="0">
                <a:solidFill>
                  <a:schemeClr val="tx1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Curso Introducción al Análisis de datos con R para acuicultura | Dr. José Gallardo</a:t>
            </a:r>
            <a:endParaRPr lang="es-ES_tradnl" sz="1200" kern="1200" dirty="0">
              <a:solidFill>
                <a:schemeClr val="tx1">
                  <a:lumMod val="1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8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476672"/>
            <a:ext cx="9144000" cy="460245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83668" y="3645024"/>
            <a:ext cx="63727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Times New Roman" charset="0"/>
              </a:rPr>
              <a:t>CLASE 1</a:t>
            </a:r>
          </a:p>
          <a:p>
            <a:pPr algn="ctr"/>
            <a:r>
              <a:rPr lang="es-ES_tradnl" sz="28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Times New Roman" charset="0"/>
              </a:rPr>
              <a:t>PRESENTACIÓN DEL CURSO</a:t>
            </a:r>
          </a:p>
          <a:p>
            <a:pPr algn="ctr"/>
            <a:r>
              <a:rPr lang="es-ES_tradnl" sz="28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Times New Roman" charset="0"/>
              </a:rPr>
              <a:t>Dr. José Gallardo</a:t>
            </a:r>
            <a:endParaRPr lang="en-US" sz="2800" dirty="0">
              <a:solidFill>
                <a:schemeClr val="bg1"/>
              </a:solidFill>
              <a:latin typeface="Calibri" charset="0"/>
              <a:ea typeface="ＭＳ Ｐゴシック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5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39552" y="188640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tx1">
                    <a:lumMod val="25000"/>
                  </a:schemeClr>
                </a:solidFill>
                <a:latin typeface="Calibri"/>
                <a:cs typeface="Calibri"/>
              </a:rPr>
              <a:t>CORREO MAIL PUCV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0728"/>
            <a:ext cx="7357910" cy="472184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692696"/>
            <a:ext cx="1917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1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33" y="908720"/>
            <a:ext cx="9144000" cy="478536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39552" y="188640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tx1">
                    <a:lumMod val="25000"/>
                  </a:schemeClr>
                </a:solidFill>
                <a:latin typeface="Calibri"/>
                <a:cs typeface="Calibri"/>
              </a:rPr>
              <a:t>FORO DE PREGUNTAS - SLACK</a:t>
            </a:r>
          </a:p>
        </p:txBody>
      </p:sp>
    </p:spTree>
    <p:extLst>
      <p:ext uri="{BB962C8B-B14F-4D97-AF65-F5344CB8AC3E}">
        <p14:creationId xmlns:p14="http://schemas.microsoft.com/office/powerpoint/2010/main" val="26357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025012"/>
          </a:xfrm>
          <a:prstGeom prst="rect">
            <a:avLst/>
          </a:prstGeom>
        </p:spPr>
      </p:pic>
      <p:sp>
        <p:nvSpPr>
          <p:cNvPr id="7" name="Rectángulo 34"/>
          <p:cNvSpPr/>
          <p:nvPr/>
        </p:nvSpPr>
        <p:spPr>
          <a:xfrm>
            <a:off x="179512" y="260648"/>
            <a:ext cx="5472608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s-CL" sz="2800" b="1" dirty="0">
                <a:solidFill>
                  <a:srgbClr val="1C314B"/>
                </a:solidFill>
                <a:latin typeface="Calibri"/>
                <a:cs typeface="Calibri"/>
              </a:rPr>
              <a:t>CUENTA EN DATACAMP</a:t>
            </a:r>
          </a:p>
        </p:txBody>
      </p:sp>
    </p:spTree>
    <p:extLst>
      <p:ext uri="{BB962C8B-B14F-4D97-AF65-F5344CB8AC3E}">
        <p14:creationId xmlns:p14="http://schemas.microsoft.com/office/powerpoint/2010/main" val="299717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34"/>
          <p:cNvSpPr/>
          <p:nvPr/>
        </p:nvSpPr>
        <p:spPr>
          <a:xfrm>
            <a:off x="179512" y="260648"/>
            <a:ext cx="8064896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L" sz="2800" b="1" dirty="0">
                <a:solidFill>
                  <a:srgbClr val="1C314B"/>
                </a:solidFill>
                <a:latin typeface="Calibri"/>
                <a:cs typeface="Calibri"/>
              </a:rPr>
              <a:t>CUENTA EN R STUDIO CLOUD: </a:t>
            </a:r>
            <a:r>
              <a:rPr lang="es-CL" sz="2800" b="1" i="1" dirty="0">
                <a:solidFill>
                  <a:srgbClr val="1C314B"/>
                </a:solidFill>
                <a:latin typeface="Calibri"/>
                <a:cs typeface="Calibri"/>
              </a:rPr>
              <a:t>PRÓXIMO MARTES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969"/>
            <a:ext cx="9144000" cy="54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3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1412776"/>
            <a:ext cx="2304256" cy="1944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4653136"/>
            <a:ext cx="2926383" cy="1006928"/>
          </a:xfrm>
          <a:prstGeom prst="rect">
            <a:avLst/>
          </a:prstGeom>
        </p:spPr>
      </p:pic>
      <p:sp>
        <p:nvSpPr>
          <p:cNvPr id="8" name="Flecha derecha 6"/>
          <p:cNvSpPr/>
          <p:nvPr/>
        </p:nvSpPr>
        <p:spPr>
          <a:xfrm rot="5400000">
            <a:off x="1316112" y="3948584"/>
            <a:ext cx="510237" cy="335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1772816"/>
            <a:ext cx="5047407" cy="3988361"/>
          </a:xfrm>
          <a:prstGeom prst="rect">
            <a:avLst/>
          </a:prstGeom>
        </p:spPr>
      </p:pic>
      <p:sp>
        <p:nvSpPr>
          <p:cNvPr id="10" name="Flecha derecha 6"/>
          <p:cNvSpPr/>
          <p:nvPr/>
        </p:nvSpPr>
        <p:spPr>
          <a:xfrm>
            <a:off x="3329526" y="5183106"/>
            <a:ext cx="382678" cy="4468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3851920" y="1052736"/>
            <a:ext cx="497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rgbClr val="1F497D"/>
                </a:solidFill>
              </a:rPr>
              <a:t>Tarea semana 1: </a:t>
            </a:r>
            <a:r>
              <a:rPr lang="es-ES" sz="2800" b="1" dirty="0" err="1">
                <a:solidFill>
                  <a:srgbClr val="1F497D"/>
                </a:solidFill>
              </a:rPr>
              <a:t>Intro</a:t>
            </a:r>
            <a:r>
              <a:rPr lang="es-ES" sz="2800" b="1" dirty="0">
                <a:solidFill>
                  <a:srgbClr val="1F497D"/>
                </a:solidFill>
              </a:rPr>
              <a:t> </a:t>
            </a:r>
            <a:r>
              <a:rPr lang="es-ES" sz="2800" b="1" dirty="0" err="1">
                <a:solidFill>
                  <a:srgbClr val="1F497D"/>
                </a:solidFill>
              </a:rPr>
              <a:t>to</a:t>
            </a:r>
            <a:r>
              <a:rPr lang="es-ES" sz="2800" b="1" dirty="0">
                <a:solidFill>
                  <a:srgbClr val="1F497D"/>
                </a:solidFill>
              </a:rPr>
              <a:t> </a:t>
            </a:r>
            <a:r>
              <a:rPr lang="es-ES" sz="2800" b="1" dirty="0" err="1">
                <a:solidFill>
                  <a:srgbClr val="1F497D"/>
                </a:solidFill>
              </a:rPr>
              <a:t>basics</a:t>
            </a:r>
            <a:endParaRPr lang="es-ES" sz="2800" b="1" dirty="0">
              <a:solidFill>
                <a:srgbClr val="1F497D"/>
              </a:solidFill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179512" y="260648"/>
            <a:ext cx="8432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chemeClr val="tx1">
                    <a:lumMod val="25000"/>
                  </a:schemeClr>
                </a:solidFill>
                <a:latin typeface="Calibri"/>
                <a:cs typeface="Calibri"/>
              </a:rPr>
              <a:t>TAREA SEMANA 1</a:t>
            </a:r>
            <a:endParaRPr lang="es-ES" sz="2800" b="1" dirty="0">
              <a:solidFill>
                <a:schemeClr val="tx1">
                  <a:lumMod val="2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65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43608" y="260648"/>
            <a:ext cx="6828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rgbClr val="1C314B"/>
                </a:solidFill>
                <a:latin typeface="Calibri"/>
                <a:ea typeface="MS PGothic" charset="0"/>
                <a:cs typeface="Calibri"/>
              </a:rPr>
              <a:t>Plan de la clase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55576" y="1124744"/>
            <a:ext cx="74888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ES" sz="3200" b="1" dirty="0">
                <a:solidFill>
                  <a:srgbClr val="1F497D"/>
                </a:solidFill>
                <a:latin typeface="Calibri"/>
                <a:ea typeface="Calibri" charset="0"/>
                <a:cs typeface="Calibri"/>
              </a:rPr>
              <a:t>Palabras de Bienvenida.</a:t>
            </a:r>
          </a:p>
          <a:p>
            <a:pPr marL="514350" lvl="0" indent="-514350">
              <a:buFont typeface="+mj-lt"/>
              <a:buAutoNum type="arabicPeriod"/>
            </a:pPr>
            <a:endParaRPr lang="es-ES" sz="3200" b="1" dirty="0">
              <a:solidFill>
                <a:srgbClr val="1F497D"/>
              </a:solidFill>
              <a:latin typeface="Calibri"/>
              <a:ea typeface="Calibri" charset="0"/>
              <a:cs typeface="Calibri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s-ES" sz="3200" b="1" dirty="0">
                <a:solidFill>
                  <a:srgbClr val="1F497D"/>
                </a:solidFill>
                <a:latin typeface="Calibri"/>
                <a:ea typeface="Calibri" charset="0"/>
                <a:cs typeface="Calibri"/>
              </a:rPr>
              <a:t>Presentación de los participantes.</a:t>
            </a:r>
          </a:p>
          <a:p>
            <a:pPr marL="514350" lvl="0" indent="-514350">
              <a:buFont typeface="+mj-lt"/>
              <a:buAutoNum type="arabicPeriod"/>
            </a:pPr>
            <a:endParaRPr lang="es-ES" sz="3200" b="1" dirty="0">
              <a:solidFill>
                <a:srgbClr val="1F497D"/>
              </a:solidFill>
              <a:latin typeface="Calibri"/>
              <a:ea typeface="Calibri" charset="0"/>
              <a:cs typeface="Calibri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s-ES" sz="3200" b="1" dirty="0">
                <a:solidFill>
                  <a:srgbClr val="1F497D"/>
                </a:solidFill>
                <a:latin typeface="Calibri"/>
                <a:ea typeface="Calibri" charset="0"/>
                <a:cs typeface="Calibri"/>
              </a:rPr>
              <a:t>Programa del curso.</a:t>
            </a:r>
          </a:p>
          <a:p>
            <a:pPr marL="514350" lvl="0" indent="-514350">
              <a:buFont typeface="+mj-lt"/>
              <a:buAutoNum type="arabicPeriod"/>
            </a:pPr>
            <a:endParaRPr lang="es-ES" sz="3200" b="1" dirty="0">
              <a:solidFill>
                <a:srgbClr val="1F497D"/>
              </a:solidFill>
              <a:latin typeface="Calibri"/>
              <a:ea typeface="Calibri" charset="0"/>
              <a:cs typeface="Calibri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s-ES" sz="3200" b="1" dirty="0">
                <a:solidFill>
                  <a:srgbClr val="1F497D"/>
                </a:solidFill>
                <a:latin typeface="Calibri"/>
                <a:ea typeface="Calibri" charset="0"/>
                <a:cs typeface="Calibri"/>
              </a:rPr>
              <a:t>Habilitar recursos de aprendizaje.</a:t>
            </a:r>
            <a:endParaRPr lang="es-ES" sz="3200" dirty="0">
              <a:solidFill>
                <a:schemeClr val="tx2"/>
              </a:solidFill>
              <a:latin typeface="Calibri"/>
              <a:ea typeface="Calibri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70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06742" y="116632"/>
            <a:ext cx="6828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rgbClr val="1C314B"/>
                </a:solidFill>
                <a:latin typeface="Calibri"/>
                <a:ea typeface="MS PGothic" charset="0"/>
                <a:cs typeface="Calibri"/>
              </a:rPr>
              <a:t>PROFESORES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39552" y="4005064"/>
            <a:ext cx="331236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b="1" dirty="0">
                <a:solidFill>
                  <a:srgbClr val="1F497D"/>
                </a:solidFill>
                <a:latin typeface="Calibri"/>
                <a:ea typeface="Calibri" charset="0"/>
                <a:cs typeface="Calibri"/>
              </a:rPr>
              <a:t>Dr. José Gallardo</a:t>
            </a:r>
          </a:p>
          <a:p>
            <a:r>
              <a:rPr lang="es-ES" sz="2400" dirty="0">
                <a:solidFill>
                  <a:schemeClr val="tx2"/>
                </a:solidFill>
                <a:latin typeface="Calibri"/>
                <a:ea typeface="Calibri" charset="0"/>
                <a:cs typeface="Calibri"/>
              </a:rPr>
              <a:t>Profesor adjunto PUCV</a:t>
            </a:r>
          </a:p>
          <a:p>
            <a:r>
              <a:rPr lang="es-ES" sz="2400" dirty="0">
                <a:solidFill>
                  <a:schemeClr val="tx2"/>
                </a:solidFill>
                <a:latin typeface="Calibri"/>
                <a:ea typeface="Calibri" charset="0"/>
                <a:cs typeface="Calibri"/>
              </a:rPr>
              <a:t>Doctor en Ciencias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68" y="980728"/>
            <a:ext cx="2520280" cy="267228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980728"/>
            <a:ext cx="2520280" cy="278025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04048" y="4077072"/>
            <a:ext cx="36724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b="1" dirty="0">
                <a:solidFill>
                  <a:srgbClr val="1F497D"/>
                </a:solidFill>
                <a:latin typeface="Calibri"/>
                <a:ea typeface="Calibri" charset="0"/>
                <a:cs typeface="Calibri"/>
              </a:rPr>
              <a:t>Dr. María Angélica Rueda</a:t>
            </a:r>
          </a:p>
          <a:p>
            <a:r>
              <a:rPr lang="es-ES" sz="2400" dirty="0">
                <a:solidFill>
                  <a:schemeClr val="tx2"/>
                </a:solidFill>
                <a:latin typeface="Calibri"/>
                <a:ea typeface="Calibri" charset="0"/>
                <a:cs typeface="Calibri"/>
              </a:rPr>
              <a:t>Investigadora PUCV</a:t>
            </a:r>
          </a:p>
          <a:p>
            <a:r>
              <a:rPr lang="es-ES" sz="2400" dirty="0">
                <a:solidFill>
                  <a:schemeClr val="tx2"/>
                </a:solidFill>
                <a:latin typeface="Calibri"/>
                <a:ea typeface="Calibri" charset="0"/>
                <a:cs typeface="Calibri"/>
              </a:rPr>
              <a:t>Doctor en Ciencias Agropecuarias</a:t>
            </a:r>
          </a:p>
        </p:txBody>
      </p:sp>
    </p:spTree>
    <p:extLst>
      <p:ext uri="{BB962C8B-B14F-4D97-AF65-F5344CB8AC3E}">
        <p14:creationId xmlns:p14="http://schemas.microsoft.com/office/powerpoint/2010/main" val="262520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3648" y="2420888"/>
            <a:ext cx="6120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1F497D"/>
                </a:solidFill>
                <a:latin typeface="Calibri"/>
                <a:ea typeface="MS PGothic" charset="0"/>
                <a:cs typeface="Calibri"/>
              </a:rPr>
              <a:t>PRESENTACIÓN Y REVISIÓN DEL PROGRAMA DEL CURSO</a:t>
            </a:r>
          </a:p>
        </p:txBody>
      </p:sp>
    </p:spTree>
    <p:extLst>
      <p:ext uri="{BB962C8B-B14F-4D97-AF65-F5344CB8AC3E}">
        <p14:creationId xmlns:p14="http://schemas.microsoft.com/office/powerpoint/2010/main" val="421748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404664"/>
            <a:ext cx="860444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1F497D"/>
                </a:solidFill>
                <a:latin typeface="Calibri"/>
                <a:cs typeface="Calibri"/>
              </a:rPr>
              <a:t>DESCRIPCION Y PREREQUISITOS </a:t>
            </a:r>
          </a:p>
          <a:p>
            <a:r>
              <a:rPr lang="es-ES" b="1" dirty="0">
                <a:solidFill>
                  <a:srgbClr val="1F497D"/>
                </a:solidFill>
                <a:latin typeface="Calibri"/>
                <a:cs typeface="Calibri"/>
              </a:rPr>
              <a:t> </a:t>
            </a:r>
          </a:p>
          <a:p>
            <a:endParaRPr lang="es-ES_tradnl" dirty="0">
              <a:solidFill>
                <a:srgbClr val="1F497D"/>
              </a:solidFill>
              <a:latin typeface="Calibri"/>
              <a:cs typeface="Calibri"/>
            </a:endParaRPr>
          </a:p>
          <a:p>
            <a:r>
              <a:rPr lang="es-ES_tradnl" sz="2400" dirty="0">
                <a:solidFill>
                  <a:srgbClr val="1F497D"/>
                </a:solidFill>
                <a:latin typeface="Calibri"/>
                <a:cs typeface="Calibri"/>
              </a:rPr>
              <a:t>El diplomado en análisis de datos con R para la acuicultura tiene como propósito que los estudiantes desarrollen habilidades para llevar a cabo un proyecto de análisis de datos e investigación reproducible en acuicultura usando el lenguaje de programación R. </a:t>
            </a:r>
          </a:p>
          <a:p>
            <a:endParaRPr lang="es-ES_tradnl" sz="2400" dirty="0">
              <a:solidFill>
                <a:srgbClr val="1F497D"/>
              </a:solidFill>
              <a:latin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sz="2400" dirty="0">
                <a:solidFill>
                  <a:srgbClr val="1F497D"/>
                </a:solidFill>
                <a:latin typeface="Calibri"/>
                <a:cs typeface="Calibri"/>
              </a:rPr>
              <a:t>Bioestadística.</a:t>
            </a:r>
          </a:p>
          <a:p>
            <a:pPr marL="285750" indent="-285750">
              <a:buFontTx/>
              <a:buChar char="-"/>
            </a:pPr>
            <a:r>
              <a:rPr lang="es-ES" sz="2400" dirty="0">
                <a:solidFill>
                  <a:srgbClr val="1F497D"/>
                </a:solidFill>
                <a:latin typeface="Calibri"/>
                <a:cs typeface="Calibri"/>
              </a:rPr>
              <a:t>Programación en 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008" y="3573016"/>
            <a:ext cx="3432380" cy="19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7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08720"/>
            <a:ext cx="7491532" cy="4780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11560" y="188640"/>
            <a:ext cx="296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rgbClr val="1F497D"/>
                </a:solidFill>
                <a:latin typeface="Calibri"/>
                <a:cs typeface="Calibri"/>
              </a:rPr>
              <a:t>FECHAS DE CLASES</a:t>
            </a:r>
          </a:p>
        </p:txBody>
      </p:sp>
    </p:spTree>
    <p:extLst>
      <p:ext uri="{BB962C8B-B14F-4D97-AF65-F5344CB8AC3E}">
        <p14:creationId xmlns:p14="http://schemas.microsoft.com/office/powerpoint/2010/main" val="147969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3528" y="188640"/>
            <a:ext cx="8424936" cy="523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tx1">
                    <a:lumMod val="25000"/>
                  </a:schemeClr>
                </a:solidFill>
                <a:latin typeface="Calibri"/>
                <a:cs typeface="Calibri"/>
              </a:rPr>
              <a:t>CONTENIDOS CENTRALES</a:t>
            </a:r>
            <a:endParaRPr lang="es-ES_tradnl" sz="2800" dirty="0">
              <a:solidFill>
                <a:schemeClr val="tx1">
                  <a:lumMod val="25000"/>
                </a:schemeClr>
              </a:solidFill>
              <a:latin typeface="Calibri"/>
              <a:cs typeface="Calibri"/>
            </a:endParaRPr>
          </a:p>
          <a:p>
            <a:r>
              <a:rPr lang="es-ES" dirty="0">
                <a:solidFill>
                  <a:srgbClr val="1F497D"/>
                </a:solidFill>
                <a:latin typeface="Calibri"/>
                <a:cs typeface="Calibri"/>
              </a:rPr>
              <a:t> </a:t>
            </a:r>
            <a:endParaRPr lang="es-ES_tradnl" dirty="0">
              <a:solidFill>
                <a:srgbClr val="1F497D"/>
              </a:solidFill>
              <a:latin typeface="Calibri"/>
              <a:cs typeface="Calibri"/>
            </a:endParaRPr>
          </a:p>
          <a:p>
            <a:r>
              <a:rPr lang="es-ES" sz="2400" b="1" dirty="0">
                <a:solidFill>
                  <a:srgbClr val="1F497D"/>
                </a:solidFill>
                <a:latin typeface="Calibri"/>
                <a:cs typeface="Calibri"/>
              </a:rPr>
              <a:t>UNIDAD 1</a:t>
            </a:r>
          </a:p>
          <a:p>
            <a:r>
              <a:rPr lang="es-ES" sz="2400" dirty="0">
                <a:solidFill>
                  <a:srgbClr val="1F497D"/>
                </a:solidFill>
                <a:latin typeface="Calibri"/>
                <a:cs typeface="Calibri"/>
              </a:rPr>
              <a:t>INVESTIGACIÓN REPRODUCIBLE Y ANÁLISIS EXPLORATORIO DE DATOS . </a:t>
            </a:r>
          </a:p>
          <a:p>
            <a:endParaRPr lang="es-ES_tradnl" sz="2400" dirty="0">
              <a:solidFill>
                <a:srgbClr val="1F497D"/>
              </a:solidFill>
              <a:latin typeface="Calibri"/>
              <a:cs typeface="Calibri"/>
            </a:endParaRPr>
          </a:p>
          <a:p>
            <a:r>
              <a:rPr lang="es-ES" sz="2400" b="1" dirty="0">
                <a:solidFill>
                  <a:srgbClr val="1F497D"/>
                </a:solidFill>
                <a:latin typeface="Calibri"/>
                <a:cs typeface="Calibri"/>
              </a:rPr>
              <a:t>UNIDAD 2</a:t>
            </a:r>
          </a:p>
          <a:p>
            <a:r>
              <a:rPr lang="es-ES" sz="2400" dirty="0">
                <a:solidFill>
                  <a:srgbClr val="1F497D"/>
                </a:solidFill>
                <a:latin typeface="Calibri"/>
                <a:cs typeface="Calibri"/>
              </a:rPr>
              <a:t>CONTRASTES DE HIPÓTESIS PARAMÉTRICAS Y NO PARAMÉTRICAS.</a:t>
            </a:r>
          </a:p>
          <a:p>
            <a:r>
              <a:rPr lang="es-ES" sz="2400" dirty="0">
                <a:solidFill>
                  <a:srgbClr val="1F497D"/>
                </a:solidFill>
                <a:latin typeface="Calibri"/>
                <a:cs typeface="Calibri"/>
              </a:rPr>
              <a:t>  </a:t>
            </a:r>
            <a:endParaRPr lang="es-ES_tradnl" sz="2400" dirty="0">
              <a:solidFill>
                <a:srgbClr val="1F497D"/>
              </a:solidFill>
              <a:latin typeface="Calibri"/>
              <a:cs typeface="Calibri"/>
            </a:endParaRPr>
          </a:p>
          <a:p>
            <a:r>
              <a:rPr lang="es-ES" sz="2400" b="1" dirty="0">
                <a:solidFill>
                  <a:srgbClr val="1F497D"/>
                </a:solidFill>
                <a:latin typeface="Calibri"/>
                <a:cs typeface="Calibri"/>
              </a:rPr>
              <a:t>UNIDAD 3</a:t>
            </a:r>
          </a:p>
          <a:p>
            <a:r>
              <a:rPr lang="es-ES" sz="2400" dirty="0">
                <a:solidFill>
                  <a:srgbClr val="1F497D"/>
                </a:solidFill>
                <a:latin typeface="Calibri"/>
                <a:cs typeface="Calibri"/>
              </a:rPr>
              <a:t>MODELOS LINEALES Y ANÁLISIS MULTIVARIADO. </a:t>
            </a:r>
          </a:p>
          <a:p>
            <a:r>
              <a:rPr lang="es-ES" sz="2400" dirty="0">
                <a:solidFill>
                  <a:srgbClr val="1F497D"/>
                </a:solidFill>
                <a:latin typeface="Calibri"/>
                <a:cs typeface="Calibri"/>
              </a:rPr>
              <a:t> </a:t>
            </a:r>
            <a:endParaRPr lang="es-ES_tradnl" sz="2400" dirty="0">
              <a:solidFill>
                <a:srgbClr val="1F497D"/>
              </a:solidFill>
              <a:latin typeface="Calibri"/>
              <a:cs typeface="Calibri"/>
            </a:endParaRPr>
          </a:p>
          <a:p>
            <a:r>
              <a:rPr lang="es-ES" sz="2400" b="1" dirty="0">
                <a:solidFill>
                  <a:srgbClr val="1F497D"/>
                </a:solidFill>
                <a:latin typeface="Calibri"/>
                <a:cs typeface="Calibri"/>
              </a:rPr>
              <a:t>UNIDAD 4</a:t>
            </a:r>
          </a:p>
          <a:p>
            <a:pPr algn="just"/>
            <a:r>
              <a:rPr lang="es-ES" sz="2400" dirty="0">
                <a:solidFill>
                  <a:srgbClr val="1F497D"/>
                </a:solidFill>
                <a:latin typeface="Calibri"/>
                <a:cs typeface="Calibri"/>
              </a:rPr>
              <a:t>PROYECTO PERSONAL Y ANÁLISIS DE DATOS CON R. </a:t>
            </a:r>
            <a:endParaRPr lang="es-ES_tradnl" dirty="0">
              <a:solidFill>
                <a:srgbClr val="1F497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9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39552" y="260648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rgbClr val="1C314B"/>
                </a:solidFill>
                <a:latin typeface="Calibri"/>
                <a:cs typeface="Calibri"/>
              </a:rPr>
              <a:t>COMPONENTES DE EVALUACIÓN</a:t>
            </a:r>
            <a:endParaRPr lang="es-ES_tradnl" sz="2800" dirty="0">
              <a:solidFill>
                <a:srgbClr val="1C314B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9144000" cy="497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3648" y="2420888"/>
            <a:ext cx="61206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1F497D"/>
                </a:solidFill>
                <a:latin typeface="Calibri"/>
                <a:ea typeface="MS PGothic" charset="0"/>
                <a:cs typeface="Calibri"/>
              </a:rPr>
              <a:t>RECURSOS DE APRENDIZAJE</a:t>
            </a:r>
          </a:p>
        </p:txBody>
      </p:sp>
    </p:spTree>
    <p:extLst>
      <p:ext uri="{BB962C8B-B14F-4D97-AF65-F5344CB8AC3E}">
        <p14:creationId xmlns:p14="http://schemas.microsoft.com/office/powerpoint/2010/main" val="212813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B8CCE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11284</TotalTime>
  <Words>194</Words>
  <Application>Microsoft Macintosh PowerPoint</Application>
  <PresentationFormat>Presentación en pantalla 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ＭＳ Ｐゴシック</vt:lpstr>
      <vt:lpstr>ＭＳ Ｐゴシック</vt:lpstr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naty</dc:creator>
  <cp:lastModifiedBy>Macbook</cp:lastModifiedBy>
  <cp:revision>1242</cp:revision>
  <cp:lastPrinted>2020-08-23T23:16:25Z</cp:lastPrinted>
  <dcterms:created xsi:type="dcterms:W3CDTF">2013-05-31T12:01:04Z</dcterms:created>
  <dcterms:modified xsi:type="dcterms:W3CDTF">2021-07-01T02:33:18Z</dcterms:modified>
</cp:coreProperties>
</file>