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923" r:id="rId2"/>
    <p:sldId id="924" r:id="rId3"/>
    <p:sldId id="925" r:id="rId4"/>
    <p:sldId id="926" r:id="rId5"/>
    <p:sldId id="927" r:id="rId6"/>
    <p:sldId id="928" r:id="rId7"/>
    <p:sldId id="92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59"/>
    <p:restoredTop sz="92389"/>
  </p:normalViewPr>
  <p:slideViewPr>
    <p:cSldViewPr snapToGrid="0" snapToObjects="1">
      <p:cViewPr varScale="1">
        <p:scale>
          <a:sx n="89" d="100"/>
          <a:sy n="89" d="100"/>
        </p:scale>
        <p:origin x="57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6" d="100"/>
          <a:sy n="46" d="100"/>
        </p:scale>
        <p:origin x="31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9BFF2-16E0-0044-B1D2-F5DC38D5FA92}" type="datetimeFigureOut">
              <a:rPr lang="en-US" smtClean="0"/>
              <a:t>4/16/22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DDED5-63C8-0E41-9152-7E5492E07B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5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2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9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5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E2B0-5423-084F-987F-FCE4468157FD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0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lindro 1">
            <a:extLst>
              <a:ext uri="{FF2B5EF4-FFF2-40B4-BE49-F238E27FC236}">
                <a16:creationId xmlns:a16="http://schemas.microsoft.com/office/drawing/2014/main" id="{7BA8A1DA-17F4-4E49-9612-8CDD86365984}"/>
              </a:ext>
            </a:extLst>
          </p:cNvPr>
          <p:cNvSpPr/>
          <p:nvPr/>
        </p:nvSpPr>
        <p:spPr>
          <a:xfrm rot="5400000">
            <a:off x="3764429" y="850435"/>
            <a:ext cx="707886" cy="2450306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F68EF68-D037-234C-B0CE-3BA91B7BA3AB}"/>
              </a:ext>
            </a:extLst>
          </p:cNvPr>
          <p:cNvSpPr txBox="1"/>
          <p:nvPr/>
        </p:nvSpPr>
        <p:spPr>
          <a:xfrm>
            <a:off x="3531512" y="1721645"/>
            <a:ext cx="1173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bg1"/>
                </a:solidFill>
              </a:rPr>
              <a:t>%&gt;%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1AEA94B-27F4-4B45-9853-0C4001CD2C62}"/>
              </a:ext>
            </a:extLst>
          </p:cNvPr>
          <p:cNvSpPr txBox="1"/>
          <p:nvPr/>
        </p:nvSpPr>
        <p:spPr>
          <a:xfrm>
            <a:off x="1343025" y="18909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53B7D24-1C30-5B4D-85D9-0FE88FF98DA3}"/>
              </a:ext>
            </a:extLst>
          </p:cNvPr>
          <p:cNvSpPr txBox="1"/>
          <p:nvPr/>
        </p:nvSpPr>
        <p:spPr>
          <a:xfrm>
            <a:off x="1213934" y="1721645"/>
            <a:ext cx="13322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accent1">
                    <a:lumMod val="50000"/>
                  </a:schemeClr>
                </a:solidFill>
              </a:rPr>
              <a:t>datos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ED4B957-C3B1-604F-8B0F-DD92FA37D000}"/>
              </a:ext>
            </a:extLst>
          </p:cNvPr>
          <p:cNvSpPr txBox="1"/>
          <p:nvPr/>
        </p:nvSpPr>
        <p:spPr>
          <a:xfrm>
            <a:off x="5504785" y="1722300"/>
            <a:ext cx="2454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accent1">
                    <a:lumMod val="50000"/>
                  </a:schemeClr>
                </a:solidFill>
              </a:rPr>
              <a:t>funcion(…)</a:t>
            </a:r>
          </a:p>
        </p:txBody>
      </p:sp>
      <p:sp>
        <p:nvSpPr>
          <p:cNvPr id="7" name="Cilindro 6">
            <a:extLst>
              <a:ext uri="{FF2B5EF4-FFF2-40B4-BE49-F238E27FC236}">
                <a16:creationId xmlns:a16="http://schemas.microsoft.com/office/drawing/2014/main" id="{CBE13469-273F-3E4A-A609-79137980CB43}"/>
              </a:ext>
            </a:extLst>
          </p:cNvPr>
          <p:cNvSpPr/>
          <p:nvPr/>
        </p:nvSpPr>
        <p:spPr>
          <a:xfrm rot="5400000">
            <a:off x="1767809" y="3045350"/>
            <a:ext cx="707886" cy="1557455"/>
          </a:xfrm>
          <a:prstGeom prst="can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1E303FD-EFEE-5E47-B969-62A26CFB19AA}"/>
              </a:ext>
            </a:extLst>
          </p:cNvPr>
          <p:cNvSpPr txBox="1"/>
          <p:nvPr/>
        </p:nvSpPr>
        <p:spPr>
          <a:xfrm>
            <a:off x="1534892" y="3470135"/>
            <a:ext cx="1173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bg1"/>
                </a:solidFill>
              </a:rPr>
              <a:t>%&gt;%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007B4E-2832-B848-A3A5-E42570D3C5F5}"/>
              </a:ext>
            </a:extLst>
          </p:cNvPr>
          <p:cNvSpPr txBox="1"/>
          <p:nvPr/>
        </p:nvSpPr>
        <p:spPr>
          <a:xfrm>
            <a:off x="423863" y="36292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05E78C-5904-4344-8F44-C8236A013718}"/>
              </a:ext>
            </a:extLst>
          </p:cNvPr>
          <p:cNvSpPr txBox="1"/>
          <p:nvPr/>
        </p:nvSpPr>
        <p:spPr>
          <a:xfrm>
            <a:off x="54758" y="3470137"/>
            <a:ext cx="13322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accent1">
                    <a:lumMod val="50000"/>
                  </a:schemeClr>
                </a:solidFill>
              </a:rPr>
              <a:t>datos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D97E41C-7E9C-BC43-B30B-5A3C4A9874D8}"/>
              </a:ext>
            </a:extLst>
          </p:cNvPr>
          <p:cNvSpPr txBox="1"/>
          <p:nvPr/>
        </p:nvSpPr>
        <p:spPr>
          <a:xfrm>
            <a:off x="2944500" y="3490493"/>
            <a:ext cx="2324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accent1">
                    <a:lumMod val="50000"/>
                  </a:schemeClr>
                </a:solidFill>
              </a:rPr>
              <a:t>funcion(1)</a:t>
            </a:r>
          </a:p>
        </p:txBody>
      </p:sp>
      <p:sp>
        <p:nvSpPr>
          <p:cNvPr id="12" name="Cilindro 11">
            <a:extLst>
              <a:ext uri="{FF2B5EF4-FFF2-40B4-BE49-F238E27FC236}">
                <a16:creationId xmlns:a16="http://schemas.microsoft.com/office/drawing/2014/main" id="{C8832031-4D24-FE40-A88A-7222E832CB58}"/>
              </a:ext>
            </a:extLst>
          </p:cNvPr>
          <p:cNvSpPr/>
          <p:nvPr/>
        </p:nvSpPr>
        <p:spPr>
          <a:xfrm rot="5400000">
            <a:off x="5637675" y="3045353"/>
            <a:ext cx="707886" cy="1557455"/>
          </a:xfrm>
          <a:prstGeom prst="can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B9B79B5-E146-8345-89E4-8357118D7813}"/>
              </a:ext>
            </a:extLst>
          </p:cNvPr>
          <p:cNvSpPr txBox="1"/>
          <p:nvPr/>
        </p:nvSpPr>
        <p:spPr>
          <a:xfrm>
            <a:off x="5421407" y="3490493"/>
            <a:ext cx="1173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bg1"/>
                </a:solidFill>
              </a:rPr>
              <a:t>%&gt;%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8643B86-568F-544E-B89D-039C116A192A}"/>
              </a:ext>
            </a:extLst>
          </p:cNvPr>
          <p:cNvSpPr txBox="1"/>
          <p:nvPr/>
        </p:nvSpPr>
        <p:spPr>
          <a:xfrm>
            <a:off x="6813982" y="3496564"/>
            <a:ext cx="2403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accent1">
                    <a:lumMod val="50000"/>
                  </a:schemeClr>
                </a:solidFill>
              </a:rPr>
              <a:t>Funcion(2)</a:t>
            </a:r>
          </a:p>
        </p:txBody>
      </p:sp>
    </p:spTree>
    <p:extLst>
      <p:ext uri="{BB962C8B-B14F-4D97-AF65-F5344CB8AC3E}">
        <p14:creationId xmlns:p14="http://schemas.microsoft.com/office/powerpoint/2010/main" val="300015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60C6739-72D1-B544-A4D3-2DAB75CCF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390178"/>
              </p:ext>
            </p:extLst>
          </p:nvPr>
        </p:nvGraphicFramePr>
        <p:xfrm>
          <a:off x="252413" y="1748298"/>
          <a:ext cx="34175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4292070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Bahía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2019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2020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2021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Valparaíso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14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Concepción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2DAC0DE9-5562-9241-BE65-C3591852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34472"/>
              </p:ext>
            </p:extLst>
          </p:nvPr>
        </p:nvGraphicFramePr>
        <p:xfrm>
          <a:off x="6062662" y="1024081"/>
          <a:ext cx="27187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Bahía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Valparaíso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2019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Concepción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2019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Valparaíso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2020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Concepción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2020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5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Valparaíso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Concepción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2021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149565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15F69A83-0CD4-3540-ACE6-881469E5DC7B}"/>
              </a:ext>
            </a:extLst>
          </p:cNvPr>
          <p:cNvSpPr txBox="1"/>
          <p:nvPr/>
        </p:nvSpPr>
        <p:spPr>
          <a:xfrm>
            <a:off x="493923" y="4222571"/>
            <a:ext cx="3176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gather</a:t>
            </a:r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(”Año”,”TSM”,2:4)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945AB55-7863-2C4B-BCA2-D28B258548C6}"/>
              </a:ext>
            </a:extLst>
          </p:cNvPr>
          <p:cNvSpPr txBox="1"/>
          <p:nvPr/>
        </p:nvSpPr>
        <p:spPr>
          <a:xfrm>
            <a:off x="6010467" y="4222572"/>
            <a:ext cx="2823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spread</a:t>
            </a:r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(”Año”,”TSM”)</a:t>
            </a:r>
          </a:p>
        </p:txBody>
      </p:sp>
      <p:sp>
        <p:nvSpPr>
          <p:cNvPr id="6" name="Flecha derecha 5">
            <a:extLst>
              <a:ext uri="{FF2B5EF4-FFF2-40B4-BE49-F238E27FC236}">
                <a16:creationId xmlns:a16="http://schemas.microsoft.com/office/drawing/2014/main" id="{1033EC1E-A88A-C248-A5BC-8B779E46AF2B}"/>
              </a:ext>
            </a:extLst>
          </p:cNvPr>
          <p:cNvSpPr/>
          <p:nvPr/>
        </p:nvSpPr>
        <p:spPr>
          <a:xfrm>
            <a:off x="4140832" y="1640963"/>
            <a:ext cx="1057275" cy="53879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Flecha derecha 19">
            <a:extLst>
              <a:ext uri="{FF2B5EF4-FFF2-40B4-BE49-F238E27FC236}">
                <a16:creationId xmlns:a16="http://schemas.microsoft.com/office/drawing/2014/main" id="{B4A7C3EE-B933-CA43-AA45-7E9A1ACE947E}"/>
              </a:ext>
            </a:extLst>
          </p:cNvPr>
          <p:cNvSpPr/>
          <p:nvPr/>
        </p:nvSpPr>
        <p:spPr>
          <a:xfrm flipH="1">
            <a:off x="4128198" y="2322021"/>
            <a:ext cx="1043571" cy="53879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77B31C5-9A65-AB41-8A99-86D8DCA9F5E0}"/>
              </a:ext>
            </a:extLst>
          </p:cNvPr>
          <p:cNvSpPr/>
          <p:nvPr/>
        </p:nvSpPr>
        <p:spPr>
          <a:xfrm>
            <a:off x="3941520" y="985057"/>
            <a:ext cx="1798698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chemeClr val="accent2">
                    <a:lumMod val="50000"/>
                  </a:schemeClr>
                </a:solidFill>
              </a:rPr>
              <a:t>gather(…)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0C7F574-5D28-2141-AFBB-5DAFCCE22B32}"/>
              </a:ext>
            </a:extLst>
          </p:cNvPr>
          <p:cNvSpPr/>
          <p:nvPr/>
        </p:nvSpPr>
        <p:spPr>
          <a:xfrm>
            <a:off x="3890609" y="3028232"/>
            <a:ext cx="1849609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chemeClr val="accent2">
                    <a:lumMod val="50000"/>
                  </a:schemeClr>
                </a:solidFill>
              </a:rPr>
              <a:t>spread(…)</a:t>
            </a:r>
          </a:p>
        </p:txBody>
      </p:sp>
    </p:spTree>
    <p:extLst>
      <p:ext uri="{BB962C8B-B14F-4D97-AF65-F5344CB8AC3E}">
        <p14:creationId xmlns:p14="http://schemas.microsoft.com/office/powerpoint/2010/main" val="145928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2DAC0DE9-5562-9241-BE65-C3591852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53097"/>
              </p:ext>
            </p:extLst>
          </p:nvPr>
        </p:nvGraphicFramePr>
        <p:xfrm>
          <a:off x="604837" y="1967056"/>
          <a:ext cx="27187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Bahía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Año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TSM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Valparaíso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2019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12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Concepción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2019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Valparaíso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2020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13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Concepción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2020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11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5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Valparaíso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2021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14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Concepción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2021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12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149565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15F69A83-0CD4-3540-ACE6-881469E5DC7B}"/>
              </a:ext>
            </a:extLst>
          </p:cNvPr>
          <p:cNvSpPr txBox="1"/>
          <p:nvPr/>
        </p:nvSpPr>
        <p:spPr>
          <a:xfrm>
            <a:off x="2946723" y="977647"/>
            <a:ext cx="374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Datos %&gt;% select</a:t>
            </a:r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(Año, TSM)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38805F31-94D2-8A43-9E4B-498B1975E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312486"/>
              </p:ext>
            </p:extLst>
          </p:nvPr>
        </p:nvGraphicFramePr>
        <p:xfrm>
          <a:off x="6313060" y="1967055"/>
          <a:ext cx="1397636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Año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TSM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2019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12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2019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2020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13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2020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11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51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2021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14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2021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12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149565"/>
                  </a:ext>
                </a:extLst>
              </a:tr>
            </a:tbl>
          </a:graphicData>
        </a:graphic>
      </p:graphicFrame>
      <p:sp>
        <p:nvSpPr>
          <p:cNvPr id="11" name="Flecha derecha 10">
            <a:extLst>
              <a:ext uri="{FF2B5EF4-FFF2-40B4-BE49-F238E27FC236}">
                <a16:creationId xmlns:a16="http://schemas.microsoft.com/office/drawing/2014/main" id="{2F221D83-C1BE-8949-9B7D-520EA761EC16}"/>
              </a:ext>
            </a:extLst>
          </p:cNvPr>
          <p:cNvSpPr/>
          <p:nvPr/>
        </p:nvSpPr>
        <p:spPr>
          <a:xfrm>
            <a:off x="4289688" y="2990517"/>
            <a:ext cx="1057275" cy="53879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20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66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2DAC0DE9-5562-9241-BE65-C3591852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568477"/>
              </p:ext>
            </p:extLst>
          </p:nvPr>
        </p:nvGraphicFramePr>
        <p:xfrm>
          <a:off x="604837" y="1967056"/>
          <a:ext cx="27187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Bahía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Valparaíso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2019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12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Concepción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2019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Valparaíso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2020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13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Concepción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2020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11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5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Valparaíso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2021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14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Concepción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2021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12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149565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15F69A83-0CD4-3540-ACE6-881469E5DC7B}"/>
              </a:ext>
            </a:extLst>
          </p:cNvPr>
          <p:cNvSpPr txBox="1"/>
          <p:nvPr/>
        </p:nvSpPr>
        <p:spPr>
          <a:xfrm>
            <a:off x="2412153" y="906209"/>
            <a:ext cx="4812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Datos %&gt;% filter</a:t>
            </a:r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(Bahía=“Valparaíso”)</a:t>
            </a:r>
          </a:p>
        </p:txBody>
      </p:sp>
      <p:sp>
        <p:nvSpPr>
          <p:cNvPr id="11" name="Flecha derecha 10">
            <a:extLst>
              <a:ext uri="{FF2B5EF4-FFF2-40B4-BE49-F238E27FC236}">
                <a16:creationId xmlns:a16="http://schemas.microsoft.com/office/drawing/2014/main" id="{2F221D83-C1BE-8949-9B7D-520EA761EC16}"/>
              </a:ext>
            </a:extLst>
          </p:cNvPr>
          <p:cNvSpPr/>
          <p:nvPr/>
        </p:nvSpPr>
        <p:spPr>
          <a:xfrm>
            <a:off x="4289688" y="2990517"/>
            <a:ext cx="1057275" cy="53879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20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B767109-F191-4541-A0EA-D219E05E4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49260"/>
              </p:ext>
            </p:extLst>
          </p:nvPr>
        </p:nvGraphicFramePr>
        <p:xfrm>
          <a:off x="5900736" y="2518235"/>
          <a:ext cx="27187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Bahía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Valparaíso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2019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12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Valparaíso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2020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13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Valparaíso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2021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14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64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2DAC0DE9-5562-9241-BE65-C3591852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453990"/>
              </p:ext>
            </p:extLst>
          </p:nvPr>
        </p:nvGraphicFramePr>
        <p:xfrm>
          <a:off x="4806675" y="2096752"/>
          <a:ext cx="39299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54812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  <a:gridCol w="1255204">
                  <a:extLst>
                    <a:ext uri="{9D8B030D-6E8A-4147-A177-3AD203B41FA5}">
                      <a16:colId xmlns:a16="http://schemas.microsoft.com/office/drawing/2014/main" val="4165770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Bahía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Fahrenheit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Valparaíso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2019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12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800" u="none" strike="noStrike" dirty="0">
                          <a:effectLst/>
                        </a:rPr>
                        <a:t>53,6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Concepción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2019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800" u="none" strike="noStrike" dirty="0">
                          <a:effectLst/>
                        </a:rPr>
                        <a:t>50,0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Valparaíso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2020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13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800" u="none" strike="noStrike" dirty="0">
                          <a:effectLst/>
                        </a:rPr>
                        <a:t>55,4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Concepción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2020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11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800" u="none" strike="noStrike">
                          <a:effectLst/>
                        </a:rPr>
                        <a:t>51,8</a:t>
                      </a:r>
                      <a:endParaRPr lang="es-CL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5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Valparaíso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2021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14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800" u="none" strike="noStrike" dirty="0">
                          <a:effectLst/>
                        </a:rPr>
                        <a:t>57,2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Concepción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2021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12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800" u="none" strike="noStrike" dirty="0">
                          <a:effectLst/>
                        </a:rPr>
                        <a:t>53,6</a:t>
                      </a:r>
                      <a:endParaRPr lang="es-C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149565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15F69A83-0CD4-3540-ACE6-881469E5DC7B}"/>
              </a:ext>
            </a:extLst>
          </p:cNvPr>
          <p:cNvSpPr txBox="1"/>
          <p:nvPr/>
        </p:nvSpPr>
        <p:spPr>
          <a:xfrm>
            <a:off x="1699163" y="991934"/>
            <a:ext cx="5970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Datos %&gt;% mutate</a:t>
            </a:r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(Fahrenheit=(TSM*1.8)+32)</a:t>
            </a:r>
          </a:p>
        </p:txBody>
      </p:sp>
      <p:sp>
        <p:nvSpPr>
          <p:cNvPr id="11" name="Flecha derecha 10">
            <a:extLst>
              <a:ext uri="{FF2B5EF4-FFF2-40B4-BE49-F238E27FC236}">
                <a16:creationId xmlns:a16="http://schemas.microsoft.com/office/drawing/2014/main" id="{2F221D83-C1BE-8949-9B7D-520EA761EC16}"/>
              </a:ext>
            </a:extLst>
          </p:cNvPr>
          <p:cNvSpPr/>
          <p:nvPr/>
        </p:nvSpPr>
        <p:spPr>
          <a:xfrm>
            <a:off x="3416306" y="3125294"/>
            <a:ext cx="1117862" cy="53879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20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F13C6F3-079F-0945-A1C7-94F65FF49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17155"/>
              </p:ext>
            </p:extLst>
          </p:nvPr>
        </p:nvGraphicFramePr>
        <p:xfrm>
          <a:off x="361789" y="2096753"/>
          <a:ext cx="26747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54812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Bahía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Valparaíso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2019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12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Concepción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2019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Valparaíso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2020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13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Concepción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2020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11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5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Valparaíso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2021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14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Concepción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2021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12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149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29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2DAC0DE9-5562-9241-BE65-C3591852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7946"/>
              </p:ext>
            </p:extLst>
          </p:nvPr>
        </p:nvGraphicFramePr>
        <p:xfrm>
          <a:off x="5136274" y="1693135"/>
          <a:ext cx="2674748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54812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253414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Bahía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Valparaíso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2019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12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Valparaíso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2020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13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Valparaíso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2021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14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CL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sz="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81982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Concepción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2019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01940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Concepción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2020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11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90835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Concepción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2021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12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054548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15F69A83-0CD4-3540-ACE6-881469E5DC7B}"/>
              </a:ext>
            </a:extLst>
          </p:cNvPr>
          <p:cNvSpPr txBox="1"/>
          <p:nvPr/>
        </p:nvSpPr>
        <p:spPr>
          <a:xfrm>
            <a:off x="1647275" y="386282"/>
            <a:ext cx="5979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Datos %&gt;% grup_by</a:t>
            </a:r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(Bahía) </a:t>
            </a:r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%&gt;% </a:t>
            </a:r>
            <a:endParaRPr lang="es-CL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	        </a:t>
            </a:r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summarize</a:t>
            </a:r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(n=n(),</a:t>
            </a:r>
          </a:p>
          <a:p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		               promedio=mean(TSM))</a:t>
            </a:r>
          </a:p>
        </p:txBody>
      </p:sp>
      <p:sp>
        <p:nvSpPr>
          <p:cNvPr id="11" name="Flecha derecha 10">
            <a:extLst>
              <a:ext uri="{FF2B5EF4-FFF2-40B4-BE49-F238E27FC236}">
                <a16:creationId xmlns:a16="http://schemas.microsoft.com/office/drawing/2014/main" id="{2F221D83-C1BE-8949-9B7D-520EA761EC16}"/>
              </a:ext>
            </a:extLst>
          </p:cNvPr>
          <p:cNvSpPr/>
          <p:nvPr/>
        </p:nvSpPr>
        <p:spPr>
          <a:xfrm>
            <a:off x="3519174" y="2748496"/>
            <a:ext cx="1117862" cy="53879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20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F13C6F3-079F-0945-A1C7-94F65FF49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91221"/>
              </p:ext>
            </p:extLst>
          </p:nvPr>
        </p:nvGraphicFramePr>
        <p:xfrm>
          <a:off x="345188" y="1759175"/>
          <a:ext cx="26747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118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54812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Bahía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Valparaíso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2019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12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Concepción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2019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Valparaíso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2020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13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Concepción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2020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11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5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Valparaíso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2021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14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Concepción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2021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12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149565"/>
                  </a:ext>
                </a:extLst>
              </a:tr>
            </a:tbl>
          </a:graphicData>
        </a:graphic>
      </p:graphicFrame>
      <p:sp>
        <p:nvSpPr>
          <p:cNvPr id="7" name="Flecha derecha 6">
            <a:extLst>
              <a:ext uri="{FF2B5EF4-FFF2-40B4-BE49-F238E27FC236}">
                <a16:creationId xmlns:a16="http://schemas.microsoft.com/office/drawing/2014/main" id="{61FF21F2-B401-A440-B8B4-FF0E53B8A315}"/>
              </a:ext>
            </a:extLst>
          </p:cNvPr>
          <p:cNvSpPr/>
          <p:nvPr/>
        </p:nvSpPr>
        <p:spPr>
          <a:xfrm rot="5400000">
            <a:off x="6403901" y="4597366"/>
            <a:ext cx="678291" cy="53879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20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5C054D25-97BF-5347-9F52-04AABFBE0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134571"/>
              </p:ext>
            </p:extLst>
          </p:nvPr>
        </p:nvGraphicFramePr>
        <p:xfrm>
          <a:off x="1929029" y="5205910"/>
          <a:ext cx="54160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5091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1415015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1325908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253414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Bahía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Promedio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Valparaíso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3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13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253414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Concepción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11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0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71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F13C6F3-079F-0945-A1C7-94F65FF49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539829"/>
              </p:ext>
            </p:extLst>
          </p:nvPr>
        </p:nvGraphicFramePr>
        <p:xfrm>
          <a:off x="930975" y="1274870"/>
          <a:ext cx="273369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763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905931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229778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Valparaíso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12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Concepción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Puerto Montt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13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32F3CF65-237F-AB42-8D5E-D08C4D80D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01074"/>
              </p:ext>
            </p:extLst>
          </p:nvPr>
        </p:nvGraphicFramePr>
        <p:xfrm>
          <a:off x="5537836" y="1246700"/>
          <a:ext cx="250329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719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829579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229778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O2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Valparaíso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8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Puerto Montt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Punta Arenas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</a:tbl>
          </a:graphicData>
        </a:graphic>
      </p:graphicFrame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8778314D-2C16-EC49-992C-2FE62E2B5ACC}"/>
              </a:ext>
            </a:extLst>
          </p:cNvPr>
          <p:cNvSpPr/>
          <p:nvPr/>
        </p:nvSpPr>
        <p:spPr>
          <a:xfrm>
            <a:off x="4464769" y="1585790"/>
            <a:ext cx="171450" cy="97155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601F8A56-ADC2-FA48-B72E-2EAB0D5AC6E3}"/>
              </a:ext>
            </a:extLst>
          </p:cNvPr>
          <p:cNvSpPr/>
          <p:nvPr/>
        </p:nvSpPr>
        <p:spPr>
          <a:xfrm rot="16200000">
            <a:off x="4479873" y="1585790"/>
            <a:ext cx="171450" cy="97155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86D19D6E-8452-7C43-8E14-E36C327E9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41414"/>
              </p:ext>
            </p:extLst>
          </p:nvPr>
        </p:nvGraphicFramePr>
        <p:xfrm>
          <a:off x="562981" y="4267012"/>
          <a:ext cx="339813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491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845823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  <a:gridCol w="845823">
                  <a:extLst>
                    <a:ext uri="{9D8B030D-6E8A-4147-A177-3AD203B41FA5}">
                      <a16:colId xmlns:a16="http://schemas.microsoft.com/office/drawing/2014/main" val="76213262"/>
                    </a:ext>
                  </a:extLst>
                </a:gridCol>
              </a:tblGrid>
              <a:tr h="229778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O2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Valparaíso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12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8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Concepción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Puerto Montt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13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C60C66C4-DC57-D546-B5B8-1C4A49429319}"/>
              </a:ext>
            </a:extLst>
          </p:cNvPr>
          <p:cNvSpPr/>
          <p:nvPr/>
        </p:nvSpPr>
        <p:spPr>
          <a:xfrm>
            <a:off x="195234" y="3336557"/>
            <a:ext cx="4133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left_join(tb1, tb2, by = "Index")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D2E851E-8A96-634C-B146-D23B097C3A74}"/>
              </a:ext>
            </a:extLst>
          </p:cNvPr>
          <p:cNvSpPr txBox="1"/>
          <p:nvPr/>
        </p:nvSpPr>
        <p:spPr>
          <a:xfrm>
            <a:off x="1498894" y="765766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tb1</a:t>
            </a:r>
            <a:endParaRPr lang="es-CL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454960B-44E1-5547-83CC-D923AC17B882}"/>
              </a:ext>
            </a:extLst>
          </p:cNvPr>
          <p:cNvSpPr txBox="1"/>
          <p:nvPr/>
        </p:nvSpPr>
        <p:spPr>
          <a:xfrm>
            <a:off x="6257929" y="765765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tb2</a:t>
            </a:r>
            <a:endParaRPr lang="es-CL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FAFD915-785A-C94E-9637-1BD4BE8EE868}"/>
              </a:ext>
            </a:extLst>
          </p:cNvPr>
          <p:cNvSpPr/>
          <p:nvPr/>
        </p:nvSpPr>
        <p:spPr>
          <a:xfrm>
            <a:off x="4795766" y="3336556"/>
            <a:ext cx="4112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full_join(tb1, tb2, by = "Index") </a:t>
            </a:r>
          </a:p>
        </p:txBody>
      </p:sp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92F94C0C-D7D9-554E-B828-ACAF08844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576953"/>
              </p:ext>
            </p:extLst>
          </p:nvPr>
        </p:nvGraphicFramePr>
        <p:xfrm>
          <a:off x="5051373" y="4052927"/>
          <a:ext cx="339813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491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845823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  <a:gridCol w="845823">
                  <a:extLst>
                    <a:ext uri="{9D8B030D-6E8A-4147-A177-3AD203B41FA5}">
                      <a16:colId xmlns:a16="http://schemas.microsoft.com/office/drawing/2014/main" val="76213262"/>
                    </a:ext>
                  </a:extLst>
                </a:gridCol>
              </a:tblGrid>
              <a:tr h="229778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O2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Valparaíso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12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8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Concepción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Puerto Montt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/>
                        <a:t>13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Punta Arenas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1800" kern="1200" dirty="0"/>
                        <a:t>10</a:t>
                      </a:r>
                      <a:endParaRPr lang="es-C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57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44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365</Words>
  <Application>Microsoft Macintosh PowerPoint</Application>
  <PresentationFormat>Presentación en pantalla (4:3)</PresentationFormat>
  <Paragraphs>266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Macbook</cp:lastModifiedBy>
  <cp:revision>261</cp:revision>
  <dcterms:created xsi:type="dcterms:W3CDTF">2016-09-25T14:14:37Z</dcterms:created>
  <dcterms:modified xsi:type="dcterms:W3CDTF">2022-04-16T16:31:09Z</dcterms:modified>
</cp:coreProperties>
</file>