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15" r:id="rId2"/>
    <p:sldId id="369" r:id="rId3"/>
    <p:sldId id="328" r:id="rId4"/>
    <p:sldId id="433" r:id="rId5"/>
    <p:sldId id="445" r:id="rId6"/>
    <p:sldId id="425" r:id="rId7"/>
    <p:sldId id="446" r:id="rId8"/>
    <p:sldId id="404" r:id="rId9"/>
    <p:sldId id="420" r:id="rId10"/>
    <p:sldId id="450" r:id="rId11"/>
    <p:sldId id="331" r:id="rId12"/>
    <p:sldId id="330" r:id="rId13"/>
    <p:sldId id="332" r:id="rId14"/>
    <p:sldId id="452" r:id="rId15"/>
    <p:sldId id="451" r:id="rId16"/>
    <p:sldId id="448" r:id="rId17"/>
    <p:sldId id="449" r:id="rId18"/>
    <p:sldId id="32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8" autoAdjust="0"/>
    <p:restoredTop sz="92446"/>
  </p:normalViewPr>
  <p:slideViewPr>
    <p:cSldViewPr snapToGrid="0" snapToObjects="1">
      <p:cViewPr varScale="1">
        <p:scale>
          <a:sx n="87" d="100"/>
          <a:sy n="87" d="100"/>
        </p:scale>
        <p:origin x="1408" y="200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60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D346D-0D96-0243-B956-CECF1D5B334E}" type="datetimeFigureOut">
              <a:rPr lang="es-ES" smtClean="0"/>
              <a:t>24/7/21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10DE4-5148-2049-A1F4-64432B359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759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6124339"/>
            <a:ext cx="1152128" cy="60111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2DDDC36-1985-5649-89E4-C27B41CC3EF3}"/>
              </a:ext>
            </a:extLst>
          </p:cNvPr>
          <p:cNvSpPr/>
          <p:nvPr userDrawn="1"/>
        </p:nvSpPr>
        <p:spPr>
          <a:xfrm>
            <a:off x="3419061" y="6400415"/>
            <a:ext cx="5596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kern="1200" dirty="0">
                <a:solidFill>
                  <a:schemeClr val="tx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Curso Introducción al Análisis de datos con R para la acuicultura | Dr. José Gallardo</a:t>
            </a:r>
            <a:endParaRPr lang="es-ES_tradnl" sz="1200" kern="1200" dirty="0">
              <a:solidFill>
                <a:schemeClr val="tx1">
                  <a:lumMod val="10000"/>
                </a:schemeClr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965700" y="6451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7112000" y="6632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0B327E-3C4F-CB43-A41D-260EA893AF17}"/>
              </a:ext>
            </a:extLst>
          </p:cNvPr>
          <p:cNvSpPr/>
          <p:nvPr/>
        </p:nvSpPr>
        <p:spPr>
          <a:xfrm>
            <a:off x="726638" y="1916110"/>
            <a:ext cx="77241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err="1">
                <a:latin typeface="Calibri" charset="0"/>
                <a:ea typeface="Calibri" charset="0"/>
                <a:cs typeface="Calibri" charset="0"/>
              </a:rPr>
              <a:t>Clase</a:t>
            </a:r>
            <a:r>
              <a:rPr lang="en-US" sz="3200" i="1" dirty="0">
                <a:latin typeface="Calibri" charset="0"/>
                <a:ea typeface="Calibri" charset="0"/>
                <a:cs typeface="Calibri" charset="0"/>
              </a:rPr>
              <a:t> 1</a:t>
            </a:r>
            <a:r>
              <a:rPr lang="es-ES" sz="3200" i="1" dirty="0">
                <a:latin typeface="Calibri" charset="0"/>
                <a:ea typeface="Calibri" charset="0"/>
                <a:cs typeface="Calibri" charset="0"/>
              </a:rPr>
              <a:t>3 </a:t>
            </a:r>
            <a:r>
              <a:rPr lang="mr-IN" sz="3200" i="1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s-ES" sz="3200" i="1" dirty="0">
                <a:latin typeface="Calibri" charset="0"/>
                <a:ea typeface="Calibri" charset="0"/>
                <a:cs typeface="Calibri" charset="0"/>
              </a:rPr>
              <a:t> Introducción a los modelos lineales</a:t>
            </a:r>
          </a:p>
          <a:p>
            <a:pPr algn="ctr"/>
            <a:endParaRPr lang="es-ES" sz="3200" i="1" dirty="0"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s-ES" sz="3200" i="1" dirty="0">
                <a:latin typeface="Calibri" charset="0"/>
                <a:ea typeface="Calibri" charset="0"/>
                <a:cs typeface="Calibri" charset="0"/>
              </a:rPr>
              <a:t>Dra. María Angélica Rueda</a:t>
            </a:r>
          </a:p>
        </p:txBody>
      </p:sp>
    </p:spTree>
    <p:extLst>
      <p:ext uri="{BB962C8B-B14F-4D97-AF65-F5344CB8AC3E}">
        <p14:creationId xmlns:p14="http://schemas.microsoft.com/office/powerpoint/2010/main" val="421531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/>
          </p:cNvSpPr>
          <p:nvPr/>
        </p:nvSpPr>
        <p:spPr>
          <a:xfrm>
            <a:off x="127000" y="131794"/>
            <a:ext cx="9241851" cy="8740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Supuesto 1: </a:t>
            </a:r>
            <a:r>
              <a:rPr lang="es-E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Multicolinealidad</a:t>
            </a:r>
            <a:endParaRPr lang="es-E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 de inflación-varianza (VIF)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7200" y="1407636"/>
            <a:ext cx="8331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VIF: </a:t>
            </a:r>
            <a:r>
              <a:rPr lang="es-ES" sz="2400" dirty="0"/>
              <a:t>Es una medida del grado en que la varianza del estimador de mínimos cuadrados incrementa por la </a:t>
            </a:r>
            <a:r>
              <a:rPr lang="es-ES" sz="2400" dirty="0" err="1"/>
              <a:t>colinealidad</a:t>
            </a:r>
            <a:r>
              <a:rPr lang="es-ES" sz="2400" dirty="0"/>
              <a:t> entre las variables </a:t>
            </a:r>
            <a:r>
              <a:rPr lang="es-ES" sz="2400" dirty="0" err="1"/>
              <a:t>predictoras</a:t>
            </a:r>
            <a:r>
              <a:rPr lang="es-ES" sz="2400" dirty="0"/>
              <a:t>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3372"/>
            <a:ext cx="2578100" cy="132835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390900" y="2853372"/>
            <a:ext cx="5753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R</a:t>
            </a:r>
            <a:r>
              <a:rPr lang="es-ES" sz="2400" baseline="30000" dirty="0"/>
              <a:t>2</a:t>
            </a:r>
            <a:r>
              <a:rPr lang="es-ES" sz="2400" baseline="-25000" dirty="0"/>
              <a:t>i</a:t>
            </a:r>
            <a:r>
              <a:rPr lang="es-ES" sz="2400" dirty="0"/>
              <a:t> es el coeficiente de determinación de la ecuación de regresión de </a:t>
            </a:r>
            <a:r>
              <a:rPr lang="es-ES" sz="2400" i="1" dirty="0"/>
              <a:t>X</a:t>
            </a:r>
            <a:r>
              <a:rPr lang="es-ES" sz="2400" i="1" baseline="-25000" dirty="0"/>
              <a:t>i</a:t>
            </a:r>
            <a:r>
              <a:rPr lang="es-ES" sz="2400" baseline="-25000" dirty="0"/>
              <a:t> </a:t>
            </a:r>
            <a:r>
              <a:rPr lang="es-ES" sz="2400" dirty="0"/>
              <a:t>como variable respuesta en función del resto de variables </a:t>
            </a:r>
            <a:r>
              <a:rPr lang="es-ES" sz="2400" dirty="0" err="1"/>
              <a:t>predictoras</a:t>
            </a:r>
            <a:r>
              <a:rPr lang="es-ES" sz="2400" dirty="0"/>
              <a:t>. VIF &gt; 10 es evidencia de alta </a:t>
            </a:r>
            <a:r>
              <a:rPr lang="es-ES" sz="2400" dirty="0" err="1"/>
              <a:t>multicolinealidad</a:t>
            </a:r>
            <a:endParaRPr lang="es-ES" sz="2400" dirty="0"/>
          </a:p>
        </p:txBody>
      </p:sp>
      <p:sp>
        <p:nvSpPr>
          <p:cNvPr id="9" name="Rectángulo 8"/>
          <p:cNvSpPr/>
          <p:nvPr/>
        </p:nvSpPr>
        <p:spPr>
          <a:xfrm>
            <a:off x="1930517" y="5278566"/>
            <a:ext cx="1398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err="1">
                <a:solidFill>
                  <a:srgbClr val="0000FF"/>
                </a:solidFill>
              </a:rPr>
              <a:t>vif</a:t>
            </a:r>
            <a:r>
              <a:rPr lang="es-ES" sz="2800" dirty="0"/>
              <a:t>(lm.1)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4982578"/>
            <a:ext cx="3009900" cy="1227722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3581400" y="5384800"/>
            <a:ext cx="495300" cy="241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95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/>
          </p:cNvSpPr>
          <p:nvPr/>
        </p:nvSpPr>
        <p:spPr>
          <a:xfrm>
            <a:off x="-97851" y="296967"/>
            <a:ext cx="9241851" cy="5437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Supuesto 2: Homogeneidad de varianzas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829"/>
            <a:ext cx="9144000" cy="4220308"/>
          </a:xfrm>
          <a:prstGeom prst="rect">
            <a:avLst/>
          </a:prstGeom>
        </p:spPr>
      </p:pic>
      <p:sp>
        <p:nvSpPr>
          <p:cNvPr id="10" name="Rectangle 5"/>
          <p:cNvSpPr/>
          <p:nvPr/>
        </p:nvSpPr>
        <p:spPr>
          <a:xfrm>
            <a:off x="3535212" y="949164"/>
            <a:ext cx="2541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>
                <a:solidFill>
                  <a:srgbClr val="0000FF"/>
                </a:solidFill>
              </a:rPr>
              <a:t>plot</a:t>
            </a:r>
            <a:r>
              <a:rPr lang="es-ES" sz="2400" dirty="0">
                <a:solidFill>
                  <a:srgbClr val="0000FF"/>
                </a:solidFill>
              </a:rPr>
              <a:t>(</a:t>
            </a:r>
            <a:r>
              <a:rPr lang="es-ES" sz="2400" dirty="0"/>
              <a:t>lm1, </a:t>
            </a:r>
            <a:r>
              <a:rPr lang="es-ES" sz="2400" dirty="0" err="1"/>
              <a:t>which</a:t>
            </a:r>
            <a:r>
              <a:rPr lang="es-ES" sz="2400" dirty="0"/>
              <a:t>=</a:t>
            </a:r>
            <a:r>
              <a:rPr lang="es-ES" sz="2400" dirty="0">
                <a:solidFill>
                  <a:srgbClr val="00B050"/>
                </a:solidFill>
              </a:rPr>
              <a:t>1</a:t>
            </a:r>
            <a:r>
              <a:rPr lang="es-ES" sz="2400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79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1842448" y="405802"/>
            <a:ext cx="5827889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buNone/>
            </a:pP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Supuesto 3: Normalidad.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4712" y="1179997"/>
            <a:ext cx="2541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>
                <a:solidFill>
                  <a:srgbClr val="0000FF"/>
                </a:solidFill>
              </a:rPr>
              <a:t>plot</a:t>
            </a:r>
            <a:r>
              <a:rPr lang="es-ES" sz="2400" dirty="0">
                <a:solidFill>
                  <a:srgbClr val="0000FF"/>
                </a:solidFill>
              </a:rPr>
              <a:t>(</a:t>
            </a:r>
            <a:r>
              <a:rPr lang="es-ES" sz="2400" dirty="0"/>
              <a:t>lm1, </a:t>
            </a:r>
            <a:r>
              <a:rPr lang="es-ES" sz="2400" dirty="0" err="1"/>
              <a:t>which</a:t>
            </a:r>
            <a:r>
              <a:rPr lang="es-ES" sz="2400" dirty="0"/>
              <a:t>=</a:t>
            </a:r>
            <a:r>
              <a:rPr lang="es-ES" sz="2400" dirty="0">
                <a:solidFill>
                  <a:srgbClr val="00B050"/>
                </a:solidFill>
              </a:rPr>
              <a:t>2</a:t>
            </a:r>
            <a:r>
              <a:rPr lang="es-ES" sz="2400" dirty="0">
                <a:solidFill>
                  <a:srgbClr val="0000FF"/>
                </a:solidFill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500"/>
            <a:ext cx="9144000" cy="41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1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40761" y="4043951"/>
            <a:ext cx="22090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8" name="Rectangle 5"/>
          <p:cNvSpPr txBox="1">
            <a:spLocks/>
          </p:cNvSpPr>
          <p:nvPr/>
        </p:nvSpPr>
        <p:spPr>
          <a:xfrm>
            <a:off x="1430726" y="43628"/>
            <a:ext cx="7219097" cy="5437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Regresi</a:t>
            </a:r>
            <a:r>
              <a:rPr lang="es-E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ón</a:t>
            </a: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lineal múltiple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3E169-6156-4347-BA66-4FF12274C376}"/>
              </a:ext>
            </a:extLst>
          </p:cNvPr>
          <p:cNvSpPr/>
          <p:nvPr/>
        </p:nvSpPr>
        <p:spPr>
          <a:xfrm>
            <a:off x="2431731" y="587367"/>
            <a:ext cx="4009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b="1" dirty="0"/>
              <a:t>Modelo lineal - </a:t>
            </a:r>
            <a:r>
              <a:rPr lang="es-ES" sz="2400" dirty="0" err="1">
                <a:solidFill>
                  <a:srgbClr val="0000FF"/>
                </a:solidFill>
              </a:rPr>
              <a:t>summary</a:t>
            </a:r>
            <a:r>
              <a:rPr lang="es-ES" sz="2400" dirty="0"/>
              <a:t>(lm1)</a:t>
            </a:r>
            <a:endParaRPr lang="es-ES" sz="2400" dirty="0">
              <a:solidFill>
                <a:srgbClr val="0000F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43" y="1156026"/>
            <a:ext cx="6545345" cy="47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2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40761" y="4043951"/>
            <a:ext cx="22090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8" name="Rectangle 5"/>
          <p:cNvSpPr txBox="1">
            <a:spLocks/>
          </p:cNvSpPr>
          <p:nvPr/>
        </p:nvSpPr>
        <p:spPr>
          <a:xfrm>
            <a:off x="266700" y="315497"/>
            <a:ext cx="9055100" cy="5437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¿Cómo resolvemos </a:t>
            </a:r>
            <a:r>
              <a:rPr lang="es-ES_tradnl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multicolinealidad</a:t>
            </a:r>
            <a:r>
              <a:rPr lang="es-ES_tradnl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66700" y="1735627"/>
            <a:ext cx="83831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1.- Eliminar variables correlacionadas: </a:t>
            </a:r>
            <a:r>
              <a:rPr lang="es-ES" sz="2400" dirty="0"/>
              <a:t>pero podríamos estar generando el problema de las variables omitidas.</a:t>
            </a:r>
          </a:p>
          <a:p>
            <a:endParaRPr lang="es-ES" sz="2400" b="1" dirty="0"/>
          </a:p>
          <a:p>
            <a:r>
              <a:rPr lang="es-ES" sz="2400" b="1" dirty="0"/>
              <a:t>2.- Transformar una de las variables: </a:t>
            </a:r>
            <a:r>
              <a:rPr lang="es-ES" sz="2400" dirty="0"/>
              <a:t>log u otra.</a:t>
            </a:r>
          </a:p>
          <a:p>
            <a:endParaRPr lang="es-ES" sz="2400" b="1" dirty="0"/>
          </a:p>
          <a:p>
            <a:r>
              <a:rPr lang="es-ES" sz="2400" b="1" dirty="0"/>
              <a:t>3.- Reemplazar por variables ortogonales:</a:t>
            </a:r>
            <a:r>
              <a:rPr lang="es-ES" sz="2400" dirty="0"/>
              <a:t> Una solución simple y elegante son los componentes principales.</a:t>
            </a:r>
          </a:p>
        </p:txBody>
      </p:sp>
    </p:spTree>
    <p:extLst>
      <p:ext uri="{BB962C8B-B14F-4D97-AF65-F5344CB8AC3E}">
        <p14:creationId xmlns:p14="http://schemas.microsoft.com/office/powerpoint/2010/main" val="256539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40761" y="4043951"/>
            <a:ext cx="22090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8" name="Rectangle 5"/>
          <p:cNvSpPr txBox="1">
            <a:spLocks/>
          </p:cNvSpPr>
          <p:nvPr/>
        </p:nvSpPr>
        <p:spPr>
          <a:xfrm>
            <a:off x="1430726" y="174019"/>
            <a:ext cx="7219097" cy="5437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Regresi</a:t>
            </a:r>
            <a:r>
              <a:rPr lang="es-E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ón</a:t>
            </a: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lineal múltiple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3E169-6156-4347-BA66-4FF12274C376}"/>
              </a:ext>
            </a:extLst>
          </p:cNvPr>
          <p:cNvSpPr/>
          <p:nvPr/>
        </p:nvSpPr>
        <p:spPr>
          <a:xfrm>
            <a:off x="2067079" y="694360"/>
            <a:ext cx="5044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b="1" dirty="0"/>
              <a:t>Modelo lineal reducido </a:t>
            </a:r>
            <a:r>
              <a:rPr lang="es-ES" sz="2400" dirty="0" err="1">
                <a:solidFill>
                  <a:srgbClr val="0000FF"/>
                </a:solidFill>
              </a:rPr>
              <a:t>summary</a:t>
            </a:r>
            <a:r>
              <a:rPr lang="es-ES" sz="2400" dirty="0"/>
              <a:t>(lm2)</a:t>
            </a:r>
            <a:endParaRPr lang="es-ES" sz="2400" dirty="0">
              <a:solidFill>
                <a:srgbClr val="0000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6" y="1422400"/>
            <a:ext cx="6481014" cy="420390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870700" y="2640568"/>
            <a:ext cx="1892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Modelo completo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7225849" y="3113272"/>
            <a:ext cx="10595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β1 = 0.53</a:t>
            </a:r>
          </a:p>
          <a:p>
            <a:r>
              <a:rPr lang="es-ES" b="1" dirty="0"/>
              <a:t>R</a:t>
            </a:r>
            <a:r>
              <a:rPr lang="es-ES" b="1" baseline="30000" dirty="0"/>
              <a:t>2</a:t>
            </a:r>
            <a:r>
              <a:rPr lang="es-ES" b="1" baseline="-25000" dirty="0"/>
              <a:t>a</a:t>
            </a:r>
            <a:r>
              <a:rPr lang="es-ES" b="1" dirty="0"/>
              <a:t>=0.78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669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7893" y="1209720"/>
            <a:ext cx="206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3366FF"/>
                </a:solidFill>
              </a:rPr>
              <a:t>Anova</a:t>
            </a:r>
            <a:r>
              <a:rPr lang="en-US" sz="2000" dirty="0"/>
              <a:t>(lm1, lm2)</a:t>
            </a:r>
          </a:p>
        </p:txBody>
      </p:sp>
      <p:sp>
        <p:nvSpPr>
          <p:cNvPr id="5" name="Rectangle 5"/>
          <p:cNvSpPr txBox="1">
            <a:spLocks/>
          </p:cNvSpPr>
          <p:nvPr/>
        </p:nvSpPr>
        <p:spPr>
          <a:xfrm>
            <a:off x="323093" y="329747"/>
            <a:ext cx="8820907" cy="8740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¿Cuál es el mejor modelo lineal?</a:t>
            </a:r>
          </a:p>
          <a:p>
            <a:pPr algn="ct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Comparación de RSS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111" y="4601744"/>
            <a:ext cx="82867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RSS</a:t>
            </a:r>
            <a:r>
              <a:rPr lang="es-ES" sz="2400" dirty="0"/>
              <a:t> es la suma de cuadrados de los residuales, el modelo 1 tiene el menor RSS, se concluye que este modelo es mejor (PERO….)</a:t>
            </a:r>
            <a:endParaRPr lang="en-U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32334"/>
            <a:ext cx="7594600" cy="251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9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/>
          </p:cNvSpPr>
          <p:nvPr/>
        </p:nvSpPr>
        <p:spPr>
          <a:xfrm>
            <a:off x="323093" y="-9298"/>
            <a:ext cx="8820907" cy="9869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¿Cuál es el mejor modelo lineal?</a:t>
            </a:r>
          </a:p>
          <a:p>
            <a:pPr algn="ct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Comparación por criterios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439" y="1247558"/>
            <a:ext cx="74988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Akaike</a:t>
            </a:r>
            <a:r>
              <a: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Information Criterion (AIC)</a:t>
            </a: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y </a:t>
            </a:r>
            <a:r>
              <a: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Bayesian Information Criterion</a:t>
            </a:r>
            <a:endParaRPr lang="en-US" sz="2000" b="1" dirty="0"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(BIC)</a:t>
            </a: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ambos </a:t>
            </a:r>
            <a:r>
              <a:rPr lang="es-ES_tradnl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criterios</a:t>
            </a:r>
            <a:r>
              <a:rPr lang="es-E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penalizan la complejidad del modelo.</a:t>
            </a:r>
          </a:p>
          <a:p>
            <a:pPr algn="ctr"/>
            <a:r>
              <a:rPr lang="es-E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Al igual que RSS mientras menor su valor, mejor es el modelo.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26088" y="2637135"/>
            <a:ext cx="1993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AIC </a:t>
            </a:r>
            <a:r>
              <a:rPr lang="en-US" sz="2400" dirty="0">
                <a:solidFill>
                  <a:srgbClr val="000000"/>
                </a:solidFill>
              </a:rPr>
              <a:t>(l</a:t>
            </a:r>
            <a:r>
              <a:rPr lang="en-US" sz="2400" dirty="0"/>
              <a:t>m1, lm2)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707" y="3009900"/>
            <a:ext cx="4171293" cy="2857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93" y="3098800"/>
            <a:ext cx="4456233" cy="2768600"/>
          </a:xfrm>
          <a:prstGeom prst="rect">
            <a:avLst/>
          </a:prstGeom>
        </p:spPr>
      </p:pic>
      <p:sp>
        <p:nvSpPr>
          <p:cNvPr id="10" name="Rectangle 8"/>
          <p:cNvSpPr/>
          <p:nvPr/>
        </p:nvSpPr>
        <p:spPr>
          <a:xfrm>
            <a:off x="5834588" y="2637135"/>
            <a:ext cx="1993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BIC </a:t>
            </a:r>
            <a:r>
              <a:rPr lang="en-US" sz="2400" dirty="0">
                <a:solidFill>
                  <a:srgbClr val="000000"/>
                </a:solidFill>
              </a:rPr>
              <a:t>(l</a:t>
            </a:r>
            <a:r>
              <a:rPr lang="en-US" sz="2400" dirty="0"/>
              <a:t>m1, lm2)</a:t>
            </a:r>
          </a:p>
        </p:txBody>
      </p:sp>
    </p:spTree>
    <p:extLst>
      <p:ext uri="{BB962C8B-B14F-4D97-AF65-F5344CB8AC3E}">
        <p14:creationId xmlns:p14="http://schemas.microsoft.com/office/powerpoint/2010/main" val="372687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200" b="1" dirty="0"/>
              <a:t>RESUMEN DE LO APRENDIDO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06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1.- Revisión de conceptos de pruebas de hipótesis y modelos lineales.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2.- Elaborar y evaluar modelos lineales simples.</a:t>
            </a:r>
          </a:p>
        </p:txBody>
      </p:sp>
    </p:spTree>
    <p:extLst>
      <p:ext uri="{BB962C8B-B14F-4D97-AF65-F5344CB8AC3E}">
        <p14:creationId xmlns:p14="http://schemas.microsoft.com/office/powerpoint/2010/main" val="235635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1D0A942-224F-744E-8478-E3E0785F7C85}"/>
              </a:ext>
            </a:extLst>
          </p:cNvPr>
          <p:cNvSpPr/>
          <p:nvPr/>
        </p:nvSpPr>
        <p:spPr>
          <a:xfrm>
            <a:off x="977509" y="171679"/>
            <a:ext cx="6828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>
                    <a:lumMod val="10000"/>
                  </a:schemeClr>
                </a:solidFill>
                <a:latin typeface="Calibri"/>
                <a:ea typeface="MS PGothic" charset="0"/>
                <a:cs typeface="Calibri"/>
              </a:rPr>
              <a:t>PLAN DE LA CLASE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3D7851D-E6A2-D148-AD33-F6896410B92F}"/>
              </a:ext>
            </a:extLst>
          </p:cNvPr>
          <p:cNvSpPr/>
          <p:nvPr/>
        </p:nvSpPr>
        <p:spPr>
          <a:xfrm>
            <a:off x="459731" y="968969"/>
            <a:ext cx="8856984" cy="4832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1.- Introducción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Modelo de regresión lineal múltiple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El problema de la </a:t>
            </a:r>
            <a:r>
              <a:rPr lang="es-ES" sz="2800" dirty="0" err="1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multicolinealidad</a:t>
            </a:r>
            <a:endParaRPr lang="es-ES" sz="2800" dirty="0">
              <a:solidFill>
                <a:schemeClr val="tx1">
                  <a:lumMod val="10000"/>
                </a:schemeClr>
              </a:solidFill>
              <a:ea typeface="Calibri" charset="0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¿Cómo seleccionar variables?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¿Cómo comparar modelos?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Interpretación regresión lineal múltiple con 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tx1">
                  <a:lumMod val="10000"/>
                </a:schemeClr>
              </a:solidFill>
              <a:latin typeface="Calibri"/>
              <a:ea typeface="Calibri" charset="0"/>
              <a:cs typeface="Calibri"/>
            </a:endParaRPr>
          </a:p>
          <a:p>
            <a:r>
              <a:rPr lang="es-ES" sz="2800" b="1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2.- Práctica con R y </a:t>
            </a:r>
            <a:r>
              <a:rPr lang="es-ES" sz="2800" b="1" dirty="0" err="1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Rstudio</a:t>
            </a:r>
            <a:r>
              <a:rPr lang="es-ES" sz="2800" b="1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 </a:t>
            </a:r>
            <a:r>
              <a:rPr lang="es-ES" sz="2800" b="1" dirty="0" err="1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cloud</a:t>
            </a:r>
            <a:r>
              <a:rPr lang="es-ES" sz="2800" b="1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Realizar análisis de regresión lineal múltiple.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Realizar gráficas avanzadas con ggplot2.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Elaborar un reporte dinámico en formato </a:t>
            </a:r>
            <a:r>
              <a:rPr lang="es-ES" sz="2800" dirty="0" err="1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pdf</a:t>
            </a: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.</a:t>
            </a:r>
            <a:endParaRPr lang="es-ES" sz="4400" dirty="0">
              <a:solidFill>
                <a:schemeClr val="tx1">
                  <a:lumMod val="10000"/>
                </a:schemeClr>
              </a:solidFill>
              <a:latin typeface="Calibri"/>
              <a:ea typeface="Calibri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77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/>
          </p:cNvSpPr>
          <p:nvPr>
            <p:ph type="title"/>
          </p:nvPr>
        </p:nvSpPr>
        <p:spPr>
          <a:xfrm>
            <a:off x="552476" y="390819"/>
            <a:ext cx="7886700" cy="54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buNone/>
            </a:pP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Regresión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lineal múltiple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1472" y="1232497"/>
            <a:ext cx="8693546" cy="42780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s-ES_tradnl" sz="2400" dirty="0"/>
              <a:t>Sea </a:t>
            </a:r>
            <a:r>
              <a:rPr lang="es-ES_tradnl" sz="2400" b="1" i="1" dirty="0"/>
              <a:t>Y</a:t>
            </a:r>
            <a:r>
              <a:rPr lang="es-ES_tradnl" sz="2400" i="1" dirty="0"/>
              <a:t> </a:t>
            </a:r>
            <a:r>
              <a:rPr lang="es-ES_tradnl" sz="2400" dirty="0"/>
              <a:t>una variable respuesta continua y </a:t>
            </a:r>
            <a:r>
              <a:rPr lang="es-ES_tradnl" sz="2400" b="1" i="1" dirty="0"/>
              <a:t>X</a:t>
            </a:r>
            <a:r>
              <a:rPr lang="es-ES_tradnl" sz="2400" b="1" baseline="-25000" dirty="0"/>
              <a:t>1</a:t>
            </a:r>
            <a:r>
              <a:rPr lang="es-ES_tradnl" sz="2400" b="1" dirty="0"/>
              <a:t>, </a:t>
            </a:r>
            <a:r>
              <a:rPr lang="es-ES_tradnl" sz="2400" b="1" i="1" dirty="0"/>
              <a:t>X</a:t>
            </a:r>
            <a:r>
              <a:rPr lang="es-ES_tradnl" sz="2400" b="1" baseline="-25000" dirty="0"/>
              <a:t>2, </a:t>
            </a:r>
            <a:r>
              <a:rPr lang="es-ES_tradnl" sz="2400" b="1" i="1" dirty="0" err="1"/>
              <a:t>X</a:t>
            </a:r>
            <a:r>
              <a:rPr lang="es-ES_tradnl" sz="2400" b="1" baseline="-25000" dirty="0" err="1"/>
              <a:t>p</a:t>
            </a:r>
            <a:r>
              <a:rPr lang="es-ES_tradnl" sz="2400" b="1" baseline="-25000" dirty="0"/>
              <a:t> </a:t>
            </a:r>
            <a:r>
              <a:rPr lang="es-ES" sz="2400" dirty="0"/>
              <a:t>variables </a:t>
            </a:r>
            <a:r>
              <a:rPr lang="es-ES" sz="2400" dirty="0" err="1"/>
              <a:t>predictoras</a:t>
            </a:r>
            <a:r>
              <a:rPr lang="es-ES" sz="2400" dirty="0"/>
              <a:t>, un modelo de regresión lineal múltiple se puede  representar como,</a:t>
            </a:r>
            <a:endParaRPr lang="es-ES_tradnl" sz="2400" dirty="0"/>
          </a:p>
          <a:p>
            <a:pPr marL="285750" indent="-285750" algn="just">
              <a:buFontTx/>
              <a:buChar char="-"/>
            </a:pPr>
            <a:endParaRPr lang="es-ES_tradnl" sz="2400" b="1" dirty="0"/>
          </a:p>
          <a:p>
            <a:pPr algn="ctr"/>
            <a:endParaRPr lang="es-ES" sz="2400" b="1" baseline="-25000" dirty="0"/>
          </a:p>
          <a:p>
            <a:pPr algn="ctr"/>
            <a:endParaRPr lang="es-ES" sz="2400" b="1" baseline="-25000" dirty="0"/>
          </a:p>
          <a:p>
            <a:pPr algn="ctr"/>
            <a:endParaRPr lang="es-ES" sz="2400" b="1" baseline="-25000" dirty="0"/>
          </a:p>
          <a:p>
            <a:pPr algn="ctr"/>
            <a:endParaRPr lang="es-ES" sz="2400" b="1" baseline="-25000" dirty="0"/>
          </a:p>
          <a:p>
            <a:pPr algn="ctr"/>
            <a:endParaRPr lang="es-ES" sz="2400" b="1" baseline="-25000" dirty="0"/>
          </a:p>
          <a:p>
            <a:pPr algn="ctr"/>
            <a:endParaRPr lang="es-ES" sz="2400" b="1" baseline="-25000" dirty="0"/>
          </a:p>
          <a:p>
            <a:pPr algn="ctr"/>
            <a:endParaRPr lang="es-ES" sz="2400" b="1" baseline="-25000" dirty="0"/>
          </a:p>
          <a:p>
            <a:pPr algn="ctr"/>
            <a:endParaRPr lang="es-ES" sz="2400" b="1" baseline="-25000" dirty="0"/>
          </a:p>
          <a:p>
            <a:pPr algn="ctr"/>
            <a:endParaRPr lang="es-ES" sz="2400" b="1" baseline="-25000" dirty="0"/>
          </a:p>
          <a:p>
            <a:pPr algn="ctr"/>
            <a:endParaRPr lang="es-ES" sz="2400" b="1" baseline="-25000" dirty="0"/>
          </a:p>
          <a:p>
            <a:pPr algn="ctr"/>
            <a:endParaRPr lang="es-ES" sz="2400" b="1" baseline="-25000" dirty="0"/>
          </a:p>
        </p:txBody>
      </p:sp>
      <p:sp>
        <p:nvSpPr>
          <p:cNvPr id="2" name="Rectángulo 1"/>
          <p:cNvSpPr/>
          <p:nvPr/>
        </p:nvSpPr>
        <p:spPr>
          <a:xfrm>
            <a:off x="340819" y="3314092"/>
            <a:ext cx="84391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i="1" dirty="0" err="1"/>
              <a:t>Y</a:t>
            </a:r>
            <a:r>
              <a:rPr lang="es-ES" sz="2400" b="1" baseline="-25000" dirty="0" err="1"/>
              <a:t>i</a:t>
            </a:r>
            <a:r>
              <a:rPr lang="es-ES" sz="2400" b="1" dirty="0"/>
              <a:t> = </a:t>
            </a:r>
            <a:r>
              <a:rPr lang="es-ES" sz="2400" b="1" i="1" dirty="0">
                <a:latin typeface="Symbol" charset="2"/>
                <a:ea typeface="Symbol" charset="2"/>
                <a:cs typeface="Symbol" charset="2"/>
              </a:rPr>
              <a:t>β</a:t>
            </a:r>
            <a:r>
              <a:rPr lang="es-ES" sz="2400" b="1" i="1" baseline="-25000" dirty="0">
                <a:latin typeface="Symbol" charset="2"/>
                <a:ea typeface="Symbol" charset="2"/>
                <a:cs typeface="Symbol" charset="2"/>
              </a:rPr>
              <a:t>0 </a:t>
            </a:r>
            <a:r>
              <a:rPr lang="es-ES" sz="2400" b="1" dirty="0"/>
              <a:t> + </a:t>
            </a:r>
            <a:r>
              <a:rPr lang="es-ES" sz="2400" b="1" i="1" dirty="0">
                <a:latin typeface="Symbol" charset="2"/>
                <a:ea typeface="Symbol" charset="2"/>
                <a:cs typeface="Symbol" charset="2"/>
              </a:rPr>
              <a:t>β</a:t>
            </a:r>
            <a:r>
              <a:rPr lang="es-ES" sz="2400" b="1" i="1" baseline="-25000" dirty="0">
                <a:latin typeface="Symbol" charset="2"/>
                <a:ea typeface="Symbol" charset="2"/>
                <a:cs typeface="Symbol" charset="2"/>
              </a:rPr>
              <a:t>1 </a:t>
            </a:r>
            <a:r>
              <a:rPr lang="es-ES" sz="2400" b="1" i="1" dirty="0"/>
              <a:t>X </a:t>
            </a:r>
            <a:r>
              <a:rPr lang="es-ES" sz="2400" b="1" i="1" baseline="-25000" dirty="0"/>
              <a:t>i </a:t>
            </a:r>
            <a:r>
              <a:rPr lang="es-ES" sz="2400" b="1" i="1" dirty="0"/>
              <a:t>,</a:t>
            </a:r>
            <a:r>
              <a:rPr lang="es-ES" sz="2400" b="1" i="1" baseline="-25000" dirty="0"/>
              <a:t>1</a:t>
            </a:r>
            <a:r>
              <a:rPr lang="es-ES" sz="2400" b="1" dirty="0"/>
              <a:t> + </a:t>
            </a:r>
            <a:r>
              <a:rPr lang="es-ES" sz="2400" b="1" i="1" dirty="0">
                <a:latin typeface="Symbol" charset="2"/>
                <a:ea typeface="Symbol" charset="2"/>
                <a:cs typeface="Symbol" charset="2"/>
              </a:rPr>
              <a:t>β</a:t>
            </a:r>
            <a:r>
              <a:rPr lang="es-ES" sz="2400" b="1" i="1" baseline="-25000" dirty="0">
                <a:latin typeface="Symbol" charset="2"/>
                <a:ea typeface="Symbol" charset="2"/>
                <a:cs typeface="Symbol" charset="2"/>
              </a:rPr>
              <a:t>2 </a:t>
            </a:r>
            <a:r>
              <a:rPr lang="es-ES" sz="2400" b="1" i="1" dirty="0"/>
              <a:t>X</a:t>
            </a:r>
            <a:r>
              <a:rPr lang="es-ES" sz="2400" b="1" i="1" baseline="-25000" dirty="0"/>
              <a:t> i </a:t>
            </a:r>
            <a:r>
              <a:rPr lang="es-ES" sz="2400" b="1" i="1" dirty="0"/>
              <a:t>,</a:t>
            </a:r>
            <a:r>
              <a:rPr lang="es-ES" sz="2400" b="1" baseline="-25000" dirty="0"/>
              <a:t>2</a:t>
            </a:r>
            <a:r>
              <a:rPr lang="es-ES" sz="2400" b="1" dirty="0"/>
              <a:t> + </a:t>
            </a:r>
            <a:r>
              <a:rPr lang="es-ES" sz="2400" b="1" i="1" dirty="0">
                <a:latin typeface="Symbol" charset="2"/>
                <a:ea typeface="Symbol" charset="2"/>
                <a:cs typeface="Symbol" charset="2"/>
              </a:rPr>
              <a:t>β</a:t>
            </a:r>
            <a:r>
              <a:rPr lang="es-ES" sz="2400" b="1" i="1" baseline="-25000" dirty="0">
                <a:latin typeface="Symbol" charset="2"/>
                <a:ea typeface="Symbol" charset="2"/>
                <a:cs typeface="Symbol" charset="2"/>
              </a:rPr>
              <a:t>3 </a:t>
            </a:r>
            <a:r>
              <a:rPr lang="es-ES" sz="2400" b="1" i="1" dirty="0"/>
              <a:t>X</a:t>
            </a:r>
            <a:r>
              <a:rPr lang="es-ES" sz="2400" b="1" i="1" baseline="-25000" dirty="0"/>
              <a:t> i </a:t>
            </a:r>
            <a:r>
              <a:rPr lang="es-ES" sz="2400" b="1" i="1" dirty="0"/>
              <a:t>,</a:t>
            </a:r>
            <a:r>
              <a:rPr lang="es-ES" sz="2400" b="1" baseline="-25000" dirty="0"/>
              <a:t>p </a:t>
            </a:r>
            <a:r>
              <a:rPr lang="es-ES" sz="2400" b="1" dirty="0"/>
              <a:t>+ </a:t>
            </a:r>
            <a:r>
              <a:rPr lang="es-ES" sz="2400" b="1" dirty="0" err="1"/>
              <a:t>e</a:t>
            </a:r>
            <a:r>
              <a:rPr lang="es-ES" sz="2400" b="1" baseline="-25000" dirty="0" err="1"/>
              <a:t>i</a:t>
            </a:r>
            <a:endParaRPr lang="es-ES" sz="2400" b="1" baseline="-25000" dirty="0"/>
          </a:p>
          <a:p>
            <a:endParaRPr lang="es-ES" sz="2400" b="1" dirty="0"/>
          </a:p>
          <a:p>
            <a:pPr algn="ctr"/>
            <a:r>
              <a:rPr lang="es-ES" sz="2400" dirty="0"/>
              <a:t>Donde, </a:t>
            </a:r>
            <a:r>
              <a:rPr lang="es-ES" sz="2400" b="1" i="1" dirty="0">
                <a:latin typeface="Symbol" charset="2"/>
                <a:ea typeface="Symbol" charset="2"/>
                <a:cs typeface="Symbol" charset="2"/>
              </a:rPr>
              <a:t>β</a:t>
            </a:r>
            <a:r>
              <a:rPr lang="es-ES" sz="2400" b="1" i="1" baseline="-25000" dirty="0">
                <a:latin typeface="Symbol" charset="2"/>
                <a:ea typeface="Symbol" charset="2"/>
                <a:cs typeface="Symbol" charset="2"/>
              </a:rPr>
              <a:t>0 </a:t>
            </a:r>
            <a:r>
              <a:rPr lang="es-ES" sz="2400" i="1" dirty="0">
                <a:latin typeface="Calibri"/>
                <a:ea typeface="Symbol" charset="2"/>
                <a:cs typeface="Calibri"/>
              </a:rPr>
              <a:t>es el intercepto y </a:t>
            </a:r>
            <a:r>
              <a:rPr lang="es-ES" sz="2400" b="1" i="1" dirty="0">
                <a:latin typeface="Symbol" charset="2"/>
                <a:ea typeface="Symbol" charset="2"/>
                <a:cs typeface="Symbol" charset="2"/>
              </a:rPr>
              <a:t>β</a:t>
            </a:r>
            <a:r>
              <a:rPr lang="es-ES" sz="2400" b="1" i="1" baseline="-25000" dirty="0">
                <a:latin typeface="Symbol" charset="2"/>
                <a:ea typeface="Symbol" charset="2"/>
                <a:cs typeface="Symbol" charset="2"/>
              </a:rPr>
              <a:t>1 </a:t>
            </a:r>
            <a:r>
              <a:rPr lang="es-ES" sz="2400" dirty="0"/>
              <a:t>,</a:t>
            </a:r>
            <a:r>
              <a:rPr lang="es-ES" sz="2400" b="1" dirty="0"/>
              <a:t> </a:t>
            </a:r>
            <a:r>
              <a:rPr lang="es-ES" sz="2400" b="1" i="1" dirty="0">
                <a:latin typeface="Symbol" charset="2"/>
                <a:ea typeface="Symbol" charset="2"/>
                <a:cs typeface="Symbol" charset="2"/>
              </a:rPr>
              <a:t>β</a:t>
            </a:r>
            <a:r>
              <a:rPr lang="es-ES" sz="2400" b="1" i="1" baseline="-25000" dirty="0">
                <a:latin typeface="Symbol" charset="2"/>
                <a:ea typeface="Symbol" charset="2"/>
                <a:cs typeface="Symbol" charset="2"/>
              </a:rPr>
              <a:t>2 ,</a:t>
            </a:r>
            <a:r>
              <a:rPr lang="es-ES" sz="2400" b="1" dirty="0"/>
              <a:t> </a:t>
            </a:r>
            <a:r>
              <a:rPr lang="es-ES" sz="2400" b="1" i="1" dirty="0">
                <a:latin typeface="Symbol" charset="2"/>
                <a:ea typeface="Symbol" charset="2"/>
                <a:cs typeface="Symbol" charset="2"/>
              </a:rPr>
              <a:t>β</a:t>
            </a:r>
            <a:r>
              <a:rPr lang="es-ES" sz="2400" b="1" i="1" baseline="-25000" dirty="0">
                <a:latin typeface="Symbol" charset="2"/>
                <a:ea typeface="Symbol" charset="2"/>
                <a:cs typeface="Symbol" charset="2"/>
              </a:rPr>
              <a:t>3 </a:t>
            </a:r>
            <a:r>
              <a:rPr lang="es-ES" sz="2400" dirty="0"/>
              <a:t>representan los coeficientes de regresión estandarizados.</a:t>
            </a:r>
          </a:p>
        </p:txBody>
      </p:sp>
    </p:spTree>
    <p:extLst>
      <p:ext uri="{BB962C8B-B14F-4D97-AF65-F5344CB8AC3E}">
        <p14:creationId xmlns:p14="http://schemas.microsoft.com/office/powerpoint/2010/main" val="184939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/>
          </p:cNvSpPr>
          <p:nvPr>
            <p:ph type="title"/>
          </p:nvPr>
        </p:nvSpPr>
        <p:spPr>
          <a:xfrm>
            <a:off x="391791" y="190383"/>
            <a:ext cx="7662335" cy="98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buNone/>
            </a:pPr>
            <a:r>
              <a:rPr lang="es-ES_tradnl" sz="3200" b="1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Comparación modelo lineal simple y múltiple</a:t>
            </a:r>
            <a:endParaRPr lang="en-US" sz="3200" b="1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213" y="1887096"/>
            <a:ext cx="4774286" cy="3793268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5355238" y="1456209"/>
            <a:ext cx="26988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200" b="1" dirty="0"/>
              <a:t> 3 o más dimensiones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260963" y="1456209"/>
            <a:ext cx="18745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200" b="1" dirty="0"/>
              <a:t>2 dimensiones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52" y="2083854"/>
            <a:ext cx="4237721" cy="30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/>
          </p:cNvSpPr>
          <p:nvPr>
            <p:ph type="title"/>
          </p:nvPr>
        </p:nvSpPr>
        <p:spPr>
          <a:xfrm>
            <a:off x="391791" y="246672"/>
            <a:ext cx="7662335" cy="54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buNone/>
            </a:pPr>
            <a:r>
              <a:rPr lang="es-ES_tradnl" sz="3200" b="1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Comparación modelos simple y múltiple 2</a:t>
            </a:r>
            <a:endParaRPr lang="en-US" sz="3200" b="1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615" y="1209989"/>
            <a:ext cx="4216864" cy="13933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585" y="2816762"/>
            <a:ext cx="4267200" cy="17653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66" y="4798753"/>
            <a:ext cx="2921000" cy="9271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70" y="3311722"/>
            <a:ext cx="3238500" cy="1016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0" y="4840168"/>
            <a:ext cx="2921000" cy="9271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70" y="1540710"/>
            <a:ext cx="2790607" cy="106267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12110" y="1025323"/>
            <a:ext cx="37683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b="1" dirty="0"/>
              <a:t> Minimizar suma de cuadrados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47322" y="2880835"/>
            <a:ext cx="29614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b="1" dirty="0"/>
              <a:t> Predecir observaciones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18170" y="4409281"/>
            <a:ext cx="21758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b="1" dirty="0"/>
              <a:t>Calcular residuos</a:t>
            </a:r>
          </a:p>
        </p:txBody>
      </p:sp>
    </p:spTree>
    <p:extLst>
      <p:ext uri="{BB962C8B-B14F-4D97-AF65-F5344CB8AC3E}">
        <p14:creationId xmlns:p14="http://schemas.microsoft.com/office/powerpoint/2010/main" val="107896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377916" y="297413"/>
            <a:ext cx="7886700" cy="98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buNone/>
            </a:pPr>
            <a:r>
              <a:rPr lang="es-ES_tradnl" sz="3200" b="1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Pruebas de hipótesis en regresión lineal múltiple</a:t>
            </a:r>
            <a:endParaRPr lang="en-US" sz="3200" b="1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77916" y="1922139"/>
            <a:ext cx="8303526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s-ES_tradnl" sz="2400" b="1" dirty="0"/>
              <a:t>Hipótesis intercepto			Hipótesis </a:t>
            </a:r>
            <a:r>
              <a:rPr lang="es-ES_tradnl" sz="2400" b="1" dirty="0" err="1"/>
              <a:t>coef</a:t>
            </a:r>
            <a:r>
              <a:rPr lang="es-ES_tradnl" sz="2400" b="1" dirty="0"/>
              <a:t>. regresión</a:t>
            </a:r>
          </a:p>
          <a:p>
            <a:pPr algn="just"/>
            <a:r>
              <a:rPr lang="es-ES_tradnl" sz="2400" b="1" dirty="0"/>
              <a:t>	</a:t>
            </a:r>
            <a:r>
              <a:rPr lang="es-ES_tradnl" sz="2400" dirty="0"/>
              <a:t>H</a:t>
            </a:r>
            <a:r>
              <a:rPr lang="es-ES_tradnl" sz="2400" baseline="-25000" dirty="0"/>
              <a:t>0</a:t>
            </a:r>
            <a:r>
              <a:rPr lang="es-ES_tradnl" sz="2400" dirty="0"/>
              <a:t> : β</a:t>
            </a:r>
            <a:r>
              <a:rPr lang="es-ES_tradnl" sz="2400" i="1" dirty="0">
                <a:latin typeface="Symbol" charset="2"/>
                <a:cs typeface="Symbol" charset="2"/>
              </a:rPr>
              <a:t> </a:t>
            </a:r>
            <a:r>
              <a:rPr lang="es-ES_tradnl" sz="2400" baseline="-25000" dirty="0"/>
              <a:t>0</a:t>
            </a:r>
            <a:r>
              <a:rPr lang="es-ES_tradnl" sz="2400" dirty="0"/>
              <a:t> = </a:t>
            </a:r>
            <a:r>
              <a:rPr lang="es-ES_tradnl" sz="2400" dirty="0">
                <a:latin typeface="Symbol" charset="2"/>
                <a:cs typeface="Symbol" charset="2"/>
              </a:rPr>
              <a:t>0			</a:t>
            </a:r>
            <a:r>
              <a:rPr lang="es-ES_tradnl" sz="2400" dirty="0"/>
              <a:t>H</a:t>
            </a:r>
            <a:r>
              <a:rPr lang="es-ES_tradnl" sz="2400" baseline="-25000" dirty="0"/>
              <a:t>0</a:t>
            </a:r>
            <a:r>
              <a:rPr lang="es-ES_tradnl" sz="2400" dirty="0"/>
              <a:t> : β</a:t>
            </a:r>
            <a:r>
              <a:rPr lang="es-ES_tradnl" sz="2400" i="1" dirty="0">
                <a:latin typeface="Symbol" charset="2"/>
                <a:cs typeface="Symbol" charset="2"/>
              </a:rPr>
              <a:t> </a:t>
            </a:r>
            <a:r>
              <a:rPr lang="es-ES_tradnl" sz="2400" i="1" baseline="-25000" dirty="0">
                <a:cs typeface="Symbol" charset="2"/>
              </a:rPr>
              <a:t>i</a:t>
            </a:r>
            <a:r>
              <a:rPr lang="es-ES_tradnl" sz="2400" baseline="-25000" dirty="0"/>
              <a:t>1</a:t>
            </a:r>
            <a:r>
              <a:rPr lang="es-ES_tradnl" sz="2400" dirty="0"/>
              <a:t> , </a:t>
            </a:r>
            <a:r>
              <a:rPr lang="mr-IN" sz="2400" dirty="0"/>
              <a:t>…</a:t>
            </a:r>
            <a:r>
              <a:rPr lang="es-ES_tradnl" sz="2400" dirty="0"/>
              <a:t> β</a:t>
            </a:r>
            <a:r>
              <a:rPr lang="es-ES_tradnl" sz="2400" i="1" dirty="0">
                <a:latin typeface="Symbol" charset="2"/>
                <a:cs typeface="Symbol" charset="2"/>
              </a:rPr>
              <a:t> </a:t>
            </a:r>
            <a:r>
              <a:rPr lang="es-ES_tradnl" sz="2400" i="1" baseline="-25000" dirty="0" err="1">
                <a:cs typeface="Symbol" charset="2"/>
              </a:rPr>
              <a:t>i</a:t>
            </a:r>
            <a:r>
              <a:rPr lang="es-ES_tradnl" sz="2400" baseline="-25000" dirty="0" err="1"/>
              <a:t>p</a:t>
            </a:r>
            <a:r>
              <a:rPr lang="es-ES_tradnl" sz="2400" dirty="0"/>
              <a:t>= </a:t>
            </a:r>
            <a:r>
              <a:rPr lang="es-ES_tradnl" sz="2400" dirty="0">
                <a:latin typeface="Symbol" charset="2"/>
                <a:cs typeface="Symbol" charset="2"/>
              </a:rPr>
              <a:t>0</a:t>
            </a:r>
            <a:r>
              <a:rPr lang="es-ES_tradnl" sz="2400" dirty="0"/>
              <a:t> </a:t>
            </a:r>
          </a:p>
          <a:p>
            <a:pPr algn="just"/>
            <a:r>
              <a:rPr lang="es-ES_tradnl" sz="2400" dirty="0"/>
              <a:t>	H</a:t>
            </a:r>
            <a:r>
              <a:rPr lang="es-ES_tradnl" sz="2400" baseline="-25000" dirty="0"/>
              <a:t>1</a:t>
            </a:r>
            <a:r>
              <a:rPr lang="es-ES_tradnl" sz="2400" dirty="0"/>
              <a:t> : β</a:t>
            </a:r>
            <a:r>
              <a:rPr lang="es-ES_tradnl" sz="2400" i="1" dirty="0">
                <a:latin typeface="Symbol" charset="2"/>
                <a:cs typeface="Symbol" charset="2"/>
              </a:rPr>
              <a:t> </a:t>
            </a:r>
            <a:r>
              <a:rPr lang="es-ES_tradnl" sz="2400" baseline="-25000" dirty="0"/>
              <a:t>0</a:t>
            </a:r>
            <a:r>
              <a:rPr lang="es-ES_tradnl" sz="2400" dirty="0"/>
              <a:t> ≠ </a:t>
            </a:r>
            <a:r>
              <a:rPr lang="es-ES_tradnl" sz="2400" dirty="0">
                <a:latin typeface="Symbol" charset="2"/>
                <a:cs typeface="Symbol" charset="2"/>
              </a:rPr>
              <a:t>0			</a:t>
            </a:r>
            <a:r>
              <a:rPr lang="es-ES_tradnl" sz="2400" dirty="0"/>
              <a:t>H</a:t>
            </a:r>
            <a:r>
              <a:rPr lang="es-ES_tradnl" sz="2400" baseline="-25000" dirty="0"/>
              <a:t>1</a:t>
            </a:r>
            <a:r>
              <a:rPr lang="es-ES_tradnl" sz="2400" dirty="0"/>
              <a:t> : β</a:t>
            </a:r>
            <a:r>
              <a:rPr lang="es-ES_tradnl" sz="2400" i="1" baseline="-25000" dirty="0"/>
              <a:t>i</a:t>
            </a:r>
            <a:r>
              <a:rPr lang="es-ES_tradnl" sz="2400" baseline="-25000" dirty="0"/>
              <a:t>1</a:t>
            </a:r>
            <a:r>
              <a:rPr lang="es-ES_tradnl" sz="2400" dirty="0">
                <a:latin typeface="Symbol" charset="2"/>
                <a:cs typeface="Symbol" charset="2"/>
              </a:rPr>
              <a:t> , ... </a:t>
            </a:r>
            <a:r>
              <a:rPr lang="es-ES_tradnl" sz="2400" dirty="0"/>
              <a:t>β</a:t>
            </a:r>
            <a:r>
              <a:rPr lang="es-ES_tradnl" sz="2400" i="1" baseline="-25000" dirty="0" err="1"/>
              <a:t>i</a:t>
            </a:r>
            <a:r>
              <a:rPr lang="es-ES_tradnl" sz="2400" baseline="-25000" dirty="0" err="1"/>
              <a:t>p</a:t>
            </a:r>
            <a:r>
              <a:rPr lang="es-ES_tradnl" sz="2400" dirty="0"/>
              <a:t> ≠ </a:t>
            </a:r>
            <a:r>
              <a:rPr lang="es-ES_tradnl" sz="2400" dirty="0">
                <a:latin typeface="Symbol" charset="2"/>
                <a:cs typeface="Symbol" charset="2"/>
              </a:rPr>
              <a:t>0</a:t>
            </a:r>
            <a:endParaRPr lang="es-ES_tradnl" sz="2400" dirty="0"/>
          </a:p>
          <a:p>
            <a:pPr algn="just"/>
            <a:endParaRPr lang="es-ES_tradnl" sz="2400" b="1" dirty="0"/>
          </a:p>
        </p:txBody>
      </p:sp>
      <p:sp>
        <p:nvSpPr>
          <p:cNvPr id="9" name="Rectángulo 8"/>
          <p:cNvSpPr/>
          <p:nvPr/>
        </p:nvSpPr>
        <p:spPr>
          <a:xfrm>
            <a:off x="1893933" y="4138589"/>
            <a:ext cx="5133844" cy="12003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-ES_tradnl" sz="2400" b="1" dirty="0"/>
              <a:t>Hipótesis modelo de regresión</a:t>
            </a:r>
          </a:p>
          <a:p>
            <a:pPr algn="ctr"/>
            <a:r>
              <a:rPr lang="es-ES_tradnl" sz="2400" dirty="0"/>
              <a:t>H</a:t>
            </a:r>
            <a:r>
              <a:rPr lang="es-ES_tradnl" sz="2400" baseline="-25000" dirty="0"/>
              <a:t>0</a:t>
            </a:r>
            <a:r>
              <a:rPr lang="es-ES_tradnl" sz="2400" dirty="0"/>
              <a:t> : β</a:t>
            </a:r>
            <a:r>
              <a:rPr lang="es-ES_tradnl" sz="2400" i="1" dirty="0">
                <a:latin typeface="Symbol" charset="2"/>
                <a:cs typeface="Symbol" charset="2"/>
              </a:rPr>
              <a:t> </a:t>
            </a:r>
            <a:r>
              <a:rPr lang="es-ES_tradnl" sz="2400" baseline="-25000" dirty="0"/>
              <a:t>j</a:t>
            </a:r>
            <a:r>
              <a:rPr lang="es-ES_tradnl" sz="2400" dirty="0"/>
              <a:t> = </a:t>
            </a:r>
            <a:r>
              <a:rPr lang="es-ES_tradnl" sz="2400" dirty="0">
                <a:latin typeface="Symbol" charset="2"/>
                <a:cs typeface="Symbol" charset="2"/>
              </a:rPr>
              <a:t>0 (</a:t>
            </a:r>
            <a:r>
              <a:rPr lang="es-ES_tradnl" sz="2400" dirty="0">
                <a:latin typeface="Times New Roman"/>
                <a:cs typeface="Times New Roman"/>
              </a:rPr>
              <a:t>j</a:t>
            </a:r>
            <a:r>
              <a:rPr lang="es-ES_tradnl" sz="2400" dirty="0">
                <a:latin typeface="Symbol" charset="2"/>
                <a:cs typeface="Symbol" charset="2"/>
              </a:rPr>
              <a:t> = 1, 2, </a:t>
            </a:r>
            <a:r>
              <a:rPr lang="es-ES_tradnl" sz="2400" dirty="0">
                <a:latin typeface="Times"/>
                <a:cs typeface="Times"/>
              </a:rPr>
              <a:t>k</a:t>
            </a:r>
            <a:r>
              <a:rPr lang="es-ES_tradnl" sz="2400" dirty="0">
                <a:latin typeface="Symbol" charset="2"/>
                <a:cs typeface="Symbol" charset="2"/>
              </a:rPr>
              <a:t>)</a:t>
            </a:r>
            <a:r>
              <a:rPr lang="es-ES_tradnl" sz="2400" dirty="0"/>
              <a:t> </a:t>
            </a:r>
          </a:p>
          <a:p>
            <a:pPr algn="ctr"/>
            <a:r>
              <a:rPr lang="es-ES_tradnl" sz="2400" dirty="0"/>
              <a:t>H</a:t>
            </a:r>
            <a:r>
              <a:rPr lang="es-ES_tradnl" sz="2400" baseline="-25000" dirty="0"/>
              <a:t>1</a:t>
            </a:r>
            <a:r>
              <a:rPr lang="es-ES_tradnl" sz="2400" dirty="0"/>
              <a:t> : β</a:t>
            </a:r>
            <a:r>
              <a:rPr lang="es-ES_tradnl" sz="2400" i="1" dirty="0">
                <a:latin typeface="Symbol" charset="2"/>
                <a:cs typeface="Symbol" charset="2"/>
              </a:rPr>
              <a:t> </a:t>
            </a:r>
            <a:r>
              <a:rPr lang="es-ES_tradnl" sz="2400" baseline="-25000" dirty="0"/>
              <a:t>j</a:t>
            </a:r>
            <a:r>
              <a:rPr lang="es-ES_tradnl" sz="2400" dirty="0"/>
              <a:t> ≠ </a:t>
            </a:r>
            <a:r>
              <a:rPr lang="es-ES_tradnl" sz="2400" dirty="0">
                <a:latin typeface="Symbol" charset="2"/>
                <a:cs typeface="Symbol" charset="2"/>
              </a:rPr>
              <a:t>0</a:t>
            </a:r>
            <a:endParaRPr lang="es-ES_tradnl" sz="2400" dirty="0"/>
          </a:p>
        </p:txBody>
      </p:sp>
      <p:sp>
        <p:nvSpPr>
          <p:cNvPr id="2" name="Rectángulo redondeado 1"/>
          <p:cNvSpPr/>
          <p:nvPr/>
        </p:nvSpPr>
        <p:spPr>
          <a:xfrm>
            <a:off x="263947" y="1922139"/>
            <a:ext cx="3109733" cy="1351250"/>
          </a:xfrm>
          <a:prstGeom prst="round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2022442" y="4138589"/>
            <a:ext cx="5005335" cy="1351250"/>
          </a:xfrm>
          <a:prstGeom prst="round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4525110" y="1923511"/>
            <a:ext cx="3908618" cy="1351250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263947" y="1456210"/>
            <a:ext cx="33309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b="1" dirty="0"/>
              <a:t> Igual que regresión simple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859649" y="3538220"/>
            <a:ext cx="33309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b="1" dirty="0"/>
              <a:t> Igual que regresión simple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525110" y="1393166"/>
            <a:ext cx="4302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b="1" dirty="0"/>
              <a:t> Igual que regresión simple, pero </a:t>
            </a:r>
            <a:r>
              <a:rPr lang="mr-IN" sz="2200" b="1" dirty="0"/>
              <a:t>…</a:t>
            </a: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131864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/>
          </p:cNvSpPr>
          <p:nvPr>
            <p:ph type="title"/>
          </p:nvPr>
        </p:nvSpPr>
        <p:spPr>
          <a:xfrm>
            <a:off x="491886" y="259788"/>
            <a:ext cx="7886700" cy="98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buNone/>
            </a:pPr>
            <a:r>
              <a:rPr lang="es-ES_tradnl" sz="3200" b="1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Problemas a resolver con los modelos de regresión múltiple</a:t>
            </a:r>
            <a:endParaRPr lang="en-US" sz="3200" b="1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3696" y="1610941"/>
            <a:ext cx="89156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/>
              <a:t> Para </a:t>
            </a:r>
            <a:r>
              <a:rPr lang="es-ES" sz="2400" b="1" dirty="0"/>
              <a:t>p</a:t>
            </a:r>
            <a:r>
              <a:rPr lang="es-ES" sz="2400" dirty="0"/>
              <a:t> variables </a:t>
            </a:r>
            <a:r>
              <a:rPr lang="es-ES" sz="2400" dirty="0" err="1"/>
              <a:t>predictoras</a:t>
            </a:r>
            <a:r>
              <a:rPr lang="es-ES" sz="2400" dirty="0"/>
              <a:t> existen </a:t>
            </a:r>
            <a:r>
              <a:rPr lang="es-ES" sz="2400" b="1" i="1" dirty="0"/>
              <a:t>N</a:t>
            </a:r>
            <a:r>
              <a:rPr lang="es-ES" sz="2400" dirty="0"/>
              <a:t> modelos diferentes que pueden usarse para estimar, modelar o predecir la variable respuesta.</a:t>
            </a:r>
          </a:p>
          <a:p>
            <a:pPr algn="ctr"/>
            <a:endParaRPr lang="es-ES" sz="2400" dirty="0"/>
          </a:p>
          <a:p>
            <a:r>
              <a:rPr lang="es-ES" sz="2400" b="1" dirty="0"/>
              <a:t>Problemas:</a:t>
            </a:r>
          </a:p>
          <a:p>
            <a:r>
              <a:rPr lang="es-ES" sz="2400" dirty="0"/>
              <a:t>1.- ¿Qué hacer si las variables </a:t>
            </a:r>
            <a:r>
              <a:rPr lang="es-ES" sz="2400" dirty="0" err="1"/>
              <a:t>predictoras</a:t>
            </a:r>
            <a:r>
              <a:rPr lang="es-ES" sz="2400" dirty="0"/>
              <a:t> están correlacionadas?.</a:t>
            </a:r>
          </a:p>
          <a:p>
            <a:r>
              <a:rPr lang="es-ES" sz="2400" dirty="0"/>
              <a:t>2.- ¿Cómo seleccionar variables para incluir en el modelo?.</a:t>
            </a:r>
          </a:p>
          <a:p>
            <a:r>
              <a:rPr lang="es-ES" sz="2400" dirty="0"/>
              <a:t>3.- ¿Qué hacemos con las variables que no tienen efecto sobre la variable respuesta?</a:t>
            </a:r>
          </a:p>
          <a:p>
            <a:r>
              <a:rPr lang="es-ES" sz="2400" dirty="0"/>
              <a:t>4.- Dado N modelos ¿Cómo compararlos?, ¿Cuál es mejor?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76576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738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/>
          </p:cNvSpPr>
          <p:nvPr/>
        </p:nvSpPr>
        <p:spPr>
          <a:xfrm>
            <a:off x="323092" y="283743"/>
            <a:ext cx="8308861" cy="9869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Estudio de caso </a:t>
            </a:r>
            <a:r>
              <a:rPr lang="mr-IN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regresión lineal múltiple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3092" y="1449761"/>
            <a:ext cx="7931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Origen de los datos:</a:t>
            </a:r>
            <a:r>
              <a:rPr lang="es-ES" sz="2400" dirty="0"/>
              <a:t> Simulación de una variable respuesta Y y dos variables </a:t>
            </a:r>
            <a:r>
              <a:rPr lang="es-ES" sz="2400" dirty="0" err="1"/>
              <a:t>predictoras</a:t>
            </a:r>
            <a:r>
              <a:rPr lang="es-ES" sz="2400" dirty="0"/>
              <a:t> </a:t>
            </a:r>
            <a:r>
              <a:rPr lang="es-ES" sz="2400" i="1" dirty="0"/>
              <a:t>X</a:t>
            </a:r>
            <a:r>
              <a:rPr lang="es-ES" sz="2400" baseline="-25000" dirty="0"/>
              <a:t>1</a:t>
            </a:r>
            <a:r>
              <a:rPr lang="es-ES" sz="2400" dirty="0"/>
              <a:t> y </a:t>
            </a:r>
            <a:r>
              <a:rPr lang="es-ES" sz="2400" i="1" dirty="0"/>
              <a:t>X</a:t>
            </a:r>
            <a:r>
              <a:rPr lang="es-ES" sz="2400" i="1" baseline="-25000" dirty="0"/>
              <a:t>2</a:t>
            </a:r>
            <a:r>
              <a:rPr lang="es-ES" sz="2400" dirty="0"/>
              <a:t>.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603E169-6156-4347-BA66-4FF12274C376}"/>
              </a:ext>
            </a:extLst>
          </p:cNvPr>
          <p:cNvSpPr/>
          <p:nvPr/>
        </p:nvSpPr>
        <p:spPr>
          <a:xfrm>
            <a:off x="5324088" y="3133624"/>
            <a:ext cx="28789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b="1" dirty="0"/>
              <a:t>Modelo lineal</a:t>
            </a:r>
          </a:p>
          <a:p>
            <a:r>
              <a:rPr lang="es-ES" sz="2400" dirty="0"/>
              <a:t>lm1&lt;- </a:t>
            </a:r>
            <a:r>
              <a:rPr lang="es-ES" sz="2400" dirty="0">
                <a:solidFill>
                  <a:srgbClr val="0000FF"/>
                </a:solidFill>
              </a:rPr>
              <a:t>lm</a:t>
            </a:r>
            <a:r>
              <a:rPr lang="es-ES" sz="2400" dirty="0"/>
              <a:t>( Y ~ X</a:t>
            </a:r>
            <a:r>
              <a:rPr lang="es-ES" sz="2400" baseline="-25000" dirty="0"/>
              <a:t>1</a:t>
            </a:r>
            <a:r>
              <a:rPr lang="es-ES" sz="2400" dirty="0"/>
              <a:t> + X</a:t>
            </a:r>
            <a:r>
              <a:rPr lang="es-ES" sz="2400" baseline="-25000" dirty="0"/>
              <a:t>2</a:t>
            </a:r>
            <a:r>
              <a:rPr lang="es-ES" sz="2400" dirty="0"/>
              <a:t> 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2451263"/>
            <a:ext cx="2754729" cy="34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7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/>
          </p:cNvSpPr>
          <p:nvPr/>
        </p:nvSpPr>
        <p:spPr>
          <a:xfrm>
            <a:off x="127000" y="75368"/>
            <a:ext cx="9241851" cy="9869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Supuesto 1: </a:t>
            </a:r>
            <a:r>
              <a:rPr lang="es-E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Multicolinealidad</a:t>
            </a:r>
            <a:endParaRPr lang="es-E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Gráfica de correlaciones (&gt;0,80 es problema)</a:t>
            </a: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02" y="1206500"/>
            <a:ext cx="8052898" cy="46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11054</TotalTime>
  <Words>723</Words>
  <Application>Microsoft Macintosh PowerPoint</Application>
  <PresentationFormat>Presentación en pantalla (4:3)</PresentationFormat>
  <Paragraphs>98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MS PGothic</vt:lpstr>
      <vt:lpstr>Arial</vt:lpstr>
      <vt:lpstr>Calibri</vt:lpstr>
      <vt:lpstr>Calibri Light</vt:lpstr>
      <vt:lpstr>Courier New</vt:lpstr>
      <vt:lpstr>Mangal</vt:lpstr>
      <vt:lpstr>Symbol</vt:lpstr>
      <vt:lpstr>Times</vt:lpstr>
      <vt:lpstr>Times New Roman</vt:lpstr>
      <vt:lpstr>Office Theme</vt:lpstr>
      <vt:lpstr>Presentación de PowerPoint</vt:lpstr>
      <vt:lpstr>Presentación de PowerPoint</vt:lpstr>
      <vt:lpstr>Regresión lineal múltiple</vt:lpstr>
      <vt:lpstr>Comparación modelo lineal simple y múltiple</vt:lpstr>
      <vt:lpstr>Comparación modelos simple y múltiple 2</vt:lpstr>
      <vt:lpstr>Pruebas de hipótesis en regresión lineal múltiple</vt:lpstr>
      <vt:lpstr>Problemas a resolver con los modelos de regresión múltiple</vt:lpstr>
      <vt:lpstr>Presentación de PowerPoint</vt:lpstr>
      <vt:lpstr>Presentación de PowerPoint</vt:lpstr>
      <vt:lpstr>Presentación de PowerPoint</vt:lpstr>
      <vt:lpstr>Presentación de PowerPoint</vt:lpstr>
      <vt:lpstr>Supuesto 3: Normalidad.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RESUMEN DE LO APRENDIDO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Macbook</cp:lastModifiedBy>
  <cp:revision>904</cp:revision>
  <cp:lastPrinted>2021-06-17T13:47:26Z</cp:lastPrinted>
  <dcterms:created xsi:type="dcterms:W3CDTF">2016-09-25T14:14:37Z</dcterms:created>
  <dcterms:modified xsi:type="dcterms:W3CDTF">2021-07-24T20:56:51Z</dcterms:modified>
</cp:coreProperties>
</file>