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816" r:id="rId3"/>
    <p:sldId id="417" r:id="rId4"/>
    <p:sldId id="366" r:id="rId5"/>
    <p:sldId id="367" r:id="rId6"/>
    <p:sldId id="368" r:id="rId7"/>
    <p:sldId id="817" r:id="rId8"/>
    <p:sldId id="374" r:id="rId9"/>
    <p:sldId id="383" r:id="rId10"/>
    <p:sldId id="818" r:id="rId11"/>
    <p:sldId id="389" r:id="rId12"/>
    <p:sldId id="386" r:id="rId13"/>
    <p:sldId id="458" r:id="rId14"/>
    <p:sldId id="362" r:id="rId15"/>
    <p:sldId id="819" r:id="rId16"/>
    <p:sldId id="820" r:id="rId17"/>
    <p:sldId id="821" r:id="rId18"/>
    <p:sldId id="822" r:id="rId19"/>
    <p:sldId id="4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6"/>
    <p:restoredTop sz="93525"/>
  </p:normalViewPr>
  <p:slideViewPr>
    <p:cSldViewPr snapToGrid="0" snapToObjects="1">
      <p:cViewPr varScale="1">
        <p:scale>
          <a:sx n="109" d="100"/>
          <a:sy n="109" d="100"/>
        </p:scale>
        <p:origin x="-344" y="-10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6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06-11-21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5D78C24D-EA76-4F4F-83DA-8428F496EF1E}"/>
              </a:ext>
            </a:extLst>
          </p:cNvPr>
          <p:cNvSpPr/>
          <p:nvPr userDrawn="1"/>
        </p:nvSpPr>
        <p:spPr>
          <a:xfrm>
            <a:off x="1686393" y="6424894"/>
            <a:ext cx="7457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kern="1200" dirty="0" smtClean="0">
                <a:solidFill>
                  <a:schemeClr val="tx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Diplomado en  </a:t>
            </a:r>
            <a:r>
              <a:rPr lang="es-ES" sz="1400" b="1" kern="1200" dirty="0">
                <a:solidFill>
                  <a:schemeClr val="tx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Análisis de datos con R para la acuicultura | Dr. José Gallardo</a:t>
            </a:r>
            <a:endParaRPr lang="es-ES_tradnl" sz="1400" kern="1200" dirty="0">
              <a:solidFill>
                <a:schemeClr val="tx1">
                  <a:lumMod val="10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75AF1D53-6BA9-8645-8796-52CAC27A8A5C}"/>
              </a:ext>
            </a:extLst>
          </p:cNvPr>
          <p:cNvSpPr/>
          <p:nvPr/>
        </p:nvSpPr>
        <p:spPr>
          <a:xfrm>
            <a:off x="1583668" y="3645024"/>
            <a:ext cx="6372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CLASE 14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ANÁLISIS DE SOBREVIVENCIA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  <a:endParaRPr lang="en-US" sz="2800" dirty="0">
              <a:solidFill>
                <a:schemeClr val="bg1"/>
              </a:solidFill>
              <a:latin typeface="Calibri" charset="0"/>
              <a:ea typeface="ＭＳ Ｐゴシック" charset="-128"/>
              <a:cs typeface="Times New Roman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890D1C6B-F407-9A49-BBBF-F2AB0AF6C838}"/>
              </a:ext>
            </a:extLst>
          </p:cNvPr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i="1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s-ES" sz="28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i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Dr. José Gallardo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2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08238" y="26713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4467"/>
              </p:ext>
            </p:extLst>
          </p:nvPr>
        </p:nvGraphicFramePr>
        <p:xfrm>
          <a:off x="4516053" y="1298392"/>
          <a:ext cx="4291898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</a:t>
                      </a:r>
                    </a:p>
                    <a:p>
                      <a:pPr algn="ctr"/>
                      <a:r>
                        <a:rPr lang="es-ES" dirty="0"/>
                        <a:t>acumulada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74552"/>
              </p:ext>
            </p:extLst>
          </p:nvPr>
        </p:nvGraphicFramePr>
        <p:xfrm>
          <a:off x="4516053" y="1227667"/>
          <a:ext cx="4291898" cy="356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Estimador</a:t>
                      </a:r>
                    </a:p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5/6 = 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4/5 = 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3/4 = 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13" y="5001620"/>
            <a:ext cx="2713567" cy="96690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="" xmlns:a16="http://schemas.microsoft.com/office/drawing/2014/main" id="{EB75EB55-F245-AA49-A0C9-A04E4FB27DE9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="" xmlns:a16="http://schemas.microsoft.com/office/drawing/2014/main" id="{4D024A61-AE18-1948-9CC4-49C844432433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="" xmlns:a16="http://schemas.microsoft.com/office/drawing/2014/main" id="{66022FF6-FC7E-134F-82C6-F5FB9A0C63BD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="" xmlns:a16="http://schemas.microsoft.com/office/drawing/2014/main" id="{106A016A-1894-DA43-9A60-042975D18FEE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6BCD0E88-6DA3-F949-B542-2CCFFEB3016D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="" xmlns:a16="http://schemas.microsoft.com/office/drawing/2014/main" id="{9718608B-18DC-B543-9D8E-0459980DD399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="" xmlns:a16="http://schemas.microsoft.com/office/drawing/2014/main" id="{F8F80729-3156-E24C-B961-5D8479B3A587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="" xmlns:a16="http://schemas.microsoft.com/office/drawing/2014/main" id="{C626365C-01A1-944C-8AC0-C7173591EA70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31DA7189-9937-0A49-BA4A-698655B44C79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="" xmlns:a16="http://schemas.microsoft.com/office/drawing/2014/main" id="{E36832E3-F432-C741-B3F9-2654F65073BC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="" xmlns:a16="http://schemas.microsoft.com/office/drawing/2014/main" id="{0C7D7EEC-BFC9-8245-857F-8CF234AE8D64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="" xmlns:a16="http://schemas.microsoft.com/office/drawing/2014/main" id="{B61CBF50-63B9-D844-93BF-30D9E2621B1B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="" xmlns:a16="http://schemas.microsoft.com/office/drawing/2014/main" id="{D91230C2-1938-774B-BBC1-8FCA5C9F2B32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="" xmlns:a16="http://schemas.microsoft.com/office/drawing/2014/main" id="{749C7DBD-4FAE-9345-B23F-6807746A9885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="" xmlns:a16="http://schemas.microsoft.com/office/drawing/2014/main" id="{29060384-9DA4-E841-B40E-63B311057E54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="" xmlns:a16="http://schemas.microsoft.com/office/drawing/2014/main" id="{E2FDA9F2-7A44-8F44-859C-F8501A98B495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="" xmlns:a16="http://schemas.microsoft.com/office/drawing/2014/main" id="{6D782393-5192-DF44-9045-98B3473341D7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="" xmlns:a16="http://schemas.microsoft.com/office/drawing/2014/main" id="{EFEC790E-6335-B046-A77B-9D4D8570941A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="" xmlns:a16="http://schemas.microsoft.com/office/drawing/2014/main" id="{E3DC8E86-60BF-4244-A0A1-06AC849D6AE2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E27EF12E-A783-BA40-8F1F-815D51988630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="" xmlns:a16="http://schemas.microsoft.com/office/drawing/2014/main" id="{BAA85A70-CD45-4B4F-8929-157F3BE29079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="" xmlns:a16="http://schemas.microsoft.com/office/drawing/2014/main" id="{FB5D0542-8FCE-7646-AC93-F64716BBF7B9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="" xmlns:a16="http://schemas.microsoft.com/office/drawing/2014/main" id="{BDBA2128-33DB-DC42-960F-95E827D96667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477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8749582-6151-1240-9B7E-C0ADFC0A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51" y="114918"/>
            <a:ext cx="6869629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 de probabilidad de sobrevivir (predicción)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rma en L 6">
            <a:extLst>
              <a:ext uri="{FF2B5EF4-FFF2-40B4-BE49-F238E27FC236}">
                <a16:creationId xmlns="" xmlns:a16="http://schemas.microsoft.com/office/drawing/2014/main" id="{9B1BC3EE-36D8-B647-9004-4F3EE9E521CA}"/>
              </a:ext>
            </a:extLst>
          </p:cNvPr>
          <p:cNvSpPr/>
          <p:nvPr/>
        </p:nvSpPr>
        <p:spPr>
          <a:xfrm>
            <a:off x="1128706" y="1668461"/>
            <a:ext cx="5588311" cy="3446464"/>
          </a:xfrm>
          <a:prstGeom prst="corner">
            <a:avLst>
              <a:gd name="adj1" fmla="val 1132"/>
              <a:gd name="adj2" fmla="val 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D17BF038-BF79-C54E-9222-B3892CAA2806}"/>
              </a:ext>
            </a:extLst>
          </p:cNvPr>
          <p:cNvCxnSpPr>
            <a:cxnSpLocks/>
          </p:cNvCxnSpPr>
          <p:nvPr/>
        </p:nvCxnSpPr>
        <p:spPr>
          <a:xfrm>
            <a:off x="1128707" y="1839912"/>
            <a:ext cx="971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53334FA9-CDE5-A646-BEA1-DACD39451C52}"/>
              </a:ext>
            </a:extLst>
          </p:cNvPr>
          <p:cNvSpPr txBox="1"/>
          <p:nvPr/>
        </p:nvSpPr>
        <p:spPr>
          <a:xfrm>
            <a:off x="1128707" y="5282521"/>
            <a:ext cx="579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0     5	10	20	30	40</a:t>
            </a:r>
            <a:r>
              <a:rPr lang="es-CL"/>
              <a:t>	50          60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2100382" y="2800354"/>
            <a:ext cx="95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F70715CA-8E65-E946-9C80-8CFC078DD829}"/>
              </a:ext>
            </a:extLst>
          </p:cNvPr>
          <p:cNvCxnSpPr>
            <a:cxnSpLocks/>
          </p:cNvCxnSpPr>
          <p:nvPr/>
        </p:nvCxnSpPr>
        <p:spPr>
          <a:xfrm>
            <a:off x="3057520" y="2801937"/>
            <a:ext cx="46258" cy="2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080649" y="3286978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1324C98F-1602-BC4E-8428-BB175BE882E0}"/>
              </a:ext>
            </a:extLst>
          </p:cNvPr>
          <p:cNvCxnSpPr>
            <a:cxnSpLocks/>
          </p:cNvCxnSpPr>
          <p:nvPr/>
        </p:nvCxnSpPr>
        <p:spPr>
          <a:xfrm>
            <a:off x="2100382" y="1850895"/>
            <a:ext cx="0" cy="975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103778" y="2801937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46950475-4863-5A40-AA51-E977D8C4067A}"/>
              </a:ext>
            </a:extLst>
          </p:cNvPr>
          <p:cNvSpPr/>
          <p:nvPr/>
        </p:nvSpPr>
        <p:spPr>
          <a:xfrm>
            <a:off x="433303" y="264136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0,66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86603" y="3113963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/>
              <a:t>0,54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665C91C8-D914-0944-8432-BC9939DB0E3C}"/>
              </a:ext>
            </a:extLst>
          </p:cNvPr>
          <p:cNvSpPr/>
          <p:nvPr/>
        </p:nvSpPr>
        <p:spPr>
          <a:xfrm>
            <a:off x="374793" y="161158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1,000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="" xmlns:a16="http://schemas.microsoft.com/office/drawing/2014/main" id="{5BC511EF-72A7-9045-850A-4890780CC526}"/>
              </a:ext>
            </a:extLst>
          </p:cNvPr>
          <p:cNvSpPr/>
          <p:nvPr/>
        </p:nvSpPr>
        <p:spPr>
          <a:xfrm>
            <a:off x="1006224" y="1258127"/>
            <a:ext cx="263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Probabilidad de sobrevivir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89410"/>
              </p:ext>
            </p:extLst>
          </p:nvPr>
        </p:nvGraphicFramePr>
        <p:xfrm>
          <a:off x="6938182" y="1559062"/>
          <a:ext cx="1793596" cy="326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73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0174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24934" y="360469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/>
              <a:t>0,43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50032" y="4100602"/>
            <a:ext cx="59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 smtClean="0"/>
              <a:t>0,32</a:t>
            </a:r>
            <a:endParaRPr lang="es-ES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=""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946776" y="326935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=""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946776" y="3789011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=""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4767873" y="378901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=""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4767873" y="4282724"/>
            <a:ext cx="1949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=""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1128707" y="2826026"/>
            <a:ext cx="9571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=""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1143244" y="3292999"/>
            <a:ext cx="215430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=""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 flipV="1">
            <a:off x="1143244" y="3789011"/>
            <a:ext cx="2993258" cy="200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 flipV="1">
            <a:off x="1128706" y="4282724"/>
            <a:ext cx="3928313" cy="234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3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42875" y="265079"/>
            <a:ext cx="8701087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estadístico no paramétrico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94F9D85C-8561-804F-AD43-018BC259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92" y="3981819"/>
            <a:ext cx="3316035" cy="920156"/>
          </a:xfrm>
          <a:prstGeom prst="rect">
            <a:avLst/>
          </a:prstGeom>
        </p:spPr>
      </p:pic>
      <p:graphicFrame>
        <p:nvGraphicFramePr>
          <p:cNvPr id="6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96999"/>
              </p:ext>
            </p:extLst>
          </p:nvPr>
        </p:nvGraphicFramePr>
        <p:xfrm>
          <a:off x="1732122" y="1707923"/>
          <a:ext cx="629222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6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7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4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No 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4"/>
          <p:cNvSpPr/>
          <p:nvPr/>
        </p:nvSpPr>
        <p:spPr>
          <a:xfrm>
            <a:off x="410657" y="3538458"/>
            <a:ext cx="3737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b="1" dirty="0"/>
              <a:t>Hipótesis</a:t>
            </a:r>
          </a:p>
          <a:p>
            <a:pPr algn="just"/>
            <a:r>
              <a:rPr lang="es-ES_tradnl" sz="3200" b="1" dirty="0"/>
              <a:t>	</a:t>
            </a:r>
            <a:r>
              <a:rPr lang="es-ES_tradnl" sz="3200" dirty="0"/>
              <a:t>H</a:t>
            </a:r>
            <a:r>
              <a:rPr lang="es-ES_tradnl" sz="3200" baseline="-25000" dirty="0"/>
              <a:t>0</a:t>
            </a:r>
            <a:r>
              <a:rPr lang="es-ES_tradnl" sz="3200" dirty="0"/>
              <a:t>: S </a:t>
            </a:r>
            <a:r>
              <a:rPr lang="es-ES_tradnl" sz="3200" baseline="-25000" dirty="0"/>
              <a:t>g1 </a:t>
            </a:r>
            <a:r>
              <a:rPr lang="es-ES_tradnl" sz="3200" dirty="0"/>
              <a:t>= S </a:t>
            </a:r>
            <a:r>
              <a:rPr lang="es-ES_tradnl" sz="3200" baseline="-25000" dirty="0"/>
              <a:t>g2</a:t>
            </a:r>
            <a:endParaRPr lang="es-ES_tradnl" sz="3200" dirty="0"/>
          </a:p>
          <a:p>
            <a:pPr algn="just"/>
            <a:r>
              <a:rPr lang="es-ES_tradnl" sz="3200" dirty="0"/>
              <a:t> 	H</a:t>
            </a:r>
            <a:r>
              <a:rPr lang="es-ES_tradnl" sz="3200" baseline="-25000" dirty="0"/>
              <a:t>1</a:t>
            </a:r>
            <a:r>
              <a:rPr lang="es-ES_tradnl" sz="3200" dirty="0"/>
              <a:t>: S </a:t>
            </a:r>
            <a:r>
              <a:rPr lang="es-ES_tradnl" sz="3200" baseline="-25000" dirty="0"/>
              <a:t>g1</a:t>
            </a:r>
            <a:r>
              <a:rPr lang="es-ES_tradnl" sz="3200" dirty="0"/>
              <a:t> ≠ S </a:t>
            </a:r>
            <a:r>
              <a:rPr lang="es-ES_tradnl" sz="3200" baseline="-25000" dirty="0"/>
              <a:t>g2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0242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61F4003-B568-EC47-A7B1-E6A9EB9F285C}"/>
              </a:ext>
            </a:extLst>
          </p:cNvPr>
          <p:cNvSpPr/>
          <p:nvPr/>
        </p:nvSpPr>
        <p:spPr>
          <a:xfrm>
            <a:off x="2052989" y="2371251"/>
            <a:ext cx="46007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3200" dirty="0"/>
              <a:t>Interpretar resultados</a:t>
            </a:r>
          </a:p>
          <a:p>
            <a:pPr algn="ctr"/>
            <a:r>
              <a:rPr lang="es-ES_tradnl" sz="3200" dirty="0"/>
              <a:t>análisis de sobrevivencia R</a:t>
            </a:r>
          </a:p>
        </p:txBody>
      </p:sp>
    </p:spTree>
    <p:extLst>
      <p:ext uri="{BB962C8B-B14F-4D97-AF65-F5344CB8AC3E}">
        <p14:creationId xmlns:p14="http://schemas.microsoft.com/office/powerpoint/2010/main" val="10984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296333" y="160753"/>
            <a:ext cx="8480778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Librería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survival y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funciones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clave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6333" y="1258838"/>
            <a:ext cx="8650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Surv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survival</a:t>
            </a:r>
            <a:r>
              <a:rPr lang="es-ES" sz="2400" dirty="0">
                <a:solidFill>
                  <a:srgbClr val="008000"/>
                </a:solidFill>
              </a:rPr>
              <a:t>} # Crea un objeto de supervivencia, normalmente las variables </a:t>
            </a:r>
            <a:r>
              <a:rPr lang="es-ES" sz="2400" dirty="0" err="1">
                <a:solidFill>
                  <a:srgbClr val="008000"/>
                </a:solidFill>
              </a:rPr>
              <a:t>stime</a:t>
            </a:r>
            <a:r>
              <a:rPr lang="es-ES" sz="2400" dirty="0">
                <a:solidFill>
                  <a:srgbClr val="008000"/>
                </a:solidFill>
              </a:rPr>
              <a:t> y status son ambas variables respuesta en una fórmula de modelo lineal.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Survdiff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Permite probar si existen o no diferencias entre dos o más curvas de sobrevivencia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Survfit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</a:t>
            </a:r>
            <a:r>
              <a:rPr lang="es-ES" sz="2400" dirty="0" err="1">
                <a:solidFill>
                  <a:srgbClr val="008000"/>
                </a:solidFill>
              </a:rPr>
              <a:t>Cálcula</a:t>
            </a:r>
            <a:r>
              <a:rPr lang="es-ES" sz="2400" dirty="0">
                <a:solidFill>
                  <a:srgbClr val="008000"/>
                </a:solidFill>
              </a:rPr>
              <a:t> probabilidad de sobrevivencia de Kaplan-</a:t>
            </a:r>
            <a:r>
              <a:rPr lang="es-ES" sz="2400" dirty="0" err="1">
                <a:solidFill>
                  <a:srgbClr val="008000"/>
                </a:solidFill>
              </a:rPr>
              <a:t>Meier</a:t>
            </a:r>
            <a:r>
              <a:rPr lang="es-ES" sz="2400" dirty="0">
                <a:solidFill>
                  <a:srgbClr val="008000"/>
                </a:solidFill>
              </a:rPr>
              <a:t> y otras.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ggsurvplot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survminer</a:t>
            </a:r>
            <a:r>
              <a:rPr lang="es-ES" sz="2400" dirty="0"/>
              <a:t>}</a:t>
            </a:r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>
                <a:solidFill>
                  <a:srgbClr val="008000"/>
                </a:solidFill>
              </a:rPr>
              <a:t>Permite graficar curvas de sobrevivencia usando ggplot2.</a:t>
            </a:r>
          </a:p>
        </p:txBody>
      </p:sp>
    </p:spTree>
    <p:extLst>
      <p:ext uri="{BB962C8B-B14F-4D97-AF65-F5344CB8AC3E}">
        <p14:creationId xmlns:p14="http://schemas.microsoft.com/office/powerpoint/2010/main" val="37034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0" y="987224"/>
            <a:ext cx="2679029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larv</a:t>
            </a:r>
            <a:r>
              <a:rPr lang="es-ES" sz="3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b="1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8276"/>
              </p:ext>
            </p:extLst>
          </p:nvPr>
        </p:nvGraphicFramePr>
        <p:xfrm>
          <a:off x="2855880" y="320422"/>
          <a:ext cx="5552580" cy="5915660"/>
        </p:xfrm>
        <a:graphic>
          <a:graphicData uri="http://schemas.openxmlformats.org/drawingml/2006/table">
            <a:tbl>
              <a:tblPr/>
              <a:tblGrid>
                <a:gridCol w="1443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36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81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70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sample_id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antibiotico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stime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r>
                        <a:rPr lang="es-E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E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r>
                        <a:rPr lang="es-E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E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75860"/>
          </a:xfrm>
          <a:prstGeom prst="rect">
            <a:avLst/>
          </a:prstGeom>
        </p:spPr>
      </p:pic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2254805" y="384404"/>
            <a:ext cx="4691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006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209"/>
            <a:ext cx="9144000" cy="2832027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01800" y="656273"/>
            <a:ext cx="5915697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363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3" y="2303613"/>
            <a:ext cx="6472847" cy="3828028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4208" y="134485"/>
            <a:ext cx="870602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ggsurvplot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61"/>
            <a:ext cx="9144000" cy="9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A8A8484-A2E5-D24F-983F-9C6D875CB5B3}"/>
              </a:ext>
            </a:extLst>
          </p:cNvPr>
          <p:cNvSpPr/>
          <p:nvPr/>
        </p:nvSpPr>
        <p:spPr>
          <a:xfrm>
            <a:off x="971549" y="1224260"/>
            <a:ext cx="7297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Revisión de análisis de supervivencia y tiempos de vida media o falla.</a:t>
            </a:r>
          </a:p>
          <a:p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Cálculo de probabilidad mediante método de Kaplan-</a:t>
            </a:r>
            <a:r>
              <a:rPr lang="es-ES" sz="2400" dirty="0" err="1"/>
              <a:t>Meier</a:t>
            </a:r>
            <a:r>
              <a:rPr lang="es-ES" sz="2400" dirty="0"/>
              <a:t>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Interpretación resultados test de supervivencia con R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7C6A429-8B97-AA4D-B65A-D6CE5DB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789"/>
            <a:ext cx="7886700" cy="880372"/>
          </a:xfrm>
        </p:spPr>
        <p:txBody>
          <a:bodyPr>
            <a:normAutofit/>
          </a:bodyPr>
          <a:lstStyle/>
          <a:p>
            <a:r>
              <a:rPr lang="es-CL" sz="3200" b="1" dirty="0"/>
              <a:t>Resumen de la clase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77509" y="188640"/>
            <a:ext cx="6828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10000"/>
                  </a:schemeClr>
                </a:solidFill>
                <a:latin typeface="Calibri"/>
                <a:ea typeface="MS PGothic" charset="0"/>
                <a:cs typeface="Calibri"/>
              </a:rPr>
              <a:t>PLAN DE LA CLASE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9512" y="764704"/>
            <a:ext cx="8856984" cy="483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1.- Introducción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¿Qué son los análisis de sobrevivencia?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Método de Kaplan-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Meier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Test estadístico.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Estudios de caso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Interpretación pruebas con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2.- Práctica con R y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Rstudio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cloud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Realizar pruebas de análisis de sobrevivencia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Realizar gráficas avanzadas con ggplot2.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Elaborar un reporte dinámico en formato 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pdf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  <a:endParaRPr lang="es-ES" sz="4400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8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s-ES" sz="2800" b="1" i="1" dirty="0">
                <a:latin typeface="Calibri"/>
                <a:ea typeface="MS PGothic" charset="0"/>
                <a:cs typeface="Calibri"/>
              </a:rPr>
              <a:t>INTRODUCCIÓN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5313" y="784220"/>
            <a:ext cx="8435799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400" dirty="0"/>
              <a:t>Conjunto de herramientas estadísticas </a:t>
            </a:r>
            <a:r>
              <a:rPr lang="es-ES" sz="2400" u="sng" dirty="0"/>
              <a:t>No paramétricas </a:t>
            </a:r>
            <a:r>
              <a:rPr lang="es-ES" sz="2400" dirty="0"/>
              <a:t>utilizadas para analizar la probabilidad de que un evento (muerte/falla) ocurra en un determinado tiempo.</a:t>
            </a:r>
          </a:p>
          <a:p>
            <a:endParaRPr lang="es-ES" sz="2400" dirty="0"/>
          </a:p>
          <a:p>
            <a:r>
              <a:rPr lang="es-ES" sz="2400" b="1" dirty="0"/>
              <a:t>Ejemplos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falla de un dispositivo (meses).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sobrevivencia a un patógeno (días).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Análisis de supervivencia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FCCBD451-94EC-9D46-BBD2-4931A7C1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6644"/>
              </p:ext>
            </p:extLst>
          </p:nvPr>
        </p:nvGraphicFramePr>
        <p:xfrm>
          <a:off x="764337" y="3506932"/>
          <a:ext cx="8104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62">
                  <a:extLst>
                    <a:ext uri="{9D8B030D-6E8A-4147-A177-3AD203B41FA5}">
                      <a16:colId xmlns="" xmlns:a16="http://schemas.microsoft.com/office/drawing/2014/main" val="455648135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3161607859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1829434619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3013121834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2320535394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3962550257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2675242038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3664031628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1238666665"/>
                    </a:ext>
                  </a:extLst>
                </a:gridCol>
                <a:gridCol w="810462">
                  <a:extLst>
                    <a:ext uri="{9D8B030D-6E8A-4147-A177-3AD203B41FA5}">
                      <a16:colId xmlns=""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97909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D32B3EBA-08B3-CE46-BD66-3847A9B1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9397"/>
              </p:ext>
            </p:extLst>
          </p:nvPr>
        </p:nvGraphicFramePr>
        <p:xfrm>
          <a:off x="957263" y="5029629"/>
          <a:ext cx="7829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>
                  <a:extLst>
                    <a:ext uri="{9D8B030D-6E8A-4147-A177-3AD203B41FA5}">
                      <a16:colId xmlns="" xmlns:a16="http://schemas.microsoft.com/office/drawing/2014/main" val="455648135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3161607859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1829434619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3013121834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2320535394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3962550257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2675242038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3664031628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1238666665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9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71815" y="469542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Conceptos relevantes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62" y="1538806"/>
            <a:ext cx="8038682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/>
              <a:t>Tiempo de supervivencia/falla (variable respuesta): </a:t>
            </a:r>
            <a:r>
              <a:rPr lang="es-ES" sz="2400" dirty="0"/>
              <a:t>Tiempo entre que se incorpora una observación al estudio y la fecha en la que ocurre el evento en esa observación.</a:t>
            </a:r>
          </a:p>
          <a:p>
            <a:pPr>
              <a:lnSpc>
                <a:spcPct val="150000"/>
              </a:lnSpc>
            </a:pP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b="1" dirty="0"/>
              <a:t>Observaciones censuradas: </a:t>
            </a:r>
            <a:r>
              <a:rPr lang="es-ES" sz="2400" dirty="0"/>
              <a:t>Observaciones en las que no ha ocurrido el evento o aquellas en las que se pierde el registro del individuo o falla por razones diferentes a las investigadas.</a:t>
            </a:r>
          </a:p>
        </p:txBody>
      </p:sp>
    </p:spTree>
    <p:extLst>
      <p:ext uri="{BB962C8B-B14F-4D97-AF65-F5344CB8AC3E}">
        <p14:creationId xmlns:p14="http://schemas.microsoft.com/office/powerpoint/2010/main" val="335291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9913"/>
              </p:ext>
            </p:extLst>
          </p:nvPr>
        </p:nvGraphicFramePr>
        <p:xfrm>
          <a:off x="4514221" y="1299500"/>
          <a:ext cx="3795888" cy="392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5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5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Ind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Status</a:t>
                      </a:r>
                    </a:p>
                    <a:p>
                      <a:pPr algn="ctr"/>
                      <a:r>
                        <a:rPr lang="es-ES" dirty="0"/>
                        <a:t>0=censura</a:t>
                      </a:r>
                    </a:p>
                    <a:p>
                      <a:pPr algn="ctr"/>
                      <a:r>
                        <a:rPr lang="es-ES" dirty="0"/>
                        <a:t>1=evento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/>
          </p:cNvSpPr>
          <p:nvPr/>
        </p:nvSpPr>
        <p:spPr>
          <a:xfrm>
            <a:off x="571501" y="151190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018768" y="5485072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66" name="Elipse 65"/>
          <p:cNvSpPr/>
          <p:nvPr/>
        </p:nvSpPr>
        <p:spPr>
          <a:xfrm>
            <a:off x="5135731" y="6021524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>
            <a:extLst>
              <a:ext uri="{FF2B5EF4-FFF2-40B4-BE49-F238E27FC236}">
                <a16:creationId xmlns="" xmlns:a16="http://schemas.microsoft.com/office/drawing/2014/main" id="{35A652B9-0A91-6047-89EC-3068E135892D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="" xmlns:a16="http://schemas.microsoft.com/office/drawing/2014/main" id="{B288D595-8829-8B42-B958-5B4545900ECE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="" xmlns:a16="http://schemas.microsoft.com/office/drawing/2014/main" id="{CE3443F0-1205-604A-BC7F-7F7061BEBD5A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7FCE7B99-5BDA-A249-B615-0EDDE4A5F395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="" xmlns:a16="http://schemas.microsoft.com/office/drawing/2014/main" id="{0CFFE72A-BFB8-D449-A6ED-24FD6B77D662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="" xmlns:a16="http://schemas.microsoft.com/office/drawing/2014/main" id="{CCBEF324-7AF3-3041-89A2-D4916E2A4CB1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="" xmlns:a16="http://schemas.microsoft.com/office/drawing/2014/main" id="{5A7CC1A3-AFA5-004A-B73C-FE2F381CC252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="" xmlns:a16="http://schemas.microsoft.com/office/drawing/2014/main" id="{386DD3E8-2077-B442-ACEE-B064675B7E68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07D7BD9F-91C9-2C4A-9A21-EB1E42B3E8CA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="" xmlns:a16="http://schemas.microsoft.com/office/drawing/2014/main" id="{6E930673-FD3A-B243-A5DC-88D30F006844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="" xmlns:a16="http://schemas.microsoft.com/office/drawing/2014/main" id="{198CC059-D114-914A-B7E8-B168498DB99B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="" xmlns:a16="http://schemas.microsoft.com/office/drawing/2014/main" id="{A8A672B1-9936-394D-B804-583C598793F5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="" xmlns:a16="http://schemas.microsoft.com/office/drawing/2014/main" id="{65D52B88-952A-A640-B53D-21264CDB5E92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="" xmlns:a16="http://schemas.microsoft.com/office/drawing/2014/main" id="{98E5FE4B-3E84-B645-86B0-9278AED6133E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="" xmlns:a16="http://schemas.microsoft.com/office/drawing/2014/main" id="{18B0CE89-9DD2-244D-8184-E421C4EF1AF2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="" xmlns:a16="http://schemas.microsoft.com/office/drawing/2014/main" id="{FC2C230D-71E4-FD4F-ACE0-AA6DCE8380A3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="" xmlns:a16="http://schemas.microsoft.com/office/drawing/2014/main" id="{7BB1852A-E1B3-CE43-B37D-0E6009F9F31F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="" xmlns:a16="http://schemas.microsoft.com/office/drawing/2014/main" id="{70124D67-F912-D340-AE88-CF4BC0B7BA4F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="" xmlns:a16="http://schemas.microsoft.com/office/drawing/2014/main" id="{EC1DEF5B-1B1B-B647-849F-8B6BA7431EC0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="" xmlns:a16="http://schemas.microsoft.com/office/drawing/2014/main" id="{E249E052-DDA0-B74D-B214-ABFCABD7D0D3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="" xmlns:a16="http://schemas.microsoft.com/office/drawing/2014/main" id="{A67324DE-149B-684A-9AFD-43B84A2A5D84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="" xmlns:a16="http://schemas.microsoft.com/office/drawing/2014/main" id="{2407C467-20A7-8F4E-BF4B-0D25DD96CBF2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FA6B6404-E98B-EF4C-9E6F-BE31D734B432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41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/>
          </p:cNvSpPr>
          <p:nvPr/>
        </p:nvSpPr>
        <p:spPr>
          <a:xfrm>
            <a:off x="571501" y="151190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42" name="Conector recto 41"/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68110"/>
              </p:ext>
            </p:extLst>
          </p:nvPr>
        </p:nvGraphicFramePr>
        <p:xfrm>
          <a:off x="4433561" y="1319343"/>
          <a:ext cx="3795888" cy="392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5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5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Ind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Status</a:t>
                      </a:r>
                    </a:p>
                    <a:p>
                      <a:pPr algn="ctr"/>
                      <a:r>
                        <a:rPr lang="es-ES" dirty="0"/>
                        <a:t>0=censura</a:t>
                      </a:r>
                    </a:p>
                    <a:p>
                      <a:pPr algn="ctr"/>
                      <a:r>
                        <a:rPr lang="es-ES" dirty="0"/>
                        <a:t>1=evento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CuadroTexto 60"/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018768" y="5485072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2" name="Elipse 1"/>
          <p:cNvSpPr/>
          <p:nvPr/>
        </p:nvSpPr>
        <p:spPr>
          <a:xfrm>
            <a:off x="5135731" y="6021524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72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1001" y="1185334"/>
            <a:ext cx="8367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El método de Kaplan-</a:t>
            </a:r>
            <a:r>
              <a:rPr lang="es-ES" sz="3200" dirty="0" err="1"/>
              <a:t>Meier</a:t>
            </a:r>
            <a:r>
              <a:rPr lang="es-ES" sz="3200" dirty="0"/>
              <a:t> es un método no paramétrico que estima las probabilidades de supervivencia S(t) en los instantes en los que ha ocurrido el evento.</a:t>
            </a:r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523999" y="384404"/>
            <a:ext cx="7105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kaplan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Meier.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782248"/>
            <a:ext cx="2713567" cy="9669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76889" y="34330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d</a:t>
            </a:r>
            <a:r>
              <a:rPr lang="es-ES" sz="2400" baseline="-25000" dirty="0"/>
              <a:t>i</a:t>
            </a:r>
            <a:r>
              <a:rPr lang="es-ES" sz="2400" dirty="0"/>
              <a:t>, el número de muertes en el momento t</a:t>
            </a:r>
            <a:r>
              <a:rPr lang="es-ES" sz="2400" baseline="-25000" dirty="0"/>
              <a:t>i</a:t>
            </a:r>
            <a:r>
              <a:rPr lang="es-ES" sz="2400" dirty="0"/>
              <a:t> y</a:t>
            </a:r>
          </a:p>
          <a:p>
            <a:r>
              <a:rPr lang="es-ES" sz="2400" dirty="0"/>
              <a:t>n</a:t>
            </a:r>
            <a:r>
              <a:rPr lang="es-ES" sz="2400" baseline="-25000" dirty="0"/>
              <a:t>i</a:t>
            </a:r>
            <a:r>
              <a:rPr lang="es-ES" sz="2400" dirty="0"/>
              <a:t>, el número de sujetos en riesgo justo antes de t</a:t>
            </a:r>
            <a:r>
              <a:rPr lang="es-ES" sz="2400" baseline="-25000" dirty="0"/>
              <a:t>i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58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08238" y="26713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5162"/>
              </p:ext>
            </p:extLst>
          </p:nvPr>
        </p:nvGraphicFramePr>
        <p:xfrm>
          <a:off x="4516053" y="1298392"/>
          <a:ext cx="4291898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</a:t>
                      </a:r>
                    </a:p>
                    <a:p>
                      <a:pPr algn="ctr"/>
                      <a:r>
                        <a:rPr lang="es-ES" dirty="0"/>
                        <a:t>acumulada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0846"/>
              </p:ext>
            </p:extLst>
          </p:nvPr>
        </p:nvGraphicFramePr>
        <p:xfrm>
          <a:off x="4516053" y="1227667"/>
          <a:ext cx="4291898" cy="356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Estimador</a:t>
                      </a:r>
                    </a:p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5/6 = 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4/5 = 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13" y="5001620"/>
            <a:ext cx="2713567" cy="96690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="" xmlns:a16="http://schemas.microsoft.com/office/drawing/2014/main" id="{1A8F12F9-EB55-7844-8D52-2FEE41AD4F71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="" xmlns:a16="http://schemas.microsoft.com/office/drawing/2014/main" id="{0A2D0BCC-19D2-2540-A381-E5660DF93CDD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="" xmlns:a16="http://schemas.microsoft.com/office/drawing/2014/main" id="{9D086D52-76B4-A24C-B9CD-98EE217D1A85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="" xmlns:a16="http://schemas.microsoft.com/office/drawing/2014/main" id="{FA03C72F-8FD4-8C40-90ED-F0959EDF3970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6B9724A8-ED30-7D42-9B57-09FEA94E6D0D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="" xmlns:a16="http://schemas.microsoft.com/office/drawing/2014/main" id="{58397266-1929-CA45-B6DE-189BE40BDF6E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="" xmlns:a16="http://schemas.microsoft.com/office/drawing/2014/main" id="{BC9FC448-5AA9-9449-A95A-AC1ADA824B40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="" xmlns:a16="http://schemas.microsoft.com/office/drawing/2014/main" id="{8C7821A6-B3C8-4F49-94BB-093710867EFA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A86C4C0A-C807-0A4A-8392-9EF394085FC2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="" xmlns:a16="http://schemas.microsoft.com/office/drawing/2014/main" id="{3CD88578-3C40-0B48-9512-203B14236C29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="" xmlns:a16="http://schemas.microsoft.com/office/drawing/2014/main" id="{FCB3E8DA-4118-EF4B-9AB9-DA77655EDA2F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="" xmlns:a16="http://schemas.microsoft.com/office/drawing/2014/main" id="{384716F2-F359-9A46-9293-30D5C8A3C090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="" xmlns:a16="http://schemas.microsoft.com/office/drawing/2014/main" id="{E7EE196B-9949-7F4C-8450-2348F3E2C4E0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="" xmlns:a16="http://schemas.microsoft.com/office/drawing/2014/main" id="{805B6443-0CDB-2C48-BFC1-00B53897380A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="" xmlns:a16="http://schemas.microsoft.com/office/drawing/2014/main" id="{873FB97B-52A8-5747-B4BE-A84749BC6511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="" xmlns:a16="http://schemas.microsoft.com/office/drawing/2014/main" id="{A4BDD2F7-B440-4A4D-9D13-8EECF47D03E9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="" xmlns:a16="http://schemas.microsoft.com/office/drawing/2014/main" id="{D78CBFCC-65B7-D940-A93B-2CEF02C1F8DA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="" xmlns:a16="http://schemas.microsoft.com/office/drawing/2014/main" id="{C31C30F0-458B-4148-90F8-5CDA4063B08C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="" xmlns:a16="http://schemas.microsoft.com/office/drawing/2014/main" id="{01F82063-0044-084A-839C-03DC63C459A1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2502F2A5-22FC-164F-BE74-EEFC4F8AF5E5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="" xmlns:a16="http://schemas.microsoft.com/office/drawing/2014/main" id="{AC6D2D7F-8359-D840-9660-0B30138FF0DD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="" xmlns:a16="http://schemas.microsoft.com/office/drawing/2014/main" id="{19E92FF5-C5DF-E54D-AABF-B595C8191226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="" xmlns:a16="http://schemas.microsoft.com/office/drawing/2014/main" id="{0A62B985-0271-8F46-8190-D96718642FB4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93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859</Words>
  <Application>Microsoft Macintosh PowerPoint</Application>
  <PresentationFormat>Presentación en pantalla (4:3)</PresentationFormat>
  <Paragraphs>412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Presentación de PowerPoint</vt:lpstr>
      <vt:lpstr>Presentación de PowerPoint</vt:lpstr>
      <vt:lpstr>Presentación de PowerPoint</vt:lpstr>
      <vt:lpstr>Análisis de supervivencia</vt:lpstr>
      <vt:lpstr>Conceptos relevantes</vt:lpstr>
      <vt:lpstr>Presentación de PowerPoint</vt:lpstr>
      <vt:lpstr>Presentación de PowerPoint</vt:lpstr>
      <vt:lpstr>Método de kaplan - Meier.</vt:lpstr>
      <vt:lpstr>Probabilidad de sobrevivir</vt:lpstr>
      <vt:lpstr>Probabilidad de sobrevivir</vt:lpstr>
      <vt:lpstr>Gráfica de probabilidad de sobrevivir (predicción)</vt:lpstr>
      <vt:lpstr>Test estadístico no paramétrico Log rank test</vt:lpstr>
      <vt:lpstr>Presentación de PowerPoint</vt:lpstr>
      <vt:lpstr>Librería survival y funciones clave</vt:lpstr>
      <vt:lpstr>Objeto data.frame larv </vt:lpstr>
      <vt:lpstr>survfit() - Surv()</vt:lpstr>
      <vt:lpstr>survdiff() - Surv()</vt:lpstr>
      <vt:lpstr>ggsurvplot() - survfit() - Surv()</vt:lpstr>
      <vt:lpstr>Resumen de la clase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Anonimo Gallardo</cp:lastModifiedBy>
  <cp:revision>824</cp:revision>
  <cp:lastPrinted>2021-06-02T00:04:36Z</cp:lastPrinted>
  <dcterms:created xsi:type="dcterms:W3CDTF">2016-09-25T14:14:37Z</dcterms:created>
  <dcterms:modified xsi:type="dcterms:W3CDTF">2021-11-06T14:15:02Z</dcterms:modified>
</cp:coreProperties>
</file>