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498" r:id="rId3"/>
    <p:sldId id="503" r:id="rId4"/>
    <p:sldId id="502" r:id="rId5"/>
    <p:sldId id="471" r:id="rId6"/>
    <p:sldId id="477" r:id="rId7"/>
    <p:sldId id="472" r:id="rId8"/>
    <p:sldId id="469" r:id="rId9"/>
    <p:sldId id="485" r:id="rId10"/>
    <p:sldId id="366" r:id="rId11"/>
    <p:sldId id="462" r:id="rId12"/>
    <p:sldId id="504" r:id="rId13"/>
    <p:sldId id="505" r:id="rId14"/>
    <p:sldId id="492" r:id="rId15"/>
    <p:sldId id="506" r:id="rId16"/>
    <p:sldId id="507" r:id="rId17"/>
    <p:sldId id="508" r:id="rId18"/>
    <p:sldId id="509" r:id="rId19"/>
    <p:sldId id="510" r:id="rId20"/>
    <p:sldId id="4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36"/>
    <p:restoredTop sz="93145"/>
  </p:normalViewPr>
  <p:slideViewPr>
    <p:cSldViewPr snapToGrid="0" snapToObjects="1">
      <p:cViewPr varScale="1">
        <p:scale>
          <a:sx n="108" d="100"/>
          <a:sy n="108" d="100"/>
        </p:scale>
        <p:origin x="528" y="184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6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B0D8ED-8165-084E-B954-546A42C9E6B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5575" y="683238"/>
            <a:ext cx="7874857" cy="4487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OCE 313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L" sz="2800" b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TÉCNICAS DE ANÁLISIS NO PARAMÉTRICO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Times New Roman" charset="0"/>
            </a:endParaRPr>
          </a:p>
          <a:p>
            <a:pPr algn="ctr">
              <a:lnSpc>
                <a:spcPct val="115000"/>
              </a:lnSpc>
            </a:pPr>
            <a:r>
              <a:rPr lang="es-CL" sz="2800" b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 CLASE 13 – Análisis de </a:t>
            </a:r>
            <a:r>
              <a:rPr lang="es-ES_tradnl" sz="2800" b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componentes principales</a:t>
            </a:r>
            <a:endParaRPr lang="es-ES_tradnl" sz="2800" b="1" dirty="0"/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Times New Roman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L" sz="28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Dr. José Gallardo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L" sz="28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 </a:t>
            </a: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Times New Roman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L" sz="28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Times New Roman" charset="0"/>
              </a:rPr>
              <a:t>Junio 2021</a:t>
            </a: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Times New Roman" charset="0"/>
            </a:endParaRPr>
          </a:p>
          <a:p>
            <a:pPr algn="ctr"/>
            <a:endParaRPr lang="es-ES" sz="2800" i="1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886790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multivariantes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10712" y="6133644"/>
            <a:ext cx="2929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Fundación BBVA, 2014 © </a:t>
            </a:r>
            <a:r>
              <a:rPr lang="es-ES" sz="1200" dirty="0" err="1"/>
              <a:t>All</a:t>
            </a:r>
            <a:r>
              <a:rPr lang="es-ES" sz="1200" dirty="0"/>
              <a:t> </a:t>
            </a:r>
            <a:r>
              <a:rPr lang="es-ES" sz="1200" dirty="0" err="1"/>
              <a:t>rights</a:t>
            </a:r>
            <a:r>
              <a:rPr lang="es-ES" sz="1200" dirty="0"/>
              <a:t> </a:t>
            </a:r>
            <a:r>
              <a:rPr lang="es-ES" sz="1200" dirty="0" err="1"/>
              <a:t>reserved</a:t>
            </a:r>
            <a:endParaRPr lang="es-ES" sz="12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49419"/>
              </p:ext>
            </p:extLst>
          </p:nvPr>
        </p:nvGraphicFramePr>
        <p:xfrm>
          <a:off x="948801" y="1106172"/>
          <a:ext cx="6855319" cy="4541520"/>
        </p:xfrm>
        <a:graphic>
          <a:graphicData uri="http://schemas.openxmlformats.org/drawingml/2006/table">
            <a:tbl>
              <a:tblPr/>
              <a:tblGrid>
                <a:gridCol w="96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r" fontAlgn="b"/>
                      <a:r>
                        <a:rPr lang="es-ES" sz="2400" b="0" i="0" u="none" strike="noStrike" dirty="0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Sitio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1" u="none" strike="noStrike" dirty="0" err="1">
                          <a:solidFill>
                            <a:srgbClr val="DD0806"/>
                          </a:solidFill>
                          <a:effectLst/>
                          <a:latin typeface="Arial"/>
                        </a:rPr>
                        <a:t>Depth</a:t>
                      </a:r>
                      <a:endParaRPr lang="es-ES" sz="2400" b="1" i="1" u="none" strike="noStrike" dirty="0">
                        <a:solidFill>
                          <a:srgbClr val="DD0806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1" u="none" strike="noStrike">
                          <a:solidFill>
                            <a:srgbClr val="DD0806"/>
                          </a:solidFill>
                          <a:effectLst/>
                          <a:latin typeface="Arial"/>
                        </a:rPr>
                        <a:t>Pollution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1" u="none" strike="noStrike">
                          <a:solidFill>
                            <a:srgbClr val="DD0806"/>
                          </a:solidFill>
                          <a:effectLst/>
                          <a:latin typeface="Arial"/>
                        </a:rPr>
                        <a:t>Temperature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1" i="0" u="none" strike="noStrike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s1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none" strike="noStrike">
                          <a:effectLst/>
                          <a:latin typeface="Arial"/>
                        </a:rPr>
                        <a:t>4,8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400" b="0" i="0" u="none" strike="noStrike">
                          <a:effectLst/>
                          <a:latin typeface="Arial"/>
                        </a:rPr>
                        <a:t>3,5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1" i="0" u="none" strike="noStrike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s2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effectLst/>
                          <a:latin typeface="Arial"/>
                        </a:rPr>
                        <a:t>75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effectLst/>
                          <a:latin typeface="Arial"/>
                        </a:rPr>
                        <a:t>2,8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400" b="0" i="0" u="none" strike="noStrike">
                          <a:effectLst/>
                          <a:latin typeface="Arial"/>
                        </a:rPr>
                        <a:t>2,5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ES" sz="2400" b="1" i="0" u="none" strike="noStrike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s3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none" strike="noStrike">
                          <a:effectLst/>
                          <a:latin typeface="Arial"/>
                        </a:rPr>
                        <a:t>5,4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400" b="0" i="0" u="none" strike="noStrike">
                          <a:effectLst/>
                          <a:latin typeface="Arial"/>
                        </a:rPr>
                        <a:t>2,7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ES" sz="2400" b="1" i="0" u="none" strike="noStrike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s4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effectLst/>
                          <a:latin typeface="Arial"/>
                        </a:rPr>
                        <a:t>8,2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400" b="0" i="0" u="none" strike="noStrike">
                          <a:effectLst/>
                          <a:latin typeface="Arial"/>
                        </a:rPr>
                        <a:t>2,9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ES" sz="2400" b="1" i="0" u="none" strike="noStrike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s5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effectLst/>
                          <a:latin typeface="Arial"/>
                        </a:rPr>
                        <a:t>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 dirty="0">
                          <a:effectLst/>
                          <a:latin typeface="Arial"/>
                        </a:rPr>
                        <a:t>3,9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b="0" i="0" u="none" strike="noStrike">
                          <a:effectLst/>
                          <a:latin typeface="Arial"/>
                        </a:rPr>
                        <a:t>3,1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1" i="0" u="none" strike="noStrike" dirty="0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s-ES" sz="2400" b="1" i="0" u="none" strike="noStrike" dirty="0">
                        <a:solidFill>
                          <a:srgbClr val="00641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400" b="0" i="0" u="none" strike="noStrike" dirty="0"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 dirty="0">
                          <a:effectLst/>
                          <a:latin typeface="Arial"/>
                        </a:rPr>
                        <a:t>…</a:t>
                      </a:r>
                      <a:endParaRPr lang="fi-FI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 dirty="0">
                          <a:effectLst/>
                          <a:latin typeface="Arial"/>
                        </a:rPr>
                        <a:t>…</a:t>
                      </a:r>
                      <a:endParaRPr lang="es-ES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3048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ES" sz="2400" b="1" i="0" u="none" strike="noStrike" dirty="0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s26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effectLst/>
                          <a:latin typeface="Arial"/>
                        </a:rPr>
                        <a:t>78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effectLst/>
                          <a:latin typeface="Arial"/>
                        </a:rPr>
                        <a:t>2,5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b="0" i="0" u="none" strike="noStrike" dirty="0">
                          <a:effectLst/>
                          <a:latin typeface="Arial"/>
                        </a:rPr>
                        <a:t>3,4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b="1" i="0" u="none" strike="noStrike" dirty="0" err="1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</a:t>
                      </a:r>
                      <a:r>
                        <a:rPr lang="es-ES_tradnl" sz="2400" b="1" i="0" u="none" strike="noStrike" dirty="0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ru-RU" sz="2400" b="1" i="0" u="none" strike="noStrike" dirty="0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7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effectLst/>
                          <a:latin typeface="Arial"/>
                        </a:rPr>
                        <a:t>85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effectLst/>
                          <a:latin typeface="Arial"/>
                        </a:rPr>
                        <a:t>2,1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effectLst/>
                          <a:latin typeface="Arial"/>
                        </a:rPr>
                        <a:t>3,0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s-ES" sz="2400" b="1" i="0" u="none" strike="noStrike" dirty="0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s28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effectLst/>
                          <a:latin typeface="Arial"/>
                        </a:rPr>
                        <a:t>92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none" strike="noStrike">
                          <a:effectLst/>
                          <a:latin typeface="Arial"/>
                        </a:rPr>
                        <a:t>3,4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b="0" i="0" u="none" strike="noStrike" dirty="0">
                          <a:effectLst/>
                          <a:latin typeface="Arial"/>
                        </a:rPr>
                        <a:t>3,3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fi-FI" sz="2400" b="1" i="0" u="none" strike="noStrike" dirty="0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s29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none" strike="noStrike">
                          <a:effectLst/>
                          <a:latin typeface="Arial"/>
                        </a:rPr>
                        <a:t>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effectLst/>
                          <a:latin typeface="Arial"/>
                        </a:rPr>
                        <a:t>6,0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effectLst/>
                          <a:latin typeface="Arial"/>
                        </a:rPr>
                        <a:t>3,0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b="1" i="0" u="none" strike="noStrike" dirty="0">
                          <a:solidFill>
                            <a:srgbClr val="006411"/>
                          </a:solidFill>
                          <a:effectLst/>
                          <a:latin typeface="Arial"/>
                        </a:rPr>
                        <a:t>s30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effectLst/>
                          <a:latin typeface="Arial"/>
                        </a:rPr>
                        <a:t>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effectLst/>
                          <a:latin typeface="Arial"/>
                        </a:rPr>
                        <a:t>1,9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400" b="0" i="0" u="none" strike="noStrike" dirty="0">
                          <a:effectLst/>
                          <a:latin typeface="Arial"/>
                        </a:rPr>
                        <a:t>2,9</a:t>
                      </a:r>
                    </a:p>
                  </a:txBody>
                  <a:tcPr marL="12700" marR="3048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1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886790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Etapa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Correlaciones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77" y="1613310"/>
            <a:ext cx="7455079" cy="426344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02477" y="1055776"/>
            <a:ext cx="31069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 err="1">
                <a:solidFill>
                  <a:srgbClr val="0000FF"/>
                </a:solidFill>
              </a:rPr>
              <a:t>pairs.panels</a:t>
            </a:r>
            <a:r>
              <a:rPr lang="es-ES" sz="2200" dirty="0"/>
              <a:t>(</a:t>
            </a:r>
            <a:r>
              <a:rPr lang="es-ES" sz="2200" dirty="0" err="1"/>
              <a:t>bioenv</a:t>
            </a:r>
            <a:r>
              <a:rPr lang="es-ES" sz="2200" dirty="0"/>
              <a:t>[])</a:t>
            </a:r>
            <a:r>
              <a:rPr lang="es-ES" sz="2200" dirty="0">
                <a:solidFill>
                  <a:srgbClr val="0000FF"/>
                </a:solidFill>
              </a:rPr>
              <a:t> 7:9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8268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886790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Etapa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Normalidad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qqplot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" y="1235726"/>
            <a:ext cx="7214005" cy="44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2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886790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Etapa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Normalidad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Shapiro test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63563" y="1475773"/>
            <a:ext cx="50110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/>
              <a:t>Shapiro-Wilk</a:t>
            </a:r>
            <a:r>
              <a:rPr lang="es-ES" sz="2400" b="1" dirty="0"/>
              <a:t> </a:t>
            </a:r>
            <a:r>
              <a:rPr lang="es-ES" sz="2400" b="1" dirty="0" err="1"/>
              <a:t>normality</a:t>
            </a:r>
            <a:r>
              <a:rPr lang="es-ES" sz="2400" b="1" dirty="0"/>
              <a:t> test</a:t>
            </a:r>
          </a:p>
          <a:p>
            <a:endParaRPr lang="es-ES" sz="2400" dirty="0"/>
          </a:p>
          <a:p>
            <a:r>
              <a:rPr lang="es-ES" sz="2400" dirty="0"/>
              <a:t>data:  </a:t>
            </a:r>
            <a:r>
              <a:rPr lang="es-ES" sz="2400" dirty="0" err="1"/>
              <a:t>bioenv$Depth</a:t>
            </a:r>
            <a:endParaRPr lang="es-ES" sz="2400" dirty="0"/>
          </a:p>
          <a:p>
            <a:r>
              <a:rPr lang="es-ES" sz="2400" dirty="0"/>
              <a:t>W = 0.93774, p-</a:t>
            </a:r>
            <a:r>
              <a:rPr lang="es-ES" sz="2400" dirty="0" err="1"/>
              <a:t>value</a:t>
            </a:r>
            <a:r>
              <a:rPr lang="es-ES" sz="2400" dirty="0"/>
              <a:t> = </a:t>
            </a:r>
            <a:r>
              <a:rPr lang="es-ES" sz="2400" dirty="0">
                <a:solidFill>
                  <a:srgbClr val="008000"/>
                </a:solidFill>
              </a:rPr>
              <a:t>0.080</a:t>
            </a:r>
          </a:p>
          <a:p>
            <a:endParaRPr lang="es-ES" sz="2400" dirty="0"/>
          </a:p>
          <a:p>
            <a:r>
              <a:rPr lang="es-ES" sz="2400" dirty="0"/>
              <a:t>data:  </a:t>
            </a:r>
            <a:r>
              <a:rPr lang="es-ES" sz="2400" dirty="0" err="1"/>
              <a:t>bioenv$Pollution</a:t>
            </a:r>
            <a:endParaRPr lang="es-ES" sz="2400" dirty="0"/>
          </a:p>
          <a:p>
            <a:r>
              <a:rPr lang="es-ES" sz="2400" dirty="0"/>
              <a:t>W = 0.91871, p-</a:t>
            </a:r>
            <a:r>
              <a:rPr lang="es-ES" sz="2400" dirty="0" err="1"/>
              <a:t>value</a:t>
            </a:r>
            <a:r>
              <a:rPr lang="es-ES" sz="2400" dirty="0"/>
              <a:t> = </a:t>
            </a:r>
            <a:r>
              <a:rPr lang="es-ES" sz="2400" dirty="0">
                <a:solidFill>
                  <a:srgbClr val="FF0000"/>
                </a:solidFill>
              </a:rPr>
              <a:t>0.025</a:t>
            </a:r>
          </a:p>
          <a:p>
            <a:endParaRPr lang="es-ES" sz="2400" dirty="0"/>
          </a:p>
          <a:p>
            <a:r>
              <a:rPr lang="es-ES" sz="2400" dirty="0"/>
              <a:t>data:  </a:t>
            </a:r>
            <a:r>
              <a:rPr lang="es-ES" sz="2400" dirty="0" err="1"/>
              <a:t>bioenv$Temperature</a:t>
            </a:r>
            <a:endParaRPr lang="es-ES" sz="2400" dirty="0"/>
          </a:p>
          <a:p>
            <a:r>
              <a:rPr lang="es-ES" sz="2400" dirty="0"/>
              <a:t>W = 0.95337, p-</a:t>
            </a:r>
            <a:r>
              <a:rPr lang="es-ES" sz="2400" dirty="0" err="1"/>
              <a:t>value</a:t>
            </a:r>
            <a:r>
              <a:rPr lang="es-ES" sz="2400" dirty="0"/>
              <a:t> = </a:t>
            </a:r>
            <a:r>
              <a:rPr lang="es-ES" sz="2400" dirty="0">
                <a:solidFill>
                  <a:srgbClr val="008000"/>
                </a:solidFill>
              </a:rPr>
              <a:t>0.21</a:t>
            </a:r>
          </a:p>
        </p:txBody>
      </p:sp>
    </p:spTree>
    <p:extLst>
      <p:ext uri="{BB962C8B-B14F-4D97-AF65-F5344CB8AC3E}">
        <p14:creationId xmlns:p14="http://schemas.microsoft.com/office/powerpoint/2010/main" val="137612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886790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Etapa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mr-IN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Configuración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83" y="2379920"/>
            <a:ext cx="6455225" cy="323210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1275141"/>
            <a:ext cx="8648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El nombre de los sitios debe ser incluido en el nombre de las filas.</a:t>
            </a:r>
          </a:p>
        </p:txBody>
      </p:sp>
    </p:spTree>
    <p:extLst>
      <p:ext uri="{BB962C8B-B14F-4D97-AF65-F5344CB8AC3E}">
        <p14:creationId xmlns:p14="http://schemas.microsoft.com/office/powerpoint/2010/main" val="46697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886790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Etapa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4 - ACP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43647" y="998795"/>
            <a:ext cx="4356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</a:rPr>
              <a:t>library</a:t>
            </a:r>
            <a:r>
              <a:rPr lang="es-ES" dirty="0"/>
              <a:t>(</a:t>
            </a:r>
            <a:r>
              <a:rPr lang="es-ES" dirty="0" err="1"/>
              <a:t>factoextra</a:t>
            </a:r>
            <a:r>
              <a:rPr lang="es-ES" dirty="0"/>
              <a:t>)</a:t>
            </a:r>
          </a:p>
          <a:p>
            <a:r>
              <a:rPr lang="es-ES" dirty="0" err="1"/>
              <a:t>bioenv_pca</a:t>
            </a:r>
            <a:r>
              <a:rPr lang="es-ES" dirty="0"/>
              <a:t> &lt;- </a:t>
            </a:r>
            <a:r>
              <a:rPr lang="es-ES" dirty="0" err="1">
                <a:solidFill>
                  <a:srgbClr val="0000FF"/>
                </a:solidFill>
              </a:rPr>
              <a:t>prcomp</a:t>
            </a:r>
            <a:r>
              <a:rPr lang="es-ES" dirty="0"/>
              <a:t>(</a:t>
            </a:r>
            <a:r>
              <a:rPr lang="es-ES" dirty="0" err="1"/>
              <a:t>bioenv</a:t>
            </a:r>
            <a:r>
              <a:rPr lang="es-ES" dirty="0"/>
              <a:t>, </a:t>
            </a:r>
            <a:r>
              <a:rPr lang="es-ES" dirty="0" err="1">
                <a:solidFill>
                  <a:srgbClr val="0000FF"/>
                </a:solidFill>
              </a:rPr>
              <a:t>scale</a:t>
            </a:r>
            <a:r>
              <a:rPr lang="es-ES" dirty="0"/>
              <a:t> = TRUE)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7" y="2267099"/>
            <a:ext cx="6990283" cy="30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5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886790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Varianza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explicada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21" y="1316984"/>
            <a:ext cx="6421107" cy="39646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06" y="5533312"/>
            <a:ext cx="6581277" cy="119340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065103" y="1089931"/>
            <a:ext cx="35688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>
                <a:solidFill>
                  <a:srgbClr val="0000FF"/>
                </a:solidFill>
              </a:rPr>
              <a:t>get_eigenvalue</a:t>
            </a:r>
            <a:r>
              <a:rPr lang="es-ES" sz="2400" dirty="0">
                <a:solidFill>
                  <a:srgbClr val="000000"/>
                </a:solidFill>
              </a:rPr>
              <a:t>(</a:t>
            </a:r>
            <a:r>
              <a:rPr lang="es-ES" sz="2400" dirty="0" err="1">
                <a:solidFill>
                  <a:srgbClr val="000000"/>
                </a:solidFill>
              </a:rPr>
              <a:t>bioenvpca</a:t>
            </a:r>
            <a:r>
              <a:rPr lang="es-ES" sz="2400" dirty="0">
                <a:solidFill>
                  <a:srgbClr val="000000"/>
                </a:solidFill>
              </a:rPr>
              <a:t>)</a:t>
            </a:r>
          </a:p>
          <a:p>
            <a:r>
              <a:rPr lang="es-ES" sz="2400" dirty="0" err="1">
                <a:solidFill>
                  <a:srgbClr val="0000FF"/>
                </a:solidFill>
              </a:rPr>
              <a:t>fviz_eig</a:t>
            </a:r>
            <a:r>
              <a:rPr lang="es-ES" sz="2400" dirty="0"/>
              <a:t>(</a:t>
            </a:r>
            <a:r>
              <a:rPr lang="es-ES" sz="2400" dirty="0" err="1"/>
              <a:t>bioenv_pca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74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/>
          </p:cNvSpPr>
          <p:nvPr>
            <p:ph type="title"/>
          </p:nvPr>
        </p:nvSpPr>
        <p:spPr>
          <a:xfrm>
            <a:off x="171815" y="69423"/>
            <a:ext cx="8867904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Gráfica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Sitios</a:t>
            </a:r>
            <a:b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Buscar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patrones</a:t>
            </a:r>
            <a:endParaRPr lang="en-US" sz="24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5846" y="1133627"/>
            <a:ext cx="497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>
                <a:solidFill>
                  <a:srgbClr val="0000FF"/>
                </a:solidFill>
              </a:rPr>
              <a:t>fviz_pca_ind</a:t>
            </a:r>
            <a:r>
              <a:rPr lang="es-ES" sz="2400" dirty="0"/>
              <a:t>(</a:t>
            </a:r>
            <a:r>
              <a:rPr lang="es-ES" sz="2400" dirty="0" err="1"/>
              <a:t>bioenvpca</a:t>
            </a:r>
            <a:r>
              <a:rPr lang="es-ES" sz="2400" dirty="0"/>
              <a:t>, </a:t>
            </a:r>
            <a:r>
              <a:rPr lang="es-ES" sz="2400" dirty="0" err="1"/>
              <a:t>repel</a:t>
            </a:r>
            <a:r>
              <a:rPr lang="es-ES" sz="2400" dirty="0"/>
              <a:t> = TRUE)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08" y="1830707"/>
            <a:ext cx="6819830" cy="40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/>
          </p:cNvSpPr>
          <p:nvPr>
            <p:ph type="title"/>
          </p:nvPr>
        </p:nvSpPr>
        <p:spPr>
          <a:xfrm>
            <a:off x="171815" y="252949"/>
            <a:ext cx="8867904" cy="87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Gráfica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variables</a:t>
            </a:r>
            <a:b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de 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correlaciones</a:t>
            </a:r>
            <a:endParaRPr lang="en-US" sz="24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4661" y="1320763"/>
            <a:ext cx="3223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>
                <a:solidFill>
                  <a:srgbClr val="0000FF"/>
                </a:solidFill>
              </a:rPr>
              <a:t>fviz_pca_var</a:t>
            </a:r>
            <a:r>
              <a:rPr lang="es-ES" sz="2400" dirty="0"/>
              <a:t>(</a:t>
            </a:r>
            <a:r>
              <a:rPr lang="es-ES" sz="2400" dirty="0" err="1"/>
              <a:t>bioenvpca</a:t>
            </a:r>
            <a:r>
              <a:rPr lang="es-ES" sz="2400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50" y="1945125"/>
            <a:ext cx="4892353" cy="45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5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886790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Gráfica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Biplot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4661" y="952628"/>
            <a:ext cx="5309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>
                <a:solidFill>
                  <a:srgbClr val="0000FF"/>
                </a:solidFill>
              </a:rPr>
              <a:t>fviz_pca_biplot</a:t>
            </a:r>
            <a:r>
              <a:rPr lang="es-ES" sz="2400"/>
              <a:t>(</a:t>
            </a:r>
            <a:r>
              <a:rPr lang="es-ES" sz="2400" dirty="0" err="1"/>
              <a:t>bioenvpca</a:t>
            </a:r>
            <a:r>
              <a:rPr lang="es-ES" sz="2400" dirty="0"/>
              <a:t>, </a:t>
            </a:r>
            <a:r>
              <a:rPr lang="es-ES" sz="2400" dirty="0" err="1"/>
              <a:t>repel</a:t>
            </a:r>
            <a:r>
              <a:rPr lang="es-ES" sz="2400" dirty="0"/>
              <a:t> = TRUE)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83" y="1739171"/>
            <a:ext cx="6089522" cy="40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6F8557-8612-E043-A739-DE9269B9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69" y="434101"/>
            <a:ext cx="8525518" cy="499292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2D61950-BE08-824F-A185-0F6B2C16CF92}"/>
              </a:ext>
            </a:extLst>
          </p:cNvPr>
          <p:cNvCxnSpPr/>
          <p:nvPr/>
        </p:nvCxnSpPr>
        <p:spPr>
          <a:xfrm flipV="1">
            <a:off x="2240573" y="1511460"/>
            <a:ext cx="4904509" cy="2838203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0EDFD02-DF7A-9B4D-A28D-33F8803CF27A}"/>
              </a:ext>
            </a:extLst>
          </p:cNvPr>
          <p:cNvCxnSpPr>
            <a:cxnSpLocks/>
          </p:cNvCxnSpPr>
          <p:nvPr/>
        </p:nvCxnSpPr>
        <p:spPr>
          <a:xfrm>
            <a:off x="3985607" y="1695528"/>
            <a:ext cx="1414442" cy="2470068"/>
          </a:xfrm>
          <a:prstGeom prst="straightConnector1">
            <a:avLst/>
          </a:prstGeom>
          <a:ln w="698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5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A8A8484-A2E5-D24F-983F-9C6D875CB5B3}"/>
              </a:ext>
            </a:extLst>
          </p:cNvPr>
          <p:cNvSpPr/>
          <p:nvPr/>
        </p:nvSpPr>
        <p:spPr>
          <a:xfrm>
            <a:off x="868582" y="1590402"/>
            <a:ext cx="729756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Revisión de Análisis de componentes principales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Práctica de análisis de componentes principales con 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C6A429-8B97-AA4D-B65A-D6CE5DB1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8789"/>
            <a:ext cx="7886700" cy="880372"/>
          </a:xfrm>
        </p:spPr>
        <p:txBody>
          <a:bodyPr>
            <a:normAutofit/>
          </a:bodyPr>
          <a:lstStyle/>
          <a:p>
            <a:r>
              <a:rPr lang="es-CL" sz="3200" b="1" dirty="0"/>
              <a:t>Resumen de la clase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935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/>
          </p:cNvSpPr>
          <p:nvPr/>
        </p:nvSpPr>
        <p:spPr>
          <a:xfrm>
            <a:off x="-80085" y="157621"/>
            <a:ext cx="9070061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Solución matemática para obtener</a:t>
            </a:r>
          </a:p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 CP</a:t>
            </a:r>
          </a:p>
        </p:txBody>
      </p:sp>
      <p:sp>
        <p:nvSpPr>
          <p:cNvPr id="3" name="Rectángulo 2"/>
          <p:cNvSpPr/>
          <p:nvPr/>
        </p:nvSpPr>
        <p:spPr>
          <a:xfrm>
            <a:off x="-441363" y="1519684"/>
            <a:ext cx="9669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Calcular los valores y vectores propios de</a:t>
            </a:r>
          </a:p>
          <a:p>
            <a:pPr algn="ctr"/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 matriz de Varianza/covarianza de los datos.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29634" y="2862460"/>
            <a:ext cx="88143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latin typeface="Curier"/>
                <a:cs typeface="Curier"/>
              </a:rPr>
              <a:t>Supuestos</a:t>
            </a:r>
          </a:p>
          <a:p>
            <a:endParaRPr lang="es-ES" sz="2400" dirty="0">
              <a:latin typeface="Curier"/>
              <a:cs typeface="Curier"/>
            </a:endParaRPr>
          </a:p>
          <a:p>
            <a:r>
              <a:rPr lang="es-ES" sz="2400" b="1" dirty="0">
                <a:latin typeface="Curier"/>
                <a:cs typeface="Curier"/>
              </a:rPr>
              <a:t>Linealidad: </a:t>
            </a:r>
            <a:r>
              <a:rPr lang="es-ES" sz="2400" dirty="0">
                <a:latin typeface="Curier"/>
                <a:cs typeface="Curier"/>
              </a:rPr>
              <a:t>Se asume que los datos observados son combinación lineal de una cierta base.</a:t>
            </a:r>
          </a:p>
          <a:p>
            <a:endParaRPr lang="es-ES" sz="2400" dirty="0">
              <a:latin typeface="Curier"/>
              <a:cs typeface="Curier"/>
            </a:endParaRPr>
          </a:p>
          <a:p>
            <a:r>
              <a:rPr lang="es-ES" sz="2400" b="1" dirty="0">
                <a:latin typeface="Curier"/>
                <a:cs typeface="Curier"/>
              </a:rPr>
              <a:t>Normalidad: </a:t>
            </a:r>
            <a:r>
              <a:rPr lang="es-ES" sz="2400" dirty="0">
                <a:latin typeface="Curier"/>
                <a:cs typeface="Curier"/>
              </a:rPr>
              <a:t>Los datos se distribuyen de manera gaussiana.</a:t>
            </a:r>
          </a:p>
        </p:txBody>
      </p:sp>
    </p:spTree>
    <p:extLst>
      <p:ext uri="{BB962C8B-B14F-4D97-AF65-F5344CB8AC3E}">
        <p14:creationId xmlns:p14="http://schemas.microsoft.com/office/powerpoint/2010/main" val="390965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" y="2049095"/>
            <a:ext cx="8823896" cy="3809167"/>
          </a:xfrm>
          <a:prstGeom prst="rect">
            <a:avLst/>
          </a:prstGeom>
        </p:spPr>
      </p:pic>
      <p:sp>
        <p:nvSpPr>
          <p:cNvPr id="9" name="Rectangle 5"/>
          <p:cNvSpPr txBox="1">
            <a:spLocks/>
          </p:cNvSpPr>
          <p:nvPr/>
        </p:nvSpPr>
        <p:spPr>
          <a:xfrm>
            <a:off x="238894" y="264801"/>
            <a:ext cx="8751082" cy="5437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Eingenvalue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eigenvector</a:t>
            </a:r>
            <a:endParaRPr lang="es-E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523821" y="6096986"/>
            <a:ext cx="6466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http://</a:t>
            </a:r>
            <a:r>
              <a:rPr lang="es-ES" sz="1200" dirty="0" err="1"/>
              <a:t>www.oldemarrodriguez.com</a:t>
            </a:r>
            <a:r>
              <a:rPr lang="es-ES" sz="1200" dirty="0"/>
              <a:t>/</a:t>
            </a:r>
            <a:r>
              <a:rPr lang="es-ES" sz="1200" dirty="0" err="1"/>
              <a:t>yahoo_site_admin</a:t>
            </a:r>
            <a:r>
              <a:rPr lang="es-ES" sz="1200" dirty="0"/>
              <a:t>/</a:t>
            </a:r>
            <a:r>
              <a:rPr lang="es-ES" sz="1200" dirty="0" err="1"/>
              <a:t>assets</a:t>
            </a:r>
            <a:r>
              <a:rPr lang="es-ES" sz="1200" dirty="0"/>
              <a:t>/</a:t>
            </a:r>
            <a:r>
              <a:rPr lang="es-ES" sz="1200" dirty="0" err="1"/>
              <a:t>docs</a:t>
            </a:r>
            <a:r>
              <a:rPr lang="es-ES" sz="1200" dirty="0"/>
              <a:t>/cap2.143111051.pdf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3989" y="1139600"/>
            <a:ext cx="91614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Cada </a:t>
            </a:r>
            <a:r>
              <a:rPr lang="es-ES" sz="22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corresponde a un CP y la varianza</a:t>
            </a:r>
          </a:p>
          <a:p>
            <a:pPr algn="ctr"/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explicada por cada CP se estima desde su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eigenvalue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4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/>
          </p:cNvSpPr>
          <p:nvPr/>
        </p:nvSpPr>
        <p:spPr>
          <a:xfrm>
            <a:off x="238894" y="228153"/>
            <a:ext cx="8751082" cy="845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ACP 2: Varianza explicada</a:t>
            </a:r>
          </a:p>
          <a:p>
            <a:pPr algn="ctr"/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Descubriendo </a:t>
            </a:r>
            <a:r>
              <a:rPr lang="es-E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latentes continuas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701274" y="2467143"/>
            <a:ext cx="0" cy="2676327"/>
          </a:xfrm>
          <a:prstGeom prst="line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715373" y="5132395"/>
            <a:ext cx="2187673" cy="1"/>
          </a:xfrm>
          <a:prstGeom prst="line">
            <a:avLst/>
          </a:prstGeom>
          <a:ln w="28575" cmpd="sng"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092481" y="3219520"/>
            <a:ext cx="477789" cy="19128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011858" y="4451854"/>
            <a:ext cx="477789" cy="691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012504" y="2850188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70%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2011858" y="3962964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30%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596215" y="1499755"/>
            <a:ext cx="2678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Varianza explicada</a:t>
            </a:r>
          </a:p>
          <a:p>
            <a:pPr algn="ctr"/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s-E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s-ES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81" y="2442961"/>
            <a:ext cx="4971234" cy="3164462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4095562" y="1499755"/>
            <a:ext cx="489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Varianza explicada por 6 variables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512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/>
          </p:cNvSpPr>
          <p:nvPr/>
        </p:nvSpPr>
        <p:spPr>
          <a:xfrm>
            <a:off x="238894" y="6554"/>
            <a:ext cx="8751082" cy="12890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ACP 2: Definición e interpretación geométrica.</a:t>
            </a:r>
          </a:p>
          <a:p>
            <a:pPr algn="ctr"/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Descubriendo </a:t>
            </a:r>
            <a:r>
              <a:rPr lang="es-E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latentes continuas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707"/>
            <a:ext cx="6575884" cy="417473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623034" y="3280487"/>
            <a:ext cx="2366942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Ejemplo</a:t>
            </a:r>
          </a:p>
          <a:p>
            <a:pPr algn="ctr"/>
            <a:r>
              <a:rPr lang="es-E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s-E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var.cor</a:t>
            </a:r>
            <a:r>
              <a:rPr lang="es-E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s-E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CP</a:t>
            </a:r>
          </a:p>
        </p:txBody>
      </p:sp>
      <p:sp>
        <p:nvSpPr>
          <p:cNvPr id="3" name="Rectángulo 2"/>
          <p:cNvSpPr/>
          <p:nvPr/>
        </p:nvSpPr>
        <p:spPr>
          <a:xfrm>
            <a:off x="-429488" y="1321253"/>
            <a:ext cx="9669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CP: 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Combinación lineal de las variables originales</a:t>
            </a:r>
          </a:p>
          <a:p>
            <a:pPr algn="ctr"/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entre si (perpendiculares / ortogonales).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3977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/>
          </p:cNvSpPr>
          <p:nvPr/>
        </p:nvSpPr>
        <p:spPr>
          <a:xfrm>
            <a:off x="238894" y="228153"/>
            <a:ext cx="8751082" cy="845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ACP 3: Gráficas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biplot</a:t>
            </a:r>
            <a:endParaRPr lang="es-E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Descubriendo </a:t>
            </a:r>
            <a:r>
              <a:rPr lang="es-E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latentes continuas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55" y="1768013"/>
            <a:ext cx="4851920" cy="472094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671602" y="1174479"/>
            <a:ext cx="3786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Gráficas </a:t>
            </a:r>
            <a:r>
              <a:rPr lang="es-E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biplot</a:t>
            </a:r>
            <a:endParaRPr lang="es-E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(Muchas variables en 2 CP)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-248728" y="2550731"/>
            <a:ext cx="39549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Ventajas</a:t>
            </a:r>
          </a:p>
          <a:p>
            <a:pPr marL="342900" indent="-342900" algn="ctr">
              <a:buFontTx/>
              <a:buChar char="-"/>
            </a:pPr>
            <a:r>
              <a:rPr lang="es-ES" sz="2400" dirty="0"/>
              <a:t>Reducción de </a:t>
            </a:r>
            <a:r>
              <a:rPr lang="es-ES" sz="2400" dirty="0" err="1"/>
              <a:t>dimensionalidad</a:t>
            </a:r>
            <a:r>
              <a:rPr lang="es-ES" sz="2400" dirty="0"/>
              <a:t>.</a:t>
            </a:r>
          </a:p>
          <a:p>
            <a:pPr marL="342900" indent="-342900" algn="ctr">
              <a:buFontTx/>
              <a:buChar char="-"/>
            </a:pPr>
            <a:r>
              <a:rPr lang="es-ES" sz="2400" dirty="0"/>
              <a:t>- Mayor varianza explicada por los primeros 2 CP.</a:t>
            </a:r>
          </a:p>
        </p:txBody>
      </p:sp>
    </p:spTree>
    <p:extLst>
      <p:ext uri="{BB962C8B-B14F-4D97-AF65-F5344CB8AC3E}">
        <p14:creationId xmlns:p14="http://schemas.microsoft.com/office/powerpoint/2010/main" val="357534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/>
          </p:cNvSpPr>
          <p:nvPr/>
        </p:nvSpPr>
        <p:spPr>
          <a:xfrm>
            <a:off x="238894" y="119587"/>
            <a:ext cx="8751082" cy="845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ACP 4: Descubriendo patrones</a:t>
            </a:r>
          </a:p>
          <a:p>
            <a:pPr algn="ctr"/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Descubriendo </a:t>
            </a:r>
            <a:r>
              <a:rPr lang="es-ES" sz="2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varias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 latentes continuas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51" y="1187201"/>
            <a:ext cx="5132709" cy="508182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106526" y="2110160"/>
            <a:ext cx="39549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Existe un patrón de cambio climático: </a:t>
            </a:r>
            <a:r>
              <a:rPr lang="es-ES" sz="2400" dirty="0"/>
              <a:t>Si.</a:t>
            </a:r>
          </a:p>
          <a:p>
            <a:pPr algn="ctr"/>
            <a:endParaRPr lang="es-ES" sz="2400" dirty="0"/>
          </a:p>
          <a:p>
            <a:pPr algn="ctr"/>
            <a:r>
              <a:rPr lang="es-ES" sz="2400" b="1" dirty="0"/>
              <a:t>Qué variables influyen: </a:t>
            </a:r>
            <a:r>
              <a:rPr lang="es-ES" sz="2400" dirty="0"/>
              <a:t>cada cuadrante se puede asociar a una combinación de variables correlacionadas</a:t>
            </a:r>
          </a:p>
          <a:p>
            <a:pPr algn="ctr"/>
            <a:endParaRPr lang="es-ES" sz="2400" dirty="0"/>
          </a:p>
          <a:p>
            <a:pPr algn="ctr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8263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46127" y="2430749"/>
            <a:ext cx="5744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b="1" dirty="0"/>
              <a:t>ACP con R para Oceanografía</a:t>
            </a:r>
          </a:p>
        </p:txBody>
      </p:sp>
    </p:spTree>
    <p:extLst>
      <p:ext uri="{BB962C8B-B14F-4D97-AF65-F5344CB8AC3E}">
        <p14:creationId xmlns:p14="http://schemas.microsoft.com/office/powerpoint/2010/main" val="273554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8126</TotalTime>
  <Words>497</Words>
  <Application>Microsoft Macintosh PowerPoint</Application>
  <PresentationFormat>Presentación en pantalla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Courier New</vt:lpstr>
      <vt:lpstr>Curier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Datos multivariantes – Toy set</vt:lpstr>
      <vt:lpstr>Etapa 1: Correlaciones</vt:lpstr>
      <vt:lpstr>Etapa 2: Normalidad qqplot</vt:lpstr>
      <vt:lpstr>Etapa 2: Normalidad Shapiro test</vt:lpstr>
      <vt:lpstr>Etapa 3 – Configuración de datos</vt:lpstr>
      <vt:lpstr>Etapa 4 - ACP</vt:lpstr>
      <vt:lpstr>Varianza explicada por cada CP</vt:lpstr>
      <vt:lpstr>Gráfica de Sitios Buscar patrones</vt:lpstr>
      <vt:lpstr>Gráfica de variables Vector de correlaciones</vt:lpstr>
      <vt:lpstr>Gráfica Biplot</vt:lpstr>
      <vt:lpstr>Resumen de la clase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1075</cp:revision>
  <cp:lastPrinted>2021-05-23T20:29:00Z</cp:lastPrinted>
  <dcterms:created xsi:type="dcterms:W3CDTF">2016-09-25T14:14:37Z</dcterms:created>
  <dcterms:modified xsi:type="dcterms:W3CDTF">2022-06-05T23:42:38Z</dcterms:modified>
</cp:coreProperties>
</file>