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9144000" cy="5143500"/>
  <p:notesSz cx="6858000" cy="9144000"/>
  <p:defaultTextStyle>
    <a:lvl1pPr>
      <a:defRPr sz="1400">
        <a:latin typeface="+mj-lt"/>
        <a:ea typeface="+mj-ea"/>
        <a:cs typeface="+mj-cs"/>
        <a:sym typeface="Avenir Roman"/>
      </a:defRPr>
    </a:lvl1pPr>
    <a:lvl2pPr>
      <a:defRPr sz="1400">
        <a:latin typeface="+mj-lt"/>
        <a:ea typeface="+mj-ea"/>
        <a:cs typeface="+mj-cs"/>
        <a:sym typeface="Avenir Roman"/>
      </a:defRPr>
    </a:lvl2pPr>
    <a:lvl3pPr>
      <a:defRPr sz="1400">
        <a:latin typeface="+mj-lt"/>
        <a:ea typeface="+mj-ea"/>
        <a:cs typeface="+mj-cs"/>
        <a:sym typeface="Avenir Roman"/>
      </a:defRPr>
    </a:lvl3pPr>
    <a:lvl4pPr>
      <a:defRPr sz="1400">
        <a:latin typeface="+mj-lt"/>
        <a:ea typeface="+mj-ea"/>
        <a:cs typeface="+mj-cs"/>
        <a:sym typeface="Avenir Roman"/>
      </a:defRPr>
    </a:lvl4pPr>
    <a:lvl5pPr>
      <a:defRPr sz="1400">
        <a:latin typeface="+mj-lt"/>
        <a:ea typeface="+mj-ea"/>
        <a:cs typeface="+mj-cs"/>
        <a:sym typeface="Avenir Roman"/>
      </a:defRPr>
    </a:lvl5pPr>
    <a:lvl6pPr>
      <a:defRPr sz="1400">
        <a:latin typeface="+mj-lt"/>
        <a:ea typeface="+mj-ea"/>
        <a:cs typeface="+mj-cs"/>
        <a:sym typeface="Avenir Roman"/>
      </a:defRPr>
    </a:lvl6pPr>
    <a:lvl7pPr>
      <a:defRPr sz="1400">
        <a:latin typeface="+mj-lt"/>
        <a:ea typeface="+mj-ea"/>
        <a:cs typeface="+mj-cs"/>
        <a:sym typeface="Avenir Roman"/>
      </a:defRPr>
    </a:lvl7pPr>
    <a:lvl8pPr>
      <a:defRPr sz="1400">
        <a:latin typeface="+mj-lt"/>
        <a:ea typeface="+mj-ea"/>
        <a:cs typeface="+mj-cs"/>
        <a:sym typeface="Avenir Roman"/>
      </a:defRPr>
    </a:lvl8pPr>
    <a:lvl9pPr>
      <a:defRPr sz="1400">
        <a:latin typeface="+mj-lt"/>
        <a:ea typeface="+mj-ea"/>
        <a:cs typeface="+mj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85800" y="749864"/>
            <a:ext cx="7772400" cy="21647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85800" y="2914650"/>
            <a:ext cx="7677602" cy="222885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374089" y="-293115"/>
            <a:ext cx="7591499" cy="5715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 rot="5400000">
            <a:off x="-5418953" y="-8961495"/>
            <a:ext cx="3729002" cy="78994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 rot="5400000">
            <a:off x="5761349" y="-818102"/>
            <a:ext cx="4579202" cy="21861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 rot="5400000">
            <a:off x="-5101789" y="-7156751"/>
            <a:ext cx="4579202" cy="64135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396875" y="0"/>
            <a:ext cx="8747099" cy="914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396875" y="0"/>
            <a:ext cx="8747099" cy="914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85800" y="1486430"/>
            <a:ext cx="7772400" cy="13536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685800" y="2840053"/>
            <a:ext cx="7772400" cy="230344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3305175"/>
            <a:ext cx="7772401" cy="1838326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0"/>
            <a:ext cx="7772401" cy="330503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374089" y="106716"/>
            <a:ext cx="7591499" cy="91484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457200" y="192630"/>
            <a:ext cx="8229600" cy="88409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457200" y="1076724"/>
            <a:ext cx="4040100" cy="5543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357762" y="0"/>
            <a:ext cx="7591499" cy="123910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3008399" cy="107628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3575050" y="204785"/>
            <a:ext cx="5111699" cy="493871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792288" y="3600450"/>
            <a:ext cx="5486399" cy="42510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1792288" y="4025503"/>
            <a:ext cx="5486399" cy="603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7897813" y="-20242"/>
            <a:ext cx="1309801" cy="27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Carnegie Mellon</a:t>
            </a:r>
          </a:p>
        </p:txBody>
      </p:sp>
      <p:sp>
        <p:nvSpPr>
          <p:cNvPr id="4" name="Shape 4"/>
          <p:cNvSpPr/>
          <p:nvPr/>
        </p:nvSpPr>
        <p:spPr>
          <a:xfrm>
            <a:off x="8830842" y="4958834"/>
            <a:ext cx="313202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 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57015" y="203459"/>
            <a:ext cx="7592102" cy="818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96875" y="1021554"/>
            <a:ext cx="7896301" cy="4121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defRPr sz="2400">
          <a:latin typeface="Arial"/>
          <a:ea typeface="Arial"/>
          <a:cs typeface="Arial"/>
          <a:sym typeface="Arial"/>
        </a:defRPr>
      </a:lvl1pPr>
      <a:lvl2pPr>
        <a:defRPr sz="2400">
          <a:latin typeface="Arial"/>
          <a:ea typeface="Arial"/>
          <a:cs typeface="Arial"/>
          <a:sym typeface="Arial"/>
        </a:defRPr>
      </a:lvl2pPr>
      <a:lvl3pPr>
        <a:defRPr sz="2400">
          <a:latin typeface="Arial"/>
          <a:ea typeface="Arial"/>
          <a:cs typeface="Arial"/>
          <a:sym typeface="Arial"/>
        </a:defRPr>
      </a:lvl3pPr>
      <a:lvl4pPr>
        <a:defRPr sz="2400">
          <a:latin typeface="Arial"/>
          <a:ea typeface="Arial"/>
          <a:cs typeface="Arial"/>
          <a:sym typeface="Arial"/>
        </a:defRPr>
      </a:lvl4pPr>
      <a:lvl5pPr>
        <a:defRPr sz="2400">
          <a:latin typeface="Arial"/>
          <a:ea typeface="Arial"/>
          <a:cs typeface="Arial"/>
          <a:sym typeface="Arial"/>
        </a:defRPr>
      </a:lvl5pPr>
      <a:lvl6pPr>
        <a:defRPr sz="2400">
          <a:latin typeface="Arial"/>
          <a:ea typeface="Arial"/>
          <a:cs typeface="Arial"/>
          <a:sym typeface="Arial"/>
        </a:defRPr>
      </a:lvl6pPr>
      <a:lvl7pPr>
        <a:defRPr sz="2400">
          <a:latin typeface="Arial"/>
          <a:ea typeface="Arial"/>
          <a:cs typeface="Arial"/>
          <a:sym typeface="Arial"/>
        </a:defRPr>
      </a:lvl7pPr>
      <a:lvl8pPr>
        <a:defRPr sz="2400">
          <a:latin typeface="Arial"/>
          <a:ea typeface="Arial"/>
          <a:cs typeface="Arial"/>
          <a:sym typeface="Arial"/>
        </a:defRPr>
      </a:lvl8pPr>
      <a:lvl9pPr>
        <a:defRPr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cs/" TargetMode="External"/><Relationship Id="rId3" Type="http://schemas.openxmlformats.org/officeDocument/2006/relationships/hyperlink" Target="http://pcottle.github.io/learnGitBranching/" TargetMode="External"/><Relationship Id="rId4" Type="http://schemas.openxmlformats.org/officeDocument/2006/relationships/hyperlink" Target="https://try.github.io/" TargetMode="External"/><Relationship Id="rId5" Type="http://schemas.openxmlformats.org/officeDocument/2006/relationships/image" Target="../media/image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drew.cmu.edu/course/15-123-kesden/index/lecture_index.html" TargetMode="External"/><Relationship Id="rId3" Type="http://schemas.openxmlformats.org/officeDocument/2006/relationships/image" Target="../media/image8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1281006"/>
            <a:ext cx="7772400" cy="11025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119062" indent="-119062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 Boot Camp 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685799" y="2914649"/>
            <a:ext cx="7677602" cy="13146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29 Sep 2014</a:t>
            </a:r>
            <a:endParaRPr sz="1400"/>
          </a:p>
          <a:p>
            <a:pPr lvl="0">
              <a:defRPr sz="1800"/>
            </a:pPr>
            <a:r>
              <a:rPr sz="1400"/>
              <a:t>Arjun Hans</a:t>
            </a:r>
          </a:p>
        </p:txBody>
      </p:sp>
      <p:pic>
        <p:nvPicPr>
          <p:cNvPr id="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5120" y="663777"/>
            <a:ext cx="2944166" cy="3802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Casting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Can cast a variable to a different type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Changes the interpretation of the element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Integer Type Casting: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signed &lt;-&gt; unsigned: change interpretation of most significant bit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smaller signed -&gt; larger signed: sign-extend (duplicate the sign bit)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smaller unsigned -&gt; larger unsigned: zero-extend (duplicate 0)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Cautions: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cast explicitly, out of practice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never cast to a smaller type; will truncate (lose) data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never cast a pointer to a larger type and dereference it </a:t>
            </a:r>
          </a:p>
        </p:txBody>
      </p:sp>
      <p:sp>
        <p:nvSpPr>
          <p:cNvPr id="87" name="Shape 87"/>
          <p:cNvSpPr/>
          <p:nvPr/>
        </p:nvSpPr>
        <p:spPr>
          <a:xfrm>
            <a:off x="-4878" y="4244064"/>
            <a:ext cx="9153756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400"/>
            </a:lvl1pPr>
          </a:lstStyle>
          <a:p>
            <a:pPr lvl="0">
              <a:defRPr b="0" sz="1800"/>
            </a:pPr>
            <a:r>
              <a:rPr b="1" sz="2400"/>
              <a:t>Puzzle Time!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Malloc, Free, Calloc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396874" y="1021554"/>
            <a:ext cx="7896301" cy="401237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80257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/>
              <a:t>Handle dynamic memory</a:t>
            </a:r>
            <a:endParaRPr sz="2002"/>
          </a:p>
          <a:p>
            <a:pPr lvl="0" marL="480257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>
                <a:latin typeface="Courier New"/>
                <a:ea typeface="Courier New"/>
                <a:cs typeface="Courier New"/>
                <a:sym typeface="Courier New"/>
              </a:rPr>
              <a:t>void* malloc (size_t size): </a:t>
            </a:r>
            <a:endParaRPr sz="2002" u="sng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32104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/>
              <a:t>allocate block of memory of </a:t>
            </a:r>
            <a:r>
              <a:rPr sz="1638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1638"/>
              <a:t> bytes</a:t>
            </a:r>
            <a:endParaRPr sz="1638"/>
          </a:p>
          <a:p>
            <a:pPr lvl="1" marL="832104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/>
              <a:t>does not initialize memory to zero values</a:t>
            </a:r>
            <a:endParaRPr sz="1638"/>
          </a:p>
          <a:p>
            <a:pPr lvl="0" marL="480257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>
                <a:latin typeface="Courier New"/>
                <a:ea typeface="Courier New"/>
                <a:cs typeface="Courier New"/>
                <a:sym typeface="Courier New"/>
              </a:rPr>
              <a:t>void* calloc (size_t num, size_t size): </a:t>
            </a:r>
            <a:endParaRPr sz="2002" u="sng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32104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/>
              <a:t>allocate block of memory for array of </a:t>
            </a:r>
            <a:r>
              <a:rPr sz="1638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sz="1638"/>
              <a:t> elements, each </a:t>
            </a:r>
            <a:r>
              <a:rPr sz="1638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1638"/>
              <a:t> bytes long </a:t>
            </a:r>
            <a:endParaRPr sz="1638"/>
          </a:p>
          <a:p>
            <a:pPr lvl="1" marL="832104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/>
              <a:t>initializes memory to zero values</a:t>
            </a:r>
            <a:endParaRPr sz="1638"/>
          </a:p>
          <a:p>
            <a:pPr lvl="0" marL="480257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>
                <a:latin typeface="Courier New"/>
                <a:ea typeface="Courier New"/>
                <a:cs typeface="Courier New"/>
                <a:sym typeface="Courier New"/>
              </a:rPr>
              <a:t>void free(void* ptr): </a:t>
            </a:r>
            <a:endParaRPr sz="2002" u="sng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32104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/>
              <a:t>frees memory block, previously allocated by malloc, calloc, realloc, pointed by </a:t>
            </a:r>
            <a:r>
              <a:rPr sz="1638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endParaRPr sz="1638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480257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i="1" sz="2002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2"/>
              <a:t>argument</a:t>
            </a:r>
            <a:r>
              <a:rPr i="1" sz="2002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i="1" sz="2002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32104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i="1" sz="1638"/>
              <a:t>should </a:t>
            </a:r>
            <a:r>
              <a:rPr sz="1638"/>
              <a:t>be computed using the </a:t>
            </a:r>
            <a:r>
              <a:rPr sz="1638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38"/>
              <a:t> operator </a:t>
            </a:r>
            <a:endParaRPr sz="1638"/>
          </a:p>
          <a:p>
            <a:pPr lvl="1" marL="832104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/>
              <a:t>sizeof: </a:t>
            </a:r>
            <a:r>
              <a:rPr sz="1638"/>
              <a:t>can be applied to a type or an actual variable (please don’t do the later)</a:t>
            </a:r>
            <a:endParaRPr sz="1638"/>
          </a:p>
          <a:p>
            <a:pPr lvl="1" marL="832104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/>
              <a:t>eg </a:t>
            </a:r>
            <a:r>
              <a:rPr sz="1638">
                <a:latin typeface="Courier New"/>
                <a:ea typeface="Courier New"/>
                <a:cs typeface="Courier New"/>
                <a:sym typeface="Courier New"/>
              </a:rPr>
              <a:t>sizeof(int), sizeof(int*)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Memory Management Rules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Malloc what you free, free what you malloc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client should free memory allocated by client code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library should free memory allocated by library code</a:t>
            </a:r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Number mallocs = Number frees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Number mallocs &gt; Number Frees: definitely a memory leak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Number mallocs &lt; Number Frees: definitely a double free</a:t>
            </a:r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Free a malloc’d block only once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Should not dereference a free’d memory block</a:t>
            </a:r>
          </a:p>
        </p:txBody>
      </p:sp>
      <p:sp>
        <p:nvSpPr>
          <p:cNvPr id="94" name="Shape 94"/>
          <p:cNvSpPr/>
          <p:nvPr/>
        </p:nvSpPr>
        <p:spPr>
          <a:xfrm>
            <a:off x="-4878" y="3634198"/>
            <a:ext cx="9153756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400"/>
            </a:lvl1pPr>
          </a:lstStyle>
          <a:p>
            <a:pPr lvl="0">
              <a:defRPr b="0" sz="1800"/>
            </a:pPr>
            <a:r>
              <a:rPr b="1" sz="2400"/>
              <a:t>Puzzle Time!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Stack Vs Heap Allocation 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396874" y="1021554"/>
            <a:ext cx="7896301" cy="350372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Temporary variables (scope bound) are placed on the </a:t>
            </a:r>
            <a:r>
              <a:rPr i="1" sz="2200"/>
              <a:t>stack</a:t>
            </a:r>
            <a:endParaRPr i="1"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deallocated after the variable leaves scope</a:t>
            </a:r>
            <a:endParaRPr i="1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i="1"/>
              <a:t>do not</a:t>
            </a:r>
            <a:r>
              <a:t> return a pointer to a stack-allocated variable! 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i="1"/>
              <a:t>do not </a:t>
            </a:r>
            <a:r>
              <a:t>reference the address of a variable outside its scope!</a:t>
            </a:r>
            <a:endParaRPr i="1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Memory blocks allocated by calls to malloc/calloc are placed on the </a:t>
            </a:r>
            <a:r>
              <a:rPr i="1" sz="2200"/>
              <a:t>heap</a:t>
            </a:r>
            <a:endParaRPr i="1"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Globals, constants are placed elsewhere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Example: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// a is a pointer on the </a:t>
            </a:r>
            <a:r>
              <a:rPr i="1"/>
              <a:t>stack </a:t>
            </a:r>
            <a:r>
              <a:t>to a memory block on the </a:t>
            </a:r>
            <a:r>
              <a:rPr i="1"/>
              <a:t>heap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int* a = malloc(sizeof(int));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Typedefs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396874" y="1021554"/>
            <a:ext cx="7896301" cy="20547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Creates an </a:t>
            </a:r>
            <a:r>
              <a:rPr i="1" sz="2200"/>
              <a:t>alias </a:t>
            </a:r>
            <a:r>
              <a:rPr sz="2200"/>
              <a:t>type name</a:t>
            </a:r>
            <a:r>
              <a:rPr i="1" sz="2200"/>
              <a:t> </a:t>
            </a:r>
            <a:r>
              <a:rPr sz="2200"/>
              <a:t>for a different type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Useful to simplify names of complex data types</a:t>
            </a:r>
          </a:p>
        </p:txBody>
      </p:sp>
      <p:sp>
        <p:nvSpPr>
          <p:cNvPr id="101" name="Shape 101"/>
          <p:cNvSpPr/>
          <p:nvPr/>
        </p:nvSpPr>
        <p:spPr>
          <a:xfrm>
            <a:off x="485848" y="1878330"/>
            <a:ext cx="6301915" cy="2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struct list_node {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int x;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typedef int pixel;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typedef struct list_node* node;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typedef int (*cmp)(int e1, int e2);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pixel x; // int type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node foo; // struct list_node* type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cmp int_cmp; // int (*cmp)(int e1, int e2) type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Macros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396874" y="1021554"/>
            <a:ext cx="7896301" cy="26719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90812" indent="-360891" defTabSz="85039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46"/>
              <a:t>Fragment of code given a name; replace occurrence of name with contents of macro</a:t>
            </a:r>
            <a:endParaRPr sz="2046"/>
          </a:p>
          <a:p>
            <a:pPr lvl="1" marL="85039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/>
              <a:t>No function call overhead, type neutral</a:t>
            </a:r>
            <a:endParaRPr sz="1488"/>
          </a:p>
          <a:p>
            <a:pPr lvl="0" marL="425195" indent="-295275" defTabSz="85039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46"/>
              <a:t>Uses: </a:t>
            </a:r>
            <a:endParaRPr sz="2046"/>
          </a:p>
          <a:p>
            <a:pPr lvl="1" marL="85039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/>
              <a:t>defining constants (INT_MAX, ARRAY_SIZE)</a:t>
            </a:r>
            <a:endParaRPr sz="1488"/>
          </a:p>
          <a:p>
            <a:pPr lvl="1" marL="85039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/>
              <a:t>defining simple operations (MAX(a, b))</a:t>
            </a:r>
            <a:endParaRPr sz="1488"/>
          </a:p>
          <a:p>
            <a:pPr lvl="1" marL="85039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/>
              <a:t>contracts!  (REQUIRES, ENSURES)</a:t>
            </a:r>
            <a:endParaRPr sz="1488"/>
          </a:p>
          <a:p>
            <a:pPr lvl="0" marL="425195" indent="-295275" defTabSz="85039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46"/>
              <a:t>Warnings: </a:t>
            </a:r>
            <a:endParaRPr sz="2046"/>
          </a:p>
          <a:p>
            <a:pPr lvl="1" marL="85039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/>
              <a:t>Use parentheses around arguments/expressions, to avoid problems after substitution</a:t>
            </a:r>
            <a:endParaRPr sz="1488"/>
          </a:p>
          <a:p>
            <a:pPr lvl="1" marL="85039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/>
              <a:t>Do not pass expressions with side effects as arguments to macros</a:t>
            </a:r>
          </a:p>
        </p:txBody>
      </p:sp>
      <p:sp>
        <p:nvSpPr>
          <p:cNvPr id="105" name="Shape 105"/>
          <p:cNvSpPr/>
          <p:nvPr/>
        </p:nvSpPr>
        <p:spPr>
          <a:xfrm>
            <a:off x="525140" y="3816753"/>
            <a:ext cx="5420454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INT_MAX 0x7FFFFFFFF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MAX(A, B) ((A) &gt; (B) ? (A) : (B))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REQUIRES(COND) assert(COND)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WORD_SIZE 4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NEXT_WORD(a) ((char*)(a) + WORD_SIZE)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Function Pointers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Stores the address of a function.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Invoke the function by dereferencing the pointer, passing arguments to the function obtained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Syntax: &lt;return_type&gt; (*&lt;fn_name&gt;)(args)</a:t>
            </a:r>
            <a:endParaRPr sz="2200"/>
          </a:p>
          <a:p>
            <a:pPr lvl="1" marL="880533" indent="-27093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int (*cmp)(int e1, int e2) = &amp;compare_ints;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80533" indent="-27093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int val = (*cmp)(42, 54);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Uses: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memory management (client defines type used in implementation, must declare a method to free it!)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generic data structures and algorithms (eg comparators for different element types)</a:t>
            </a:r>
          </a:p>
        </p:txBody>
      </p:sp>
      <p:sp>
        <p:nvSpPr>
          <p:cNvPr id="109" name="Shape 109"/>
          <p:cNvSpPr/>
          <p:nvPr/>
        </p:nvSpPr>
        <p:spPr>
          <a:xfrm>
            <a:off x="-4878" y="4361100"/>
            <a:ext cx="9153756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400"/>
            </a:lvl1pPr>
          </a:lstStyle>
          <a:p>
            <a:pPr lvl="0">
              <a:defRPr b="0" sz="1800"/>
            </a:pPr>
            <a:r>
              <a:rPr b="1" sz="2400"/>
              <a:t>Puzzle Time!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Generic Types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396874" y="1021554"/>
            <a:ext cx="7896301" cy="174943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06645" indent="-372533" defTabSz="87782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12"/>
              <a:t>void* type is C’s provision for generic types</a:t>
            </a:r>
            <a:endParaRPr sz="2112"/>
          </a:p>
          <a:p>
            <a:pPr lvl="1" marL="877823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27"/>
              <a:t>Raw pointer to some memory location (unknown type)</a:t>
            </a:r>
            <a:endParaRPr sz="1727"/>
          </a:p>
          <a:p>
            <a:pPr lvl="1" marL="877823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27"/>
              <a:t>Can’t dereference a </a:t>
            </a:r>
            <a:r>
              <a:rPr sz="1727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sz="1727"/>
              <a:t> (what is type </a:t>
            </a:r>
            <a:r>
              <a:rPr sz="1727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727"/>
              <a:t>?) </a:t>
            </a:r>
            <a:endParaRPr sz="1727"/>
          </a:p>
          <a:p>
            <a:pPr lvl="1" marL="877823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27"/>
              <a:t>Must cast void* to another type in order to dereference it</a:t>
            </a:r>
            <a:endParaRPr sz="1727"/>
          </a:p>
          <a:p>
            <a:pPr lvl="0" marL="506645" indent="-372533" defTabSz="87782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12"/>
              <a:t>Can cast back and forth between </a:t>
            </a:r>
            <a:r>
              <a:rPr sz="2112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sz="2112"/>
              <a:t> and other pointer types</a:t>
            </a:r>
          </a:p>
        </p:txBody>
      </p:sp>
      <p:sp>
        <p:nvSpPr>
          <p:cNvPr id="113" name="Shape 113"/>
          <p:cNvSpPr/>
          <p:nvPr/>
        </p:nvSpPr>
        <p:spPr>
          <a:xfrm>
            <a:off x="515317" y="3030605"/>
            <a:ext cx="3258744" cy="160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// stack implementation: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typedef void* elem;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stack stack_new();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void push(stack S, elem e);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elem pop(stack S); </a:t>
            </a:r>
          </a:p>
        </p:txBody>
      </p:sp>
      <p:sp>
        <p:nvSpPr>
          <p:cNvPr id="114" name="Shape 114"/>
          <p:cNvSpPr/>
          <p:nvPr/>
        </p:nvSpPr>
        <p:spPr>
          <a:xfrm>
            <a:off x="4934965" y="2900795"/>
            <a:ext cx="3258743" cy="2250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// stack usage: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x = 42; int y = 54;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stack S = stack_new():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push(S, &amp;x);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push(S, &amp;y);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a = *(int*)pop(S);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b = *(int*)pop(S);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Header Files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396874" y="1021554"/>
            <a:ext cx="7896301" cy="20547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Includes C declarations and macro definitions to be shared across multiple files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/>
              <a:t>Only include function prototypes/macros; no implementation code!</a:t>
            </a:r>
            <a:endParaRPr sz="1600"/>
          </a:p>
          <a:p>
            <a:pPr lvl="0" marL="45720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Usage: #include &lt;header.h&gt;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#include &lt;lib&gt;</a:t>
            </a:r>
            <a:r>
              <a:rPr sz="1600"/>
              <a:t> for standard libraries (eg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#include &lt;string.h&gt;</a:t>
            </a:r>
            <a:r>
              <a:rPr sz="1600"/>
              <a:t>)</a:t>
            </a:r>
            <a:endParaRPr sz="16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#include “file”</a:t>
            </a:r>
            <a:r>
              <a:rPr sz="1600"/>
              <a:t> for your source files (eg 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#include “header.h”</a:t>
            </a:r>
            <a:r>
              <a:rPr sz="1600"/>
              <a:t>)</a:t>
            </a:r>
            <a:endParaRPr sz="16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/>
              <a:t>Never include .c files (bad practice)</a:t>
            </a:r>
          </a:p>
        </p:txBody>
      </p:sp>
      <p:sp>
        <p:nvSpPr>
          <p:cNvPr id="118" name="Shape 118"/>
          <p:cNvSpPr/>
          <p:nvPr/>
        </p:nvSpPr>
        <p:spPr>
          <a:xfrm>
            <a:off x="96588" y="3199629"/>
            <a:ext cx="2872847" cy="18749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 list.h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struct list_node {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int data;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struct list_node* next;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typedef struct list_node* node;</a:t>
            </a:r>
            <a:br>
              <a:rPr sz="1200"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node new_list();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void add_node(int e, node l); </a:t>
            </a:r>
          </a:p>
        </p:txBody>
      </p:sp>
      <p:sp>
        <p:nvSpPr>
          <p:cNvPr id="119" name="Shape 119"/>
          <p:cNvSpPr/>
          <p:nvPr/>
        </p:nvSpPr>
        <p:spPr>
          <a:xfrm>
            <a:off x="3107909" y="3199629"/>
            <a:ext cx="2872847" cy="18749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 list.c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node new_list() {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// implementation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void add_node(int e, node l)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// implementation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0" name="Shape 120"/>
          <p:cNvSpPr/>
          <p:nvPr/>
        </p:nvSpPr>
        <p:spPr>
          <a:xfrm>
            <a:off x="6055731" y="3199629"/>
            <a:ext cx="3015211" cy="18749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 stacks.h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struct stack_head {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node top;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node bottom;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typedef struct stack_head* stack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stack new_stack();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void push(int e, stack S);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Header Guards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396874" y="1021554"/>
            <a:ext cx="7896301" cy="7337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527755" indent="-388055">
              <a:buClr>
                <a:srgbClr val="990000"/>
              </a:buClr>
              <a:buSzPct val="58332"/>
              <a:buFont typeface="Trebuchet MS"/>
              <a:buChar char="■"/>
              <a:defRPr sz="2200"/>
            </a:lvl1pPr>
          </a:lstStyle>
          <a:p>
            <a:pPr lvl="0">
              <a:defRPr sz="1800"/>
            </a:pPr>
            <a:r>
              <a:rPr sz="2200"/>
              <a:t>Double-inclusion problem: include same header file twice</a:t>
            </a:r>
          </a:p>
        </p:txBody>
      </p:sp>
      <p:sp>
        <p:nvSpPr>
          <p:cNvPr id="124" name="Shape 124"/>
          <p:cNvSpPr/>
          <p:nvPr/>
        </p:nvSpPr>
        <p:spPr>
          <a:xfrm>
            <a:off x="396874" y="2694119"/>
            <a:ext cx="7896301" cy="7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527755" indent="-388055">
              <a:buClr>
                <a:srgbClr val="990000"/>
              </a:buClr>
              <a:buSzPct val="58332"/>
              <a:buFont typeface="Trebuchet MS"/>
              <a:buChar char="■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200"/>
              <a:t>Solution: header guard ensures single inclusion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57155" y="1467853"/>
            <a:ext cx="2872847" cy="55880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1200"/>
              <a:t>//grandfather.h</a:t>
            </a:r>
          </a:p>
        </p:txBody>
      </p:sp>
      <p:sp>
        <p:nvSpPr>
          <p:cNvPr id="126" name="Shape 126"/>
          <p:cNvSpPr/>
          <p:nvPr/>
        </p:nvSpPr>
        <p:spPr>
          <a:xfrm>
            <a:off x="3135577" y="1467853"/>
            <a:ext cx="2872846" cy="55880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//father.h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27" name="Shape 127"/>
          <p:cNvSpPr/>
          <p:nvPr/>
        </p:nvSpPr>
        <p:spPr>
          <a:xfrm>
            <a:off x="6213998" y="1467853"/>
            <a:ext cx="2872847" cy="55880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//child.h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“father.h”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28" name="Shape 128"/>
          <p:cNvSpPr/>
          <p:nvPr/>
        </p:nvSpPr>
        <p:spPr>
          <a:xfrm>
            <a:off x="57155" y="3329259"/>
            <a:ext cx="2872847" cy="1212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//grandfather.h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#ifndef GRANDFATHER_H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#define GRANDFATHER_H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#endif</a:t>
            </a:r>
          </a:p>
        </p:txBody>
      </p:sp>
      <p:sp>
        <p:nvSpPr>
          <p:cNvPr id="129" name="Shape 129"/>
          <p:cNvSpPr/>
          <p:nvPr/>
        </p:nvSpPr>
        <p:spPr>
          <a:xfrm>
            <a:off x="3261619" y="3329259"/>
            <a:ext cx="2872847" cy="1212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//father.h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#ifndef FATHER_H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#define FATHER_H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#endif</a:t>
            </a:r>
          </a:p>
        </p:txBody>
      </p:sp>
      <p:sp>
        <p:nvSpPr>
          <p:cNvPr id="130" name="Shape 130"/>
          <p:cNvSpPr/>
          <p:nvPr/>
        </p:nvSpPr>
        <p:spPr>
          <a:xfrm>
            <a:off x="6213998" y="3329259"/>
            <a:ext cx="2872847" cy="1212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//child.h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“father.h”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96874" y="4637148"/>
            <a:ext cx="7896301" cy="7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Okay: child.h only includes grandfather.h once</a:t>
            </a:r>
          </a:p>
        </p:txBody>
      </p:sp>
      <p:sp>
        <p:nvSpPr>
          <p:cNvPr id="132" name="Shape 132"/>
          <p:cNvSpPr/>
          <p:nvPr/>
        </p:nvSpPr>
        <p:spPr>
          <a:xfrm>
            <a:off x="396874" y="2079312"/>
            <a:ext cx="7896301" cy="73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Error: child.h includes grandfather.h twice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000"/>
              <a:t>Agenda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396874" y="1021555"/>
            <a:ext cx="7896301" cy="3729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63033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C Basics</a:t>
            </a:r>
            <a:endParaRPr sz="2400"/>
          </a:p>
          <a:p>
            <a:pPr lvl="0" marL="563033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C Libraries</a:t>
            </a:r>
            <a:endParaRPr sz="2400"/>
          </a:p>
          <a:p>
            <a:pPr lvl="0" marL="563033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Debugging Tools</a:t>
            </a:r>
            <a:endParaRPr sz="2400"/>
          </a:p>
          <a:p>
            <a:pPr lvl="0" marL="563033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Version Control</a:t>
            </a:r>
            <a:endParaRPr sz="2400"/>
          </a:p>
          <a:p>
            <a:pPr lvl="0" marL="563033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Compilation</a:t>
            </a:r>
            <a:endParaRPr sz="2400"/>
          </a:p>
          <a:p>
            <a:pPr lvl="0" marL="563033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Demo</a:t>
            </a:r>
          </a:p>
        </p:txBody>
      </p:sp>
      <p:pic>
        <p:nvPicPr>
          <p:cNvPr id="5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6954" y="1053416"/>
            <a:ext cx="3410107" cy="2832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Odds and Ends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396874" y="1021554"/>
            <a:ext cx="7896301" cy="409448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Prefix vs Postfix increment/decrement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a++</a:t>
            </a:r>
            <a:r>
              <a:t>: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in the expression, then increment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++a</a:t>
            </a:r>
            <a:r>
              <a:t>: increment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then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in the expression</a:t>
            </a:r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Switch Statements: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remember break statements after every case, unless you want fall through (may be desirable in some cases)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should probably use a default case</a:t>
            </a:r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Inline functions: 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Variable/function modifiers: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global variables: defined outside functions, seen by all files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static variables/functions: seen only in file it’s declared in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extern: storage for variable is defined elsewhere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 Libraries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string.h: Common String/Array Methods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396874" y="1034254"/>
            <a:ext cx="5758829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Possibly the most useful library available to you</a:t>
            </a:r>
            <a:endParaRPr sz="2200"/>
          </a:p>
          <a:p>
            <a:pPr lvl="0" marL="45720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Used heavily in shell/proxy labs</a:t>
            </a:r>
            <a:endParaRPr sz="2200"/>
          </a:p>
          <a:p>
            <a:pPr lvl="0" marL="45720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Important usage details regarding arguments: </a:t>
            </a:r>
            <a:endParaRPr i="1"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prefixes: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t> -&gt; strings,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t> -&gt; arbitrary memory blocks.  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ensure that all strings are ‘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/0</a:t>
            </a:r>
            <a:r>
              <a:t>’ terminated!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ensure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t> is large enough to store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t>!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ensure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t> actually contains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bytes!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ensure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src/dest</a:t>
            </a:r>
            <a:r>
              <a:t> don’t overlap!</a:t>
            </a:r>
          </a:p>
        </p:txBody>
      </p:sp>
      <p:pic>
        <p:nvPicPr>
          <p:cNvPr id="141" name="pasted-image.png"/>
          <p:cNvPicPr/>
          <p:nvPr/>
        </p:nvPicPr>
        <p:blipFill>
          <a:blip r:embed="rId2">
            <a:extLst/>
          </a:blip>
          <a:srcRect l="25278" t="51733" r="50360" b="1354"/>
          <a:stretch>
            <a:fillRect/>
          </a:stretch>
        </p:blipFill>
        <p:spPr>
          <a:xfrm>
            <a:off x="6208369" y="890136"/>
            <a:ext cx="2501841" cy="3086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string.h: Common String/Array Methods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396874" y="10342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02336" indent="-2794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36" u="sng"/>
              <a:t>Copying</a:t>
            </a:r>
            <a:r>
              <a:rPr sz="1936"/>
              <a:t>:</a:t>
            </a:r>
            <a:endParaRPr sz="1936"/>
          </a:p>
          <a:p>
            <a:pPr lvl="1" marL="804672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void* memcpy (void* dest, void* src, size_t n):</a:t>
            </a:r>
            <a:r>
              <a:rPr sz="1584"/>
              <a:t> copy n bytes of src into dest, return dest</a:t>
            </a:r>
            <a:endParaRPr sz="1584"/>
          </a:p>
          <a:p>
            <a:pPr lvl="1" marL="804672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char* strcpy(char* dest, char* src):</a:t>
            </a:r>
            <a:r>
              <a:rPr sz="1584"/>
              <a:t> copy src string into dest, return dest</a:t>
            </a:r>
            <a:endParaRPr sz="1584"/>
          </a:p>
          <a:p>
            <a:pPr lvl="0" marL="402336" indent="-2794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36" u="sng"/>
              <a:t>Concatenation</a:t>
            </a:r>
            <a:r>
              <a:rPr sz="1936"/>
              <a:t>: </a:t>
            </a:r>
            <a:endParaRPr sz="1936"/>
          </a:p>
          <a:p>
            <a:pPr lvl="1" marL="804672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char * strcat (char * dest, char* src):</a:t>
            </a:r>
            <a:r>
              <a:rPr sz="1584"/>
              <a:t> append copy of src to end of dest, return dest</a:t>
            </a:r>
            <a:endParaRPr sz="1584"/>
          </a:p>
          <a:p>
            <a:pPr lvl="0" marL="402336" indent="-2794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36" u="sng"/>
              <a:t>Comparison</a:t>
            </a:r>
            <a:r>
              <a:rPr sz="1936"/>
              <a:t>: </a:t>
            </a:r>
            <a:endParaRPr sz="1936"/>
          </a:p>
          <a:p>
            <a:pPr lvl="1" marL="804672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int strcmp (char * str1, char * str2):</a:t>
            </a:r>
            <a:r>
              <a:rPr sz="1584"/>
              <a:t> compare str1, str2 by character (based on ASCII value of each character, then string length), return comparison result</a:t>
            </a:r>
            <a:br>
              <a:rPr sz="1584"/>
            </a:br>
            <a:r>
              <a:rPr sz="1584"/>
              <a:t>str1 &lt; str2: -1, </a:t>
            </a:r>
            <a:br>
              <a:rPr sz="1584"/>
            </a:br>
            <a:r>
              <a:rPr sz="1584"/>
              <a:t>str1 == str2: 0, </a:t>
            </a:r>
            <a:br>
              <a:rPr sz="1584"/>
            </a:br>
            <a:r>
              <a:rPr sz="1584"/>
              <a:t>str1 &gt; str2: 1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905255">
              <a:defRPr sz="2376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376"/>
              <a:t>string.h: Common String/Array Methods (Continued)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2627" indent="-314325" defTabSz="9052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78" u="sng"/>
              <a:t>Searching</a:t>
            </a:r>
            <a:r>
              <a:rPr sz="2178"/>
              <a:t>: </a:t>
            </a:r>
            <a:endParaRPr sz="2178"/>
          </a:p>
          <a:p>
            <a:pPr lvl="1" marL="905255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char* strstr (char * str1, char * str2)</a:t>
            </a:r>
            <a:r>
              <a:rPr sz="1782"/>
              <a:t>: return pointer to </a:t>
            </a:r>
            <a:r>
              <a:rPr i="1" sz="1782"/>
              <a:t>first </a:t>
            </a:r>
            <a:r>
              <a:rPr sz="1782"/>
              <a:t>occurrence of str2 in str1, else NULL</a:t>
            </a:r>
            <a:endParaRPr sz="1782"/>
          </a:p>
          <a:p>
            <a:pPr lvl="1" marL="905255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char* strtok (char * str, char * delimiters)</a:t>
            </a:r>
            <a:r>
              <a:rPr sz="1782"/>
              <a:t>: tokenize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sz="1782"/>
              <a:t> according to delimiter characters provided in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delimiters</a:t>
            </a:r>
            <a:r>
              <a:rPr sz="1782"/>
              <a:t>, return the next token per successive stroke call, using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str = NULL</a:t>
            </a:r>
            <a:endParaRPr sz="1782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452627" indent="-314325" defTabSz="9052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78" u="sng"/>
              <a:t>Other</a:t>
            </a:r>
            <a:r>
              <a:rPr sz="2178"/>
              <a:t>: </a:t>
            </a:r>
            <a:endParaRPr sz="2178"/>
          </a:p>
          <a:p>
            <a:pPr lvl="1" marL="905255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size_t strlen ( const char * str ): </a:t>
            </a:r>
            <a:r>
              <a:rPr sz="1782"/>
              <a:t>returns length of the string (up to, but not including the ‘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\0</a:t>
            </a:r>
            <a:r>
              <a:rPr sz="1782"/>
              <a:t>’ character)</a:t>
            </a:r>
            <a:endParaRPr sz="1782"/>
          </a:p>
          <a:p>
            <a:pPr lvl="1" marL="905255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void * memset (void* ptr, int val, size_t n )</a:t>
            </a:r>
            <a:r>
              <a:rPr sz="1782"/>
              <a:t>: set first n bytes of memory block addressed by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sz="1782"/>
              <a:t> to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sz="1782"/>
              <a:t> (use this for </a:t>
            </a:r>
            <a:r>
              <a:rPr i="1" sz="1782"/>
              <a:t>setting bytes only;</a:t>
            </a:r>
            <a:r>
              <a:rPr sz="1782"/>
              <a:t> don’t use to set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782"/>
              <a:t> arrays or anything else!)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stdlib.h: General Purpose Functions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11649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Dynamic memory allocation:</a:t>
            </a:r>
            <a:endParaRPr sz="1716" u="sng"/>
          </a:p>
          <a:p>
            <a:pPr lvl="1" marL="71323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malloc, calloc, free</a:t>
            </a:r>
            <a:endParaRPr sz="1403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411649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String conversion: </a:t>
            </a:r>
            <a:endParaRPr sz="1716" u="sng"/>
          </a:p>
          <a:p>
            <a:pPr lvl="1" marL="71323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int atoi(char* str)</a:t>
            </a:r>
            <a:r>
              <a:rPr sz="1403"/>
              <a:t>: parse string into integral value (return 0 if not parsed)</a:t>
            </a:r>
            <a:endParaRPr sz="1403"/>
          </a:p>
          <a:p>
            <a:pPr lvl="0" marL="411649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System Calls: </a:t>
            </a:r>
            <a:endParaRPr sz="1716" u="sng"/>
          </a:p>
          <a:p>
            <a:pPr lvl="1" marL="71323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void exit(int status)</a:t>
            </a:r>
            <a:r>
              <a:rPr sz="1403"/>
              <a:t>: terminate calling process, return </a:t>
            </a: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sz="1403"/>
              <a:t> to parent process </a:t>
            </a:r>
            <a:endParaRPr sz="1403"/>
          </a:p>
          <a:p>
            <a:pPr lvl="1" marL="71323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void abort()</a:t>
            </a:r>
            <a:r>
              <a:rPr sz="1403"/>
              <a:t>: aborts process abnormally</a:t>
            </a:r>
            <a:endParaRPr sz="1403"/>
          </a:p>
          <a:p>
            <a:pPr lvl="0" marL="411649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Searching/Sorting: </a:t>
            </a:r>
            <a:endParaRPr sz="1716" u="sng"/>
          </a:p>
          <a:p>
            <a:pPr lvl="1" marL="71323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/>
              <a:t>provide array, array size, element size, comparator (function pointer)</a:t>
            </a:r>
            <a:endParaRPr sz="1403"/>
          </a:p>
          <a:p>
            <a:pPr lvl="1" marL="71323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bsearch: </a:t>
            </a:r>
            <a:r>
              <a:rPr sz="1403"/>
              <a:t>returns pointer to matching element in the array</a:t>
            </a:r>
            <a:endParaRPr sz="1403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1323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qsort: </a:t>
            </a:r>
            <a:r>
              <a:rPr sz="1403"/>
              <a:t>sorts the array destructively</a:t>
            </a:r>
            <a:endParaRPr sz="1403"/>
          </a:p>
          <a:p>
            <a:pPr lvl="0" marL="411649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Integer arithmetic:</a:t>
            </a:r>
            <a:endParaRPr sz="1716" u="sng"/>
          </a:p>
          <a:p>
            <a:pPr lvl="1" marL="71323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int abs(int n)</a:t>
            </a:r>
            <a:r>
              <a:rPr sz="1403"/>
              <a:t>: returns absolute value of </a:t>
            </a: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403"/>
          </a:p>
          <a:p>
            <a:pPr lvl="0" marL="411649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Types</a:t>
            </a:r>
            <a:r>
              <a:rPr sz="1403" u="sng"/>
              <a:t>: </a:t>
            </a:r>
            <a:endParaRPr sz="1403" u="sng"/>
          </a:p>
          <a:p>
            <a:pPr lvl="1" marL="71323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1403"/>
              <a:t>: unsigned integral type (store size of </a:t>
            </a:r>
            <a:r>
              <a:rPr i="1" sz="1403"/>
              <a:t>any </a:t>
            </a:r>
            <a:r>
              <a:rPr sz="1403"/>
              <a:t>object)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stdio.h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396874" y="1021554"/>
            <a:ext cx="3911163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Another really useful library.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Used heavily in cache/shell/proxy labs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Used for: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argument parsing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file handling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input/output </a:t>
            </a:r>
          </a:p>
        </p:txBody>
      </p:sp>
      <p:pic>
        <p:nvPicPr>
          <p:cNvPr id="1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204" y="1053418"/>
            <a:ext cx="4307081" cy="2640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stdio.h: Common I/O Methods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FILE* fopen (char* filename, char* mode)</a:t>
            </a:r>
            <a:r>
              <a:t>: open the file with specified filename in specified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t> (read, write, append, etc), associate it with stream identified by returned file pointer</a:t>
            </a:r>
          </a:p>
          <a:p>
            <a:pPr lvl="0" marL="45720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fscanf (FILE* stream, char* format, ...)</a:t>
            </a:r>
            <a:r>
              <a:t>: read data from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t>, store it according to the parameter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t> at the memory locations pointed at by additional arguments.</a:t>
            </a:r>
          </a:p>
          <a:p>
            <a:pPr lvl="0" marL="45720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fclose (FILE* stream):</a:t>
            </a:r>
            <a:r>
              <a:t> close the file associated with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stream</a:t>
            </a:r>
          </a:p>
          <a:p>
            <a:pPr lvl="0" marL="45720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fprintf (FILE* stream, char* format, ... ):</a:t>
            </a:r>
            <a:r>
              <a:t> write the C string pointed at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t> to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t>, using any additional arguments to fill in format specifiers.  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Getopt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396874" y="1021554"/>
            <a:ext cx="3835653" cy="364268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2219" indent="-265429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0"/>
              <a:t>Need to include</a:t>
            </a:r>
            <a:r>
              <a:rPr sz="1710">
                <a:latin typeface="Courier New"/>
                <a:ea typeface="Courier New"/>
                <a:cs typeface="Courier New"/>
                <a:sym typeface="Courier New"/>
              </a:rPr>
              <a:t> getopt.h</a:t>
            </a:r>
            <a:r>
              <a:rPr sz="1710"/>
              <a:t> and </a:t>
            </a:r>
            <a:r>
              <a:rPr sz="1710"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sz="1710"/>
              <a:t> to use</a:t>
            </a:r>
            <a:endParaRPr sz="1710"/>
          </a:p>
          <a:p>
            <a:pPr lvl="0" marL="396965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/>
              <a:t>Used to parse command-line arguments.</a:t>
            </a:r>
            <a:endParaRPr sz="1804"/>
          </a:p>
          <a:p>
            <a:pPr lvl="0" marL="396965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/>
              <a:t>Typically called in a loop to retrieve arguments</a:t>
            </a:r>
            <a:endParaRPr sz="1804"/>
          </a:p>
          <a:p>
            <a:pPr lvl="0" marL="396965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/>
              <a:t>Switch statement used to handle options</a:t>
            </a:r>
            <a:endParaRPr sz="1804"/>
          </a:p>
          <a:p>
            <a:pPr lvl="1" marL="721969" indent="-212343" defTabSz="76443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25"/>
              <a:t>colon indicates required argument</a:t>
            </a:r>
            <a:endParaRPr sz="1425"/>
          </a:p>
          <a:p>
            <a:pPr lvl="1" marL="721969" indent="-212343" defTabSz="76443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25">
                <a:latin typeface="Courier New"/>
                <a:ea typeface="Courier New"/>
                <a:cs typeface="Courier New"/>
                <a:sym typeface="Courier New"/>
              </a:rPr>
              <a:t>optarg</a:t>
            </a:r>
            <a:r>
              <a:rPr sz="1425"/>
              <a:t> is set to value of option argument</a:t>
            </a:r>
            <a:endParaRPr sz="1425"/>
          </a:p>
          <a:p>
            <a:pPr lvl="0" marL="396965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/>
              <a:t>Returns -1 when no more arguments present</a:t>
            </a:r>
            <a:endParaRPr sz="1804"/>
          </a:p>
          <a:p>
            <a:pPr lvl="0" marL="396965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/>
              <a:t>May be useful for Cache lab!</a:t>
            </a:r>
          </a:p>
        </p:txBody>
      </p:sp>
      <p:sp>
        <p:nvSpPr>
          <p:cNvPr id="161" name="Shape 161"/>
          <p:cNvSpPr/>
          <p:nvPr/>
        </p:nvSpPr>
        <p:spPr>
          <a:xfrm>
            <a:off x="4594979" y="1053416"/>
            <a:ext cx="4759818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int main(int argc, char** argv){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int opt, x;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/* looping over arguments */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while(-1 != (opt = getopt(argc, argv, “x:"))){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switch(opt) { 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case 'x':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x = atoi(optarg);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break;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default: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printf(“wrong argument\n");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break;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}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}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} 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Note about Library Functions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These functions can return error codes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t> could fail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a file couldn’t be opened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a string may be incorrectly parsed</a:t>
            </a:r>
          </a:p>
          <a:p>
            <a:pPr lvl="0" marL="45720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Remember to check for the error cases and handle the errors accordingly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may have to terminate the program (eg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t> fails)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may be able to recover (user entered bad input)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 Basics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Version Control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Version Control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You should use it.  Now.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Avoid suffering during large labs (malloc, proxy)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Basic ideas: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complete record of everything that happened in your code repository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ability to create branches to test new components of code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ease in sharing code with other.</a:t>
            </a:r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A skill that will pay you dividends in the future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Version Control Basics (Git)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199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git init: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Create a new repository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Indicated by .git file</a:t>
            </a:r>
          </a:p>
          <a:p>
            <a:pPr lvl="0" marL="457199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git status: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Show working tree-status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Untracked files, modified files, deleted files, staged files</a:t>
            </a:r>
          </a:p>
          <a:p>
            <a:pPr lvl="0" marL="457199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git add &lt;file_name&gt;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Stage a file to be committed (does </a:t>
            </a:r>
            <a:r>
              <a:rPr i="1"/>
              <a:t>not </a:t>
            </a:r>
            <a:r>
              <a:t>perform the commit)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git add . stages all files in current directory</a:t>
            </a:r>
          </a:p>
          <a:p>
            <a:pPr lvl="0" marL="399472" indent="-2597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git commit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Make a commit from all the stage files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git commit -m “Commit message”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Distributing your Source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199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Should probably also use a website for hosting a remote repository (github, bitbucket)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MUST ensure that your repository is PRIVATE</a:t>
            </a:r>
          </a:p>
          <a:p>
            <a:pPr lvl="0" marL="457199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git push: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Pushes the local repository to a remote repository</a:t>
            </a:r>
          </a:p>
          <a:p>
            <a:pPr lvl="0" marL="457199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git pull: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Pushes the local repository to a remote repository</a:t>
            </a:r>
          </a:p>
          <a:p>
            <a:pPr lvl="0" marL="457199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git clone: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Clone a repository into a new directory 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git clone &lt;online-repo-name&gt;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Other Git stuff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164987" y="969790"/>
            <a:ext cx="3896028" cy="3729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199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Git is complicated; be careful</a:t>
            </a:r>
            <a:endParaRPr sz="2200"/>
          </a:p>
          <a:p>
            <a:pPr lvl="0" marL="457199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Run into a problem, look it up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StackOverflow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Github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http://git-scm.com/docs/</a:t>
            </a:r>
            <a:r>
              <a:t> 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man pages</a:t>
            </a:r>
          </a:p>
          <a:p>
            <a:pPr lvl="0" marL="457199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Some online tutorials: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http://pcottle.github.io/learnGitBranching/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https://try.github.io/</a:t>
            </a:r>
          </a:p>
        </p:txBody>
      </p:sp>
      <p:pic>
        <p:nvPicPr>
          <p:cNvPr id="179" name="image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18205" y="1053416"/>
            <a:ext cx="4867509" cy="2771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Debugging</a:t>
            </a:r>
          </a:p>
        </p:txBody>
      </p:sp>
      <p:sp>
        <p:nvSpPr>
          <p:cNvPr id="182" name="Shape 182"/>
          <p:cNvSpPr/>
          <p:nvPr/>
        </p:nvSpPr>
        <p:spPr>
          <a:xfrm>
            <a:off x="-29103" y="3230754"/>
            <a:ext cx="9144001" cy="52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GDB, Valgrind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GDB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396874" y="1021554"/>
            <a:ext cx="440505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199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No longer stepping through assembly! 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Use the step/next commands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break on line numbers, functions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Use list to display code at line-numbers and functions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Use print with variables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</a:p>
          <a:p>
            <a:pPr lvl="0" marL="457199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 gdbtui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Nice display for viewing source/executing commands</a:t>
            </a:r>
          </a:p>
        </p:txBody>
      </p:sp>
      <p:pic>
        <p:nvPicPr>
          <p:cNvPr id="18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0473" y="959906"/>
            <a:ext cx="2658141" cy="3620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Valgrind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xfrm>
            <a:off x="396874" y="1021554"/>
            <a:ext cx="4844835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64236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Find memory errors, detect memory leaks</a:t>
            </a:r>
            <a:endParaRPr sz="1900"/>
          </a:p>
          <a:p>
            <a:pPr lvl="0" marL="364236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Common errors: </a:t>
            </a:r>
            <a:endParaRPr sz="1900"/>
          </a:p>
          <a:p>
            <a:pPr lvl="1" marL="759968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Illegal read/write errors</a:t>
            </a:r>
            <a:endParaRPr sz="1500"/>
          </a:p>
          <a:p>
            <a:pPr lvl="1" marL="759968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Use of uninitialized values</a:t>
            </a:r>
            <a:endParaRPr sz="1500"/>
          </a:p>
          <a:p>
            <a:pPr lvl="1" marL="759968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Illegal frees</a:t>
            </a:r>
            <a:endParaRPr sz="1500"/>
          </a:p>
          <a:p>
            <a:pPr lvl="1" marL="759968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Overlapping source/destination addresses</a:t>
            </a:r>
            <a:endParaRPr sz="1500"/>
          </a:p>
          <a:p>
            <a:pPr lvl="0" marL="364236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Typical solutions</a:t>
            </a:r>
            <a:endParaRPr sz="1900"/>
          </a:p>
          <a:p>
            <a:pPr lvl="1" marL="759968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Did you allocate enough memory?  </a:t>
            </a:r>
            <a:endParaRPr sz="1500"/>
          </a:p>
          <a:p>
            <a:pPr lvl="1" marL="759968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Did you accidentally free stack variables/something twice?</a:t>
            </a:r>
            <a:endParaRPr sz="1500"/>
          </a:p>
          <a:p>
            <a:pPr lvl="1" marL="759968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Did you initialize all your variables?</a:t>
            </a:r>
            <a:endParaRPr sz="1500"/>
          </a:p>
          <a:p>
            <a:pPr lvl="1" marL="759968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Did use something that you just free’d?  </a:t>
            </a:r>
            <a:endParaRPr sz="1500"/>
          </a:p>
          <a:p>
            <a:pPr lvl="0" marL="364236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--leak-check=full</a:t>
            </a:r>
            <a:endParaRPr sz="1900"/>
          </a:p>
          <a:p>
            <a:pPr lvl="1" marL="759968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Memcheck gives details for each definitely/possibly lost memory block (where it was allocated</a:t>
            </a:r>
          </a:p>
        </p:txBody>
      </p:sp>
      <p:pic>
        <p:nvPicPr>
          <p:cNvPr id="190" name="pasted-image.png"/>
          <p:cNvPicPr/>
          <p:nvPr/>
        </p:nvPicPr>
        <p:blipFill>
          <a:blip r:embed="rId2">
            <a:extLst/>
          </a:blip>
          <a:srcRect l="0" t="0" r="19427" b="0"/>
          <a:stretch>
            <a:fillRect/>
          </a:stretch>
        </p:blipFill>
        <p:spPr>
          <a:xfrm>
            <a:off x="5340810" y="852712"/>
            <a:ext cx="3534649" cy="372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Compilation</a:t>
            </a:r>
          </a:p>
        </p:txBody>
      </p:sp>
      <p:sp>
        <p:nvSpPr>
          <p:cNvPr id="193" name="Shape 193"/>
          <p:cNvSpPr/>
          <p:nvPr/>
        </p:nvSpPr>
        <p:spPr>
          <a:xfrm>
            <a:off x="-29103" y="3230754"/>
            <a:ext cx="9144001" cy="52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GCC, Make Files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GCC 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67853" indent="-335138" defTabSz="86868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0"/>
              <a:t>Used to compile C/C++ projects </a:t>
            </a:r>
            <a:endParaRPr sz="2000"/>
          </a:p>
          <a:p>
            <a:pPr lvl="1" marL="852593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/>
              <a:t>List the files that will be compiled to form an executable</a:t>
            </a:r>
            <a:endParaRPr sz="1700"/>
          </a:p>
          <a:p>
            <a:pPr lvl="1" marL="852593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/>
              <a:t>Specify options via flags</a:t>
            </a:r>
            <a:endParaRPr sz="1700"/>
          </a:p>
          <a:p>
            <a:pPr lvl="0" marL="467853" indent="-335138" defTabSz="86868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0"/>
              <a:t>Important Flags: </a:t>
            </a:r>
            <a:endParaRPr sz="2000"/>
          </a:p>
          <a:p>
            <a:pPr lvl="1" marL="852593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/>
              <a:t>-g: produce debug information (</a:t>
            </a:r>
            <a:r>
              <a:rPr sz="1700">
                <a:latin typeface="Arial Bold"/>
                <a:ea typeface="Arial Bold"/>
                <a:cs typeface="Arial Bold"/>
                <a:sym typeface="Arial Bold"/>
              </a:rPr>
              <a:t>important</a:t>
            </a:r>
            <a:r>
              <a:rPr sz="1700"/>
              <a:t>; used by GDB/valgrind)</a:t>
            </a:r>
            <a:endParaRPr sz="1700"/>
          </a:p>
          <a:p>
            <a:pPr lvl="1" marL="852593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/>
              <a:t>-Werror: treat all warnings as errors (this is our </a:t>
            </a:r>
            <a:r>
              <a:rPr sz="1700">
                <a:latin typeface="Arial Bold"/>
                <a:ea typeface="Arial Bold"/>
                <a:cs typeface="Arial Bold"/>
                <a:sym typeface="Arial Bold"/>
              </a:rPr>
              <a:t>default</a:t>
            </a:r>
            <a:r>
              <a:rPr sz="1700"/>
              <a:t>)</a:t>
            </a:r>
            <a:endParaRPr sz="1700"/>
          </a:p>
          <a:p>
            <a:pPr lvl="1" marL="852593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/>
              <a:t>-Wall/-Wextra: enable all construction warnings</a:t>
            </a:r>
            <a:endParaRPr sz="1700"/>
          </a:p>
          <a:p>
            <a:pPr lvl="1" marL="852593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/>
              <a:t>-pedantic: indicate all mandatory diagnostics listed in C-standard</a:t>
            </a:r>
            <a:endParaRPr sz="1700"/>
          </a:p>
          <a:p>
            <a:pPr lvl="1" marL="852593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/>
              <a:t>-O1/-O2: optimization levels</a:t>
            </a:r>
            <a:endParaRPr sz="1700"/>
          </a:p>
          <a:p>
            <a:pPr lvl="1" marL="852593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/>
              <a:t>-o &lt;filename&gt;: name output binary file ‘filename’</a:t>
            </a:r>
            <a:endParaRPr sz="1700"/>
          </a:p>
          <a:p>
            <a:pPr lvl="1" marL="868680" indent="-289558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sz="1700"/>
          </a:p>
          <a:p>
            <a:pPr lvl="0" marL="467853" indent="-335138" defTabSz="86868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0"/>
              <a:t>Example: </a:t>
            </a:r>
            <a:endParaRPr sz="2000"/>
          </a:p>
          <a:p>
            <a:pPr lvl="1" marL="852593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/>
              <a:t>gcc -g -Werror -Wall -Wextra -pedantic foo.c bar.c -o baz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 Basics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The </a:t>
            </a:r>
            <a:r>
              <a:rPr i="1" sz="2200"/>
              <a:t>minimum </a:t>
            </a:r>
            <a:r>
              <a:rPr sz="2200"/>
              <a:t>you must know to do well in this class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You have seen these concepts before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Make sure you remember them.  </a:t>
            </a:r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Summary: 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Pointers/Arrays/Structs/Casting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Memory Management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Function pointers/Generic Types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Strings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GrabBag (Macros, typedefs, header guards/files, etc)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Make Files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396874" y="1021554"/>
            <a:ext cx="3993840" cy="336502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Command-line compilation becomes inefficient when compiling many files together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Solution: use make-files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Single operation to compile files together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Only recompiles updated files</a:t>
            </a:r>
          </a:p>
        </p:txBody>
      </p:sp>
      <p:sp>
        <p:nvSpPr>
          <p:cNvPr id="200" name="Shape 200"/>
          <p:cNvSpPr/>
          <p:nvPr/>
        </p:nvSpPr>
        <p:spPr>
          <a:xfrm>
            <a:off x="4389930" y="1053416"/>
            <a:ext cx="4673435" cy="288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# Makefile for the malloc lab driver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#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CC = gcc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CFLAGS = -Wall -Wextra -Werror -O2 -g -DDRIVER -std=gnu99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OBJS = mdriver.o mm.o memlib.o fsecs.o fcyc.o clock.o ftimer.o 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all: mdriver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mdriver: $(OBJS)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	$(CC) $(CFLAGS) -o mdriver $(OBJS)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mdriver.o: mdriver.c fsecs.h fcyc.h clock.h memlib.h config.h mm.h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memlib.o: memlib.c memlib.h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mm.o: mm.c mm.h memlib.h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fsecs.o: fsecs.c fsecs.h config.h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fcyc.o: fcyc.c fcyc.h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ftimer.o: ftimer.c ftimer.h config.h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clock.o: clock.c clock.h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clean:</a:t>
            </a: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	rm -f *~ *.o mdriver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Make File Rules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396873" y="1021554"/>
            <a:ext cx="4841116" cy="376451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27354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Comments start with a ‘#’, Commands start with a TAB.</a:t>
            </a:r>
            <a:endParaRPr sz="1900"/>
          </a:p>
          <a:p>
            <a:pPr lvl="0" marL="427354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Common Make File Format: </a:t>
            </a:r>
            <a:endParaRPr sz="1900"/>
          </a:p>
          <a:p>
            <a:pPr lvl="1" marL="690880" indent="-142240" defTabSz="82295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200"/>
              <a:t>target: source(s) </a:t>
            </a:r>
            <a:br>
              <a:rPr sz="1200"/>
            </a:br>
            <a:r>
              <a:rPr sz="1200"/>
              <a:t>TAB: command</a:t>
            </a:r>
            <a:br>
              <a:rPr sz="1200"/>
            </a:br>
            <a:r>
              <a:rPr sz="1200"/>
              <a:t>TAB: command</a:t>
            </a:r>
            <a:endParaRPr sz="1600"/>
          </a:p>
          <a:p>
            <a:pPr lvl="0" marL="427354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Macros: similar to C-macros, find and replace:</a:t>
            </a:r>
            <a:endParaRPr sz="1900"/>
          </a:p>
          <a:p>
            <a:pPr lvl="1" marL="690880" indent="-142240" defTabSz="82295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200"/>
              <a:t>CC    = gcc </a:t>
            </a:r>
            <a:br>
              <a:rPr sz="1200"/>
            </a:br>
            <a:r>
              <a:rPr sz="1200"/>
              <a:t>CCOPT = -g -DDEBUG -DPRINT </a:t>
            </a:r>
            <a:br>
              <a:rPr sz="1200"/>
            </a:br>
            <a:r>
              <a:rPr sz="1200"/>
              <a:t>foo.o: foo.c foo.h</a:t>
            </a:r>
            <a:br>
              <a:rPr sz="1200"/>
            </a:br>
            <a:r>
              <a:rPr sz="1200"/>
              <a:t>       $(CC) $(CCOPT) -c foo.c</a:t>
            </a:r>
            <a:endParaRPr sz="1200"/>
          </a:p>
          <a:p>
            <a:pPr lvl="0" marL="427354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See </a:t>
            </a:r>
            <a:r>
              <a:rPr sz="1900">
                <a:hlinkClick r:id="rId2" invalidUrl="" action="" tgtFrame="" tooltip="" history="1" highlightClick="0" endSnd="0"/>
              </a:rPr>
              <a:t>http://www.andrew.cmu.edu/course/15-123-kesden/index/lecture_index.html</a:t>
            </a:r>
            <a:r>
              <a:rPr sz="1900"/>
              <a:t> for more details</a:t>
            </a:r>
          </a:p>
        </p:txBody>
      </p:sp>
      <p:pic>
        <p:nvPicPr>
          <p:cNvPr id="204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6748" y="1523198"/>
            <a:ext cx="3284842" cy="1765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Demo Time!</a:t>
            </a:r>
          </a:p>
        </p:txBody>
      </p:sp>
      <p:sp>
        <p:nvSpPr>
          <p:cNvPr id="207" name="Shape 207"/>
          <p:cNvSpPr/>
          <p:nvPr/>
        </p:nvSpPr>
        <p:spPr>
          <a:xfrm>
            <a:off x="-29103" y="3230754"/>
            <a:ext cx="9144001" cy="52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Putting it all together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-1" y="1484673"/>
            <a:ext cx="9144001" cy="8180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Questions?</a:t>
            </a:r>
          </a:p>
        </p:txBody>
      </p:sp>
      <p:pic>
        <p:nvPicPr>
          <p:cNvPr id="210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014" y="2573945"/>
            <a:ext cx="8069972" cy="2182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Pointers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396874" y="983454"/>
            <a:ext cx="7896301" cy="24868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1720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/>
              <a:t>Stores address of a value in memory</a:t>
            </a:r>
            <a:endParaRPr sz="2156"/>
          </a:p>
          <a:p>
            <a:pPr lvl="1" marL="89611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64"/>
              <a:t>eg </a:t>
            </a:r>
            <a:r>
              <a:rPr sz="1764">
                <a:latin typeface="Courier New"/>
                <a:ea typeface="Courier New"/>
                <a:cs typeface="Courier New"/>
                <a:sym typeface="Courier New"/>
              </a:rPr>
              <a:t>int*, char*, int**</a:t>
            </a:r>
            <a:r>
              <a:rPr sz="1764"/>
              <a:t>, etc</a:t>
            </a:r>
            <a:endParaRPr sz="1764"/>
          </a:p>
          <a:p>
            <a:pPr lvl="1" marL="89611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64"/>
              <a:t>Access the value by dereferencing (</a:t>
            </a:r>
            <a:r>
              <a:rPr sz="1764">
                <a:latin typeface="Courier New"/>
                <a:ea typeface="Courier New"/>
                <a:cs typeface="Courier New"/>
                <a:sym typeface="Courier New"/>
              </a:rPr>
              <a:t>*a</a:t>
            </a:r>
            <a:r>
              <a:rPr sz="1764"/>
              <a:t>); can be used to read value or write value to given address</a:t>
            </a:r>
            <a:endParaRPr sz="1764"/>
          </a:p>
          <a:p>
            <a:pPr lvl="1" marL="89611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64"/>
              <a:t>Can’t dereference </a:t>
            </a:r>
            <a:r>
              <a:rPr sz="1764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764"/>
          </a:p>
          <a:p>
            <a:pPr lvl="0" marL="51720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/>
              <a:t>Pointer to type </a:t>
            </a:r>
            <a:r>
              <a:rPr sz="2156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156"/>
              <a:t> references a block of </a:t>
            </a:r>
            <a:r>
              <a:rPr sz="2156">
                <a:latin typeface="Courier New"/>
                <a:ea typeface="Courier New"/>
                <a:cs typeface="Courier New"/>
                <a:sym typeface="Courier New"/>
              </a:rPr>
              <a:t>sizeof(a)</a:t>
            </a:r>
            <a:r>
              <a:rPr sz="2156"/>
              <a:t> bytes</a:t>
            </a:r>
            <a:endParaRPr sz="2156"/>
          </a:p>
          <a:p>
            <a:pPr lvl="0" marL="51720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/>
              <a:t>Get the address of a value in memory with the ‘</a:t>
            </a:r>
            <a:r>
              <a:rPr sz="2156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sz="2156"/>
              <a:t>’ operator</a:t>
            </a:r>
            <a:endParaRPr sz="2156"/>
          </a:p>
          <a:p>
            <a:pPr lvl="0" marL="51720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/>
              <a:t>Can alias pointers to same address </a:t>
            </a:r>
          </a:p>
        </p:txBody>
      </p:sp>
      <p:sp>
        <p:nvSpPr>
          <p:cNvPr id="64" name="Shape 64"/>
          <p:cNvSpPr/>
          <p:nvPr/>
        </p:nvSpPr>
        <p:spPr>
          <a:xfrm>
            <a:off x="-4878" y="4361100"/>
            <a:ext cx="9153756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400"/>
            </a:lvl1pPr>
          </a:lstStyle>
          <a:p>
            <a:pPr lvl="0">
              <a:defRPr b="0" sz="1800"/>
            </a:pPr>
            <a:r>
              <a:rPr b="1" sz="2400"/>
              <a:t>Demo Time!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Call by Value vs Call by Reference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396874" y="983454"/>
            <a:ext cx="7896301" cy="26230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85535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u="sng"/>
              <a:t>Call-by-value</a:t>
            </a:r>
            <a:r>
              <a:rPr sz="2024"/>
              <a:t>: Changes made to arguments passed to a function </a:t>
            </a:r>
            <a:r>
              <a:rPr i="1" sz="2024"/>
              <a:t>aren’t </a:t>
            </a:r>
            <a:r>
              <a:rPr sz="2024"/>
              <a:t>reflected in the calling function</a:t>
            </a:r>
            <a:endParaRPr sz="2024"/>
          </a:p>
          <a:p>
            <a:pPr lvl="0" marL="485535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u="sng"/>
              <a:t>Call-by-reference</a:t>
            </a:r>
            <a:r>
              <a:rPr sz="2024"/>
              <a:t>: Changes made to arguments passed to a function </a:t>
            </a:r>
            <a:r>
              <a:rPr i="1" sz="2024"/>
              <a:t>are</a:t>
            </a:r>
            <a:r>
              <a:rPr sz="2024"/>
              <a:t> reflected in the calling function</a:t>
            </a:r>
            <a:endParaRPr sz="2024"/>
          </a:p>
          <a:p>
            <a:pPr lvl="0" marL="485535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/>
              <a:t>C is a </a:t>
            </a:r>
            <a:r>
              <a:rPr i="1" sz="2024"/>
              <a:t>call-by-value </a:t>
            </a:r>
            <a:r>
              <a:rPr sz="2024"/>
              <a:t>language</a:t>
            </a:r>
            <a:endParaRPr sz="2024"/>
          </a:p>
          <a:p>
            <a:pPr lvl="0" marL="485535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/>
              <a:t>To reflect changes to arguments outside the function, use pointers </a:t>
            </a:r>
            <a:endParaRPr sz="2024"/>
          </a:p>
          <a:p>
            <a:pPr lvl="1" marL="841247" indent="-280415" defTabSz="841247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56"/>
              <a:t>Do </a:t>
            </a:r>
            <a:r>
              <a:rPr i="1" sz="1656"/>
              <a:t>not </a:t>
            </a:r>
            <a:r>
              <a:rPr sz="1656"/>
              <a:t>assign the pointer to a different value (that won’t be reflected!)</a:t>
            </a:r>
            <a:endParaRPr sz="1656"/>
          </a:p>
          <a:p>
            <a:pPr lvl="1" marL="841247" indent="-280415" defTabSz="841247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56"/>
              <a:t>Instead, </a:t>
            </a:r>
            <a:r>
              <a:rPr i="1" sz="1656"/>
              <a:t>dereference the pointer</a:t>
            </a:r>
            <a:r>
              <a:rPr sz="1656"/>
              <a:t> and assign a value to that address</a:t>
            </a:r>
          </a:p>
        </p:txBody>
      </p:sp>
      <p:sp>
        <p:nvSpPr>
          <p:cNvPr id="68" name="Shape 68"/>
          <p:cNvSpPr/>
          <p:nvPr/>
        </p:nvSpPr>
        <p:spPr>
          <a:xfrm>
            <a:off x="529155" y="3691661"/>
            <a:ext cx="4150228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void swap(int* a, int* b) {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int temp = *a;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*a = *b;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*b = temp;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9" name="Shape 69"/>
          <p:cNvSpPr/>
          <p:nvPr/>
        </p:nvSpPr>
        <p:spPr>
          <a:xfrm>
            <a:off x="4673759" y="3691661"/>
            <a:ext cx="4150227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x = 42;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y = 54;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swap(&amp;x, &amp;y);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printf(“%d\n”, x); // 54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printf(“%d\n”, y); // 42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Pointer Arithmetic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Can add/subtract from an address to get a new address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Only perform when absolutely necessary (ie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t>)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Result depends on the pointer type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</a:p>
          <a:p>
            <a:pPr lvl="0" marL="45720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2200"/>
              <a:t>, where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200"/>
              <a:t> is a pointer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= 0x100</a:t>
            </a:r>
            <a:r>
              <a:rPr sz="2200"/>
              <a:t>,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200"/>
              <a:t> is an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200">
                <a:latin typeface="American Typewriter"/>
                <a:ea typeface="American Typewriter"/>
                <a:cs typeface="American Typewriter"/>
                <a:sym typeface="American Typewriter"/>
              </a:rPr>
              <a:t> (</a:t>
            </a:r>
            <a:r>
              <a:rPr i="1" sz="2200"/>
              <a:t>x86-64</a:t>
            </a:r>
            <a:r>
              <a:t>)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int* A</a:t>
            </a:r>
            <a:r>
              <a:rPr sz="1600"/>
              <a:t>: 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A+i = 0x100 + sizeof(int) * i = 0x100 + 4 * i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char* A</a:t>
            </a:r>
            <a:r>
              <a:rPr sz="1600"/>
              <a:t>: 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A+i = 0x100 + sizeof(char) * i = 0x100 + i</a:t>
            </a:r>
            <a:endParaRPr sz="16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int** A</a:t>
            </a:r>
            <a:r>
              <a:rPr sz="1600"/>
              <a:t>: 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A + i = 0x100 + sizeof(int*) * i = 0x100 + 8 * i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Rule of thumb: cast pointer explicitly to avoid confusion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/>
              <a:t>Prefer 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(char*)(A) + i</a:t>
            </a:r>
            <a:r>
              <a:rPr sz="1600"/>
              <a:t> vs 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A + i</a:t>
            </a:r>
            <a:r>
              <a:rPr sz="1600"/>
              <a:t>, even if 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char* 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/>
              <a:t>Absolutely do this in macros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600"/>
              <a:t>ie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malloc)</a:t>
            </a:r>
          </a:p>
        </p:txBody>
      </p:sp>
      <p:sp>
        <p:nvSpPr>
          <p:cNvPr id="73" name="Shape 73"/>
          <p:cNvSpPr/>
          <p:nvPr/>
        </p:nvSpPr>
        <p:spPr>
          <a:xfrm>
            <a:off x="-4878" y="4361100"/>
            <a:ext cx="9153756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400"/>
            </a:lvl1pPr>
          </a:lstStyle>
          <a:p>
            <a:pPr lvl="0">
              <a:defRPr b="0" sz="1800"/>
            </a:pPr>
            <a:r>
              <a:rPr b="1" sz="2400"/>
              <a:t>Demo Time!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Structs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396874" y="1021554"/>
            <a:ext cx="7896301" cy="237182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Group of variables placed under one name in a block of memory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Can embed structs, arrays in other structs</a:t>
            </a:r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Given a struct </a:t>
            </a:r>
            <a:r>
              <a:rPr i="1" sz="2200"/>
              <a:t>instance</a:t>
            </a:r>
            <a:r>
              <a:rPr sz="2200"/>
              <a:t>, access the fields using the ‘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2200"/>
              <a:t>’ operator</a:t>
            </a:r>
            <a:endParaRPr sz="2200"/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Given a struct </a:t>
            </a:r>
            <a:r>
              <a:rPr i="1" sz="2200"/>
              <a:t>pointer</a:t>
            </a:r>
            <a:r>
              <a:rPr sz="2200"/>
              <a:t>, access the fields using the ‘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2200"/>
              <a:t>’ operator</a:t>
            </a:r>
          </a:p>
        </p:txBody>
      </p:sp>
      <p:sp>
        <p:nvSpPr>
          <p:cNvPr id="77" name="Shape 77"/>
          <p:cNvSpPr/>
          <p:nvPr/>
        </p:nvSpPr>
        <p:spPr>
          <a:xfrm>
            <a:off x="525140" y="3516672"/>
            <a:ext cx="1846081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struct foo_s {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int a;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char b;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</p:txBody>
      </p:sp>
      <p:sp>
        <p:nvSpPr>
          <p:cNvPr id="78" name="Shape 78"/>
          <p:cNvSpPr/>
          <p:nvPr/>
        </p:nvSpPr>
        <p:spPr>
          <a:xfrm>
            <a:off x="2584782" y="3516672"/>
            <a:ext cx="3136569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struct bar_s {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char ar[10];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foo_s baz;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</p:txBody>
      </p:sp>
      <p:sp>
        <p:nvSpPr>
          <p:cNvPr id="79" name="Shape 79"/>
          <p:cNvSpPr/>
          <p:nvPr/>
        </p:nvSpPr>
        <p:spPr>
          <a:xfrm>
            <a:off x="4782511" y="3516672"/>
            <a:ext cx="4150227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bar_s biz; // bar_s instance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biz.ar[0] = ‘a’;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biz.baz.a = 42;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bar_s* boz = &amp;biz; // bar_s ptr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boz-&gt;baz.b = ‘b’;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Arrays/Strings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Arrays: fixed-size collection of elements of the same type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Can allocate on the stack or on the heap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int A[10]; // A is array of 10 int’s on the stack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int* A = calloc(10, sizeof(int)); // A is array of 10 int’s on the heap</a:t>
            </a:r>
            <a:br>
              <a:rPr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527755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Strings: Null-character (‘\0’) terminated character arrays</a:t>
            </a:r>
            <a:endParaRPr sz="2200"/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Null-character tells us where the string ends</a:t>
            </a:r>
          </a:p>
          <a:p>
            <a:pPr lvl="1" marL="914400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All standard C library functions on strings assume null-termination.  </a:t>
            </a:r>
          </a:p>
        </p:txBody>
      </p:sp>
      <p:sp>
        <p:nvSpPr>
          <p:cNvPr id="83" name="Shape 83"/>
          <p:cNvSpPr/>
          <p:nvPr/>
        </p:nvSpPr>
        <p:spPr>
          <a:xfrm>
            <a:off x="-4878" y="4361100"/>
            <a:ext cx="9153756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400"/>
            </a:lvl1pPr>
          </a:lstStyle>
          <a:p>
            <a:pPr lvl="0">
              <a:defRPr b="0" sz="1800"/>
            </a:pPr>
            <a:r>
              <a:rPr b="1" sz="2400"/>
              <a:t>Puzzle Time!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