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7" r:id="rId6"/>
    <p:sldId id="268" r:id="rId7"/>
    <p:sldId id="272" r:id="rId8"/>
    <p:sldId id="273" r:id="rId9"/>
    <p:sldId id="27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D4076-EE77-4882-AA8B-2D136D95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EC382-6DEF-472C-9131-E6D39599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9C900-AA5B-4971-9806-2B481560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BCF31-E420-437F-8520-5F53FE6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7BFB-6436-4FAC-BCAD-FB9FAD39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3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0A003-AAB5-4108-A591-1A2ECA20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425EF-9D9F-46A4-9512-8DFD1C50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18DC4-9A26-4780-B6FB-1E289CB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748AA-6B63-4A61-AD1D-EE088D3B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4395B-62E0-4D68-A458-9F8000C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A1BFA5-D426-4807-B4DC-7B5AF957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23A1C-DB5D-43B9-8DDF-F1B22AA1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33ABF-8580-42DB-B6CD-6BAB7FE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329B1-D90F-47C1-B52C-7C86883D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26D47-237F-4335-9AA2-DE9B40B3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34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2C3D-5B9C-408E-B6DA-DCED9B8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BE589-02CF-4635-8BAB-784494C2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65CA5-9E8F-4040-B3A5-2340415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81978-6E96-4060-8C18-7DC6ECFC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0507D-DDB4-487C-BE2B-9B1146A2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8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31707-38FE-4706-83BE-C49BC62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1B181-322C-44DA-856D-427506C2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E3631-8272-4DA2-9AD0-FE6D7235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D08D1-1987-474F-80E5-BB6ACD7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EF7E5-5C70-40AC-A4A9-042F5F3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6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C376C-D128-4F61-95F0-4F44A0E8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47933-093B-41A9-8087-0B527CDA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EB062F-D2B4-4F14-957E-5EA8D5A3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E5E1D-03F2-435E-A0C4-2CE72628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B7417-DE11-486E-9517-11CF4D96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722DE-4C23-4879-883F-49EB10EC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5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DD46-8477-406E-B685-163D984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B4011-A6C6-4E9F-B0B3-8D571364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B92A5-B9E1-4511-AF6F-62503349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4C92FD-4641-4326-8252-ECC23FE2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C26382-5C31-4BDC-B243-D94EC80D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E56B5C-4952-4D36-97DA-A623A8E0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86E817-C339-4FBA-9FAC-CB404C16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099D16-6996-4E21-A2A3-40E843DE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7D7A5-0EB8-4D36-9048-C125BCDB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3EB44B-A178-4D99-9E79-86EDD37B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0A5CAA-376D-4CC3-95AE-9AC624D6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E6E517-1254-4FF4-8511-A680A583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3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09AD77-EFA2-44D1-9F1E-624B77EB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D8FB0D-77E3-47B4-A61B-950B8125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7CBC5-E097-44BB-AE97-009DF898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6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BC7F-B8E9-4553-80E8-34979A5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C6EDF-2B21-4279-A143-3D88D75D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BBAE8E-D8E3-4502-94FC-DF57BB268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607C7-9A48-43D5-955A-402B0BB8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B2600-492F-40C8-9354-1FD7E4D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572E91-C478-48B7-BD03-EDF4546A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5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172CD-FE0D-4A1C-BCAC-C4059E8B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C97C0-6D0E-46A3-8696-548D1CE83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5F155-BE0D-4056-8BC4-D0F041D5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5000E-3401-4F36-892E-0314F811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3BDC2-AAE8-466F-B10B-0899125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C6F1B8-0DF5-4134-B755-798EBE01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8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A61CFB-2A0F-45F6-A8DB-4D98493C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D2843-FF2C-4721-B428-B0E93FDC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E9CFD-9C3F-4906-BFF8-C31960128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80B3-AA2A-481F-AB7F-BA77883C574C}" type="datetimeFigureOut">
              <a:rPr lang="es-CO" smtClean="0"/>
              <a:t>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2EC10-FC59-4B59-A9AF-4621AB42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212EA-52F9-4BE2-9167-10E48C63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4542-2F46-4248-A218-EDE5054E5E3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A76A-8702-4420-846A-82C29181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192"/>
            <a:ext cx="9144000" cy="1033008"/>
          </a:xfrm>
        </p:spPr>
        <p:txBody>
          <a:bodyPr/>
          <a:lstStyle/>
          <a:p>
            <a:r>
              <a:rPr lang="es-MX" dirty="0"/>
              <a:t>Precio de Diamantes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0D094E-2F94-43DD-85DF-05EC200A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859221"/>
          </a:xfrm>
        </p:spPr>
        <p:txBody>
          <a:bodyPr>
            <a:normAutofit/>
          </a:bodyPr>
          <a:lstStyle/>
          <a:p>
            <a:r>
              <a:rPr lang="es-MX" dirty="0"/>
              <a:t>El conjunto de datos utilizados fue extraído de </a:t>
            </a:r>
            <a:r>
              <a:rPr lang="es-MX" dirty="0">
                <a:hlinkClick r:id="rId2"/>
              </a:rPr>
              <a:t>www.kaggle.com</a:t>
            </a:r>
            <a:r>
              <a:rPr lang="es-MX" dirty="0"/>
              <a:t> la información que contiene el </a:t>
            </a:r>
            <a:r>
              <a:rPr lang="es-MX" dirty="0" err="1"/>
              <a:t>dataset</a:t>
            </a:r>
            <a:r>
              <a:rPr lang="es-MX" dirty="0"/>
              <a:t> es de los siguientes datos: </a:t>
            </a:r>
          </a:p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237149B-AE4E-40ED-A38D-30A370B51A94}"/>
              </a:ext>
            </a:extLst>
          </p:cNvPr>
          <p:cNvSpPr txBox="1">
            <a:spLocks/>
          </p:cNvSpPr>
          <p:nvPr/>
        </p:nvSpPr>
        <p:spPr>
          <a:xfrm>
            <a:off x="2007477" y="2633208"/>
            <a:ext cx="3195144" cy="287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Unnamed</a:t>
            </a:r>
            <a:r>
              <a:rPr lang="es-CO" dirty="0">
                <a:latin typeface="Inter"/>
              </a:rPr>
              <a:t>: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Carat</a:t>
            </a:r>
            <a:r>
              <a:rPr lang="es-CO" dirty="0">
                <a:latin typeface="Inter"/>
              </a:rPr>
              <a:t> (kilates)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Cut</a:t>
            </a:r>
            <a:r>
              <a:rPr lang="es-CO" dirty="0">
                <a:latin typeface="Inter"/>
              </a:rPr>
              <a:t> (corte)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Color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 err="1">
                <a:latin typeface="Inter"/>
              </a:rPr>
              <a:t>Clarity</a:t>
            </a:r>
            <a:r>
              <a:rPr lang="es-CO" dirty="0">
                <a:latin typeface="Inter"/>
              </a:rPr>
              <a:t> (claridad)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Depth (profundidad) </a:t>
            </a: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3794D3-FC43-4D43-A3E0-B4A911AA2946}"/>
              </a:ext>
            </a:extLst>
          </p:cNvPr>
          <p:cNvSpPr txBox="1">
            <a:spLocks/>
          </p:cNvSpPr>
          <p:nvPr/>
        </p:nvSpPr>
        <p:spPr>
          <a:xfrm>
            <a:off x="5391808" y="2633208"/>
            <a:ext cx="6211613" cy="3073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Table (tabla)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Price (precio)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X (corte)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dirty="0">
                <a:latin typeface="Inter"/>
              </a:rPr>
              <a:t>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>
                <a:latin typeface="Inter"/>
              </a:rPr>
              <a:t>X, Y, Z son las medidas del diamante en sus tres dimensiones en cm </a:t>
            </a:r>
            <a:endParaRPr lang="es-MX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24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983B1A8-6E5F-4B88-9DDD-160F429F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61" y="5404767"/>
            <a:ext cx="1694440" cy="101980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3F5BE91-2900-4244-8F20-E8FBB99F5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68"/>
          <a:stretch/>
        </p:blipFill>
        <p:spPr>
          <a:xfrm>
            <a:off x="1349385" y="1362886"/>
            <a:ext cx="9493229" cy="253590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7CBD527-DDCF-4E07-8A09-DE1B1DB5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192"/>
            <a:ext cx="9144000" cy="785619"/>
          </a:xfrm>
        </p:spPr>
        <p:txBody>
          <a:bodyPr>
            <a:normAutofit fontScale="90000"/>
          </a:bodyPr>
          <a:lstStyle/>
          <a:p>
            <a:r>
              <a:rPr lang="es-MX" dirty="0"/>
              <a:t>Información de los diamantes</a:t>
            </a:r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368D06-16BE-4297-9437-D2C948AB2562}"/>
              </a:ext>
            </a:extLst>
          </p:cNvPr>
          <p:cNvSpPr txBox="1">
            <a:spLocks/>
          </p:cNvSpPr>
          <p:nvPr/>
        </p:nvSpPr>
        <p:spPr>
          <a:xfrm>
            <a:off x="707720" y="4603096"/>
            <a:ext cx="7515617" cy="70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/>
              <a:t>Tamaño del set de datos</a:t>
            </a:r>
            <a:endParaRPr lang="es-CO" sz="5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518044-F982-412E-9572-930F180E6936}"/>
              </a:ext>
            </a:extLst>
          </p:cNvPr>
          <p:cNvSpPr/>
          <p:nvPr/>
        </p:nvSpPr>
        <p:spPr>
          <a:xfrm>
            <a:off x="7828767" y="1362886"/>
            <a:ext cx="789140" cy="2294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14BF8CB-5E96-44D5-814B-904799810EBD}"/>
              </a:ext>
            </a:extLst>
          </p:cNvPr>
          <p:cNvCxnSpPr>
            <a:endCxn id="2" idx="2"/>
          </p:cNvCxnSpPr>
          <p:nvPr/>
        </p:nvCxnSpPr>
        <p:spPr>
          <a:xfrm flipH="1" flipV="1">
            <a:off x="8223337" y="3657600"/>
            <a:ext cx="0" cy="400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2D3EF83-2E3C-4E3D-8768-91E2FEF2AA57}"/>
              </a:ext>
            </a:extLst>
          </p:cNvPr>
          <p:cNvSpPr/>
          <p:nvPr/>
        </p:nvSpPr>
        <p:spPr>
          <a:xfrm>
            <a:off x="7427934" y="4058433"/>
            <a:ext cx="1816274" cy="487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Target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4000" y="629825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Precio Promedio Diamantes vs Corte </a:t>
            </a:r>
            <a:endParaRPr lang="es-CO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65B743-090E-455C-992D-C90975AC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01" y="1834802"/>
            <a:ext cx="7144011" cy="47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10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Visualización y análisis de Datos </a:t>
            </a:r>
            <a:endParaRPr lang="es-C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63EDF2-7363-456F-AED1-AFE25B3F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3" y="1766169"/>
            <a:ext cx="6815453" cy="464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84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Mapa de Correlación </a:t>
            </a:r>
            <a:endParaRPr lang="es-C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216004-5C3D-45BB-BD93-C2329277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62" y="1515649"/>
            <a:ext cx="6019474" cy="44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522A7E2-F7C6-44F5-AA9E-25B3C2D3B83E}"/>
              </a:ext>
            </a:extLst>
          </p:cNvPr>
          <p:cNvSpPr/>
          <p:nvPr/>
        </p:nvSpPr>
        <p:spPr>
          <a:xfrm>
            <a:off x="8993688" y="1689135"/>
            <a:ext cx="2688919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/>
              <a:t>Carat</a:t>
            </a:r>
            <a:r>
              <a:rPr lang="es-MX" sz="2400" dirty="0"/>
              <a:t>-Price 0,92</a:t>
            </a:r>
          </a:p>
          <a:p>
            <a:pPr algn="ctr"/>
            <a:r>
              <a:rPr lang="es-MX" sz="2400" dirty="0" err="1"/>
              <a:t>Volume</a:t>
            </a:r>
            <a:r>
              <a:rPr lang="es-MX" sz="2400" dirty="0"/>
              <a:t>-Price 0,92</a:t>
            </a:r>
            <a:endParaRPr lang="es-CO" sz="24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08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84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Modelo de regresión lineal</a:t>
            </a:r>
            <a:endParaRPr lang="es-C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99C0BF-92CE-43DE-9734-63F59847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4" y="1453019"/>
            <a:ext cx="6981391" cy="48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FCBD88D-FC65-4200-9615-7465856977FA}"/>
              </a:ext>
            </a:extLst>
          </p:cNvPr>
          <p:cNvSpPr/>
          <p:nvPr/>
        </p:nvSpPr>
        <p:spPr>
          <a:xfrm>
            <a:off x="7979080" y="181167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0.91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0.91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2ED33-4246-4834-9447-349E787524E7}"/>
              </a:ext>
            </a:extLst>
          </p:cNvPr>
          <p:cNvSpPr/>
          <p:nvPr/>
        </p:nvSpPr>
        <p:spPr>
          <a:xfrm>
            <a:off x="7979080" y="3226543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MAE</a:t>
            </a:r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808.786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799.260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433213-1F11-4829-A12B-B803BD8EC576}"/>
              </a:ext>
            </a:extLst>
          </p:cNvPr>
          <p:cNvSpPr/>
          <p:nvPr/>
        </p:nvSpPr>
        <p:spPr>
          <a:xfrm>
            <a:off x="7979080" y="465541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1165.061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1147.503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427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84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Modelo de Árbol de decisión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FCBD88D-FC65-4200-9615-7465856977FA}"/>
              </a:ext>
            </a:extLst>
          </p:cNvPr>
          <p:cNvSpPr/>
          <p:nvPr/>
        </p:nvSpPr>
        <p:spPr>
          <a:xfrm>
            <a:off x="7979080" y="181167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0.99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0.96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2ED33-4246-4834-9447-349E787524E7}"/>
              </a:ext>
            </a:extLst>
          </p:cNvPr>
          <p:cNvSpPr/>
          <p:nvPr/>
        </p:nvSpPr>
        <p:spPr>
          <a:xfrm>
            <a:off x="7979080" y="3226543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MAE</a:t>
            </a:r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12.648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362.879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433213-1F11-4829-A12B-B803BD8EC576}"/>
              </a:ext>
            </a:extLst>
          </p:cNvPr>
          <p:cNvSpPr/>
          <p:nvPr/>
        </p:nvSpPr>
        <p:spPr>
          <a:xfrm>
            <a:off x="7979080" y="465541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32.452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742.384</a:t>
            </a:r>
            <a:endParaRPr lang="es-C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2FA8E9-3736-4A0C-8ED5-247C231D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2" y="1453019"/>
            <a:ext cx="723829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8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84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Modelo de Baggin Regressor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FCBD88D-FC65-4200-9615-7465856977FA}"/>
              </a:ext>
            </a:extLst>
          </p:cNvPr>
          <p:cNvSpPr/>
          <p:nvPr/>
        </p:nvSpPr>
        <p:spPr>
          <a:xfrm>
            <a:off x="7979080" y="181167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0.99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0.97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42ED33-4246-4834-9447-349E787524E7}"/>
              </a:ext>
            </a:extLst>
          </p:cNvPr>
          <p:cNvSpPr/>
          <p:nvPr/>
        </p:nvSpPr>
        <p:spPr>
          <a:xfrm>
            <a:off x="7979080" y="3226543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MAE</a:t>
            </a:r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108.33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286.645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433213-1F11-4829-A12B-B803BD8EC576}"/>
              </a:ext>
            </a:extLst>
          </p:cNvPr>
          <p:cNvSpPr/>
          <p:nvPr/>
        </p:nvSpPr>
        <p:spPr>
          <a:xfrm>
            <a:off x="7979080" y="4655412"/>
            <a:ext cx="3146120" cy="1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rmse_score</a:t>
            </a:r>
          </a:p>
          <a:p>
            <a:pPr algn="ctr"/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206.137</a:t>
            </a:r>
          </a:p>
          <a:p>
            <a:pPr algn="ctr"/>
            <a:r>
              <a:rPr lang="es-CO" dirty="0">
                <a:solidFill>
                  <a:srgbClr val="212121"/>
                </a:solidFill>
                <a:latin typeface="Courier New" panose="02070309020205020404" pitchFamily="49" charset="0"/>
              </a:rPr>
              <a:t>Test</a:t>
            </a:r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566.825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296018-B6CF-4EA3-98AE-B0B8BA35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2" y="1418383"/>
            <a:ext cx="723829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6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A018079-D51A-494F-9F9F-AD44DB6D86E4}"/>
              </a:ext>
            </a:extLst>
          </p:cNvPr>
          <p:cNvSpPr txBox="1">
            <a:spLocks/>
          </p:cNvSpPr>
          <p:nvPr/>
        </p:nvSpPr>
        <p:spPr>
          <a:xfrm>
            <a:off x="1523999" y="604773"/>
            <a:ext cx="9144000" cy="84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Selección de Modelo</a:t>
            </a:r>
            <a:endParaRPr lang="es-CO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4691A2A-1525-4C74-8EE6-EB57D230D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2783910"/>
          </a:xfrm>
        </p:spPr>
        <p:txBody>
          <a:bodyPr>
            <a:normAutofit/>
          </a:bodyPr>
          <a:lstStyle/>
          <a:p>
            <a:r>
              <a:rPr lang="es-MX" dirty="0"/>
              <a:t>Teniendo en cuenta a los buenos resultados obtenidos por el modelo de Baggin Regressor se selecciona este modelo como el modelo que mejor predice los valores de los diamantes</a:t>
            </a:r>
          </a:p>
          <a:p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91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213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Inter</vt:lpstr>
      <vt:lpstr>Tema de Office</vt:lpstr>
      <vt:lpstr>Precio de Diamantes</vt:lpstr>
      <vt:lpstr>Información de los diamantes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 de Diamantes</dc:title>
  <dc:creator>Daniel Betancur</dc:creator>
  <cp:lastModifiedBy>Daniel Betancur</cp:lastModifiedBy>
  <cp:revision>9</cp:revision>
  <dcterms:created xsi:type="dcterms:W3CDTF">2022-11-29T18:08:49Z</dcterms:created>
  <dcterms:modified xsi:type="dcterms:W3CDTF">2022-12-05T21:51:17Z</dcterms:modified>
</cp:coreProperties>
</file>