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3800" cy="5676900"/>
  <p:notesSz cx="10083800" cy="5676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6681"/>
            <a:ext cx="7718013" cy="1175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39" y="385698"/>
            <a:ext cx="9100921" cy="57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93" y="1683024"/>
            <a:ext cx="8724265" cy="377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70" y="457275"/>
            <a:ext cx="626745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"/>
              <a:t>BETAPOINT</a:t>
            </a:r>
            <a:r>
              <a:rPr dirty="0" spc="-220"/>
              <a:t> </a:t>
            </a:r>
            <a:r>
              <a:rPr dirty="0" spc="1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0286" y="2688463"/>
            <a:ext cx="7087234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BetaP-AMS</a:t>
            </a:r>
            <a:endParaRPr sz="32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Complete End-to-End </a:t>
            </a:r>
            <a:r>
              <a:rPr dirty="0" sz="3200">
                <a:latin typeface="Arial"/>
                <a:cs typeface="Arial"/>
              </a:rPr>
              <a:t>Dynamic</a:t>
            </a:r>
            <a:r>
              <a:rPr dirty="0" sz="3200" spc="-4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Asset  </a:t>
            </a:r>
            <a:r>
              <a:rPr dirty="0" sz="3200" spc="-5">
                <a:latin typeface="Arial"/>
                <a:cs typeface="Arial"/>
              </a:rPr>
              <a:t>Management and </a:t>
            </a:r>
            <a:r>
              <a:rPr dirty="0" sz="3200" spc="-20">
                <a:latin typeface="Arial"/>
                <a:cs typeface="Arial"/>
              </a:rPr>
              <a:t>Tracking</a:t>
            </a:r>
            <a:r>
              <a:rPr dirty="0" sz="3200" spc="-1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7158" y="210648"/>
            <a:ext cx="1804091" cy="76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342646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Technical</a:t>
            </a:r>
            <a:r>
              <a:rPr dirty="0" spc="-110"/>
              <a:t> </a:t>
            </a:r>
            <a:r>
              <a:rPr dirty="0" spc="1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208633"/>
            <a:ext cx="4941570" cy="259270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200"/>
              </a:spcBef>
              <a:buSzPct val="45000"/>
              <a:buFont typeface="Wingdings"/>
              <a:buChar char="⚫"/>
              <a:tabLst>
                <a:tab pos="337185" algn="l"/>
                <a:tab pos="337820" algn="l"/>
              </a:tabLst>
            </a:pPr>
            <a:r>
              <a:rPr dirty="0" sz="2000">
                <a:latin typeface="Arial"/>
                <a:cs typeface="Arial"/>
              </a:rPr>
              <a:t>Backend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11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Python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Application.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Server Side Automation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Asset Monitoring and </a:t>
            </a:r>
            <a:r>
              <a:rPr dirty="0" sz="2000" spc="-15">
                <a:latin typeface="Arial"/>
                <a:cs typeface="Arial"/>
              </a:rPr>
              <a:t>Track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Server Side Reader-Scan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Database operation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342646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Technical</a:t>
            </a:r>
            <a:r>
              <a:rPr dirty="0" spc="-110"/>
              <a:t> </a:t>
            </a:r>
            <a:r>
              <a:rPr dirty="0" spc="1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208633"/>
            <a:ext cx="5256530" cy="343154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200"/>
              </a:spcBef>
              <a:buSzPct val="45000"/>
              <a:buFont typeface="Wingdings"/>
              <a:buChar char="⚫"/>
              <a:tabLst>
                <a:tab pos="337185" algn="l"/>
                <a:tab pos="337820" algn="l"/>
              </a:tabLst>
            </a:pPr>
            <a:r>
              <a:rPr dirty="0" sz="2000" spc="-5">
                <a:latin typeface="Arial"/>
                <a:cs typeface="Arial"/>
              </a:rPr>
              <a:t>WebApp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11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Complete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Dashboard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Secure Login using AES256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encryption.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Asset Management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Request Asset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Approval and </a:t>
            </a:r>
            <a:r>
              <a:rPr dirty="0" sz="2000" spc="-10">
                <a:latin typeface="Arial"/>
                <a:cs typeface="Arial"/>
              </a:rPr>
              <a:t>Tracking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Server Monitoring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Portal.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  <a:tab pos="4346575" algn="l"/>
              </a:tabLst>
            </a:pPr>
            <a:r>
              <a:rPr dirty="0" sz="2000">
                <a:latin typeface="Arial"/>
                <a:cs typeface="Arial"/>
              </a:rPr>
              <a:t>Asset Movement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Logistics	Portal.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365506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About </a:t>
            </a:r>
            <a:r>
              <a:rPr dirty="0" spc="10"/>
              <a:t>the</a:t>
            </a:r>
            <a:r>
              <a:rPr dirty="0" spc="-140"/>
              <a:t> </a:t>
            </a:r>
            <a:r>
              <a:rPr dirty="0" spc="1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46707"/>
            <a:ext cx="8162925" cy="1750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105"/>
              </a:spcBef>
              <a:buSzPct val="44230"/>
              <a:buFont typeface="Wingdings"/>
              <a:buChar char="⚫"/>
              <a:tabLst>
                <a:tab pos="337185" algn="l"/>
                <a:tab pos="337820" algn="l"/>
              </a:tabLst>
            </a:pPr>
            <a:r>
              <a:rPr dirty="0" sz="2600" spc="-15">
                <a:latin typeface="Arial"/>
                <a:cs typeface="Arial"/>
              </a:rPr>
              <a:t>BTrack </a:t>
            </a:r>
            <a:r>
              <a:rPr dirty="0" sz="2600">
                <a:latin typeface="Arial"/>
                <a:cs typeface="Arial"/>
              </a:rPr>
              <a:t>is an asset management and tracking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product  based on Active and Passive</a:t>
            </a:r>
            <a:r>
              <a:rPr dirty="0" sz="2600" spc="-1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RFID.</a:t>
            </a:r>
            <a:endParaRPr sz="2600">
              <a:latin typeface="Arial"/>
              <a:cs typeface="Arial"/>
            </a:endParaRPr>
          </a:p>
          <a:p>
            <a:pPr marL="337185" marR="601345" indent="-325120">
              <a:lnSpc>
                <a:spcPct val="100000"/>
              </a:lnSpc>
              <a:spcBef>
                <a:spcPts val="1090"/>
              </a:spcBef>
              <a:buSzPct val="44230"/>
              <a:buFont typeface="Wingdings"/>
              <a:buChar char="⚫"/>
              <a:tabLst>
                <a:tab pos="337185" algn="l"/>
                <a:tab pos="337820" algn="l"/>
              </a:tabLst>
            </a:pPr>
            <a:r>
              <a:rPr dirty="0" sz="2600" spc="-15">
                <a:latin typeface="Arial"/>
                <a:cs typeface="Arial"/>
              </a:rPr>
              <a:t>BTrack </a:t>
            </a:r>
            <a:r>
              <a:rPr dirty="0" sz="2600">
                <a:latin typeface="Arial"/>
                <a:cs typeface="Arial"/>
              </a:rPr>
              <a:t>is one stop solution for Complete  Industrial/Commercial Asset Managment</a:t>
            </a:r>
            <a:r>
              <a:rPr dirty="0" sz="2600" spc="-2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310007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5"/>
              <a:t>Target</a:t>
            </a:r>
            <a:r>
              <a:rPr dirty="0" spc="-95"/>
              <a:t> </a:t>
            </a:r>
            <a:r>
              <a:rPr dirty="0" spc="10"/>
              <a:t>Problem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93" y="1377261"/>
          <a:ext cx="9012555" cy="387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8794750"/>
              </a:tblGrid>
              <a:tr h="567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2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Industries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Enterpise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firm/companies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manages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their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 asset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various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legacy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modern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methods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technologies,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methods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often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38430" marR="15049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uses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technologies like hand-held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scanner, legacy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pen-and-paper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logs, human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security inception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QR &amp; Barcode based tracking. Some  of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this technologies consists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major serious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issues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such</a:t>
                      </a:r>
                      <a:r>
                        <a:rPr dirty="0" sz="11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07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Digital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track of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asset.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307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Remote tracking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application.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229"/>
                </a:tc>
              </a:tr>
              <a:tr h="307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In-house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Server's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On-premises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Server.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This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incrases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risk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security.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307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Live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movement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tracking.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307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Lack of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dynamic alert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system.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230"/>
                </a:tc>
              </a:tr>
              <a:tr h="30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Automated process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aseet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registration till</a:t>
                      </a:r>
                      <a:r>
                        <a:rPr dirty="0" sz="1100" spc="-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delivery.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306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Tags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Barcode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lacks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hacked(changing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tags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details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barcode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details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tags/barcode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writer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device).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307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Lack proper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dynamic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Dashboard.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229"/>
                </a:tc>
              </a:tr>
              <a:tr h="30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Cloud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Backup.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307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No Cloud application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dynamic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on-prenise to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cloud load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balancer.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/>
                </a:tc>
              </a:tr>
              <a:tr h="231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500">
                          <a:latin typeface="Wingdings"/>
                          <a:cs typeface="Wingdings"/>
                        </a:rPr>
                        <a:t>⚫</a:t>
                      </a:r>
                      <a:endParaRPr sz="50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35"/>
                        </a:lnSpc>
                        <a:spcBef>
                          <a:spcPts val="484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Cannot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be integrated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into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such as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SAP, Azure,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AWS</a:t>
                      </a:r>
                      <a:r>
                        <a:rPr dirty="0" sz="110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GCP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1594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373126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Proposed</a:t>
            </a:r>
            <a:r>
              <a:rPr dirty="0" spc="-65"/>
              <a:t> </a:t>
            </a:r>
            <a:r>
              <a:rPr dirty="0" spc="5"/>
              <a:t>Solution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93" y="1683024"/>
          <a:ext cx="8724265" cy="377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4"/>
                <a:gridCol w="8513445"/>
              </a:tblGrid>
              <a:tr h="187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890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Active RFID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based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tracking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monitoring.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61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IoT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based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RFID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device that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tracked 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monitored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anywhere from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world.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</a:tr>
              <a:tr h="26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In-house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and Azure based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Servers.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Best in class Azure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network rules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policies.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Live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movement tracking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starting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point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destination.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Well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defined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automation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system keeps track of each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indivisual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asset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AI.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</a:tr>
              <a:tr h="261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Alerts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such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Email, SMS, IoT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Alert,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smart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devices, Google Assistant(integration),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Digital Display</a:t>
                      </a:r>
                      <a:r>
                        <a:rPr dirty="0" sz="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boards.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Self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analysing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application that manages and automates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program even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readers are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disconnected.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Master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Web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Application,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Web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App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that provides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Asset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Management,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Asset Tracking,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Live Dashboard, Approval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System, Third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Party Integration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such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SAP, MS-SQLSERVER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etc.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</a:tr>
              <a:tr h="262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Various types 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Active Rfid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tags are tagged accroding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type 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Asset such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Plastic, Steel,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Metal,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Water-based,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Static-Sensitive.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Web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Applcation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backed by best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class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nginx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web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server and Azure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Backup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Server.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Highly-Benchmarked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Web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Server and Server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side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program that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handle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255-350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readers operation at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time.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</a:tr>
              <a:tr h="26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High efficient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low latency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upto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0.4 sec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server response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for each reader connected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Server.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Provision 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configure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RFID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Readers with server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using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Mesh and Hybrid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Arrangement.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  <a:tr h="261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Active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Beacon based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tracking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for asset that are on frequent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moment such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as Hospital bed,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Testing equipment,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projectors and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etc.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135"/>
                </a:tc>
              </a:tr>
              <a:tr h="18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350">
                          <a:latin typeface="Wingdings"/>
                          <a:cs typeface="Wingdings"/>
                        </a:rPr>
                        <a:t>⚫</a:t>
                      </a:r>
                      <a:endParaRPr sz="3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869"/>
                        </a:lnSpc>
                        <a:spcBef>
                          <a:spcPts val="509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Live Dashboard for both Beacon 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Active RFID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setup.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4769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4305935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POC </a:t>
            </a:r>
            <a:r>
              <a:rPr dirty="0" spc="10"/>
              <a:t>Product</a:t>
            </a:r>
            <a:r>
              <a:rPr dirty="0" spc="-130"/>
              <a:t> </a:t>
            </a:r>
            <a:r>
              <a:rPr dirty="0" spc="1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86" y="1466850"/>
            <a:ext cx="4055110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UHF </a:t>
            </a:r>
            <a:r>
              <a:rPr dirty="0" sz="1800">
                <a:latin typeface="Arial"/>
                <a:cs typeface="Arial"/>
              </a:rPr>
              <a:t>Active </a:t>
            </a:r>
            <a:r>
              <a:rPr dirty="0" sz="1800" spc="-5">
                <a:latin typeface="Arial"/>
                <a:cs typeface="Arial"/>
              </a:rPr>
              <a:t>Readers: Room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image below is the Active RFID Reader setup for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Arial"/>
                <a:cs typeface="Arial"/>
              </a:rPr>
              <a:t>room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86" y="3205683"/>
            <a:ext cx="393065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"/>
                <a:cs typeface="Arial"/>
              </a:rPr>
              <a:t>Each Room or Floor with entry and </a:t>
            </a:r>
            <a:r>
              <a:rPr dirty="0" sz="1300" spc="-10">
                <a:latin typeface="Arial"/>
                <a:cs typeface="Arial"/>
              </a:rPr>
              <a:t>exit </a:t>
            </a:r>
            <a:r>
              <a:rPr dirty="0" sz="1300" spc="-5">
                <a:latin typeface="Arial"/>
                <a:cs typeface="Arial"/>
              </a:rPr>
              <a:t>gates can be  fixed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Active RFID, in this case 2 rooms each </a:t>
            </a:r>
            <a:r>
              <a:rPr dirty="0" sz="1300" spc="-10">
                <a:latin typeface="Arial"/>
                <a:cs typeface="Arial"/>
              </a:rPr>
              <a:t>with  </a:t>
            </a:r>
            <a:r>
              <a:rPr dirty="0" sz="1300" spc="-5">
                <a:latin typeface="Arial"/>
                <a:cs typeface="Arial"/>
              </a:rPr>
              <a:t>one entry can be use same rfid or use multiport rfid  reader to multiple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gates/entry.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0356" y="2525267"/>
            <a:ext cx="2154936" cy="287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5423" y="2375915"/>
            <a:ext cx="2356104" cy="314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4305935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POC </a:t>
            </a:r>
            <a:r>
              <a:rPr dirty="0" spc="10"/>
              <a:t>Product</a:t>
            </a:r>
            <a:r>
              <a:rPr dirty="0" spc="-130"/>
              <a:t> </a:t>
            </a:r>
            <a:r>
              <a:rPr dirty="0" spc="1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86" y="1468373"/>
            <a:ext cx="4341495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"/>
                <a:cs typeface="Arial"/>
              </a:rPr>
              <a:t>Active RFID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spc="-40">
                <a:latin typeface="Arial"/>
                <a:cs typeface="Arial"/>
              </a:rPr>
              <a:t>Tags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below images are the tags that are tagged to an asset.  These tags are designed for data encryption and secure id.  It </a:t>
            </a:r>
            <a:r>
              <a:rPr dirty="0" sz="1300" spc="-10">
                <a:latin typeface="Arial"/>
                <a:cs typeface="Arial"/>
              </a:rPr>
              <a:t>consist </a:t>
            </a:r>
            <a:r>
              <a:rPr dirty="0" sz="1300" spc="-5">
                <a:latin typeface="Arial"/>
                <a:cs typeface="Arial"/>
              </a:rPr>
              <a:t>of 128 bit </a:t>
            </a:r>
            <a:r>
              <a:rPr dirty="0" sz="1300" spc="-10">
                <a:latin typeface="Arial"/>
                <a:cs typeface="Arial"/>
              </a:rPr>
              <a:t>read/write</a:t>
            </a:r>
            <a:r>
              <a:rPr dirty="0" sz="1300" spc="7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feature.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3304" y="1728215"/>
            <a:ext cx="2572511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4305935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POC </a:t>
            </a:r>
            <a:r>
              <a:rPr dirty="0" spc="10"/>
              <a:t>Product</a:t>
            </a:r>
            <a:r>
              <a:rPr dirty="0" spc="-130"/>
              <a:t> </a:t>
            </a:r>
            <a:r>
              <a:rPr dirty="0" spc="1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86" y="1468373"/>
            <a:ext cx="4700270" cy="121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"/>
                <a:cs typeface="Arial"/>
              </a:rPr>
              <a:t>Active BLE Beacon</a:t>
            </a:r>
            <a:r>
              <a:rPr dirty="0" sz="1300" spc="25">
                <a:latin typeface="Arial"/>
                <a:cs typeface="Arial"/>
              </a:rPr>
              <a:t> </a:t>
            </a:r>
            <a:r>
              <a:rPr dirty="0" sz="1300" spc="-15">
                <a:latin typeface="Arial"/>
                <a:cs typeface="Arial"/>
              </a:rPr>
              <a:t>Reader.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340360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Beacon reader consist of same connection as of Active  RFID(LAN, MODBUS, RS232, Serial</a:t>
            </a:r>
            <a:r>
              <a:rPr dirty="0" sz="1300" spc="4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Comm.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Beacon is specially desinged to track BLE</a:t>
            </a:r>
            <a:r>
              <a:rPr dirty="0" sz="1300" spc="5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tracker(beacons)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various filters and </a:t>
            </a:r>
            <a:r>
              <a:rPr dirty="0" sz="1300">
                <a:latin typeface="Arial"/>
                <a:cs typeface="Arial"/>
              </a:rPr>
              <a:t>TCP </a:t>
            </a:r>
            <a:r>
              <a:rPr dirty="0" sz="1300" spc="-5">
                <a:latin typeface="Arial"/>
                <a:cs typeface="Arial"/>
              </a:rPr>
              <a:t>Server</a:t>
            </a:r>
            <a:r>
              <a:rPr dirty="0" sz="1300" spc="3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inbuilt.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7411" y="1946147"/>
            <a:ext cx="1996440" cy="266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64608" y="2453639"/>
            <a:ext cx="2263140" cy="3017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4305935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POC </a:t>
            </a:r>
            <a:r>
              <a:rPr dirty="0" spc="10"/>
              <a:t>Product</a:t>
            </a:r>
            <a:r>
              <a:rPr dirty="0" spc="-130"/>
              <a:t> </a:t>
            </a:r>
            <a:r>
              <a:rPr dirty="0" spc="1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86" y="1468627"/>
            <a:ext cx="4271645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"/>
                <a:cs typeface="Arial"/>
              </a:rPr>
              <a:t>Active BLE Beacon</a:t>
            </a:r>
            <a:r>
              <a:rPr dirty="0" sz="1300" spc="2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Card.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The </a:t>
            </a:r>
            <a:r>
              <a:rPr dirty="0" sz="1300" spc="-5">
                <a:latin typeface="Arial"/>
                <a:cs typeface="Arial"/>
              </a:rPr>
              <a:t>Beacon card are enabled </a:t>
            </a:r>
            <a:r>
              <a:rPr dirty="0" sz="1300" spc="-10">
                <a:latin typeface="Arial"/>
                <a:cs typeface="Arial"/>
              </a:rPr>
              <a:t>with </a:t>
            </a:r>
            <a:r>
              <a:rPr dirty="0" sz="1300" spc="-5">
                <a:latin typeface="Arial"/>
                <a:cs typeface="Arial"/>
              </a:rPr>
              <a:t>3+ </a:t>
            </a:r>
            <a:r>
              <a:rPr dirty="0" sz="1300" spc="-10">
                <a:latin typeface="Arial"/>
                <a:cs typeface="Arial"/>
              </a:rPr>
              <a:t>year </a:t>
            </a:r>
            <a:r>
              <a:rPr dirty="0" sz="1300" spc="-5">
                <a:latin typeface="Arial"/>
                <a:cs typeface="Arial"/>
              </a:rPr>
              <a:t>battery life,</a:t>
            </a:r>
            <a:r>
              <a:rPr dirty="0" sz="1300" spc="18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the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Arial"/>
                <a:cs typeface="Arial"/>
              </a:rPr>
              <a:t>beacon consist of </a:t>
            </a:r>
            <a:r>
              <a:rPr dirty="0" sz="1300" spc="-10">
                <a:latin typeface="Arial"/>
                <a:cs typeface="Arial"/>
              </a:rPr>
              <a:t>several </a:t>
            </a:r>
            <a:r>
              <a:rPr dirty="0" sz="1300" spc="-5">
                <a:latin typeface="Arial"/>
                <a:cs typeface="Arial"/>
              </a:rPr>
              <a:t>features such</a:t>
            </a:r>
            <a:r>
              <a:rPr dirty="0" sz="1300" spc="1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as:</a:t>
            </a:r>
            <a:endParaRPr sz="1300">
              <a:latin typeface="Arial"/>
              <a:cs typeface="Arial"/>
            </a:endParaRPr>
          </a:p>
          <a:p>
            <a:pPr marL="113030" indent="-100965">
              <a:lnSpc>
                <a:spcPct val="100000"/>
              </a:lnSpc>
              <a:spcBef>
                <a:spcPts val="5"/>
              </a:spcBef>
              <a:buChar char="-"/>
              <a:tabLst>
                <a:tab pos="113664" algn="l"/>
              </a:tabLst>
            </a:pPr>
            <a:r>
              <a:rPr dirty="0" sz="1300" spc="-5">
                <a:latin typeface="Arial"/>
                <a:cs typeface="Arial"/>
              </a:rPr>
              <a:t>Encrypted Data</a:t>
            </a:r>
            <a:r>
              <a:rPr dirty="0" sz="1300" spc="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storage.</a:t>
            </a:r>
            <a:endParaRPr sz="1300">
              <a:latin typeface="Arial"/>
              <a:cs typeface="Arial"/>
            </a:endParaRPr>
          </a:p>
          <a:p>
            <a:pPr marL="113030" indent="-100965">
              <a:lnSpc>
                <a:spcPct val="100000"/>
              </a:lnSpc>
              <a:buChar char="-"/>
              <a:tabLst>
                <a:tab pos="113664" algn="l"/>
              </a:tabLst>
            </a:pPr>
            <a:r>
              <a:rPr dirty="0" sz="1300" spc="-5">
                <a:latin typeface="Arial"/>
                <a:cs typeface="Arial"/>
              </a:rPr>
              <a:t>Dust and </a:t>
            </a:r>
            <a:r>
              <a:rPr dirty="0" sz="1300" spc="-10">
                <a:latin typeface="Arial"/>
                <a:cs typeface="Arial"/>
              </a:rPr>
              <a:t>Water</a:t>
            </a:r>
            <a:r>
              <a:rPr dirty="0" sz="130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Resistive.</a:t>
            </a:r>
            <a:endParaRPr sz="1300">
              <a:latin typeface="Arial"/>
              <a:cs typeface="Arial"/>
            </a:endParaRPr>
          </a:p>
          <a:p>
            <a:pPr marL="113030" indent="-100965">
              <a:lnSpc>
                <a:spcPct val="100000"/>
              </a:lnSpc>
              <a:buChar char="-"/>
              <a:tabLst>
                <a:tab pos="113664" algn="l"/>
              </a:tabLst>
            </a:pPr>
            <a:r>
              <a:rPr dirty="0" sz="1300" spc="-5">
                <a:latin typeface="Arial"/>
                <a:cs typeface="Arial"/>
              </a:rPr>
              <a:t>Battery</a:t>
            </a:r>
            <a:r>
              <a:rPr dirty="0" sz="1300" spc="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Status</a:t>
            </a:r>
            <a:endParaRPr sz="1300">
              <a:latin typeface="Arial"/>
              <a:cs typeface="Arial"/>
            </a:endParaRPr>
          </a:p>
          <a:p>
            <a:pPr marL="113030" indent="-100965">
              <a:lnSpc>
                <a:spcPct val="100000"/>
              </a:lnSpc>
              <a:buChar char="-"/>
              <a:tabLst>
                <a:tab pos="113664" algn="l"/>
              </a:tabLst>
            </a:pPr>
            <a:r>
              <a:rPr dirty="0" sz="1300" spc="-5">
                <a:latin typeface="Arial"/>
                <a:cs typeface="Arial"/>
              </a:rPr>
              <a:t>RSSI distance</a:t>
            </a:r>
            <a:r>
              <a:rPr dirty="0" sz="1300" spc="1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status.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4020" y="1661159"/>
            <a:ext cx="2426207" cy="3235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385698"/>
            <a:ext cx="3426460" cy="5708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Technical</a:t>
            </a:r>
            <a:r>
              <a:rPr dirty="0" spc="-110"/>
              <a:t> </a:t>
            </a:r>
            <a:r>
              <a:rPr dirty="0" spc="1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208633"/>
            <a:ext cx="4950460" cy="343154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200"/>
              </a:spcBef>
              <a:buSzPct val="45000"/>
              <a:buFont typeface="Wingdings"/>
              <a:buChar char="⚫"/>
              <a:tabLst>
                <a:tab pos="337185" algn="l"/>
                <a:tab pos="337820" algn="l"/>
              </a:tabLst>
            </a:pPr>
            <a:r>
              <a:rPr dirty="0" sz="2000">
                <a:latin typeface="Arial"/>
                <a:cs typeface="Arial"/>
              </a:rPr>
              <a:t>Server: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11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Linux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 spc="-10">
                <a:latin typeface="Arial"/>
                <a:cs typeface="Arial"/>
              </a:rPr>
              <a:t>Web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Server(Nginx)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Load Balancer with Backup </a:t>
            </a:r>
            <a:r>
              <a:rPr dirty="0" sz="2000" spc="-10">
                <a:latin typeface="Arial"/>
                <a:cs typeface="Arial"/>
              </a:rPr>
              <a:t>Web</a:t>
            </a:r>
            <a:r>
              <a:rPr dirty="0" sz="2000" spc="-2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DR using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RAID.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32 GB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0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275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1" marL="768350" indent="-323850">
              <a:lnSpc>
                <a:spcPct val="100000"/>
              </a:lnSpc>
              <a:spcBef>
                <a:spcPts val="905"/>
              </a:spcBef>
              <a:buSzPct val="75000"/>
              <a:buFont typeface="Symbol"/>
              <a:buChar char=""/>
              <a:tabLst>
                <a:tab pos="768350" algn="l"/>
                <a:tab pos="768985" algn="l"/>
              </a:tabLst>
            </a:pPr>
            <a:r>
              <a:rPr dirty="0" sz="2000">
                <a:latin typeface="Arial"/>
                <a:cs typeface="Arial"/>
              </a:rPr>
              <a:t>MS-SQL Server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2022-05-24T07:33:17Z</dcterms:created>
  <dcterms:modified xsi:type="dcterms:W3CDTF">2022-05-24T07:33:17Z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