
<file path=[Content_Types].xml><?xml version="1.0" encoding="utf-8"?>
<Types xmlns="http://schemas.openxmlformats.org/package/2006/content-types">
  <Default Extension="png" ContentType="image/png"/>
  <Default Extension="tmp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72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435" autoAdjust="0"/>
  </p:normalViewPr>
  <p:slideViewPr>
    <p:cSldViewPr showGuides="1">
      <p:cViewPr varScale="1">
        <p:scale>
          <a:sx n="58" d="100"/>
          <a:sy n="58" d="100"/>
        </p:scale>
        <p:origin x="-181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3F605-E5D0-4941-8ADA-410DEE4436E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FFF43-102F-43E8-AF65-6DB8A0915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57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协议中共定义了八种方法或者叫“动作”来表明对</a:t>
            </a:r>
            <a:r>
              <a:rPr lang="en-US" altLang="zh-CN" dirty="0" smtClean="0"/>
              <a:t>Request-URI</a:t>
            </a:r>
            <a:r>
              <a:rPr lang="zh-CN" altLang="en-US" dirty="0" smtClean="0"/>
              <a:t>指定的资源的不同操作方式，具体介绍如下： 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1 OPTIONS</a:t>
            </a:r>
            <a:r>
              <a:rPr lang="zh-CN" altLang="en-US" dirty="0" smtClean="0"/>
              <a:t>：返回服务器针对特定资源所支持的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请求方法。也可以利用向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服务器发送</a:t>
            </a:r>
            <a:r>
              <a:rPr lang="en-US" altLang="zh-CN" dirty="0" smtClean="0"/>
              <a:t>'*'</a:t>
            </a:r>
            <a:r>
              <a:rPr lang="zh-CN" altLang="en-US" dirty="0" smtClean="0"/>
              <a:t>的请求来测试服务器的功能性。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2 HEAD</a:t>
            </a:r>
            <a:r>
              <a:rPr lang="zh-CN" altLang="en-US" dirty="0" smtClean="0"/>
              <a:t>：向服务器索要与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请求相一致的响应，只不过响应体将不会被返回。这一方法可以在不必传输整个响应内容的情况下，就可以获取包含在响应消息头中的元信息。 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3 GET</a:t>
            </a:r>
            <a:r>
              <a:rPr lang="zh-CN" altLang="en-US" dirty="0" smtClean="0"/>
              <a:t>：向特定的资源发出请求。 	</a:t>
            </a:r>
            <a:endParaRPr lang="en-US" altLang="zh-CN" dirty="0" smtClean="0"/>
          </a:p>
          <a:p>
            <a:r>
              <a:rPr lang="en-US" altLang="zh-CN" dirty="0" smtClean="0"/>
              <a:t>	4 POST</a:t>
            </a:r>
            <a:r>
              <a:rPr lang="zh-CN" altLang="en-US" dirty="0" smtClean="0"/>
              <a:t>：向指定资源提交数据进行处理请求（例如提交表单或者上传文件）。数据被包含在请求体中。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请求可能会导致新的资源的创建和</a:t>
            </a:r>
            <a:r>
              <a:rPr lang="en-US" altLang="zh-CN" dirty="0" smtClean="0"/>
              <a:t>/</a:t>
            </a:r>
            <a:r>
              <a:rPr lang="zh-CN" altLang="en-US" dirty="0" smtClean="0"/>
              <a:t>或已有资源的修改。 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5 PUT</a:t>
            </a:r>
            <a:r>
              <a:rPr lang="zh-CN" altLang="en-US" dirty="0" smtClean="0"/>
              <a:t>：向指定资源位置上传其最新内容。 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6 DELETE</a:t>
            </a:r>
            <a:r>
              <a:rPr lang="zh-CN" altLang="en-US" dirty="0" smtClean="0"/>
              <a:t>：请求服务器删除</a:t>
            </a:r>
            <a:r>
              <a:rPr lang="en-US" altLang="zh-CN" dirty="0" smtClean="0"/>
              <a:t>Request-URI</a:t>
            </a:r>
            <a:r>
              <a:rPr lang="zh-CN" altLang="en-US" dirty="0" smtClean="0"/>
              <a:t>所标识的资源。 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7 TRACE</a:t>
            </a:r>
            <a:r>
              <a:rPr lang="zh-CN" altLang="en-US" dirty="0" smtClean="0"/>
              <a:t>：回显服务器收到的请求，主要用于测试或诊断。 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8 CONNECT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HTTP/1.1</a:t>
            </a:r>
            <a:r>
              <a:rPr lang="zh-CN" altLang="en-US" dirty="0" smtClean="0"/>
              <a:t>协议中预留给能够将连接改为管道方式的代理服务器。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虽然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的请求方式有</a:t>
            </a:r>
            <a:r>
              <a:rPr lang="en-US" altLang="zh-CN" dirty="0" smtClean="0"/>
              <a:t>8</a:t>
            </a:r>
            <a:r>
              <a:rPr lang="zh-CN" altLang="en-US" dirty="0" smtClean="0"/>
              <a:t>种，但是我们在实际应用中常用的也就是</a:t>
            </a:r>
            <a:r>
              <a:rPr lang="en-US" altLang="zh-CN" dirty="0" smtClean="0"/>
              <a:t>get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，其他请求方式也都可以通过这两种方式间接的来实现。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提交的时候，如果不指定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，则默认为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请 求，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中提交的数据将会附加在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之后，以</a:t>
            </a:r>
            <a:r>
              <a:rPr lang="en-US" altLang="zh-CN" dirty="0" smtClean="0"/>
              <a:t>?</a:t>
            </a:r>
            <a:r>
              <a:rPr lang="zh-CN" altLang="en-US" dirty="0" smtClean="0"/>
              <a:t>分开与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分开。</a:t>
            </a:r>
            <a:endParaRPr lang="en-US" altLang="zh-CN" dirty="0" smtClean="0"/>
          </a:p>
          <a:p>
            <a:r>
              <a:rPr lang="zh-CN" altLang="en-US" dirty="0" smtClean="0"/>
              <a:t>字母数字字符原样发送，但空格转换为“</a:t>
            </a:r>
            <a:r>
              <a:rPr lang="en-US" altLang="zh-CN" dirty="0" smtClean="0"/>
              <a:t>+“</a:t>
            </a:r>
            <a:r>
              <a:rPr lang="zh-CN" altLang="en-US" dirty="0" smtClean="0"/>
              <a:t>号，其它符号转换为</a:t>
            </a:r>
            <a:r>
              <a:rPr lang="en-US" altLang="zh-CN" dirty="0" smtClean="0"/>
              <a:t>%XX,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XX</a:t>
            </a:r>
            <a:r>
              <a:rPr lang="zh-CN" altLang="en-US" dirty="0" smtClean="0"/>
              <a:t>为 该符号以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进制表示的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（或</a:t>
            </a:r>
            <a:r>
              <a:rPr lang="en-US" altLang="zh-CN" dirty="0" smtClean="0"/>
              <a:t>ISO Latin-1</a:t>
            </a:r>
            <a:r>
              <a:rPr lang="zh-CN" altLang="en-US" dirty="0" smtClean="0"/>
              <a:t>）值。</a:t>
            </a:r>
            <a:endParaRPr lang="en-US" altLang="zh-CN" dirty="0" smtClean="0"/>
          </a:p>
          <a:p>
            <a:r>
              <a:rPr lang="en-US" altLang="zh-CN" dirty="0" smtClean="0"/>
              <a:t>GET</a:t>
            </a:r>
            <a:r>
              <a:rPr lang="zh-CN" altLang="en-US" dirty="0" smtClean="0"/>
              <a:t>请求请提交的数据放置在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请求协议头中，而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提交的数据则放在实体数据中；</a:t>
            </a:r>
          </a:p>
          <a:p>
            <a:r>
              <a:rPr lang="en-US" altLang="zh-CN" dirty="0" smtClean="0"/>
              <a:t>GET</a:t>
            </a:r>
            <a:r>
              <a:rPr lang="zh-CN" altLang="en-US" dirty="0" smtClean="0"/>
              <a:t>方式提交的数据最多只能有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字节，而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则没有此限制。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里面，可以使用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也可以使用</a:t>
            </a:r>
            <a:r>
              <a:rPr lang="en-US" altLang="zh-CN" dirty="0" smtClean="0"/>
              <a:t>get</a:t>
            </a:r>
            <a:r>
              <a:rPr lang="zh-CN" altLang="en-US" dirty="0" smtClean="0"/>
              <a:t>。它们都是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的合法取值。但是，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方法在使用上至少有两点不同： 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方法通过</a:t>
            </a:r>
            <a:r>
              <a:rPr lang="en-US" altLang="zh-CN" dirty="0" smtClean="0"/>
              <a:t>URL</a:t>
            </a:r>
            <a:r>
              <a:rPr lang="zh-CN" altLang="en-US" dirty="0" smtClean="0"/>
              <a:t>请求来传递用户的输入。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方法通过另外的形式。 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方式的提交你需要用</a:t>
            </a:r>
            <a:r>
              <a:rPr lang="en-US" altLang="zh-CN" dirty="0" err="1" smtClean="0"/>
              <a:t>Request.QueryString</a:t>
            </a:r>
            <a:r>
              <a:rPr lang="zh-CN" altLang="en-US" dirty="0" smtClean="0"/>
              <a:t>来取得变量的值，而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方式提交时，你必须通过</a:t>
            </a:r>
            <a:r>
              <a:rPr lang="en-US" altLang="zh-CN" dirty="0" err="1" smtClean="0"/>
              <a:t>Request.Form</a:t>
            </a:r>
            <a:r>
              <a:rPr lang="zh-CN" altLang="en-US" dirty="0" smtClean="0"/>
              <a:t>来访问提交的内容。 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提示 通过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方法提交数据，可能会带来安全性的问题。</a:t>
            </a:r>
            <a:endParaRPr lang="en-US" altLang="zh-CN" dirty="0" smtClean="0"/>
          </a:p>
          <a:p>
            <a:r>
              <a:rPr lang="zh-CN" altLang="en-US" dirty="0" smtClean="0"/>
              <a:t>比如一个登陆页面。当通过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方法提交数据时，用户名和密码将出现在</a:t>
            </a:r>
            <a:r>
              <a:rPr lang="en-US" altLang="zh-CN" dirty="0" smtClean="0"/>
              <a:t>URL</a:t>
            </a:r>
            <a:r>
              <a:rPr lang="zh-CN" altLang="en-US" dirty="0" smtClean="0"/>
              <a:t>上。</a:t>
            </a:r>
            <a:endParaRPr lang="en-US" altLang="zh-CN" dirty="0" smtClean="0"/>
          </a:p>
          <a:p>
            <a:r>
              <a:rPr lang="zh-CN" altLang="en-US" dirty="0" smtClean="0"/>
              <a:t>如果： 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１、 登陆页面可以被浏览器缓存； 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２、 其他人可以访问客户的这台机器。 </a:t>
            </a:r>
            <a:endParaRPr lang="en-US" altLang="zh-CN" dirty="0" smtClean="0"/>
          </a:p>
          <a:p>
            <a:r>
              <a:rPr lang="zh-CN" altLang="en-US" dirty="0" smtClean="0"/>
              <a:t>那么，别人即可以从浏览器的历史记录中，读取到此客户的账号和密码。</a:t>
            </a:r>
            <a:endParaRPr lang="en-US" altLang="zh-CN" dirty="0" smtClean="0"/>
          </a:p>
          <a:p>
            <a:r>
              <a:rPr lang="zh-CN" altLang="en-US" dirty="0" smtClean="0"/>
              <a:t>所以，在某些情况下，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方法会带来严重的安全性问题。 建议 在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中，建议使用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方法。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当服务器响应时，其状态行的信息为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的版本号，状态码，及解释状态码的简单说明。现将</a:t>
            </a:r>
            <a:r>
              <a:rPr lang="en-US" altLang="zh-CN" dirty="0" smtClean="0"/>
              <a:t>5</a:t>
            </a:r>
            <a:r>
              <a:rPr lang="zh-CN" altLang="en-US" dirty="0" smtClean="0"/>
              <a:t>类状态码详细列出： </a:t>
            </a:r>
          </a:p>
          <a:p>
            <a:r>
              <a:rPr lang="zh-CN" altLang="en-US" dirty="0" smtClean="0"/>
              <a:t>① 客户方错误 </a:t>
            </a:r>
          </a:p>
          <a:p>
            <a:r>
              <a:rPr lang="en-US" altLang="zh-CN" dirty="0" smtClean="0"/>
              <a:t>100</a:t>
            </a:r>
            <a:r>
              <a:rPr lang="zh-CN" altLang="en-US" dirty="0" smtClean="0"/>
              <a:t>　 继续 </a:t>
            </a:r>
          </a:p>
          <a:p>
            <a:r>
              <a:rPr lang="en-US" altLang="zh-CN" dirty="0" smtClean="0"/>
              <a:t>101</a:t>
            </a:r>
            <a:r>
              <a:rPr lang="zh-CN" altLang="en-US" dirty="0" smtClean="0"/>
              <a:t>　 交换协议 </a:t>
            </a:r>
          </a:p>
          <a:p>
            <a:r>
              <a:rPr lang="zh-CN" altLang="en-US" dirty="0" smtClean="0"/>
              <a:t>② 成功 </a:t>
            </a:r>
          </a:p>
          <a:p>
            <a:r>
              <a:rPr lang="en-US" altLang="zh-CN" dirty="0" smtClean="0"/>
              <a:t>200 </a:t>
            </a:r>
            <a:r>
              <a:rPr lang="zh-CN" altLang="en-US" dirty="0" smtClean="0"/>
              <a:t>　</a:t>
            </a:r>
            <a:r>
              <a:rPr lang="en-US" altLang="zh-CN" dirty="0" smtClean="0"/>
              <a:t>OK </a:t>
            </a:r>
          </a:p>
          <a:p>
            <a:r>
              <a:rPr lang="en-US" altLang="zh-CN" dirty="0" smtClean="0"/>
              <a:t>201 </a:t>
            </a:r>
            <a:r>
              <a:rPr lang="zh-CN" altLang="en-US" dirty="0" smtClean="0"/>
              <a:t>　已创建 </a:t>
            </a:r>
          </a:p>
          <a:p>
            <a:r>
              <a:rPr lang="en-US" altLang="zh-CN" dirty="0" smtClean="0"/>
              <a:t>202</a:t>
            </a:r>
            <a:r>
              <a:rPr lang="zh-CN" altLang="en-US" dirty="0" smtClean="0"/>
              <a:t>　 接收 </a:t>
            </a:r>
          </a:p>
          <a:p>
            <a:r>
              <a:rPr lang="en-US" altLang="zh-CN" dirty="0" smtClean="0"/>
              <a:t>203</a:t>
            </a:r>
            <a:r>
              <a:rPr lang="zh-CN" altLang="en-US" dirty="0" smtClean="0"/>
              <a:t>　 非认证信息 </a:t>
            </a:r>
          </a:p>
          <a:p>
            <a:r>
              <a:rPr lang="en-US" altLang="zh-CN" dirty="0" smtClean="0"/>
              <a:t>204</a:t>
            </a:r>
            <a:r>
              <a:rPr lang="zh-CN" altLang="en-US" dirty="0" smtClean="0"/>
              <a:t>　 无内容 </a:t>
            </a:r>
          </a:p>
          <a:p>
            <a:r>
              <a:rPr lang="en-US" altLang="zh-CN" dirty="0" smtClean="0"/>
              <a:t>205 </a:t>
            </a:r>
            <a:r>
              <a:rPr lang="zh-CN" altLang="en-US" dirty="0" smtClean="0"/>
              <a:t>　重置内容 </a:t>
            </a:r>
          </a:p>
          <a:p>
            <a:r>
              <a:rPr lang="en-US" altLang="zh-CN" dirty="0" smtClean="0"/>
              <a:t>206</a:t>
            </a:r>
            <a:r>
              <a:rPr lang="zh-CN" altLang="en-US" dirty="0" smtClean="0"/>
              <a:t>　 部分内容 </a:t>
            </a:r>
          </a:p>
          <a:p>
            <a:r>
              <a:rPr lang="zh-CN" altLang="en-US" dirty="0" smtClean="0"/>
              <a:t>③ 重定向 </a:t>
            </a:r>
          </a:p>
          <a:p>
            <a:r>
              <a:rPr lang="en-US" altLang="zh-CN" dirty="0" smtClean="0"/>
              <a:t>300 </a:t>
            </a:r>
            <a:r>
              <a:rPr lang="zh-CN" altLang="en-US" dirty="0" smtClean="0"/>
              <a:t>　多路选择 </a:t>
            </a:r>
          </a:p>
          <a:p>
            <a:r>
              <a:rPr lang="en-US" altLang="zh-CN" dirty="0" smtClean="0"/>
              <a:t>301</a:t>
            </a:r>
            <a:r>
              <a:rPr lang="zh-CN" altLang="en-US" dirty="0" smtClean="0"/>
              <a:t>　 永久转移 </a:t>
            </a:r>
          </a:p>
          <a:p>
            <a:r>
              <a:rPr lang="en-US" altLang="zh-CN" dirty="0" smtClean="0"/>
              <a:t>302</a:t>
            </a:r>
            <a:r>
              <a:rPr lang="zh-CN" altLang="en-US" dirty="0" smtClean="0"/>
              <a:t>　 暂时转移 </a:t>
            </a:r>
          </a:p>
          <a:p>
            <a:r>
              <a:rPr lang="en-US" altLang="zh-CN" dirty="0" smtClean="0"/>
              <a:t>303</a:t>
            </a:r>
            <a:r>
              <a:rPr lang="zh-CN" altLang="en-US" dirty="0" smtClean="0"/>
              <a:t>　 参见其它 </a:t>
            </a:r>
          </a:p>
          <a:p>
            <a:r>
              <a:rPr lang="en-US" altLang="zh-CN" dirty="0" smtClean="0"/>
              <a:t>304 </a:t>
            </a:r>
            <a:r>
              <a:rPr lang="zh-CN" altLang="en-US" dirty="0" smtClean="0"/>
              <a:t>　未修改（</a:t>
            </a:r>
            <a:r>
              <a:rPr lang="en-US" altLang="zh-CN" dirty="0" smtClean="0"/>
              <a:t>Not Modified</a:t>
            </a:r>
            <a:r>
              <a:rPr lang="zh-CN" altLang="en-US" dirty="0" smtClean="0"/>
              <a:t>） </a:t>
            </a:r>
          </a:p>
          <a:p>
            <a:r>
              <a:rPr lang="en-US" altLang="zh-CN" dirty="0" smtClean="0"/>
              <a:t>305</a:t>
            </a:r>
            <a:r>
              <a:rPr lang="zh-CN" altLang="en-US" dirty="0" smtClean="0"/>
              <a:t>　 使用代理 </a:t>
            </a:r>
          </a:p>
          <a:p>
            <a:r>
              <a:rPr lang="zh-CN" altLang="en-US" dirty="0" smtClean="0"/>
              <a:t>④ 客户方错误 </a:t>
            </a:r>
          </a:p>
          <a:p>
            <a:r>
              <a:rPr lang="en-US" altLang="zh-CN" dirty="0" smtClean="0"/>
              <a:t>400</a:t>
            </a:r>
            <a:r>
              <a:rPr lang="zh-CN" altLang="en-US" dirty="0" smtClean="0"/>
              <a:t>　 错误请求（</a:t>
            </a:r>
            <a:r>
              <a:rPr lang="en-US" altLang="zh-CN" dirty="0" smtClean="0"/>
              <a:t>Bad Request</a:t>
            </a:r>
            <a:r>
              <a:rPr lang="zh-CN" altLang="en-US" dirty="0" smtClean="0"/>
              <a:t>） </a:t>
            </a:r>
          </a:p>
          <a:p>
            <a:r>
              <a:rPr lang="en-US" altLang="zh-CN" dirty="0" smtClean="0"/>
              <a:t>401 </a:t>
            </a:r>
            <a:r>
              <a:rPr lang="zh-CN" altLang="en-US" dirty="0" smtClean="0"/>
              <a:t>　未认证 </a:t>
            </a:r>
          </a:p>
          <a:p>
            <a:r>
              <a:rPr lang="en-US" altLang="zh-CN" dirty="0" smtClean="0"/>
              <a:t>402 </a:t>
            </a:r>
            <a:r>
              <a:rPr lang="zh-CN" altLang="en-US" dirty="0" smtClean="0"/>
              <a:t>　需要付费 </a:t>
            </a:r>
          </a:p>
          <a:p>
            <a:r>
              <a:rPr lang="en-US" altLang="zh-CN" dirty="0" smtClean="0"/>
              <a:t>403</a:t>
            </a:r>
            <a:r>
              <a:rPr lang="zh-CN" altLang="en-US" dirty="0" smtClean="0"/>
              <a:t>　 禁止（</a:t>
            </a:r>
            <a:r>
              <a:rPr lang="en-US" altLang="zh-CN" dirty="0" smtClean="0"/>
              <a:t>Forbidden</a:t>
            </a:r>
            <a:r>
              <a:rPr lang="zh-CN" altLang="en-US" dirty="0" smtClean="0"/>
              <a:t>） </a:t>
            </a:r>
          </a:p>
          <a:p>
            <a:r>
              <a:rPr lang="en-US" altLang="zh-CN" dirty="0" smtClean="0"/>
              <a:t>404</a:t>
            </a:r>
            <a:r>
              <a:rPr lang="zh-CN" altLang="en-US" dirty="0" smtClean="0"/>
              <a:t>　 未找到（</a:t>
            </a:r>
            <a:r>
              <a:rPr lang="en-US" altLang="zh-CN" dirty="0" smtClean="0"/>
              <a:t>Not Found</a:t>
            </a:r>
            <a:r>
              <a:rPr lang="zh-CN" altLang="en-US" dirty="0" smtClean="0"/>
              <a:t>） </a:t>
            </a:r>
          </a:p>
          <a:p>
            <a:r>
              <a:rPr lang="en-US" altLang="zh-CN" dirty="0" smtClean="0"/>
              <a:t>405</a:t>
            </a:r>
            <a:r>
              <a:rPr lang="zh-CN" altLang="en-US" dirty="0" smtClean="0"/>
              <a:t>　 方法不允许 </a:t>
            </a:r>
          </a:p>
          <a:p>
            <a:r>
              <a:rPr lang="en-US" altLang="zh-CN" dirty="0" smtClean="0"/>
              <a:t>406</a:t>
            </a:r>
            <a:r>
              <a:rPr lang="zh-CN" altLang="en-US" dirty="0" smtClean="0"/>
              <a:t>　 不接受 </a:t>
            </a:r>
          </a:p>
          <a:p>
            <a:r>
              <a:rPr lang="en-US" altLang="zh-CN" dirty="0" smtClean="0"/>
              <a:t>407</a:t>
            </a:r>
            <a:r>
              <a:rPr lang="zh-CN" altLang="en-US" dirty="0" smtClean="0"/>
              <a:t>　 需要代理认证 </a:t>
            </a:r>
          </a:p>
          <a:p>
            <a:r>
              <a:rPr lang="en-US" altLang="zh-CN" dirty="0" smtClean="0"/>
              <a:t>408</a:t>
            </a:r>
            <a:r>
              <a:rPr lang="zh-CN" altLang="en-US" dirty="0" smtClean="0"/>
              <a:t>　 请求超时 </a:t>
            </a:r>
          </a:p>
          <a:p>
            <a:r>
              <a:rPr lang="en-US" altLang="zh-CN" dirty="0" smtClean="0"/>
              <a:t>409</a:t>
            </a:r>
            <a:r>
              <a:rPr lang="zh-CN" altLang="en-US" dirty="0" smtClean="0"/>
              <a:t>　 冲突 </a:t>
            </a:r>
          </a:p>
          <a:p>
            <a:r>
              <a:rPr lang="en-US" altLang="zh-CN" dirty="0" smtClean="0"/>
              <a:t>410 </a:t>
            </a:r>
            <a:r>
              <a:rPr lang="zh-CN" altLang="en-US" dirty="0" smtClean="0"/>
              <a:t>　失败 </a:t>
            </a:r>
          </a:p>
          <a:p>
            <a:r>
              <a:rPr lang="en-US" altLang="zh-CN" dirty="0" smtClean="0"/>
              <a:t>411 </a:t>
            </a:r>
            <a:r>
              <a:rPr lang="zh-CN" altLang="en-US" dirty="0" smtClean="0"/>
              <a:t>　需要长度 </a:t>
            </a:r>
          </a:p>
          <a:p>
            <a:r>
              <a:rPr lang="en-US" altLang="zh-CN" dirty="0" smtClean="0"/>
              <a:t>412</a:t>
            </a:r>
            <a:r>
              <a:rPr lang="zh-CN" altLang="en-US" dirty="0" smtClean="0"/>
              <a:t>　 条件失败 </a:t>
            </a:r>
          </a:p>
          <a:p>
            <a:r>
              <a:rPr lang="en-US" altLang="zh-CN" dirty="0" smtClean="0"/>
              <a:t>413 </a:t>
            </a:r>
            <a:r>
              <a:rPr lang="zh-CN" altLang="en-US" dirty="0" smtClean="0"/>
              <a:t>　请求实体太大 </a:t>
            </a:r>
          </a:p>
          <a:p>
            <a:r>
              <a:rPr lang="en-US" altLang="zh-CN" dirty="0" smtClean="0"/>
              <a:t>414 </a:t>
            </a:r>
            <a:r>
              <a:rPr lang="zh-CN" altLang="en-US" dirty="0" smtClean="0"/>
              <a:t>　请求</a:t>
            </a:r>
            <a:r>
              <a:rPr lang="en-US" altLang="zh-CN" dirty="0" smtClean="0"/>
              <a:t>URI</a:t>
            </a:r>
            <a:r>
              <a:rPr lang="zh-CN" altLang="en-US" dirty="0" smtClean="0"/>
              <a:t>太长 </a:t>
            </a:r>
          </a:p>
          <a:p>
            <a:r>
              <a:rPr lang="en-US" altLang="zh-CN" dirty="0" smtClean="0"/>
              <a:t>415 </a:t>
            </a:r>
            <a:r>
              <a:rPr lang="zh-CN" altLang="en-US" dirty="0" smtClean="0"/>
              <a:t>　不支持媒体类型 </a:t>
            </a:r>
          </a:p>
          <a:p>
            <a:r>
              <a:rPr lang="zh-CN" altLang="en-US" dirty="0" smtClean="0"/>
              <a:t>⑤ 服务器错误 </a:t>
            </a:r>
          </a:p>
          <a:p>
            <a:r>
              <a:rPr lang="en-US" altLang="zh-CN" dirty="0" smtClean="0"/>
              <a:t>500</a:t>
            </a:r>
            <a:r>
              <a:rPr lang="zh-CN" altLang="en-US" dirty="0" smtClean="0"/>
              <a:t>　 服务器内部错误 </a:t>
            </a:r>
          </a:p>
          <a:p>
            <a:r>
              <a:rPr lang="en-US" altLang="zh-CN" dirty="0" smtClean="0"/>
              <a:t>501</a:t>
            </a:r>
            <a:r>
              <a:rPr lang="zh-CN" altLang="en-US" dirty="0" smtClean="0"/>
              <a:t>　 未实现（</a:t>
            </a:r>
            <a:r>
              <a:rPr lang="en-US" altLang="zh-CN" dirty="0" smtClean="0"/>
              <a:t>Not Implemented</a:t>
            </a:r>
            <a:r>
              <a:rPr lang="zh-CN" altLang="en-US" dirty="0" smtClean="0"/>
              <a:t>） </a:t>
            </a:r>
          </a:p>
          <a:p>
            <a:r>
              <a:rPr lang="en-US" altLang="zh-CN" dirty="0" smtClean="0"/>
              <a:t>502</a:t>
            </a:r>
            <a:r>
              <a:rPr lang="zh-CN" altLang="en-US" dirty="0" smtClean="0"/>
              <a:t>　 网关失败 </a:t>
            </a:r>
          </a:p>
          <a:p>
            <a:r>
              <a:rPr lang="en-US" altLang="zh-CN" dirty="0" smtClean="0"/>
              <a:t>504 </a:t>
            </a:r>
            <a:r>
              <a:rPr lang="zh-CN" altLang="en-US" dirty="0" smtClean="0"/>
              <a:t>　网关超时 </a:t>
            </a:r>
          </a:p>
          <a:p>
            <a:r>
              <a:rPr lang="en-US" altLang="zh-CN" dirty="0" smtClean="0"/>
              <a:t>505 HTTP</a:t>
            </a:r>
            <a:r>
              <a:rPr lang="zh-CN" altLang="en-US" dirty="0" smtClean="0"/>
              <a:t>版本不支持 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get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在面试过程中一般都会问到，一般的区别：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err="1" smtClean="0"/>
              <a:t>1.post</a:t>
            </a:r>
            <a:r>
              <a:rPr lang="zh-CN" altLang="en-US" dirty="0" smtClean="0"/>
              <a:t>更安全（不会作为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的一部分，不会被缓存、保存在服务器日志、以及浏览器浏览记录中）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err="1" smtClean="0"/>
              <a:t>2.post</a:t>
            </a:r>
            <a:r>
              <a:rPr lang="zh-CN" altLang="en-US" dirty="0" smtClean="0"/>
              <a:t>发送的数据量更大（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有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长度限制）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err="1" smtClean="0"/>
              <a:t>3.post</a:t>
            </a:r>
            <a:r>
              <a:rPr lang="zh-CN" altLang="en-US" dirty="0" smtClean="0"/>
              <a:t>能发送更多的数据类型（</a:t>
            </a:r>
            <a:r>
              <a:rPr lang="en-US" altLang="zh-CN" dirty="0" smtClean="0"/>
              <a:t>get</a:t>
            </a:r>
            <a:r>
              <a:rPr lang="zh-CN" altLang="en-US" dirty="0" smtClean="0"/>
              <a:t>只能发送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字符）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err="1" smtClean="0"/>
              <a:t>4.post</a:t>
            </a:r>
            <a:r>
              <a:rPr lang="zh-CN" altLang="en-US" dirty="0" smtClean="0"/>
              <a:t>比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慢</a:t>
            </a:r>
          </a:p>
          <a:p>
            <a:r>
              <a:rPr lang="en-US" altLang="zh-CN" dirty="0" smtClean="0"/>
              <a:t>post</a:t>
            </a:r>
            <a:r>
              <a:rPr lang="zh-CN" altLang="en-US" dirty="0" smtClean="0"/>
              <a:t>慢一些的原因：</a:t>
            </a:r>
          </a:p>
          <a:p>
            <a:r>
              <a:rPr lang="en-US" altLang="zh-CN" dirty="0" err="1" smtClean="0"/>
              <a:t>1.post</a:t>
            </a:r>
            <a:r>
              <a:rPr lang="zh-CN" altLang="en-US" dirty="0" smtClean="0"/>
              <a:t>请求包含更多的请求头</a:t>
            </a:r>
          </a:p>
          <a:p>
            <a:r>
              <a:rPr lang="zh-CN" altLang="en-US" dirty="0" smtClean="0"/>
              <a:t>　　因为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需要在请求的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部分包含数据，所以会多了几个数据描述部分的首部字段（如</a:t>
            </a:r>
            <a:r>
              <a:rPr lang="en-US" altLang="zh-CN" dirty="0" smtClean="0"/>
              <a:t>content-type</a:t>
            </a:r>
            <a:r>
              <a:rPr lang="zh-CN" altLang="en-US" dirty="0" smtClean="0"/>
              <a:t>），这其实是微乎其微的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最重要的一条，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在真正接受数据之前会先将请求头发送给服务器进行确认，然后才真正发送数据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请求的过程：</a:t>
            </a:r>
          </a:p>
          <a:p>
            <a:r>
              <a:rPr lang="zh-CN" altLang="en-US" dirty="0" smtClean="0"/>
              <a:t>　　 </a:t>
            </a:r>
            <a:r>
              <a:rPr lang="en-US" altLang="zh-CN" dirty="0" smtClean="0"/>
              <a:t>1.</a:t>
            </a:r>
            <a:r>
              <a:rPr lang="zh-CN" altLang="en-US" dirty="0" smtClean="0"/>
              <a:t>浏览器请求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连接（第一次握手）</a:t>
            </a:r>
          </a:p>
          <a:p>
            <a:r>
              <a:rPr lang="zh-CN" altLang="en-US" dirty="0" smtClean="0"/>
              <a:t>　　 </a:t>
            </a:r>
            <a:r>
              <a:rPr lang="en-US" altLang="zh-CN" dirty="0" smtClean="0"/>
              <a:t>2.</a:t>
            </a:r>
            <a:r>
              <a:rPr lang="zh-CN" altLang="en-US" dirty="0" smtClean="0"/>
              <a:t>服务器答应进行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连接（第二次握手）</a:t>
            </a:r>
          </a:p>
          <a:p>
            <a:r>
              <a:rPr lang="zh-CN" altLang="en-US" dirty="0" smtClean="0"/>
              <a:t>　　 </a:t>
            </a:r>
            <a:r>
              <a:rPr lang="en-US" altLang="zh-CN" dirty="0" smtClean="0"/>
              <a:t>3.</a:t>
            </a:r>
            <a:r>
              <a:rPr lang="zh-CN" altLang="en-US" dirty="0" smtClean="0"/>
              <a:t>浏览器确认，并发送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请求头（第三次握手，这个报文比较小，所以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会在此时进行第一次数据发送）</a:t>
            </a:r>
          </a:p>
          <a:p>
            <a:r>
              <a:rPr lang="zh-CN" altLang="en-US" dirty="0" smtClean="0"/>
              <a:t>　　 </a:t>
            </a:r>
            <a:r>
              <a:rPr lang="en-US" altLang="zh-CN" dirty="0" smtClean="0"/>
              <a:t>4.</a:t>
            </a:r>
            <a:r>
              <a:rPr lang="zh-CN" altLang="en-US" dirty="0" smtClean="0"/>
              <a:t>服务器返回</a:t>
            </a:r>
            <a:r>
              <a:rPr lang="en-US" altLang="zh-CN" dirty="0" smtClean="0"/>
              <a:t>100 continue</a:t>
            </a:r>
            <a:r>
              <a:rPr lang="zh-CN" altLang="en-US" dirty="0" smtClean="0"/>
              <a:t>响应</a:t>
            </a:r>
          </a:p>
          <a:p>
            <a:r>
              <a:rPr lang="zh-CN" altLang="en-US" dirty="0" smtClean="0"/>
              <a:t>　　 </a:t>
            </a:r>
            <a:r>
              <a:rPr lang="en-US" altLang="zh-CN" dirty="0" smtClean="0"/>
              <a:t>5.</a:t>
            </a:r>
            <a:r>
              <a:rPr lang="zh-CN" altLang="en-US" dirty="0" smtClean="0"/>
              <a:t>浏览器开始发送数据</a:t>
            </a:r>
          </a:p>
          <a:p>
            <a:r>
              <a:rPr lang="zh-CN" altLang="en-US" dirty="0" smtClean="0"/>
              <a:t>　　 </a:t>
            </a:r>
            <a:r>
              <a:rPr lang="en-US" altLang="zh-CN" dirty="0" smtClean="0"/>
              <a:t>6.</a:t>
            </a:r>
            <a:r>
              <a:rPr lang="zh-CN" altLang="en-US" dirty="0" smtClean="0"/>
              <a:t>服务器返回</a:t>
            </a:r>
            <a:r>
              <a:rPr lang="en-US" altLang="zh-CN" dirty="0" smtClean="0"/>
              <a:t>200 ok</a:t>
            </a:r>
            <a:r>
              <a:rPr lang="zh-CN" altLang="en-US" dirty="0" smtClean="0"/>
              <a:t>响应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请求的过程</a:t>
            </a:r>
          </a:p>
          <a:p>
            <a:r>
              <a:rPr lang="zh-CN" altLang="en-US" dirty="0" smtClean="0"/>
              <a:t>　   </a:t>
            </a:r>
            <a:r>
              <a:rPr lang="en-US" altLang="zh-CN" dirty="0" smtClean="0"/>
              <a:t>1.</a:t>
            </a:r>
            <a:r>
              <a:rPr lang="zh-CN" altLang="en-US" dirty="0" smtClean="0"/>
              <a:t>浏览器请求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连接（第一次握手）</a:t>
            </a:r>
          </a:p>
          <a:p>
            <a:r>
              <a:rPr lang="zh-CN" altLang="en-US" dirty="0" smtClean="0"/>
              <a:t> 　　</a:t>
            </a:r>
            <a:r>
              <a:rPr lang="en-US" altLang="zh-CN" dirty="0" smtClean="0"/>
              <a:t>2.</a:t>
            </a:r>
            <a:r>
              <a:rPr lang="zh-CN" altLang="en-US" dirty="0" smtClean="0"/>
              <a:t>服务器答应进行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连接（第二次握手）</a:t>
            </a:r>
          </a:p>
          <a:p>
            <a:r>
              <a:rPr lang="zh-CN" altLang="en-US" dirty="0" smtClean="0"/>
              <a:t>　 　</a:t>
            </a:r>
            <a:r>
              <a:rPr lang="en-US" altLang="zh-CN" dirty="0" smtClean="0"/>
              <a:t>3.</a:t>
            </a:r>
            <a:r>
              <a:rPr lang="zh-CN" altLang="en-US" dirty="0" smtClean="0"/>
              <a:t>浏览器确认，并发送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请求头和数据（第三次握手，这个报文比较小，所以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会在此时进行第一次数据发送）</a:t>
            </a:r>
          </a:p>
          <a:p>
            <a:r>
              <a:rPr lang="zh-CN" altLang="en-US" dirty="0" smtClean="0"/>
              <a:t> 　　</a:t>
            </a:r>
            <a:r>
              <a:rPr lang="en-US" altLang="zh-CN" dirty="0" smtClean="0"/>
              <a:t>4.</a:t>
            </a:r>
            <a:r>
              <a:rPr lang="zh-CN" altLang="en-US" dirty="0" smtClean="0"/>
              <a:t>服务器返回</a:t>
            </a:r>
            <a:r>
              <a:rPr lang="en-US" altLang="zh-CN" dirty="0" smtClean="0"/>
              <a:t>200 ok</a:t>
            </a:r>
            <a:r>
              <a:rPr lang="zh-CN" altLang="en-US" dirty="0" smtClean="0"/>
              <a:t>响应</a:t>
            </a:r>
          </a:p>
          <a:p>
            <a:r>
              <a:rPr lang="zh-CN" altLang="en-US" dirty="0" smtClean="0"/>
              <a:t>　也就是说，目测</a:t>
            </a:r>
            <a:r>
              <a:rPr lang="en-US" altLang="zh-CN" dirty="0" smtClean="0"/>
              <a:t>get</a:t>
            </a:r>
            <a:r>
              <a:rPr lang="zh-CN" altLang="en-US" dirty="0" smtClean="0"/>
              <a:t>的总耗是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2/3</a:t>
            </a:r>
            <a:r>
              <a:rPr lang="zh-CN" altLang="en-US" dirty="0" smtClean="0"/>
              <a:t>左右</a:t>
            </a:r>
          </a:p>
          <a:p>
            <a:r>
              <a:rPr lang="zh-CN" altLang="en-US" dirty="0" smtClean="0"/>
              <a:t>　　口说无凭，已经有网友进行测试了</a:t>
            </a:r>
          </a:p>
          <a:p>
            <a:r>
              <a:rPr lang="zh-CN" altLang="en-US" dirty="0" smtClean="0"/>
              <a:t>　　寻根究底</a:t>
            </a:r>
            <a:r>
              <a:rPr lang="en-US" altLang="zh-CN" dirty="0" smtClean="0"/>
              <a:t>:Ajax</a:t>
            </a:r>
            <a:r>
              <a:rPr lang="zh-CN" altLang="en-US" dirty="0" smtClean="0"/>
              <a:t>请求的</a:t>
            </a:r>
            <a:r>
              <a:rPr lang="en-US" altLang="zh-CN" dirty="0" smtClean="0"/>
              <a:t>GET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方式比较</a:t>
            </a:r>
          </a:p>
          <a:p>
            <a:r>
              <a:rPr lang="en-US" altLang="zh-CN" dirty="0" err="1" smtClean="0"/>
              <a:t>3.get</a:t>
            </a:r>
            <a:r>
              <a:rPr lang="zh-CN" altLang="en-US" dirty="0" smtClean="0"/>
              <a:t>会将数据缓存起来，而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不会</a:t>
            </a:r>
          </a:p>
          <a:p>
            <a:r>
              <a:rPr lang="zh-CN" altLang="en-US" dirty="0" smtClean="0"/>
              <a:t>　　可以做个简短的测试，使用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采用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方式请求静态数据（比如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页面，图片）的时候，如果两次传输的数据相同，第二次以后耗费的时间将在</a:t>
            </a:r>
            <a:r>
              <a:rPr lang="en-US" altLang="zh-CN" dirty="0" err="1" smtClean="0"/>
              <a:t>10ms</a:t>
            </a:r>
            <a:r>
              <a:rPr lang="zh-CN" altLang="en-US" dirty="0" smtClean="0"/>
              <a:t>以内（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测试），而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每次耗费的时间都差不多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　　经测试，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下和</a:t>
            </a:r>
            <a:r>
              <a:rPr lang="en-US" altLang="zh-CN" dirty="0" err="1" smtClean="0"/>
              <a:t>firefox</a:t>
            </a:r>
            <a:r>
              <a:rPr lang="zh-CN" altLang="en-US" dirty="0" smtClean="0"/>
              <a:t>下如果检测到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请求的是静态资源，则会缓存，如果是数据，则不缓存，但是</a:t>
            </a:r>
            <a:r>
              <a:rPr lang="en-US" altLang="zh-CN" dirty="0" smtClean="0"/>
              <a:t>IE</a:t>
            </a:r>
            <a:r>
              <a:rPr lang="zh-CN" altLang="en-US" dirty="0" smtClean="0"/>
              <a:t>这个傻</a:t>
            </a:r>
            <a:r>
              <a:rPr lang="en-US" altLang="zh-CN" dirty="0" smtClean="0"/>
              <a:t>X</a:t>
            </a:r>
            <a:r>
              <a:rPr lang="zh-CN" altLang="en-US" dirty="0" smtClean="0"/>
              <a:t>啥都会缓存起来</a:t>
            </a:r>
          </a:p>
          <a:p>
            <a:r>
              <a:rPr lang="zh-CN" altLang="en-US" dirty="0" smtClean="0"/>
              <a:t>　　当然，应该没人会用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去获取静态数据吧，反正我是没看到过。</a:t>
            </a:r>
          </a:p>
          <a:p>
            <a:r>
              <a:rPr lang="en-US" altLang="zh-CN" dirty="0" err="1" smtClean="0"/>
              <a:t>4.post</a:t>
            </a:r>
            <a:r>
              <a:rPr lang="zh-CN" altLang="en-US" dirty="0" smtClean="0"/>
              <a:t>不能进行管道化传输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权威指南中是这样说的：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在的一次会话需要先建立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连接（大部分是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，但是其他安全协议也是可以的），然后才能通信，如果每次连接都只进行一次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会话，那这个连接过程占的比例太大了！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9A17F9-69F3-4761-A36C-0463F0D54D7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439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用于演示，不带后台数据库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FF43-102F-43E8-AF65-6DB8A091551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209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用于实际的项目，一般都还有数据库进行数据持久化</a:t>
            </a:r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zh-CN" altLang="en-US" dirty="0" smtClean="0"/>
              <a:t>对于早期重量级的</a:t>
            </a:r>
            <a:r>
              <a:rPr lang="en-US" altLang="zh-CN" dirty="0" err="1" smtClean="0"/>
              <a:t>EJB</a:t>
            </a:r>
            <a:r>
              <a:rPr lang="zh-CN" altLang="en-US" dirty="0" smtClean="0"/>
              <a:t>容器，大家自行去了解和深入学习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对于</a:t>
            </a:r>
            <a:r>
              <a:rPr lang="en-US" altLang="zh-CN" baseline="0" dirty="0" smtClean="0"/>
              <a:t>Servlet</a:t>
            </a:r>
            <a:r>
              <a:rPr lang="zh-CN" altLang="en-US" baseline="0" dirty="0" smtClean="0"/>
              <a:t>，大家要花时间精力功夫去理解</a:t>
            </a:r>
            <a:endParaRPr lang="en-US" altLang="zh-CN" baseline="0" dirty="0" smtClean="0"/>
          </a:p>
          <a:p>
            <a:r>
              <a:rPr lang="en-US" altLang="zh-CN" baseline="0" dirty="0" smtClean="0"/>
              <a:t>3 </a:t>
            </a:r>
            <a:r>
              <a:rPr lang="zh-CN" altLang="en-US" baseline="0" dirty="0" smtClean="0"/>
              <a:t>多实际写写</a:t>
            </a:r>
            <a:r>
              <a:rPr lang="en-US" altLang="zh-CN" baseline="0" dirty="0" smtClean="0"/>
              <a:t>Servlet</a:t>
            </a:r>
            <a:r>
              <a:rPr lang="zh-CN" altLang="en-US" baseline="0" dirty="0" smtClean="0"/>
              <a:t>，运行，思考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FF43-102F-43E8-AF65-6DB8A09155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486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提问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哪些动作做了多次，哪些动作只做一次？</a:t>
            </a:r>
            <a:endParaRPr lang="en-US" altLang="zh-CN" baseline="0" dirty="0" smtClean="0"/>
          </a:p>
          <a:p>
            <a:r>
              <a:rPr lang="en-US" altLang="zh-CN" baseline="0" dirty="0" smtClean="0"/>
              <a:t>2 Servlet</a:t>
            </a:r>
            <a:r>
              <a:rPr lang="zh-CN" altLang="en-US" baseline="0" dirty="0" smtClean="0"/>
              <a:t>何时进行销毁？</a:t>
            </a:r>
            <a:endParaRPr lang="en-US" altLang="zh-CN" baseline="0" dirty="0" smtClean="0"/>
          </a:p>
          <a:p>
            <a:r>
              <a:rPr lang="en-US" altLang="zh-CN" baseline="0" dirty="0" smtClean="0"/>
              <a:t>3 </a:t>
            </a:r>
            <a:r>
              <a:rPr lang="zh-CN" altLang="en-US" baseline="0" dirty="0" smtClean="0"/>
              <a:t>对于某一个具体的</a:t>
            </a:r>
            <a:r>
              <a:rPr lang="en-US" altLang="zh-CN" baseline="0" dirty="0" smtClean="0"/>
              <a:t>Servlet</a:t>
            </a:r>
            <a:r>
              <a:rPr lang="zh-CN" altLang="en-US" baseline="0" dirty="0" smtClean="0"/>
              <a:t>，服务器上有多少个实例？</a:t>
            </a:r>
            <a:endParaRPr lang="en-US" altLang="zh-CN" baseline="0" dirty="0" smtClean="0"/>
          </a:p>
          <a:p>
            <a:r>
              <a:rPr lang="en-US" altLang="zh-CN" baseline="0" dirty="0" smtClean="0"/>
              <a:t>4 </a:t>
            </a:r>
            <a:r>
              <a:rPr lang="zh-CN" altLang="en-US" baseline="0" dirty="0" smtClean="0"/>
              <a:t>对于某一次请求，服务器有几个线程对应？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FF43-102F-43E8-AF65-6DB8A09155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683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4A61-DA49-49B7-825E-04420FB0EF58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2DD2-7354-4911-94C4-469BF377A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67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4A61-DA49-49B7-825E-04420FB0EF58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2DD2-7354-4911-94C4-469BF377A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7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4A61-DA49-49B7-825E-04420FB0EF58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2DD2-7354-4911-94C4-469BF377A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430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3A2B-6204-406C-9991-9DD8F55A5AA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E08D-07F5-4EC3-9B52-633DA73D3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07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4A61-DA49-49B7-825E-04420FB0EF58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2DD2-7354-4911-94C4-469BF377A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74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4A61-DA49-49B7-825E-04420FB0EF58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2DD2-7354-4911-94C4-469BF377A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92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4A61-DA49-49B7-825E-04420FB0EF58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2DD2-7354-4911-94C4-469BF377A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97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4A61-DA49-49B7-825E-04420FB0EF58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2DD2-7354-4911-94C4-469BF377A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01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4A61-DA49-49B7-825E-04420FB0EF58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2DD2-7354-4911-94C4-469BF377A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93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4A61-DA49-49B7-825E-04420FB0EF58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2DD2-7354-4911-94C4-469BF377A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28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4A61-DA49-49B7-825E-04420FB0EF58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2DD2-7354-4911-94C4-469BF377A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80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4A61-DA49-49B7-825E-04420FB0EF58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2DD2-7354-4911-94C4-469BF377A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5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C4A61-DA49-49B7-825E-04420FB0EF58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02DD2-7354-4911-94C4-469BF377A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21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2.tmp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2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JAVAEE03</a:t>
            </a:r>
            <a:r>
              <a:rPr lang="en-US" altLang="zh-CN" dirty="0"/>
              <a:t>-Servlet-01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fhzheng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77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Servlet</a:t>
            </a:r>
            <a:r>
              <a:rPr lang="zh-CN" altLang="en-US" dirty="0" smtClean="0"/>
              <a:t>类、接口关系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7" name="Picture 1" descr="C://Users/fhzheng/AppData/Local/YNote/data/aceking_163@163.com/ba4336f575984741b133490871cafed1/6a87d66a5755d2821c38a9703623439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0" b="9754"/>
          <a:stretch/>
        </p:blipFill>
        <p:spPr bwMode="auto">
          <a:xfrm>
            <a:off x="1475656" y="1165043"/>
            <a:ext cx="4752528" cy="546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圆角矩形标注 3"/>
          <p:cNvSpPr/>
          <p:nvPr/>
        </p:nvSpPr>
        <p:spPr>
          <a:xfrm>
            <a:off x="6516216" y="3789040"/>
            <a:ext cx="2232248" cy="2592288"/>
          </a:xfrm>
          <a:prstGeom prst="wedgeRoundRectCallout">
            <a:avLst>
              <a:gd name="adj1" fmla="val -95010"/>
              <a:gd name="adj2" fmla="val 336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请求，响应</a:t>
            </a:r>
            <a:endParaRPr lang="en-US" altLang="zh-CN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初始化，配置，回收资源</a:t>
            </a:r>
            <a:endParaRPr lang="en-US" altLang="zh-CN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获取参数，保持状态</a:t>
            </a:r>
            <a:endParaRPr lang="en-US" altLang="zh-CN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完成各种业务处理</a:t>
            </a:r>
            <a:endParaRPr lang="en-US" altLang="zh-CN" sz="2000" b="1" dirty="0" smtClean="0"/>
          </a:p>
          <a:p>
            <a:pPr algn="ctr"/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53070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Servlet</a:t>
            </a:r>
            <a:r>
              <a:rPr lang="zh-CN" altLang="en-US" dirty="0" smtClean="0"/>
              <a:t>的编程接口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059832" y="3156631"/>
            <a:ext cx="2880320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 smtClean="0"/>
              <a:t>HttpServlet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1295636" y="1317384"/>
            <a:ext cx="223224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ServletConfig</a:t>
            </a:r>
            <a:endParaRPr lang="zh-CN" altLang="en-US" b="1" dirty="0"/>
          </a:p>
        </p:txBody>
      </p:sp>
      <p:cxnSp>
        <p:nvCxnSpPr>
          <p:cNvPr id="6" name="直接箭头连接符 5"/>
          <p:cNvCxnSpPr>
            <a:stCxn id="5" idx="2"/>
            <a:endCxn id="4" idx="1"/>
          </p:cNvCxnSpPr>
          <p:nvPr/>
        </p:nvCxnSpPr>
        <p:spPr>
          <a:xfrm>
            <a:off x="2411760" y="1821440"/>
            <a:ext cx="1069885" cy="15355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08781" y="21746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配置信息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5436096" y="1290330"/>
            <a:ext cx="223224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ServletContext</a:t>
            </a:r>
            <a:endParaRPr lang="zh-CN" altLang="en-US" b="1" dirty="0"/>
          </a:p>
        </p:txBody>
      </p:sp>
      <p:cxnSp>
        <p:nvCxnSpPr>
          <p:cNvPr id="9" name="直接箭头连接符 8"/>
          <p:cNvCxnSpPr>
            <a:stCxn id="8" idx="2"/>
            <a:endCxn id="4" idx="7"/>
          </p:cNvCxnSpPr>
          <p:nvPr/>
        </p:nvCxnSpPr>
        <p:spPr>
          <a:xfrm flipH="1">
            <a:off x="5518339" y="1794386"/>
            <a:ext cx="1033881" cy="15626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78126" y="22018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运行环境信息</a:t>
            </a:r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6552220" y="3588679"/>
            <a:ext cx="223224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HTTPServletResponse</a:t>
            </a:r>
            <a:endParaRPr lang="zh-CN" altLang="en-US" b="1" dirty="0"/>
          </a:p>
        </p:txBody>
      </p:sp>
      <p:cxnSp>
        <p:nvCxnSpPr>
          <p:cNvPr id="12" name="直接箭头连接符 11"/>
          <p:cNvCxnSpPr>
            <a:stCxn id="4" idx="6"/>
            <a:endCxn id="11" idx="1"/>
          </p:cNvCxnSpPr>
          <p:nvPr/>
        </p:nvCxnSpPr>
        <p:spPr>
          <a:xfrm>
            <a:off x="5940152" y="3840707"/>
            <a:ext cx="61206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40152" y="34713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响应</a:t>
            </a:r>
            <a:endParaRPr lang="zh-CN" altLang="en-US" b="1" dirty="0"/>
          </a:p>
        </p:txBody>
      </p:sp>
      <p:sp>
        <p:nvSpPr>
          <p:cNvPr id="14" name="矩形 13"/>
          <p:cNvSpPr/>
          <p:nvPr/>
        </p:nvSpPr>
        <p:spPr>
          <a:xfrm>
            <a:off x="6372200" y="5523603"/>
            <a:ext cx="223224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HttpSession</a:t>
            </a:r>
            <a:endParaRPr lang="zh-CN" altLang="en-US" b="1" dirty="0"/>
          </a:p>
        </p:txBody>
      </p:sp>
      <p:cxnSp>
        <p:nvCxnSpPr>
          <p:cNvPr id="15" name="直接箭头连接符 14"/>
          <p:cNvCxnSpPr>
            <a:stCxn id="4" idx="5"/>
            <a:endCxn id="14" idx="0"/>
          </p:cNvCxnSpPr>
          <p:nvPr/>
        </p:nvCxnSpPr>
        <p:spPr>
          <a:xfrm>
            <a:off x="5518339" y="4324422"/>
            <a:ext cx="1969985" cy="119918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78126" y="45247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会话</a:t>
            </a:r>
            <a:endParaRPr lang="zh-CN" altLang="en-US" b="1" dirty="0"/>
          </a:p>
        </p:txBody>
      </p:sp>
      <p:sp>
        <p:nvSpPr>
          <p:cNvPr id="17" name="矩形 16"/>
          <p:cNvSpPr/>
          <p:nvPr/>
        </p:nvSpPr>
        <p:spPr>
          <a:xfrm>
            <a:off x="539552" y="5523603"/>
            <a:ext cx="223224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ServletException</a:t>
            </a:r>
            <a:endParaRPr lang="zh-CN" altLang="en-US" b="1" dirty="0"/>
          </a:p>
        </p:txBody>
      </p:sp>
      <p:cxnSp>
        <p:nvCxnSpPr>
          <p:cNvPr id="18" name="直接箭头连接符 17"/>
          <p:cNvCxnSpPr>
            <a:stCxn id="4" idx="3"/>
            <a:endCxn id="17" idx="0"/>
          </p:cNvCxnSpPr>
          <p:nvPr/>
        </p:nvCxnSpPr>
        <p:spPr>
          <a:xfrm flipH="1">
            <a:off x="1655676" y="4324422"/>
            <a:ext cx="1825969" cy="119918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51720" y="45546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意外</a:t>
            </a:r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179512" y="3588679"/>
            <a:ext cx="223224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HttpServletRequest</a:t>
            </a:r>
            <a:endParaRPr lang="zh-CN" altLang="en-US" b="1" dirty="0"/>
          </a:p>
        </p:txBody>
      </p:sp>
      <p:cxnSp>
        <p:nvCxnSpPr>
          <p:cNvPr id="21" name="直接箭头连接符 20"/>
          <p:cNvCxnSpPr>
            <a:stCxn id="20" idx="3"/>
            <a:endCxn id="4" idx="2"/>
          </p:cNvCxnSpPr>
          <p:nvPr/>
        </p:nvCxnSpPr>
        <p:spPr>
          <a:xfrm>
            <a:off x="2411760" y="3840707"/>
            <a:ext cx="6480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19888" y="34794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请求</a:t>
            </a:r>
            <a:endParaRPr lang="zh-CN" altLang="en-US" b="1" dirty="0"/>
          </a:p>
        </p:txBody>
      </p:sp>
      <p:sp>
        <p:nvSpPr>
          <p:cNvPr id="23" name="矩形 22"/>
          <p:cNvSpPr/>
          <p:nvPr/>
        </p:nvSpPr>
        <p:spPr>
          <a:xfrm>
            <a:off x="3384935" y="6093296"/>
            <a:ext cx="223224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RequestDispatcher</a:t>
            </a:r>
            <a:endParaRPr lang="zh-CN" altLang="en-US" b="1" dirty="0"/>
          </a:p>
        </p:txBody>
      </p:sp>
      <p:cxnSp>
        <p:nvCxnSpPr>
          <p:cNvPr id="24" name="直接箭头连接符 23"/>
          <p:cNvCxnSpPr>
            <a:stCxn id="4" idx="4"/>
            <a:endCxn id="23" idx="0"/>
          </p:cNvCxnSpPr>
          <p:nvPr/>
        </p:nvCxnSpPr>
        <p:spPr>
          <a:xfrm>
            <a:off x="4499992" y="4524783"/>
            <a:ext cx="1067" cy="15685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99992" y="51542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协作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05524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914400" y="428625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以下关于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Servlet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的说法正确的是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一个服务器上就只有一个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Servlet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一个服务只由一个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Servlet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来完成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一个服务可由多个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Servlet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来完成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Servlet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也可做请求响应之外的动作方法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rect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rect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50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8556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Servlet</a:t>
            </a:r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接口的抽象方法及功能读解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R="0" lvl="0" rtl="0"/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默认的接口实现类</a:t>
            </a:r>
          </a:p>
          <a:p>
            <a:pPr marR="0" lvl="1" rtl="0"/>
            <a:r>
              <a:rPr lang="en-US" altLang="zh-CN" b="1" i="0" u="none" strike="noStrike" kern="100" baseline="0" dirty="0" err="1" smtClean="0">
                <a:latin typeface="Calibri"/>
                <a:ea typeface="微软雅黑"/>
              </a:rPr>
              <a:t>GenericServlet</a:t>
            </a:r>
            <a:endParaRPr lang="en-US" altLang="zh-CN" b="1" i="0" u="none" strike="noStrike" kern="100" baseline="0" dirty="0" smtClean="0">
              <a:latin typeface="Calibri"/>
              <a:ea typeface="微软雅黑"/>
            </a:endParaRPr>
          </a:p>
          <a:p>
            <a:pPr marR="0" lvl="1" rtl="0"/>
            <a:r>
              <a:rPr lang="en-US" altLang="zh-CN" b="1" i="0" u="none" strike="noStrike" kern="100" baseline="0" dirty="0" err="1" smtClean="0">
                <a:latin typeface="Calibri"/>
                <a:ea typeface="微软雅黑"/>
              </a:rPr>
              <a:t>HttpServlet</a:t>
            </a:r>
            <a:endParaRPr lang="en-US" altLang="zh-CN" b="1" i="0" u="none" strike="noStrike" kern="100" baseline="0" dirty="0" smtClean="0">
              <a:latin typeface="Calibri"/>
              <a:ea typeface="微软雅黑"/>
            </a:endParaRPr>
          </a:p>
          <a:p>
            <a:pPr marR="0" lvl="0" rtl="0"/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HttpServlet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类中的两个核心方法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【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见备注部分详解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】</a:t>
            </a:r>
            <a:endParaRPr lang="zh-CN" altLang="en-US" b="1" i="0" u="none" strike="noStrike" kern="100" baseline="0" dirty="0" smtClean="0">
              <a:latin typeface="Cambria"/>
              <a:ea typeface="微软雅黑"/>
            </a:endParaRPr>
          </a:p>
          <a:p>
            <a:pPr marR="0" lvl="1" rtl="0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处理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Get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类型的请求：</a:t>
            </a:r>
            <a:r>
              <a:rPr lang="en-US" altLang="zh-CN" b="1" i="0" u="none" strike="noStrike" kern="100" baseline="0" dirty="0" err="1" smtClean="0">
                <a:latin typeface="Calibri"/>
                <a:ea typeface="微软雅黑"/>
              </a:rPr>
              <a:t>doGet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(</a:t>
            </a:r>
            <a:r>
              <a:rPr lang="en-US" altLang="zh-CN" b="1" i="0" u="none" strike="noStrike" kern="100" baseline="0" dirty="0" err="1" smtClean="0">
                <a:latin typeface="Calibri"/>
                <a:ea typeface="微软雅黑"/>
              </a:rPr>
              <a:t>req,resp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)</a:t>
            </a:r>
          </a:p>
          <a:p>
            <a:pPr marR="0" lvl="1" rtl="0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处理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Post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类型的请求：</a:t>
            </a:r>
            <a:r>
              <a:rPr lang="en-US" altLang="zh-CN" b="1" i="0" u="none" strike="noStrike" kern="100" baseline="0" dirty="0" err="1" smtClean="0">
                <a:latin typeface="Calibri"/>
                <a:ea typeface="微软雅黑"/>
              </a:rPr>
              <a:t>doPost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(</a:t>
            </a:r>
            <a:r>
              <a:rPr lang="en-US" altLang="zh-CN" b="1" i="0" u="none" strike="noStrike" kern="100" baseline="0" dirty="0" err="1" smtClean="0">
                <a:latin typeface="Calibri"/>
                <a:ea typeface="微软雅黑"/>
              </a:rPr>
              <a:t>req,resp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)</a:t>
            </a:r>
          </a:p>
          <a:p>
            <a:pPr marR="0" lvl="0" rtl="0"/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HttpServlet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主要两大功能</a:t>
            </a:r>
          </a:p>
          <a:p>
            <a:pPr marR="0" lvl="1" rtl="0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根据用户请求方式的不同，定义相应的处理方法</a:t>
            </a:r>
          </a:p>
          <a:p>
            <a:pPr marR="0" lvl="1" rtl="0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通过调用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service()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方法，将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HTTP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请求和响应分别强转为</a:t>
            </a:r>
            <a:r>
              <a:rPr lang="en-US" altLang="zh-CN" b="1" i="0" u="none" strike="noStrike" kern="100" baseline="0" dirty="0" err="1" smtClean="0">
                <a:latin typeface="Calibri"/>
                <a:ea typeface="微软雅黑"/>
              </a:rPr>
              <a:t>HttpServletRequest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和</a:t>
            </a:r>
            <a:r>
              <a:rPr lang="en-US" altLang="zh-CN" b="1" i="0" u="none" strike="noStrike" kern="100" baseline="0" dirty="0" err="1" smtClean="0">
                <a:latin typeface="Calibri"/>
                <a:ea typeface="微软雅黑"/>
              </a:rPr>
              <a:t>HttpServletResponse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类型的对象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【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本质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】</a:t>
            </a:r>
            <a:endParaRPr lang="zh-CN" altLang="en-US" b="1" i="0" u="none" strike="noStrike" kern="100" baseline="0" dirty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68894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dirty="0" smtClean="0">
                <a:latin typeface="Calibri"/>
                <a:ea typeface="微软雅黑"/>
              </a:rPr>
              <a:t>Servlet</a:t>
            </a:r>
            <a:r>
              <a:rPr lang="zh-CN" altLang="en-US" b="1" i="0" u="none" strike="noStrike" kern="2200" baseline="0" dirty="0" smtClean="0">
                <a:latin typeface="Calibri"/>
                <a:ea typeface="微软雅黑"/>
              </a:rPr>
              <a:t>应用程序的体系结构</a:t>
            </a:r>
            <a:endParaRPr lang="zh-CN" altLang="en-US" b="1" i="0" u="none" strike="noStrike" kern="2200" baseline="0" dirty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466850"/>
            <a:ext cx="88900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85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kern="2200" dirty="0">
                <a:ea typeface="微软雅黑"/>
              </a:rPr>
              <a:t>Servlet</a:t>
            </a:r>
            <a:r>
              <a:rPr lang="zh-CN" altLang="en-US" b="1" kern="2200" dirty="0">
                <a:ea typeface="微软雅黑"/>
              </a:rPr>
              <a:t>应用程序的体系结构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72816"/>
            <a:ext cx="7669316" cy="3456384"/>
          </a:xfrm>
        </p:spPr>
      </p:pic>
    </p:spTree>
    <p:extLst>
      <p:ext uri="{BB962C8B-B14F-4D97-AF65-F5344CB8AC3E}">
        <p14:creationId xmlns:p14="http://schemas.microsoft.com/office/powerpoint/2010/main" val="702246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来处理一个请求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00" y="1600200"/>
            <a:ext cx="7537400" cy="4525963"/>
          </a:xfrm>
        </p:spPr>
      </p:pic>
    </p:spTree>
    <p:extLst>
      <p:ext uri="{BB962C8B-B14F-4D97-AF65-F5344CB8AC3E}">
        <p14:creationId xmlns:p14="http://schemas.microsoft.com/office/powerpoint/2010/main" val="3156907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处理多个请求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772816"/>
            <a:ext cx="5029348" cy="4503715"/>
          </a:xfrm>
        </p:spPr>
      </p:pic>
    </p:spTree>
    <p:extLst>
      <p:ext uri="{BB962C8B-B14F-4D97-AF65-F5344CB8AC3E}">
        <p14:creationId xmlns:p14="http://schemas.microsoft.com/office/powerpoint/2010/main" val="1279981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主要内容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Servlet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是运行在服务端的程序，本质上是类</a:t>
            </a:r>
          </a:p>
          <a:p>
            <a:pPr marR="0" lvl="0" rtl="0"/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Servlet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是接口，和实现类</a:t>
            </a:r>
          </a:p>
          <a:p>
            <a:pPr marR="0" lvl="0" rtl="0"/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Servlet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接口的抽象方法及功能读解</a:t>
            </a:r>
          </a:p>
          <a:p>
            <a:pPr marR="0" lvl="0" rtl="0"/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Servlet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应用程序的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体系结构</a:t>
            </a:r>
            <a:endParaRPr lang="zh-CN" altLang="en-US" b="1" i="0" u="none" strike="noStrike" kern="100" baseline="0" dirty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8100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Servlet</a:t>
            </a:r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基础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0" lvl="0" rtl="0"/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概念</a:t>
            </a:r>
          </a:p>
          <a:p>
            <a:pPr marR="0" lvl="1" rtl="0"/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Servlet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是独立于操作系统平台和网络传输协议的服务器端的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Java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应用程序</a:t>
            </a:r>
          </a:p>
          <a:p>
            <a:pPr marR="0" lvl="1" rtl="0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它是一种</a:t>
            </a:r>
            <a:r>
              <a:rPr lang="en-US" altLang="zh-CN" b="1" i="0" u="none" strike="noStrike" kern="100" baseline="0" dirty="0" err="1" smtClean="0">
                <a:latin typeface="Calibri"/>
                <a:ea typeface="微软雅黑"/>
              </a:rPr>
              <a:t>JavaEE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的组件技术</a:t>
            </a:r>
          </a:p>
          <a:p>
            <a:pPr marR="0" lvl="0" rtl="0"/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功能</a:t>
            </a:r>
          </a:p>
          <a:p>
            <a:pPr marR="0" lvl="1" rtl="0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扩展服务器的功能</a:t>
            </a:r>
          </a:p>
          <a:p>
            <a:pPr marR="0" lvl="1" rtl="0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生成响应</a:t>
            </a:r>
          </a:p>
          <a:p>
            <a:pPr marR="0" lvl="0" rtl="0"/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动作</a:t>
            </a:r>
          </a:p>
          <a:p>
            <a:pPr marR="0" lvl="1" rtl="0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接受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请求</a:t>
            </a:r>
            <a:endParaRPr lang="zh-CN" altLang="en-US" b="1" i="0" u="none" strike="noStrike" kern="100" baseline="0" dirty="0" smtClean="0">
              <a:latin typeface="Calibri"/>
              <a:ea typeface="微软雅黑"/>
            </a:endParaRPr>
          </a:p>
          <a:p>
            <a:pPr marR="0" lvl="1" rtl="0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给出响应</a:t>
            </a:r>
            <a:endParaRPr lang="zh-CN" altLang="en-US" b="1" i="0" u="none" strike="noStrike" kern="100" baseline="0" dirty="0" smtClean="0">
              <a:latin typeface="Times New Roman"/>
              <a:ea typeface="微软雅黑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600" y="3467791"/>
            <a:ext cx="4320000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425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Servlet</a:t>
            </a:r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和</a:t>
            </a:r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Applet</a:t>
            </a:r>
            <a:endParaRPr lang="zh-CN" altLang="en-US" b="1" i="0" u="none" strike="noStrike" kern="2200" baseline="0" smtClean="0">
              <a:latin typeface="Calibri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0" lvl="0" rtl="0"/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相似之处</a:t>
            </a:r>
          </a:p>
          <a:p>
            <a:pPr marR="0" lvl="1" rtl="0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都是基于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Java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的技术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-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Calibri"/>
                <a:ea typeface="微软雅黑"/>
              </a:rPr>
              <a:t>面向对象</a:t>
            </a:r>
          </a:p>
          <a:p>
            <a:pPr marR="0" lvl="1" rtl="0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都不是独立的应用程序，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Calibri"/>
                <a:ea typeface="微软雅黑"/>
              </a:rPr>
              <a:t>不能独自运行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，没有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main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方法</a:t>
            </a:r>
          </a:p>
          <a:p>
            <a:pPr marR="0" lvl="1" rtl="0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都不由用户直接使用，而是另外的方式（容器或是控件）来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Calibri"/>
                <a:ea typeface="微软雅黑"/>
              </a:rPr>
              <a:t>调用</a:t>
            </a:r>
          </a:p>
          <a:p>
            <a:pPr marR="0" lvl="1" rtl="0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都有一个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Calibri"/>
                <a:ea typeface="微软雅黑"/>
              </a:rPr>
              <a:t>生存周期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，包含</a:t>
            </a:r>
            <a:r>
              <a:rPr lang="en-US" altLang="zh-CN" b="1" i="0" u="none" strike="noStrike" kern="100" baseline="0" dirty="0" err="1" smtClean="0">
                <a:latin typeface="Calibri"/>
                <a:ea typeface="微软雅黑"/>
              </a:rPr>
              <a:t>init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()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和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destroy()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方法</a:t>
            </a:r>
          </a:p>
          <a:p>
            <a:pPr marR="0" lvl="0" rtl="0"/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不同之处</a:t>
            </a:r>
          </a:p>
          <a:p>
            <a:pPr marR="0" lvl="1" rtl="0"/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Servlet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在服务器端，没有图形界面</a:t>
            </a:r>
          </a:p>
          <a:p>
            <a:pPr marR="0" lvl="1" rtl="0"/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Applet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在客户端，具有图形界面</a:t>
            </a:r>
            <a:endParaRPr lang="zh-CN" altLang="en-US" b="1" i="0" u="none" strike="noStrike" kern="100" baseline="0" dirty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75611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altLang="zh-CN" b="1" i="0" u="none" strike="noStrike" kern="2200" baseline="0" dirty="0" smtClean="0">
                <a:latin typeface="Calibri"/>
                <a:ea typeface="微软雅黑"/>
              </a:rPr>
              <a:t>Servlet</a:t>
            </a:r>
            <a:r>
              <a:rPr lang="zh-CN" altLang="en-US" b="1" i="0" u="none" strike="noStrike" kern="2200" baseline="0" dirty="0" smtClean="0">
                <a:latin typeface="Calibri"/>
                <a:ea typeface="微软雅黑"/>
              </a:rPr>
              <a:t>是运行在</a:t>
            </a:r>
            <a:r>
              <a:rPr lang="zh-CN" altLang="en-US" b="1" i="0" u="none" strike="noStrike" kern="2200" baseline="0" dirty="0" smtClean="0">
                <a:solidFill>
                  <a:srgbClr val="FF0000"/>
                </a:solidFill>
                <a:latin typeface="Calibri"/>
                <a:ea typeface="微软雅黑"/>
              </a:rPr>
              <a:t>服务端的程序</a:t>
            </a:r>
            <a:r>
              <a:rPr lang="zh-CN" altLang="en-US" b="1" i="0" u="none" strike="noStrike" kern="2200" baseline="0" dirty="0" smtClean="0">
                <a:latin typeface="Calibri"/>
                <a:ea typeface="微软雅黑"/>
              </a:rPr>
              <a:t>，本质上是</a:t>
            </a:r>
            <a:r>
              <a:rPr lang="zh-CN" altLang="en-US" b="1" i="0" u="none" strike="noStrike" kern="2200" baseline="0" dirty="0" smtClean="0">
                <a:solidFill>
                  <a:srgbClr val="FF0000"/>
                </a:solidFill>
                <a:latin typeface="Calibri"/>
                <a:ea typeface="微软雅黑"/>
              </a:rPr>
              <a:t>类</a:t>
            </a:r>
            <a:endParaRPr lang="zh-CN" altLang="en-US" b="1" i="0" u="none" strike="noStrike" kern="2200" baseline="0" dirty="0" smtClean="0">
              <a:solidFill>
                <a:srgbClr val="FF0000"/>
              </a:solidFill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R="0" lvl="0" rtl="0"/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都是程序，但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服务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只提供功能，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应用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啥都提供，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用户感觉到的是操作界面</a:t>
            </a:r>
          </a:p>
          <a:p>
            <a:pPr marR="0" lvl="1" rtl="0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银行：现钞服务</a:t>
            </a:r>
          </a:p>
          <a:p>
            <a:pPr marR="0" lvl="1" rtl="0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小公司及周边：衣食住行各种功能实现，还可能会用到银行的服务</a:t>
            </a:r>
          </a:p>
          <a:p>
            <a:pPr marR="0" lvl="1" rtl="0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常见应用程序如：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exe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文件，有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main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函数，而服务则没有</a:t>
            </a:r>
          </a:p>
          <a:p>
            <a:pPr marR="0" lvl="0" rtl="0"/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Servlet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的服务由</a:t>
            </a:r>
            <a:r>
              <a:rPr lang="en-US" altLang="zh-CN" b="1" i="0" u="none" strike="noStrike" kern="100" baseline="0" dirty="0" err="1" smtClean="0">
                <a:solidFill>
                  <a:srgbClr val="FF0000"/>
                </a:solidFill>
                <a:latin typeface="Cambria"/>
                <a:ea typeface="微软雅黑"/>
              </a:rPr>
              <a:t>Serlvet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容器</a:t>
            </a:r>
            <a:r>
              <a:rPr lang="en-US" altLang="zh-CN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+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相应的</a:t>
            </a:r>
            <a:r>
              <a:rPr lang="en-US" altLang="zh-CN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Servlet</a:t>
            </a:r>
            <a:endParaRPr lang="zh-CN" altLang="en-US" b="1" i="0" u="none" strike="noStrike" kern="100" baseline="0" dirty="0" smtClean="0">
              <a:solidFill>
                <a:srgbClr val="FF0000"/>
              </a:solidFill>
              <a:latin typeface="Cambria"/>
              <a:ea typeface="微软雅黑"/>
            </a:endParaRPr>
          </a:p>
          <a:p>
            <a:pPr marR="0" lvl="1" rtl="0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容器由供应商提供</a:t>
            </a:r>
          </a:p>
          <a:p>
            <a:pPr marR="0" lvl="1" rtl="0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具体的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Servlet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由用户编写</a:t>
            </a:r>
          </a:p>
          <a:p>
            <a:pPr marR="0" lvl="1" rtl="0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动态加载到服务器上，即可处理请求，做出响应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【HTTP】</a:t>
            </a:r>
            <a:endParaRPr lang="zh-CN" altLang="en-US" b="1" i="0" u="none" strike="noStrike" kern="100" baseline="0" dirty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00838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dirty="0" err="1" smtClean="0">
                <a:latin typeface="Calibri"/>
                <a:ea typeface="微软雅黑"/>
              </a:rPr>
              <a:t>Servlet3.0</a:t>
            </a:r>
            <a:r>
              <a:rPr lang="zh-CN" altLang="en-US" b="1" i="0" u="none" strike="noStrike" kern="2200" baseline="0" dirty="0" smtClean="0">
                <a:latin typeface="Calibri"/>
                <a:ea typeface="微软雅黑"/>
              </a:rPr>
              <a:t>新特点</a:t>
            </a:r>
            <a:endParaRPr lang="zh-CN" altLang="en-US" b="1" i="0" u="none" strike="noStrike" kern="2200" baseline="0" dirty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异步请求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注解方式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增加的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ServletAPI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非阻塞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IO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功能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新功能简化了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JAVAEE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的开发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框架提高了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JAVAEE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的开发效率，如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SSH,SSM</a:t>
            </a:r>
            <a:endParaRPr lang="zh-CN" altLang="en-US" b="1" i="0" u="none" strike="noStrike" kern="100" baseline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156427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dirty="0" smtClean="0">
                <a:latin typeface="Calibri"/>
                <a:ea typeface="微软雅黑"/>
              </a:rPr>
              <a:t>Servlet</a:t>
            </a:r>
            <a:r>
              <a:rPr lang="zh-CN" altLang="en-US" b="1" i="0" u="none" strike="noStrike" kern="2200" baseline="0" dirty="0" smtClean="0">
                <a:latin typeface="Calibri"/>
                <a:ea typeface="微软雅黑"/>
              </a:rPr>
              <a:t>是接口，和实现类</a:t>
            </a:r>
            <a:endParaRPr lang="zh-CN" altLang="en-US" b="1" i="0" u="none" strike="noStrike" kern="2200" baseline="0" dirty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R="0" lvl="0" rtl="0"/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SUN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公司提供了一系列的接口和类用于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Servlet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技术的开发</a:t>
            </a:r>
          </a:p>
          <a:p>
            <a:pPr marR="0" lvl="0" rtl="0"/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javax.servlet.Servlet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类所在的包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servlet-</a:t>
            </a:r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api.jar</a:t>
            </a:r>
            <a:endParaRPr lang="en-US" altLang="zh-CN" b="1" i="0" u="none" strike="noStrike" kern="100" baseline="0" dirty="0" smtClean="0">
              <a:latin typeface="Cambria"/>
              <a:ea typeface="微软雅黑"/>
            </a:endParaRPr>
          </a:p>
          <a:p>
            <a:pPr marR="0" lvl="0" rtl="0"/>
            <a:r>
              <a:rPr lang="zh-CN" altLang="en-US" b="1" i="0" u="none" strike="noStrike" kern="100" baseline="0" dirty="0" smtClean="0">
                <a:solidFill>
                  <a:srgbClr val="0070C0"/>
                </a:solidFill>
                <a:latin typeface="Cambria"/>
                <a:ea typeface="微软雅黑"/>
              </a:rPr>
              <a:t>五个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抽象方法</a:t>
            </a:r>
          </a:p>
          <a:p>
            <a:pPr marR="0" lvl="1" rtl="0"/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void </a:t>
            </a:r>
            <a:r>
              <a:rPr lang="en-US" altLang="zh-CN" b="1" i="0" u="none" strike="noStrike" kern="100" baseline="0" dirty="0" err="1" smtClean="0">
                <a:solidFill>
                  <a:srgbClr val="0070C0"/>
                </a:solidFill>
                <a:latin typeface="Calibri"/>
                <a:ea typeface="微软雅黑"/>
              </a:rPr>
              <a:t>init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(</a:t>
            </a:r>
            <a:r>
              <a:rPr lang="en-US" altLang="zh-CN" b="1" i="0" u="none" strike="noStrike" kern="100" baseline="0" dirty="0" err="1" smtClean="0">
                <a:latin typeface="Calibri"/>
                <a:ea typeface="微软雅黑"/>
              </a:rPr>
              <a:t>ServletConfig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 </a:t>
            </a:r>
            <a:r>
              <a:rPr lang="en-US" altLang="zh-CN" b="1" i="0" u="none" strike="noStrike" kern="100" baseline="0" dirty="0" err="1" smtClean="0">
                <a:latin typeface="Calibri"/>
                <a:ea typeface="微软雅黑"/>
              </a:rPr>
              <a:t>config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)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初始化配置</a:t>
            </a:r>
          </a:p>
          <a:p>
            <a:pPr marR="0" lvl="1" rtl="0"/>
            <a:r>
              <a:rPr lang="en-US" altLang="zh-CN" b="1" i="0" u="none" strike="noStrike" kern="100" baseline="0" dirty="0" err="1" smtClean="0">
                <a:latin typeface="Calibri"/>
                <a:ea typeface="微软雅黑"/>
              </a:rPr>
              <a:t>ServletConfig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 </a:t>
            </a:r>
            <a:r>
              <a:rPr lang="en-US" altLang="zh-CN" b="1" i="0" u="none" strike="noStrike" kern="100" baseline="0" dirty="0" err="1" smtClean="0">
                <a:solidFill>
                  <a:srgbClr val="0070C0"/>
                </a:solidFill>
                <a:latin typeface="Calibri"/>
                <a:ea typeface="微软雅黑"/>
              </a:rPr>
              <a:t>getServletConfig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()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获取配置信息</a:t>
            </a:r>
          </a:p>
          <a:p>
            <a:pPr marR="0" lvl="1" rtl="0"/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String </a:t>
            </a:r>
            <a:r>
              <a:rPr lang="en-US" altLang="zh-CN" b="1" i="0" u="none" strike="noStrike" kern="100" baseline="0" dirty="0" err="1" smtClean="0">
                <a:solidFill>
                  <a:srgbClr val="0070C0"/>
                </a:solidFill>
                <a:latin typeface="Calibri"/>
                <a:ea typeface="微软雅黑"/>
              </a:rPr>
              <a:t>getServletInfo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()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获取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Servlet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文本化信息</a:t>
            </a:r>
          </a:p>
          <a:p>
            <a:pPr marR="0" lvl="1" rtl="0"/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void </a:t>
            </a:r>
            <a:r>
              <a:rPr lang="en-US" altLang="zh-CN" b="1" i="0" u="none" strike="noStrike" kern="100" baseline="0" dirty="0" smtClean="0">
                <a:solidFill>
                  <a:srgbClr val="0070C0"/>
                </a:solidFill>
                <a:latin typeface="Calibri"/>
                <a:ea typeface="微软雅黑"/>
              </a:rPr>
              <a:t>service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(</a:t>
            </a:r>
            <a:r>
              <a:rPr lang="en-US" altLang="zh-CN" b="1" i="0" u="none" strike="noStrike" kern="100" baseline="0" dirty="0" err="1" smtClean="0">
                <a:latin typeface="Calibri"/>
                <a:ea typeface="微软雅黑"/>
              </a:rPr>
              <a:t>ServletRequest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 </a:t>
            </a:r>
            <a:r>
              <a:rPr lang="en-US" altLang="zh-CN" b="1" i="0" u="none" strike="noStrike" kern="100" baseline="0" dirty="0" err="1" smtClean="0">
                <a:latin typeface="Calibri"/>
                <a:ea typeface="微软雅黑"/>
              </a:rPr>
              <a:t>request,ServletResponse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 response)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负责处理请求，给出响应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【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核心方法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】</a:t>
            </a:r>
          </a:p>
          <a:p>
            <a:pPr marR="0" lvl="1" rtl="0"/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void </a:t>
            </a:r>
            <a:r>
              <a:rPr lang="en-US" altLang="zh-CN" b="1" i="0" u="none" strike="noStrike" kern="100" baseline="0" dirty="0" smtClean="0">
                <a:solidFill>
                  <a:srgbClr val="0070C0"/>
                </a:solidFill>
                <a:latin typeface="Calibri"/>
                <a:ea typeface="微软雅黑"/>
              </a:rPr>
              <a:t>destroy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()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回收资源</a:t>
            </a:r>
          </a:p>
          <a:p>
            <a:pPr marR="0" lvl="0" rtl="0"/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在运行阶段</a:t>
            </a:r>
          </a:p>
          <a:p>
            <a:pPr marR="0" lvl="1" rtl="0"/>
            <a:r>
              <a:rPr lang="zh-CN" altLang="en-US" b="1" i="0" u="none" strike="noStrike" kern="100" baseline="0" dirty="0" smtClean="0">
                <a:solidFill>
                  <a:srgbClr val="0070C0"/>
                </a:solidFill>
                <a:latin typeface="Calibri"/>
                <a:ea typeface="微软雅黑"/>
              </a:rPr>
              <a:t>每一个</a:t>
            </a:r>
            <a:r>
              <a:rPr lang="en-US" altLang="zh-CN" b="1" i="0" u="none" strike="noStrike" kern="100" baseline="0" dirty="0" smtClean="0">
                <a:solidFill>
                  <a:srgbClr val="0070C0"/>
                </a:solidFill>
                <a:latin typeface="Calibri"/>
                <a:ea typeface="微软雅黑"/>
              </a:rPr>
              <a:t>Servlet</a:t>
            </a:r>
            <a:r>
              <a:rPr lang="zh-CN" altLang="en-US" b="1" i="0" u="none" strike="noStrike" kern="100" baseline="0" dirty="0" smtClean="0">
                <a:solidFill>
                  <a:srgbClr val="0070C0"/>
                </a:solidFill>
                <a:latin typeface="Calibri"/>
                <a:ea typeface="微软雅黑"/>
              </a:rPr>
              <a:t>只会创建一个实例对象</a:t>
            </a:r>
          </a:p>
          <a:p>
            <a:pPr marR="0" lvl="1" rtl="0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对</a:t>
            </a:r>
            <a:r>
              <a:rPr lang="zh-CN" altLang="en-US" b="1" i="0" u="none" strike="noStrike" kern="100" baseline="0" dirty="0" smtClean="0">
                <a:solidFill>
                  <a:srgbClr val="0070C0"/>
                </a:solidFill>
                <a:latin typeface="Calibri"/>
                <a:ea typeface="微软雅黑"/>
              </a:rPr>
              <a:t>每一次浏览器的请求，服务器产生一个线程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，调用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service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方法，重新创建相应的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request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对象和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response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对象</a:t>
            </a:r>
          </a:p>
          <a:p>
            <a:pPr marR="0" lvl="1" rtl="0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在</a:t>
            </a:r>
            <a:r>
              <a:rPr lang="en-US" altLang="zh-CN" b="1" i="0" u="none" strike="noStrike" kern="100" baseline="0" dirty="0" err="1" smtClean="0">
                <a:latin typeface="Calibri"/>
                <a:ea typeface="微软雅黑"/>
              </a:rPr>
              <a:t>Servlet3.0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规范中提供了对请求的异步处理支持</a:t>
            </a:r>
          </a:p>
          <a:p>
            <a:pPr marR="0" lvl="2" rtl="0"/>
            <a:r>
              <a:rPr lang="zh-CN" altLang="en-US" b="1" i="0" u="none" strike="noStrike" kern="100" baseline="0" dirty="0" smtClean="0">
                <a:latin typeface="Cambria"/>
                <a:ea typeface="宋体"/>
              </a:rPr>
              <a:t>注解</a:t>
            </a:r>
            <a:r>
              <a:rPr lang="en-US" altLang="zh-CN" b="1" i="0" u="none" strike="noStrike" kern="100" baseline="0" dirty="0" smtClean="0">
                <a:latin typeface="Cambria"/>
                <a:ea typeface="宋体"/>
              </a:rPr>
              <a:t>@</a:t>
            </a:r>
            <a:r>
              <a:rPr lang="en-US" altLang="zh-CN" b="1" i="0" u="none" strike="noStrike" kern="100" baseline="0" dirty="0" err="1" smtClean="0">
                <a:latin typeface="Cambria"/>
                <a:ea typeface="宋体"/>
              </a:rPr>
              <a:t>WebServlet</a:t>
            </a:r>
            <a:r>
              <a:rPr lang="en-US" altLang="zh-CN" b="1" i="0" u="none" strike="noStrike" kern="100" baseline="0" dirty="0" smtClean="0">
                <a:latin typeface="Cambria"/>
                <a:ea typeface="宋体"/>
              </a:rPr>
              <a:t>(..</a:t>
            </a:r>
            <a:r>
              <a:rPr lang="en-US" altLang="zh-CN" b="1" i="0" u="none" strike="noStrike" kern="100" baseline="0" dirty="0" smtClean="0">
                <a:solidFill>
                  <a:srgbClr val="FF0000"/>
                </a:solidFill>
                <a:latin typeface="Cambria"/>
                <a:ea typeface="宋体"/>
              </a:rPr>
              <a:t>.</a:t>
            </a:r>
            <a:r>
              <a:rPr lang="en-US" altLang="zh-CN" b="1" i="0" u="none" strike="noStrike" kern="100" baseline="0" dirty="0" err="1" smtClean="0">
                <a:solidFill>
                  <a:srgbClr val="FF0000"/>
                </a:solidFill>
                <a:latin typeface="Cambria"/>
                <a:ea typeface="宋体"/>
              </a:rPr>
              <a:t>async</a:t>
            </a:r>
            <a:r>
              <a:rPr lang="en-US" altLang="zh-CN" b="1" i="0" u="none" strike="noStrike" kern="100" baseline="0" dirty="0" err="1" smtClean="0">
                <a:latin typeface="Cambria"/>
                <a:ea typeface="宋体"/>
              </a:rPr>
              <a:t>Supported</a:t>
            </a:r>
            <a:r>
              <a:rPr lang="en-US" altLang="zh-CN" b="1" i="0" u="none" strike="noStrike" kern="100" baseline="0" dirty="0" smtClean="0">
                <a:latin typeface="Cambria"/>
                <a:ea typeface="宋体"/>
              </a:rPr>
              <a:t>=true...)</a:t>
            </a:r>
          </a:p>
          <a:p>
            <a:pPr marR="0" lvl="2" rtl="0"/>
            <a:r>
              <a:rPr lang="zh-CN" altLang="en-US" b="1" i="0" u="none" strike="noStrike" kern="100" baseline="0" dirty="0" smtClean="0">
                <a:latin typeface="Cambria"/>
                <a:ea typeface="宋体"/>
              </a:rPr>
              <a:t>配置</a:t>
            </a:r>
            <a:r>
              <a:rPr lang="en-US" altLang="zh-CN" b="1" i="0" u="none" strike="noStrike" kern="100" baseline="0" dirty="0" smtClean="0">
                <a:latin typeface="Cambria"/>
                <a:ea typeface="宋体"/>
              </a:rPr>
              <a:t>&lt;</a:t>
            </a:r>
            <a:r>
              <a:rPr lang="en-US" altLang="zh-CN" b="1" i="0" u="none" strike="noStrike" kern="100" baseline="0" dirty="0" err="1" smtClean="0">
                <a:solidFill>
                  <a:srgbClr val="FF0000"/>
                </a:solidFill>
                <a:latin typeface="Cambria"/>
                <a:ea typeface="宋体"/>
              </a:rPr>
              <a:t>async</a:t>
            </a:r>
            <a:r>
              <a:rPr lang="en-US" altLang="zh-CN" b="1" i="0" u="none" strike="noStrike" kern="100" baseline="0" dirty="0" smtClean="0">
                <a:latin typeface="Cambria"/>
                <a:ea typeface="宋体"/>
              </a:rPr>
              <a:t>-supported&gt;true&lt;/</a:t>
            </a:r>
            <a:r>
              <a:rPr lang="en-US" altLang="zh-CN" b="1" i="0" u="none" strike="noStrike" kern="100" baseline="0" dirty="0" err="1" smtClean="0">
                <a:latin typeface="Cambria"/>
                <a:ea typeface="宋体"/>
              </a:rPr>
              <a:t>async</a:t>
            </a:r>
            <a:r>
              <a:rPr lang="en-US" altLang="zh-CN" b="1" i="0" u="none" strike="noStrike" kern="100" baseline="0" dirty="0" smtClean="0">
                <a:latin typeface="Cambria"/>
                <a:ea typeface="宋体"/>
              </a:rPr>
              <a:t>-supported&gt;</a:t>
            </a:r>
            <a:endParaRPr lang="zh-CN" altLang="en-US" b="1" i="0" u="none" strike="noStrike" kern="100" baseline="0" dirty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75373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914400" y="428625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以下关于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Servlet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的说法正确的是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Servlet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本质上就是一个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java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类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Servlet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一定与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HTTP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协议相关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用户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Servlet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就是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Servlet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接口的一个实现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Servlet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完成处理请求和给出响应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rect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50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00025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Servlet</a:t>
            </a:r>
            <a:r>
              <a:rPr lang="zh-CN" altLang="en-US" dirty="0" smtClean="0"/>
              <a:t>类、接口关系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 descr="æ¥çæºå¾å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881" y="1988840"/>
            <a:ext cx="4514850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圆角矩形标注 3"/>
          <p:cNvSpPr/>
          <p:nvPr/>
        </p:nvSpPr>
        <p:spPr>
          <a:xfrm>
            <a:off x="5148064" y="1340768"/>
            <a:ext cx="1656184" cy="432048"/>
          </a:xfrm>
          <a:prstGeom prst="wedgeRoundRectCallout">
            <a:avLst>
              <a:gd name="adj1" fmla="val -96581"/>
              <a:gd name="adj2" fmla="val 1368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Serlvet</a:t>
            </a:r>
            <a:r>
              <a:rPr lang="zh-CN" altLang="en-US" dirty="0" smtClean="0"/>
              <a:t>支持包</a:t>
            </a:r>
            <a:endParaRPr lang="zh-CN" alt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5148064" y="3140968"/>
            <a:ext cx="1656184" cy="432048"/>
          </a:xfrm>
          <a:prstGeom prst="wedgeRoundRectCallout">
            <a:avLst>
              <a:gd name="adj1" fmla="val -96581"/>
              <a:gd name="adj2" fmla="val 1368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Http</a:t>
            </a:r>
            <a:r>
              <a:rPr lang="zh-CN" altLang="en-US" dirty="0" smtClean="0"/>
              <a:t>支持包</a:t>
            </a:r>
            <a:endParaRPr lang="zh-CN" altLang="en-US" dirty="0"/>
          </a:p>
        </p:txBody>
      </p:sp>
      <p:sp>
        <p:nvSpPr>
          <p:cNvPr id="7" name="圆角矩形标注 6"/>
          <p:cNvSpPr/>
          <p:nvPr/>
        </p:nvSpPr>
        <p:spPr>
          <a:xfrm>
            <a:off x="5628639" y="5445224"/>
            <a:ext cx="1656184" cy="720080"/>
          </a:xfrm>
          <a:prstGeom prst="wedgeRoundRectCallout">
            <a:avLst>
              <a:gd name="adj1" fmla="val -116726"/>
              <a:gd name="adj2" fmla="val -747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用户需要的</a:t>
            </a:r>
            <a:r>
              <a:rPr lang="en-US" altLang="zh-CN" dirty="0" smtClean="0"/>
              <a:t>Servlet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3699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_HALF" val="0.0"/>
  <p:tag name="PROBLEMSCORE" val="5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_HALF" val="0.0"/>
  <p:tag name="PROBLEMSCORE" val="5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825</Words>
  <Application>Microsoft Office PowerPoint</Application>
  <PresentationFormat>全屏显示(4:3)</PresentationFormat>
  <Paragraphs>240</Paragraphs>
  <Slides>17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主题​​</vt:lpstr>
      <vt:lpstr>JAVAEE03-Servlet-01</vt:lpstr>
      <vt:lpstr>主要内容</vt:lpstr>
      <vt:lpstr>Servlet基础</vt:lpstr>
      <vt:lpstr>Servlet和Applet</vt:lpstr>
      <vt:lpstr>Servlet是运行在服务端的程序，本质上是类</vt:lpstr>
      <vt:lpstr>Servlet3.0新特点</vt:lpstr>
      <vt:lpstr>Servlet是接口，和实现类</vt:lpstr>
      <vt:lpstr>PowerPoint 演示文稿</vt:lpstr>
      <vt:lpstr>Servlet类、接口关系</vt:lpstr>
      <vt:lpstr>Servlet类、接口关系</vt:lpstr>
      <vt:lpstr>Servlet的编程接口</vt:lpstr>
      <vt:lpstr>PowerPoint 演示文稿</vt:lpstr>
      <vt:lpstr>Servlet接口的抽象方法及功能读解</vt:lpstr>
      <vt:lpstr>Servlet应用程序的体系结构</vt:lpstr>
      <vt:lpstr>Servlet应用程序的体系结构</vt:lpstr>
      <vt:lpstr>用Servlet来处理一个请求</vt:lpstr>
      <vt:lpstr>用Servlet处理多个请求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JAVAEE03-Servlet-01</dc:title>
  <dc:creator>fhzheng</dc:creator>
  <cp:lastModifiedBy>fhzheng</cp:lastModifiedBy>
  <cp:revision>7</cp:revision>
  <dcterms:created xsi:type="dcterms:W3CDTF">2018-10-22T06:03:41Z</dcterms:created>
  <dcterms:modified xsi:type="dcterms:W3CDTF">2018-10-22T06:12:50Z</dcterms:modified>
</cp:coreProperties>
</file>