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3" r:id="rId5"/>
    <p:sldId id="294" r:id="rId6"/>
    <p:sldId id="295" r:id="rId7"/>
    <p:sldId id="296" r:id="rId8"/>
    <p:sldId id="297" r:id="rId9"/>
    <p:sldId id="300" r:id="rId10"/>
    <p:sldId id="301" r:id="rId11"/>
    <p:sldId id="298" r:id="rId12"/>
    <p:sldId id="299" r:id="rId13"/>
    <p:sldId id="302" r:id="rId14"/>
    <p:sldId id="303" r:id="rId15"/>
    <p:sldId id="30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6" d="100"/>
          <a:sy n="86" d="100"/>
        </p:scale>
        <p:origin x="-1002" y="-72"/>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9A571-612A-4914-8217-DD70CF445D48}"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280A8347-DC6B-4848-AD3A-66BF0DB22507}">
      <dgm:prSet/>
      <dgm:spPr/>
      <dgm:t>
        <a:bodyPr/>
        <a:lstStyle/>
        <a:p>
          <a:pPr rtl="0"/>
          <a:r>
            <a:rPr lang="zh-CN" b="1" dirty="0" smtClean="0"/>
            <a:t>（</a:t>
          </a:r>
          <a:r>
            <a:rPr lang="en-US" b="1" dirty="0" smtClean="0"/>
            <a:t>1</a:t>
          </a:r>
          <a:r>
            <a:rPr lang="zh-CN" b="1" dirty="0" smtClean="0"/>
            <a:t>）建立数据库连接池对象（服务器启动）。</a:t>
          </a:r>
          <a:endParaRPr lang="zh-CN" dirty="0"/>
        </a:p>
      </dgm:t>
    </dgm:pt>
    <dgm:pt modelId="{249CAB64-0112-461C-82E6-C66EDB43E7E8}" type="parTrans" cxnId="{8E655D9D-E80D-4187-9D63-C3D6CF2A6AA4}">
      <dgm:prSet/>
      <dgm:spPr/>
      <dgm:t>
        <a:bodyPr/>
        <a:lstStyle/>
        <a:p>
          <a:endParaRPr lang="zh-CN" altLang="en-US"/>
        </a:p>
      </dgm:t>
    </dgm:pt>
    <dgm:pt modelId="{0ED09E6B-F851-433C-B667-D417D7309845}" type="sibTrans" cxnId="{8E655D9D-E80D-4187-9D63-C3D6CF2A6AA4}">
      <dgm:prSet/>
      <dgm:spPr/>
      <dgm:t>
        <a:bodyPr/>
        <a:lstStyle/>
        <a:p>
          <a:endParaRPr lang="zh-CN" altLang="en-US"/>
        </a:p>
      </dgm:t>
    </dgm:pt>
    <dgm:pt modelId="{13541C13-8565-4F92-859C-4D8D886417F4}">
      <dgm:prSet/>
      <dgm:spPr/>
      <dgm:t>
        <a:bodyPr/>
        <a:lstStyle/>
        <a:p>
          <a:pPr rtl="0"/>
          <a:r>
            <a:rPr lang="zh-CN" b="1" smtClean="0"/>
            <a:t>（</a:t>
          </a:r>
          <a:r>
            <a:rPr lang="en-US" b="1" smtClean="0"/>
            <a:t>2</a:t>
          </a:r>
          <a:r>
            <a:rPr lang="zh-CN" b="1" smtClean="0"/>
            <a:t>）按照事先指定的参数创建初始数量的数据库连接（即：空闲连接数）。</a:t>
          </a:r>
          <a:endParaRPr lang="zh-CN"/>
        </a:p>
      </dgm:t>
    </dgm:pt>
    <dgm:pt modelId="{E0B7E318-26A0-4944-B614-793BBCDE2C8D}" type="parTrans" cxnId="{C6A2FDD7-8339-48F6-8DE9-1EC79A183358}">
      <dgm:prSet/>
      <dgm:spPr/>
      <dgm:t>
        <a:bodyPr/>
        <a:lstStyle/>
        <a:p>
          <a:endParaRPr lang="zh-CN" altLang="en-US"/>
        </a:p>
      </dgm:t>
    </dgm:pt>
    <dgm:pt modelId="{248EE81C-9BBE-48A2-80E4-28128DC1642E}" type="sibTrans" cxnId="{C6A2FDD7-8339-48F6-8DE9-1EC79A183358}">
      <dgm:prSet/>
      <dgm:spPr/>
      <dgm:t>
        <a:bodyPr/>
        <a:lstStyle/>
        <a:p>
          <a:endParaRPr lang="zh-CN" altLang="en-US"/>
        </a:p>
      </dgm:t>
    </dgm:pt>
    <dgm:pt modelId="{45184B69-DC1B-40AB-957E-68D9A62F52B0}">
      <dgm:prSet/>
      <dgm:spPr/>
      <dgm:t>
        <a:bodyPr/>
        <a:lstStyle/>
        <a:p>
          <a:pPr rtl="0"/>
          <a:r>
            <a:rPr lang="zh-CN" b="1" smtClean="0"/>
            <a:t>（</a:t>
          </a:r>
          <a:r>
            <a:rPr lang="en-US" b="1" smtClean="0"/>
            <a:t>3</a:t>
          </a:r>
          <a:r>
            <a:rPr lang="zh-CN" b="1" smtClean="0"/>
            <a:t>）对于一个数据库访问请求，直接从连接池中得到一个连接。如果数据库连接池对象中没有空闲的连接，且连接数没有达到最大（即：最大活跃连接数），创建一个新的数据库连接。</a:t>
          </a:r>
          <a:endParaRPr lang="zh-CN"/>
        </a:p>
      </dgm:t>
    </dgm:pt>
    <dgm:pt modelId="{B12F6F68-0C17-4C35-AB3B-7F927EFB6617}" type="parTrans" cxnId="{5AF14B1E-9D38-4224-B75A-30632727147B}">
      <dgm:prSet/>
      <dgm:spPr/>
      <dgm:t>
        <a:bodyPr/>
        <a:lstStyle/>
        <a:p>
          <a:endParaRPr lang="zh-CN" altLang="en-US"/>
        </a:p>
      </dgm:t>
    </dgm:pt>
    <dgm:pt modelId="{40724DF8-197E-460E-BB60-89D8C61720D8}" type="sibTrans" cxnId="{5AF14B1E-9D38-4224-B75A-30632727147B}">
      <dgm:prSet/>
      <dgm:spPr/>
      <dgm:t>
        <a:bodyPr/>
        <a:lstStyle/>
        <a:p>
          <a:endParaRPr lang="zh-CN" altLang="en-US"/>
        </a:p>
      </dgm:t>
    </dgm:pt>
    <dgm:pt modelId="{735C14F2-FA85-436C-99C7-7D7344C709F5}">
      <dgm:prSet/>
      <dgm:spPr/>
      <dgm:t>
        <a:bodyPr/>
        <a:lstStyle/>
        <a:p>
          <a:pPr rtl="0"/>
          <a:r>
            <a:rPr lang="zh-CN" b="1" smtClean="0"/>
            <a:t>（</a:t>
          </a:r>
          <a:r>
            <a:rPr lang="en-US" b="1" smtClean="0"/>
            <a:t>4</a:t>
          </a:r>
          <a:r>
            <a:rPr lang="zh-CN" b="1" smtClean="0"/>
            <a:t>）存取数据库。</a:t>
          </a:r>
          <a:endParaRPr lang="zh-CN"/>
        </a:p>
      </dgm:t>
    </dgm:pt>
    <dgm:pt modelId="{AEA4853D-DD18-4750-8FA8-46C7736514EC}" type="parTrans" cxnId="{823E1B73-629F-4331-B37A-EC5E60B8C2E7}">
      <dgm:prSet/>
      <dgm:spPr/>
      <dgm:t>
        <a:bodyPr/>
        <a:lstStyle/>
        <a:p>
          <a:endParaRPr lang="zh-CN" altLang="en-US"/>
        </a:p>
      </dgm:t>
    </dgm:pt>
    <dgm:pt modelId="{7820C32A-3F36-477E-9D1D-D0A48176B114}" type="sibTrans" cxnId="{823E1B73-629F-4331-B37A-EC5E60B8C2E7}">
      <dgm:prSet/>
      <dgm:spPr/>
      <dgm:t>
        <a:bodyPr/>
        <a:lstStyle/>
        <a:p>
          <a:endParaRPr lang="zh-CN" altLang="en-US"/>
        </a:p>
      </dgm:t>
    </dgm:pt>
    <dgm:pt modelId="{3870129F-ACA8-4127-9F9D-49C2C1420BE8}">
      <dgm:prSet/>
      <dgm:spPr/>
      <dgm:t>
        <a:bodyPr/>
        <a:lstStyle/>
        <a:p>
          <a:pPr rtl="0"/>
          <a:r>
            <a:rPr lang="zh-CN" b="1" smtClean="0"/>
            <a:t>（</a:t>
          </a:r>
          <a:r>
            <a:rPr lang="en-US" b="1" smtClean="0"/>
            <a:t>5</a:t>
          </a:r>
          <a:r>
            <a:rPr lang="zh-CN" b="1" smtClean="0"/>
            <a:t>）关闭数据库，释放所有数据库连接（此时的关闭数据库连接，并非真正关闭，而是将其放入空闲队列中。如实际空闲连接数大于初始空闲连接数则释放连接）。</a:t>
          </a:r>
          <a:endParaRPr lang="zh-CN"/>
        </a:p>
      </dgm:t>
    </dgm:pt>
    <dgm:pt modelId="{00EA412A-558E-4A52-A192-E451058E5B47}" type="parTrans" cxnId="{6CA6EAA9-7C04-4ACC-8155-18F1279856BB}">
      <dgm:prSet/>
      <dgm:spPr/>
      <dgm:t>
        <a:bodyPr/>
        <a:lstStyle/>
        <a:p>
          <a:endParaRPr lang="zh-CN" altLang="en-US"/>
        </a:p>
      </dgm:t>
    </dgm:pt>
    <dgm:pt modelId="{5BEAA85E-4DBF-4EF7-898D-CE802413D488}" type="sibTrans" cxnId="{6CA6EAA9-7C04-4ACC-8155-18F1279856BB}">
      <dgm:prSet/>
      <dgm:spPr/>
      <dgm:t>
        <a:bodyPr/>
        <a:lstStyle/>
        <a:p>
          <a:endParaRPr lang="zh-CN" altLang="en-US"/>
        </a:p>
      </dgm:t>
    </dgm:pt>
    <dgm:pt modelId="{418BC422-4BB7-435B-98EA-4D8A6C1C4EF7}">
      <dgm:prSet/>
      <dgm:spPr/>
      <dgm:t>
        <a:bodyPr/>
        <a:lstStyle/>
        <a:p>
          <a:pPr rtl="0"/>
          <a:r>
            <a:rPr lang="zh-CN" b="1" smtClean="0"/>
            <a:t>（</a:t>
          </a:r>
          <a:r>
            <a:rPr lang="en-US" b="1" smtClean="0"/>
            <a:t>6</a:t>
          </a:r>
          <a:r>
            <a:rPr lang="zh-CN" b="1" smtClean="0"/>
            <a:t>）释放数据库连接池对象（服务器停止、维护期间，释放数据库连接池对象，并释放所有连接）。</a:t>
          </a:r>
          <a:endParaRPr lang="zh-CN"/>
        </a:p>
      </dgm:t>
    </dgm:pt>
    <dgm:pt modelId="{C9D2A915-85CB-4337-A74A-9AF85F852FB0}" type="parTrans" cxnId="{51DE8399-E6F7-449E-9D4B-74A7F90DB1F9}">
      <dgm:prSet/>
      <dgm:spPr/>
      <dgm:t>
        <a:bodyPr/>
        <a:lstStyle/>
        <a:p>
          <a:endParaRPr lang="zh-CN" altLang="en-US"/>
        </a:p>
      </dgm:t>
    </dgm:pt>
    <dgm:pt modelId="{30D1506A-8F82-4958-8546-30D6781A750B}" type="sibTrans" cxnId="{51DE8399-E6F7-449E-9D4B-74A7F90DB1F9}">
      <dgm:prSet/>
      <dgm:spPr/>
      <dgm:t>
        <a:bodyPr/>
        <a:lstStyle/>
        <a:p>
          <a:endParaRPr lang="zh-CN" altLang="en-US"/>
        </a:p>
      </dgm:t>
    </dgm:pt>
    <dgm:pt modelId="{FDF51778-0DD4-4EDF-9F13-19D74D6E8AE0}" type="pres">
      <dgm:prSet presAssocID="{FE99A571-612A-4914-8217-DD70CF445D48}" presName="CompostProcess" presStyleCnt="0">
        <dgm:presLayoutVars>
          <dgm:dir/>
          <dgm:resizeHandles val="exact"/>
        </dgm:presLayoutVars>
      </dgm:prSet>
      <dgm:spPr/>
    </dgm:pt>
    <dgm:pt modelId="{0A65C1E8-FDC9-4CC4-8361-17AF44FDCC39}" type="pres">
      <dgm:prSet presAssocID="{FE99A571-612A-4914-8217-DD70CF445D48}" presName="arrow" presStyleLbl="bgShp" presStyleIdx="0" presStyleCnt="1"/>
      <dgm:spPr/>
    </dgm:pt>
    <dgm:pt modelId="{21F6E2EA-9A72-4F0D-8766-8876F35DD64A}" type="pres">
      <dgm:prSet presAssocID="{FE99A571-612A-4914-8217-DD70CF445D48}" presName="linearProcess" presStyleCnt="0"/>
      <dgm:spPr/>
    </dgm:pt>
    <dgm:pt modelId="{5B32AC87-387C-4F20-BC10-03D14C1C44E2}" type="pres">
      <dgm:prSet presAssocID="{280A8347-DC6B-4848-AD3A-66BF0DB22507}" presName="textNode" presStyleLbl="node1" presStyleIdx="0" presStyleCnt="6">
        <dgm:presLayoutVars>
          <dgm:bulletEnabled val="1"/>
        </dgm:presLayoutVars>
      </dgm:prSet>
      <dgm:spPr/>
    </dgm:pt>
    <dgm:pt modelId="{5896E17B-3C38-4364-8587-2C99CEFFABCD}" type="pres">
      <dgm:prSet presAssocID="{0ED09E6B-F851-433C-B667-D417D7309845}" presName="sibTrans" presStyleCnt="0"/>
      <dgm:spPr/>
    </dgm:pt>
    <dgm:pt modelId="{ED3D56DE-DA9B-43CE-95A4-9CF7D950AA12}" type="pres">
      <dgm:prSet presAssocID="{13541C13-8565-4F92-859C-4D8D886417F4}" presName="textNode" presStyleLbl="node1" presStyleIdx="1" presStyleCnt="6">
        <dgm:presLayoutVars>
          <dgm:bulletEnabled val="1"/>
        </dgm:presLayoutVars>
      </dgm:prSet>
      <dgm:spPr/>
    </dgm:pt>
    <dgm:pt modelId="{850EAEE5-5435-40DC-BBE2-36D1854E0C1E}" type="pres">
      <dgm:prSet presAssocID="{248EE81C-9BBE-48A2-80E4-28128DC1642E}" presName="sibTrans" presStyleCnt="0"/>
      <dgm:spPr/>
    </dgm:pt>
    <dgm:pt modelId="{44BE53AB-1B06-4A55-91BB-98041CF6CE03}" type="pres">
      <dgm:prSet presAssocID="{45184B69-DC1B-40AB-957E-68D9A62F52B0}" presName="textNode" presStyleLbl="node1" presStyleIdx="2" presStyleCnt="6">
        <dgm:presLayoutVars>
          <dgm:bulletEnabled val="1"/>
        </dgm:presLayoutVars>
      </dgm:prSet>
      <dgm:spPr/>
    </dgm:pt>
    <dgm:pt modelId="{572F0947-7769-48E8-BF8C-DAD2F0BF8CE8}" type="pres">
      <dgm:prSet presAssocID="{40724DF8-197E-460E-BB60-89D8C61720D8}" presName="sibTrans" presStyleCnt="0"/>
      <dgm:spPr/>
    </dgm:pt>
    <dgm:pt modelId="{A4133585-E0BB-4E69-81CD-2D6CB8B40E37}" type="pres">
      <dgm:prSet presAssocID="{735C14F2-FA85-436C-99C7-7D7344C709F5}" presName="textNode" presStyleLbl="node1" presStyleIdx="3" presStyleCnt="6">
        <dgm:presLayoutVars>
          <dgm:bulletEnabled val="1"/>
        </dgm:presLayoutVars>
      </dgm:prSet>
      <dgm:spPr/>
    </dgm:pt>
    <dgm:pt modelId="{B68A3B74-B37C-45CC-B381-42ADB788C147}" type="pres">
      <dgm:prSet presAssocID="{7820C32A-3F36-477E-9D1D-D0A48176B114}" presName="sibTrans" presStyleCnt="0"/>
      <dgm:spPr/>
    </dgm:pt>
    <dgm:pt modelId="{59557165-78D7-424B-ABF4-50ED03C861CA}" type="pres">
      <dgm:prSet presAssocID="{3870129F-ACA8-4127-9F9D-49C2C1420BE8}" presName="textNode" presStyleLbl="node1" presStyleIdx="4" presStyleCnt="6">
        <dgm:presLayoutVars>
          <dgm:bulletEnabled val="1"/>
        </dgm:presLayoutVars>
      </dgm:prSet>
      <dgm:spPr/>
    </dgm:pt>
    <dgm:pt modelId="{3D7054EF-0DB4-40C5-8AF1-7C21E06C8BB3}" type="pres">
      <dgm:prSet presAssocID="{5BEAA85E-4DBF-4EF7-898D-CE802413D488}" presName="sibTrans" presStyleCnt="0"/>
      <dgm:spPr/>
    </dgm:pt>
    <dgm:pt modelId="{8E6A9B40-A9A1-4EF6-AD0C-68D5C1BFF763}" type="pres">
      <dgm:prSet presAssocID="{418BC422-4BB7-435B-98EA-4D8A6C1C4EF7}" presName="textNode" presStyleLbl="node1" presStyleIdx="5" presStyleCnt="6">
        <dgm:presLayoutVars>
          <dgm:bulletEnabled val="1"/>
        </dgm:presLayoutVars>
      </dgm:prSet>
      <dgm:spPr/>
    </dgm:pt>
  </dgm:ptLst>
  <dgm:cxnLst>
    <dgm:cxn modelId="{25CC37F4-9236-408B-8E37-2DEB8BC76F19}" type="presOf" srcId="{418BC422-4BB7-435B-98EA-4D8A6C1C4EF7}" destId="{8E6A9B40-A9A1-4EF6-AD0C-68D5C1BFF763}" srcOrd="0" destOrd="0" presId="urn:microsoft.com/office/officeart/2005/8/layout/hProcess9"/>
    <dgm:cxn modelId="{D02E4CFA-121E-458E-AF9D-7BD7E2F95265}" type="presOf" srcId="{FE99A571-612A-4914-8217-DD70CF445D48}" destId="{FDF51778-0DD4-4EDF-9F13-19D74D6E8AE0}" srcOrd="0" destOrd="0" presId="urn:microsoft.com/office/officeart/2005/8/layout/hProcess9"/>
    <dgm:cxn modelId="{5AF14B1E-9D38-4224-B75A-30632727147B}" srcId="{FE99A571-612A-4914-8217-DD70CF445D48}" destId="{45184B69-DC1B-40AB-957E-68D9A62F52B0}" srcOrd="2" destOrd="0" parTransId="{B12F6F68-0C17-4C35-AB3B-7F927EFB6617}" sibTransId="{40724DF8-197E-460E-BB60-89D8C61720D8}"/>
    <dgm:cxn modelId="{823E1B73-629F-4331-B37A-EC5E60B8C2E7}" srcId="{FE99A571-612A-4914-8217-DD70CF445D48}" destId="{735C14F2-FA85-436C-99C7-7D7344C709F5}" srcOrd="3" destOrd="0" parTransId="{AEA4853D-DD18-4750-8FA8-46C7736514EC}" sibTransId="{7820C32A-3F36-477E-9D1D-D0A48176B114}"/>
    <dgm:cxn modelId="{C6A2FDD7-8339-48F6-8DE9-1EC79A183358}" srcId="{FE99A571-612A-4914-8217-DD70CF445D48}" destId="{13541C13-8565-4F92-859C-4D8D886417F4}" srcOrd="1" destOrd="0" parTransId="{E0B7E318-26A0-4944-B614-793BBCDE2C8D}" sibTransId="{248EE81C-9BBE-48A2-80E4-28128DC1642E}"/>
    <dgm:cxn modelId="{8E655D9D-E80D-4187-9D63-C3D6CF2A6AA4}" srcId="{FE99A571-612A-4914-8217-DD70CF445D48}" destId="{280A8347-DC6B-4848-AD3A-66BF0DB22507}" srcOrd="0" destOrd="0" parTransId="{249CAB64-0112-461C-82E6-C66EDB43E7E8}" sibTransId="{0ED09E6B-F851-433C-B667-D417D7309845}"/>
    <dgm:cxn modelId="{839F297D-7C2E-411C-8633-06CC54180923}" type="presOf" srcId="{45184B69-DC1B-40AB-957E-68D9A62F52B0}" destId="{44BE53AB-1B06-4A55-91BB-98041CF6CE03}" srcOrd="0" destOrd="0" presId="urn:microsoft.com/office/officeart/2005/8/layout/hProcess9"/>
    <dgm:cxn modelId="{259A81D6-FAF8-4603-B2A7-6A30BF5B85C5}" type="presOf" srcId="{13541C13-8565-4F92-859C-4D8D886417F4}" destId="{ED3D56DE-DA9B-43CE-95A4-9CF7D950AA12}" srcOrd="0" destOrd="0" presId="urn:microsoft.com/office/officeart/2005/8/layout/hProcess9"/>
    <dgm:cxn modelId="{CD8781CE-AEBC-4F0C-AD0C-689ACA8B107F}" type="presOf" srcId="{280A8347-DC6B-4848-AD3A-66BF0DB22507}" destId="{5B32AC87-387C-4F20-BC10-03D14C1C44E2}" srcOrd="0" destOrd="0" presId="urn:microsoft.com/office/officeart/2005/8/layout/hProcess9"/>
    <dgm:cxn modelId="{A1334CD9-CD4A-4BBC-88EF-5E9799FE1820}" type="presOf" srcId="{3870129F-ACA8-4127-9F9D-49C2C1420BE8}" destId="{59557165-78D7-424B-ABF4-50ED03C861CA}" srcOrd="0" destOrd="0" presId="urn:microsoft.com/office/officeart/2005/8/layout/hProcess9"/>
    <dgm:cxn modelId="{6CA6EAA9-7C04-4ACC-8155-18F1279856BB}" srcId="{FE99A571-612A-4914-8217-DD70CF445D48}" destId="{3870129F-ACA8-4127-9F9D-49C2C1420BE8}" srcOrd="4" destOrd="0" parTransId="{00EA412A-558E-4A52-A192-E451058E5B47}" sibTransId="{5BEAA85E-4DBF-4EF7-898D-CE802413D488}"/>
    <dgm:cxn modelId="{51DE8399-E6F7-449E-9D4B-74A7F90DB1F9}" srcId="{FE99A571-612A-4914-8217-DD70CF445D48}" destId="{418BC422-4BB7-435B-98EA-4D8A6C1C4EF7}" srcOrd="5" destOrd="0" parTransId="{C9D2A915-85CB-4337-A74A-9AF85F852FB0}" sibTransId="{30D1506A-8F82-4958-8546-30D6781A750B}"/>
    <dgm:cxn modelId="{0250C79D-2F91-41F6-AB7B-5AAB746AF53D}" type="presOf" srcId="{735C14F2-FA85-436C-99C7-7D7344C709F5}" destId="{A4133585-E0BB-4E69-81CD-2D6CB8B40E37}" srcOrd="0" destOrd="0" presId="urn:microsoft.com/office/officeart/2005/8/layout/hProcess9"/>
    <dgm:cxn modelId="{99476CC8-FE9C-49FF-B5C8-3EF0D72A0A50}" type="presParOf" srcId="{FDF51778-0DD4-4EDF-9F13-19D74D6E8AE0}" destId="{0A65C1E8-FDC9-4CC4-8361-17AF44FDCC39}" srcOrd="0" destOrd="0" presId="urn:microsoft.com/office/officeart/2005/8/layout/hProcess9"/>
    <dgm:cxn modelId="{D4A1083B-2C28-41F5-8DBC-1F641824C894}" type="presParOf" srcId="{FDF51778-0DD4-4EDF-9F13-19D74D6E8AE0}" destId="{21F6E2EA-9A72-4F0D-8766-8876F35DD64A}" srcOrd="1" destOrd="0" presId="urn:microsoft.com/office/officeart/2005/8/layout/hProcess9"/>
    <dgm:cxn modelId="{27199495-B67D-434F-99F6-0AB3D4EE59B4}" type="presParOf" srcId="{21F6E2EA-9A72-4F0D-8766-8876F35DD64A}" destId="{5B32AC87-387C-4F20-BC10-03D14C1C44E2}" srcOrd="0" destOrd="0" presId="urn:microsoft.com/office/officeart/2005/8/layout/hProcess9"/>
    <dgm:cxn modelId="{34D31BD7-37FE-40C0-A0BD-2DA19E0A73B9}" type="presParOf" srcId="{21F6E2EA-9A72-4F0D-8766-8876F35DD64A}" destId="{5896E17B-3C38-4364-8587-2C99CEFFABCD}" srcOrd="1" destOrd="0" presId="urn:microsoft.com/office/officeart/2005/8/layout/hProcess9"/>
    <dgm:cxn modelId="{19A434B5-BD31-49ED-AD40-239C2B76B4F2}" type="presParOf" srcId="{21F6E2EA-9A72-4F0D-8766-8876F35DD64A}" destId="{ED3D56DE-DA9B-43CE-95A4-9CF7D950AA12}" srcOrd="2" destOrd="0" presId="urn:microsoft.com/office/officeart/2005/8/layout/hProcess9"/>
    <dgm:cxn modelId="{34C0DCC4-45F0-4AB6-8AEB-8523D3B2608C}" type="presParOf" srcId="{21F6E2EA-9A72-4F0D-8766-8876F35DD64A}" destId="{850EAEE5-5435-40DC-BBE2-36D1854E0C1E}" srcOrd="3" destOrd="0" presId="urn:microsoft.com/office/officeart/2005/8/layout/hProcess9"/>
    <dgm:cxn modelId="{7C4B2E18-078F-458C-811D-2C9500A4BF44}" type="presParOf" srcId="{21F6E2EA-9A72-4F0D-8766-8876F35DD64A}" destId="{44BE53AB-1B06-4A55-91BB-98041CF6CE03}" srcOrd="4" destOrd="0" presId="urn:microsoft.com/office/officeart/2005/8/layout/hProcess9"/>
    <dgm:cxn modelId="{2F6F87AA-6376-4465-9AE7-556A3EF650DB}" type="presParOf" srcId="{21F6E2EA-9A72-4F0D-8766-8876F35DD64A}" destId="{572F0947-7769-48E8-BF8C-DAD2F0BF8CE8}" srcOrd="5" destOrd="0" presId="urn:microsoft.com/office/officeart/2005/8/layout/hProcess9"/>
    <dgm:cxn modelId="{B637C616-D9F5-4340-BE34-A3407C83792A}" type="presParOf" srcId="{21F6E2EA-9A72-4F0D-8766-8876F35DD64A}" destId="{A4133585-E0BB-4E69-81CD-2D6CB8B40E37}" srcOrd="6" destOrd="0" presId="urn:microsoft.com/office/officeart/2005/8/layout/hProcess9"/>
    <dgm:cxn modelId="{14CDDFCE-32A0-4796-8CAB-7C1BE4B7434E}" type="presParOf" srcId="{21F6E2EA-9A72-4F0D-8766-8876F35DD64A}" destId="{B68A3B74-B37C-45CC-B381-42ADB788C147}" srcOrd="7" destOrd="0" presId="urn:microsoft.com/office/officeart/2005/8/layout/hProcess9"/>
    <dgm:cxn modelId="{580C8EF7-0ADE-49E4-9910-75345264D1BF}" type="presParOf" srcId="{21F6E2EA-9A72-4F0D-8766-8876F35DD64A}" destId="{59557165-78D7-424B-ABF4-50ED03C861CA}" srcOrd="8" destOrd="0" presId="urn:microsoft.com/office/officeart/2005/8/layout/hProcess9"/>
    <dgm:cxn modelId="{2AD3117B-460D-4BC2-9CA9-DB61CF8E88E8}" type="presParOf" srcId="{21F6E2EA-9A72-4F0D-8766-8876F35DD64A}" destId="{3D7054EF-0DB4-40C5-8AF1-7C21E06C8BB3}" srcOrd="9" destOrd="0" presId="urn:microsoft.com/office/officeart/2005/8/layout/hProcess9"/>
    <dgm:cxn modelId="{842B2AE3-59B7-4A3F-8898-F230A9875B0D}" type="presParOf" srcId="{21F6E2EA-9A72-4F0D-8766-8876F35DD64A}" destId="{8E6A9B40-A9A1-4EF6-AD0C-68D5C1BFF763}"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5C1E8-FDC9-4CC4-8361-17AF44FDCC39}">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2AC87-387C-4F20-BC10-03D14C1C44E2}">
      <dsp:nvSpPr>
        <dsp:cNvPr id="0" name=""/>
        <dsp:cNvSpPr/>
      </dsp:nvSpPr>
      <dsp:spPr>
        <a:xfrm>
          <a:off x="2260"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zh-CN" sz="1000" b="1" kern="1200" dirty="0" smtClean="0"/>
            <a:t>（</a:t>
          </a:r>
          <a:r>
            <a:rPr lang="en-US" sz="1000" b="1" kern="1200" dirty="0" smtClean="0"/>
            <a:t>1</a:t>
          </a:r>
          <a:r>
            <a:rPr lang="zh-CN" sz="1000" b="1" kern="1200" dirty="0" smtClean="0"/>
            <a:t>）建立数据库连接池对象（服务器启动）。</a:t>
          </a:r>
          <a:endParaRPr lang="zh-CN" sz="1000" kern="1200" dirty="0"/>
        </a:p>
      </dsp:txBody>
      <dsp:txXfrm>
        <a:off x="66502" y="1422030"/>
        <a:ext cx="1187528" cy="1681901"/>
      </dsp:txXfrm>
    </dsp:sp>
    <dsp:sp modelId="{ED3D56DE-DA9B-43CE-95A4-9CF7D950AA12}">
      <dsp:nvSpPr>
        <dsp:cNvPr id="0" name=""/>
        <dsp:cNvSpPr/>
      </dsp:nvSpPr>
      <dsp:spPr>
        <a:xfrm>
          <a:off x="1384073"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zh-CN" sz="1000" b="1" kern="1200" smtClean="0"/>
            <a:t>（</a:t>
          </a:r>
          <a:r>
            <a:rPr lang="en-US" sz="1000" b="1" kern="1200" smtClean="0"/>
            <a:t>2</a:t>
          </a:r>
          <a:r>
            <a:rPr lang="zh-CN" sz="1000" b="1" kern="1200" smtClean="0"/>
            <a:t>）按照事先指定的参数创建初始数量的数据库连接（即：空闲连接数）。</a:t>
          </a:r>
          <a:endParaRPr lang="zh-CN" sz="1000" kern="1200"/>
        </a:p>
      </dsp:txBody>
      <dsp:txXfrm>
        <a:off x="1448315" y="1422030"/>
        <a:ext cx="1187528" cy="1681901"/>
      </dsp:txXfrm>
    </dsp:sp>
    <dsp:sp modelId="{44BE53AB-1B06-4A55-91BB-98041CF6CE03}">
      <dsp:nvSpPr>
        <dsp:cNvPr id="0" name=""/>
        <dsp:cNvSpPr/>
      </dsp:nvSpPr>
      <dsp:spPr>
        <a:xfrm>
          <a:off x="2765886"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zh-CN" sz="1000" b="1" kern="1200" smtClean="0"/>
            <a:t>（</a:t>
          </a:r>
          <a:r>
            <a:rPr lang="en-US" sz="1000" b="1" kern="1200" smtClean="0"/>
            <a:t>3</a:t>
          </a:r>
          <a:r>
            <a:rPr lang="zh-CN" sz="1000" b="1" kern="1200" smtClean="0"/>
            <a:t>）对于一个数据库访问请求，直接从连接池中得到一个连接。如果数据库连接池对象中没有空闲的连接，且连接数没有达到最大（即：最大活跃连接数），创建一个新的数据库连接。</a:t>
          </a:r>
          <a:endParaRPr lang="zh-CN" sz="1000" kern="1200"/>
        </a:p>
      </dsp:txBody>
      <dsp:txXfrm>
        <a:off x="2830128" y="1422030"/>
        <a:ext cx="1187528" cy="1681901"/>
      </dsp:txXfrm>
    </dsp:sp>
    <dsp:sp modelId="{A4133585-E0BB-4E69-81CD-2D6CB8B40E37}">
      <dsp:nvSpPr>
        <dsp:cNvPr id="0" name=""/>
        <dsp:cNvSpPr/>
      </dsp:nvSpPr>
      <dsp:spPr>
        <a:xfrm>
          <a:off x="4147700"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zh-CN" sz="1000" b="1" kern="1200" smtClean="0"/>
            <a:t>（</a:t>
          </a:r>
          <a:r>
            <a:rPr lang="en-US" sz="1000" b="1" kern="1200" smtClean="0"/>
            <a:t>4</a:t>
          </a:r>
          <a:r>
            <a:rPr lang="zh-CN" sz="1000" b="1" kern="1200" smtClean="0"/>
            <a:t>）存取数据库。</a:t>
          </a:r>
          <a:endParaRPr lang="zh-CN" sz="1000" kern="1200"/>
        </a:p>
      </dsp:txBody>
      <dsp:txXfrm>
        <a:off x="4211942" y="1422030"/>
        <a:ext cx="1187528" cy="1681901"/>
      </dsp:txXfrm>
    </dsp:sp>
    <dsp:sp modelId="{59557165-78D7-424B-ABF4-50ED03C861CA}">
      <dsp:nvSpPr>
        <dsp:cNvPr id="0" name=""/>
        <dsp:cNvSpPr/>
      </dsp:nvSpPr>
      <dsp:spPr>
        <a:xfrm>
          <a:off x="5529513"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zh-CN" sz="1000" b="1" kern="1200" smtClean="0"/>
            <a:t>（</a:t>
          </a:r>
          <a:r>
            <a:rPr lang="en-US" sz="1000" b="1" kern="1200" smtClean="0"/>
            <a:t>5</a:t>
          </a:r>
          <a:r>
            <a:rPr lang="zh-CN" sz="1000" b="1" kern="1200" smtClean="0"/>
            <a:t>）关闭数据库，释放所有数据库连接（此时的关闭数据库连接，并非真正关闭，而是将其放入空闲队列中。如实际空闲连接数大于初始空闲连接数则释放连接）。</a:t>
          </a:r>
          <a:endParaRPr lang="zh-CN" sz="1000" kern="1200"/>
        </a:p>
      </dsp:txBody>
      <dsp:txXfrm>
        <a:off x="5593755" y="1422030"/>
        <a:ext cx="1187528" cy="1681901"/>
      </dsp:txXfrm>
    </dsp:sp>
    <dsp:sp modelId="{8E6A9B40-A9A1-4EF6-AD0C-68D5C1BFF763}">
      <dsp:nvSpPr>
        <dsp:cNvPr id="0" name=""/>
        <dsp:cNvSpPr/>
      </dsp:nvSpPr>
      <dsp:spPr>
        <a:xfrm>
          <a:off x="6911326" y="1357788"/>
          <a:ext cx="1316012"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zh-CN" sz="1000" b="1" kern="1200" smtClean="0"/>
            <a:t>（</a:t>
          </a:r>
          <a:r>
            <a:rPr lang="en-US" sz="1000" b="1" kern="1200" smtClean="0"/>
            <a:t>6</a:t>
          </a:r>
          <a:r>
            <a:rPr lang="zh-CN" sz="1000" b="1" kern="1200" smtClean="0"/>
            <a:t>）释放数据库连接池对象（服务器停止、维护期间，释放数据库连接池对象，并释放所有连接）。</a:t>
          </a:r>
          <a:endParaRPr lang="zh-CN" sz="1000" kern="1200"/>
        </a:p>
      </dsp:txBody>
      <dsp:txXfrm>
        <a:off x="6975568" y="1422030"/>
        <a:ext cx="1187528" cy="16819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81940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71420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223077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8118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46875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28277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37348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5568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37903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94384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26608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3135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华文新魏" panose="02010800040101010101" pitchFamily="2" charset="-122"/>
          <a:ea typeface="华文新魏" panose="02010800040101010101" pitchFamily="2"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latin typeface="华文新魏" panose="02010800040101010101" pitchFamily="2" charset="-122"/>
          <a:ea typeface="华文新魏" panose="020108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JAVAEE05-JDBC</a:t>
            </a:r>
            <a:r>
              <a:rPr lang="zh-CN" altLang="en-US" dirty="0" smtClean="0"/>
              <a:t>连接池</a:t>
            </a:r>
            <a:endParaRPr lang="zh-CN" altLang="en-US" dirty="0"/>
          </a:p>
        </p:txBody>
      </p:sp>
      <p:sp>
        <p:nvSpPr>
          <p:cNvPr id="3" name="副标题 2"/>
          <p:cNvSpPr>
            <a:spLocks noGrp="1"/>
          </p:cNvSpPr>
          <p:nvPr>
            <p:ph type="subTitle" idx="1"/>
          </p:nvPr>
        </p:nvSpPr>
        <p:spPr/>
        <p:txBody>
          <a:bodyPr/>
          <a:lstStyle/>
          <a:p>
            <a:r>
              <a:rPr lang="en-US" altLang="zh-CN" dirty="0" smtClean="0"/>
              <a:t>20181</a:t>
            </a:r>
          </a:p>
          <a:p>
            <a:r>
              <a:rPr lang="en-US" altLang="zh-CN" dirty="0" err="1" smtClean="0"/>
              <a:t>fhzheng</a:t>
            </a:r>
            <a:endParaRPr lang="zh-CN" altLang="en-US" dirty="0"/>
          </a:p>
        </p:txBody>
      </p:sp>
    </p:spTree>
    <p:extLst>
      <p:ext uri="{BB962C8B-B14F-4D97-AF65-F5344CB8AC3E}">
        <p14:creationId xmlns:p14="http://schemas.microsoft.com/office/powerpoint/2010/main" val="18340161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有连接池</a:t>
            </a:r>
            <a:endParaRPr lang="zh-CN" altLang="en-US" dirty="0"/>
          </a:p>
        </p:txBody>
      </p:sp>
      <p:sp>
        <p:nvSpPr>
          <p:cNvPr id="4" name="AutoShape 2" descr="data:image/png;base64,iVBORw0KGgoAAAANSUhEUgAAA4AAAAHqCAIAAADaprcVAAAgAElEQVR4nOydeVwT1/r/8721gkASCGEHQUABF9wo4IILirghigruC4iKIi4oQlU2C4iAApVgXXDfV1BRca07EFrv91pvv63+bGurdanXpXpBlPn9kTYiJCFMJjmT5PN+ff6oAWaec55z8nx6ZuYMhwIAAAAAAECDcEgHAAAAAAAA9IvmGdDuM2dCEARBEARBEAwoBEEQ1IQ4AACgQWBAIQiCoJkcDqewSgxBEKQBwYBCEARBM7vDgEIQpEExbEABAABoKTCgEARpTDCgAAAAKAoGFIIgDQoGFAAAAEXBgEIQpEHBgAIAAKAoGFAIgjQoGFAAAAAUBQMKQZAGBQMKAACAorTEgOZfu5p4YH90fv74hIRhkZG9Ro3q3K9f265d7du6WtjZ8QQCQ2NjAyOjTw0MDAwNW5mY8AQCgbW1ZevW9u3auXt7ewUG9g8LC4qaPXHZ5zGigpUlxQUV5cQbpV1CCtDVjAgGFAAAAEWx0oCKKisSD+yfvjI1YPKk9j17CGxsOByOEZ/v2KGDV0BAv7CwoKjZ4xPiIzMzF274aun2bcv27E46eGBlSXHGydJVp06ml55YWVKSdPBAws4dCzd8NTsne0pS4qiYmAETJ3gNGuTs6ckXClu0aGHp4NChZ8/A6dMjMzNXlpSIxJXEG84eIQXoajUJBhQAAABFscaA5l+/tnDDV0GzZ7l7exsaGxvz+R6+PoHTpkWkpyfs3LHm4gVmT5d39cryvXtmrMoYMmOGZx8/U0tLIx7Pw8cneM6cuG1bWbVihBTonvS5q2FAAQAAUBRpA5p24njokiUdevUyMDS0adOmX1hoZGZmeukJza/QZJwsnZm12n/CeAe3dq243E59/MbFL80sO02wc5ACHUsBuroQBhQAAIAEIgY0vbR09IL5rd3dWxkbfzY4MDwtjVU+I+vc2Yj0dO+hQ034/LZdu4YuWZxxspR4VEgB8ajQ1aoLBhQAAABFadaAfnnj+oxVGe19fY15vJ4jRszNy/3y+jXiBViBCirK54tEPYODjXm8Tn5+c3LXFlRWEI8KKSAeFbqatmBAAQAAUJSmDGj2+XPDZ83iCYXOnp5TU5Lzrl4hXm6bpfxrVyPS0928vATW1sFzonIunCceElJAPCR0NQ3BgAIAAKAo9RvQzDNlAyZOaMXl9ho5csX+fcSLq4pKOnjAb3QIV2A2ODw8+/w54vEgBcTjQVc3SzCgAAAAKEqdBnTt5UuDw8ON+fx+oaFpJ44Tr6YMKrPsdMCUyVyBYEhERO6Vy8TjQQqIx4OuVlIwoAAAAChKPQZUJK6ckpzEMzfvERS06tRJ4hVUTVp1+lSvUaMENjYzMjLYtoclUoCuZmdXw4ACAACgKDUY0NTio+26d3fs0D5u21biVVMDWr53j3Pnzu0+81pZUkI8GKQAXc3yroYBBQAAQFGMGlCRuHLSiuXGfP7Y2EUiLXlUmZmGV1aMWxrHFwrD074gHAlSoKkUoKvpdTUMKAAAAIpizoDmXb3iPXSIravr8n17iddIIko5ctjB3b1HUFD+tatEAkAKNJYCdDXtroYBBQAAQFEMGdBVp046tm/vPXQIKe/FEuVfv9YjKMilc2fNP52NFGgsBehqVboaBhQAAABFMWFAV5YUm9vaDomIYNuDOEQkElcGR8+1buP0xTHN3Y+IFGgsBehqFbsaBhQAAABFqWxA044fM7OyGh8fT7wWskoTli0zt7XVzDPRSIHGUoCuVr2rYUABAABQlGoGNPvCecvWDsHR0cRLIAsVFrfEvm3bNV9fVOtZkAKNpQBdzUhXw4ACAACgKBUMaEFlhbu3d7+wUFyLlKeAyZM9fHzU9+5ypEBjKUBXM9XVMKAAAAAoSgUDOnzmTGdPz4KKcuKVj7UqqKxw8/IavXCBmo6PFGgsBehqproaBhQAAABF0TWgy/fuaWViknLkMPGyx3JlnCzlCgSJB/YzfmSkQGMpQFcz2NUwoAAAACiKlgEViSvbdus2NjaWeMHTCoUtjWvn1Z3ZYyIFGksBuprZroYBBQAAQFG0DGhMwTq+UJh//RrxaqcVWld+Q2hnt2RLEYPHRAo0lgJ0NbNdDQMKAACAomgZ0A69eo5euJB4qdMijVu6tJOfH4MHRAo0lgJ0NbNdDQMKAACAoppvQFedPtWiRYs1Fy8Qr3Oq6miss2dsyl//PDLWk8MJyVPTudZevtTS0JCpd/MgBRpLAbqa8a6GAQUAAEBRzTegE5cva9utK/mCqrKiQzicDyVZ7fLs0yciPZ2RQyEFGksBuprxroYBBQAAQFHNN6DeQ4eOnBdNvKBqXUkevXBhj+HDGTkUUqCxFKCrGe9qGFAAAAAU1XwD2trdbU7uWqV+OT+EI6V+8ZP3eVVebw7HOfZI9Iefe4492uSPmjxs4x8dGev54YPe+WIZFyVlH02JMORovkjk7OnJSHVHCjSWAnQ1413NgQEFAABANd+AmpiZxW/f3uSvpcR6/l3t/qpkksL28eeS0hgSXa/gyfmpgh81Pt2RsZ4f6qi8SD5eE/qoJMsPsokwFHXIkcNCW9tmdTVSQDwF6GrGuxoGFAAAAEU134C2NDRMO36sqV/7a+3kwyf5IRyO59ijjT4/Guv84ZO83pzGCzOSRRcFP5L10w+HlReJgpKsIEjFYSjSqtOnDAwNm9XVSAHxFKCrGe9qGFAAAAAU1XwDyhcKV5aUNPFrR2OdPyycKP5cYS38uCTL+dFfFxBlH1ZeJArWhBQFqTAMhUo6dNDQyKhZXY0UEE8BuprxroYBBQAAQFHNN6AO7m5Lt29r4tdk1Mimaqfckiz5fQU/+vgOtvqE5MmNREFJVhSkwjAUauGGr8xtbJrV1UgB8RSgqxnvahhQAAAAFNV8A9qpj9/0lak0SzKdNSElS7KchRkaJbnZa0JKleSpKSkePXyb1dVIAfEUoKsZ72oYUAAAABTVfAMaEhPTZ+zYpn5N9o1lvfMV3L6mQklu/NMPn8iLpIm74ppzj51SJdl3+LBhkZHN6mqkgHgK0NWMdzUMKAAAAIpqvgFdvm+vwMZGJK5U/GvyHtRt8rlgWiW5wWHF0SEfDqswEumpm/FcMI2SLKqs4AkEi4s2N6urkQLiKUBXM97VMKAAAAAoqvkGVCSuNLezi920selfVmZnxI/eB0i/JCs6nbwfHY115nA4fx1W4c6IHz6nWZIXbdhgZmUlqqxoVlcjBcRTgK5mvKs5MKAAAACo5hvQwipx2NKlXf39m/tX+qz2vr7MvlAHKdBYCtDVzHY1DCgAAACKomVA869d5Zmbf757F/FSpxWK377dmMdb8/VFBo+JFGgsBehqZrsaBhQAAABF0TKghVXi8fFLXTp3Zuqasg6roKLcqUOH0MWxjB8ZKdBYCtDVDHY1DCgAAACKomtARZUV7t7eYxYtJF7zWK6gqCinjh0L1OBdkAKNpQBdzWBXw4ACAACgKLoGtLBKnHbiuImpadzWLcTLHmu1ZEuRMY+XWnxUTcdHCjSWAnQ1U10NAwoAAICiVDCghVXimIJ1ppaWTb+rUC+VdPCAiZlZ1No1aj0LUqCxFKCrGelqGFAAAAAUpZoBLawST1uZamFvn3GylHgJZJXSS0sF1tbjE+I1cC6kQGMpQFer3tUwoAAAAChKZQNaWCUeuzjWwt5+ZUkx8ULIEiUdPCC0tdXkLYNIgcZSgK5WsathQAEAAFAUEwa0sEocnvaFmZXVki1FxMshcS3auMHE1HTSiuUaPi9SoLEUoKtV6WoYUAAAABTFkAEtrBIvWF/IEwjGx8c3+d5CXZVIXBm6OJYnMIspWEckAKRAYylAV9PuahhQAAAAFMWcAS2sEqcdP+bSuXNXf/+ss2eIF0gNK7PsdIdePVt7eJC9OIsUaCwF6Gp6XQ0DCgAAgKIYNaCFVeKCivKg2bNMLSwi0tP0ZHFIVFkxLSWFZ24+ODz8yxvXiceDFKCr2dzVMKAAAAAoimkDKtGy3btdunRx8/Zetmc38ZKpViXs3OHs6dna3T1h5w7iwSAF6Gr2dzUMKADaRFlZ2YIFCxp/XlhYeP78+Sb//P79+y9evGA8qtzcXJlRNZfbt2+PGTNGyV8uKysbNGiQzIMkJSWpHoweog4DWlglFokrp6Wm8IVCn2HD1LcTO0ElHTroO2wYVyCYuGyZOl50hBRoUQrQ1coLBhQAtnP37t2qqirJf9++fZvP50vcXllZ2caNGyWfR0ZGcjicJl1gWVkZh8OR+rbbt2/36NFDpiUtKytr37698m41MjLSwMCgSROs2GLm5uZyOBwlzytpi8wm5+bm8ni8X375RcGfv3z5snXr1jItbP1gpD2sD6jJgEq09vKlUTHzeEKhz7BhK/bvI15HGdGyPbu7DxxozOcHRUWtvfQ18XiQAuLxoKuVFwwoAGynpqbG399fYpVu377t4OAgsVZSzyfxUsqsQZaVldV3ZhI7y5GP8vbr5cuXrq6ujQ1odHR0gw9zc3NlWsz6zVSGBm1pEEzr1q2bDF7ya/L8bm5urvLB6AZqNaAS5V65PGbhAr6Fhftnn83KziqoKCdeVmnoy+vXwtPS2nXvzhMKR82PWfP1ReIhIQXEQ0JXN1cwoABoAdKFT6kBrb94efv2bUtLS2Uuwdf3r43/WR95K6CSdcFm0WBltP4iboPYGrdCsswp00oqCL5xW+QdRMFaKQyoGkvajeuRmZnuPt58oTBgyuRlu3drxXMbInFlws4dAydNNOHznbt0Dk9LY8OTRkgB8ajQ1fQEAwqAFiBZHdy4caPEdd25c2fu3LlSd6i8VVLdgMpcd1R8vb6mpubHH39s3BbJf9S3qn379m3wiaRdsbGxjYOs78V37NjR4A8bH2Tt2rUKruzv37+foqjIyEhpT8KAakApRw4HTpsqtLOzdHQMnD4tbusWEfvuoRRVViwpKho4aZK5ra3A2nrQ1ClJhw4SjwopIB4VulpFwYACoE1IDeiPP/4oWb27c+eOxM/V/7WysjKZd2RK/9zf35/H450+fVrBJXjlDaiSN4Aqbpcyi7iNPasUSQ9ERkbWX1tV8tbYly9fnjp1SvL7PXr0kLSugQHNzc3VmftBJT0m83MyNU9c+fnuXYPDwy0dHbmmpl6BgZMTE1OLjxJcKBKJK5MPHxqfEN9t4EATU1MLB4eAKZOXbClioWNACrRL6GqpYEABYDWSy8eNL2q3bdt2wYIFkrsYJf9ssOZXU1MjWSWV/E6DP5fcObp27VrVV0AV3HBZ/zEpxUiXHhVcLm9Ag+XbW7duSYOROE55t6U2vmX266+/lvxaff8qNaDSFDT5YJO2UH8wNPiceHleWVI8cfkyr4AArpkZXyjs4u8/cl50TMG6zDNl6q7BGSdLo9auCZo9q3Pfvjyh0JjH69K//7ilcalHjxDvFqSAeLegqxkXDCgAWkNkZKSDg4NkzVJq0XJzc0eMGCF9TF7x8zeKL8ErfihHgsSAxsbGyls3lbc22SCM+jsl1V/+lBjfTZs2Ndkb8u4fiIyMlJyx/pZVL1++XLNmjfR3JCup0pZKr85LDWj9pVaJDW2wtqrVNM6R9HPiJflDjaysWLF/35TkpH5hYc6dPQ1ateKamrp26dIzODg4em54WtqSoqKVJSX51642t/SuuXgh5cjhxUWbp6WmDpsZ6TN0aBvPTiampp8aGDi2b987JGTSihUr9u/T9pU2pECLpJ9dDQMKgHYgWZBrcA39zp07wcHBp0+f3rdvn+TXFF/LbtKAylwyrE/jldEmnZlkbbLx1fP6Vk96sbv+8WtqajIyMuQdtv49oIqf5W9wRumJJCvBUjdc/zgGBgbBwcH1L8HXb6by5lvrIF6J5amgsiL58KG5ebljF8f2Cwvr0LOnlaOjEZfL4XAMWrUys7K0c3V19vR09/bu1KdPF//+3QcO7DrA39PPz8PXx7VbV6eOHe1cXXlC4SctWnA4HENjYytHR48ePr1DRo2KiZmdk5N06KCWPqSMFOie9KSrOTCgALAf6RVqqeuqqakJDg7evHmz5NF46YKigs2JqEb3gG7evLm+m2xgQGXul9TAgNb/E4mBU+bqufTICu7plCLvSSBpV7x8+TIiIkL6uYJNqSRWWIKkA3/55ZfCwsLi4mLJ0m9YWFjjS/ASdN6AUixbAVVS68pvZJadXr5v74L1hXPzcmeuXh2e9sWUpMTxCQnj4pdOXPb5pBUrwtPSZufkzC8Ufb57V9rxY7lXLhMPW5eEFKCr6YkDAwoAm5E+My75Z/3dl6QLhPUdmOIH0iUeUfrAkMwbTKU0sLYyj1/fpUnM6IgRI5rcRr6+tW1wcbxx/PLe3iRdsGxguCVLm/Hx8crsZi+9U1byT5n3gFJ/Z0FXL8HX/5x4TYIgSE8EAwoAe6mpqRkyZIh0SbLBnYvS7Y2ki3nUxxsJNTiUZK2xvl1rsMinzCX4xo5T+vsN/im9F1PmQeS5ZGXewCSzLfV/1OTyp5QGb2ZSbEB17Cn4xt/+MKAQBGlMMKAAaA2SNb+kpCTJxesGS3fSnTUb2C/pU/Dt27e/fv16/Zs+G9y+2VwDKtnkSDHytn9X3oDW94jStkhvh21gQOU9mSTZP7+xMW2wuZL+GFB5nxOvSRAE6YlgQAFgNYrfPFT/2R2JJ5P5BJLkp9TH/kyyvHrq1Cnpgz71DWiDGyulKHjkSBn/Km1U+/bt79+/32B/KMX3A0j+9u7du5JH/iVt+e677xocxNfXt/FhJX++efPmBhtIdejQof4nDQxo/Y3xVdzoVCuAAYUgSGOCAQVAO2h8gbvB1fMOHTrExsYqvn5d34BK/1vBQmaDNT/FC4HNNaDNugTf+AJ648XOxg9gybwhof7GqA1+KnMFVLLwrA9vRYIBhSBIY4IBBUA7yM3NlXojmSudyrz1p75pkx5Q5qKmTCOo2GI2/qnkIafG1k3Fe0Abt4WSZY7lvQ5K+ueNX0kv7xK89BQKtoXSAWBAIQjSmGBAAdACampqiouL61+Ob+CcpM/lKL5Psf4uTtLHm5Q3oJJn8B8/ftzk3kn11xcbvA+pwZP4ypxXcVukPfDjjz9KV3NzcnLkbcYk/f3Gq7n1uyI6OrpBhA3uu9U9YEAhCNKYYEAB0CYavFdT6p8iIyPbt2+fmpqq2INKTZv0rlCqOQZU8fvQlbkEHxkZKblK3mD/ecXnVdyWxj+qv72oghsGGr8ySvGm+srfY6ClwIBCEKQxwYACoDXk5ubWXziUXMiWrEdKnZxklVTeDYuSuyQl70+S9yy89DcbGMH6mz3JpEl/FhkZ2WDhU7qm2+QD5tLXtUuRZ0Dr37Ip3StUZgMbn1feJlb1/0RJf6yNwIBCEKQxwYACoAVIrE9jFyXzZlCpq5M+kdPgsZvGew/JvIDeeDukBpvSKxNMA2Ruxqn4Sf/6V/MbtKVBhJIfNd4cVKYpl3kPaJNv9VTwlikdAAYUgiCNCQYUAPYivZTc+GkYyefyVuMarxdSf++s1NhHylsBrX9SZW5/VMaAMoV0B6X6L3NS4A6Vv7Kvz8CAQhCkMcGAAgAAoCgYUAiCNCgYUAAAABQFAwpBkAYFAwoAAICiYEAhCNKgtNWAPn369Pr163v37l29enX0vHljQkP79O/fsbOnk7Oz0NKSx+cbGRsbGBoaGBoaGRvz+HwLKysnZ+dOXbr09fcfGxYWM39+VlbWvn37bty48ccff5BuDQAAkAcGFIIgjUk7DGhtbe0333zz1VdfzYqK+szXl29m1qJFC3tn5869evUJCRk2c+a4+KUzVmXMF4nitm1NPLB/ZUlxeumJVadOrjp1Mr30xMqS4sT9++O2bY0RFURkpI9bGjcsMtJv1EjPnj3tnJw+adHCTCDw6dkzas6cjRs33rx5s7a2lnSLAQBA08CAQhCkMbHXgFZXV1+8eHHFihW+vXq1MjKydnDwCRwUPHdO1No1qcVHCyrKmeqCgorylCOHo9asGTEnyjsgwNLWtpWRUa8+fZKTky9dulRTU0OqBwAAQJPAgEIQpDGxzoA+evRo48aNQ4OCjIyNndzcBk6cMDsnZ/WZMk12SmbZ6ZlZqweMH+/Yrp0JlxsUHLx58+YnT55ouCsAAECTwIBCEKQxscWAPn/+fOPGjX79+hmZmHgHBExJTsosO028dwqrxBknSyetWOHl729kbNxvwICioqKXL19qpk8AAECTwIBCEKQxETagdXV1ly9fDh03zoTH+2zAgJmrV+ddvUK8U2Rq7eVLEenp3fv1MzYxmThp0vXr1+vq6tTaOQAAoElgQCEI0piIGdCampotW7Z4dOxo16ZN6OLY7PPniPeFklp9pmz0/Pk2Dg4dO3fevn3727dv1dRFAACgSWBAIQjSmAgY0Ddv3qxZu9bKxqZL714xBetE4krivUBDosqKufl5nXx9bezs8vPzq6urGe8oAADQJDCgEARpTBo1oLW1tevXr7eysfEOGLhsz27ijWdE8Tu2d+vXz8bObtOmTe/evWOwuwAAQJNotQHNv3Y18cD+6Pz88QkJwyIje40a1blfv7Zdu9q3dbWws+MJBIbGxgZGRp8aGBgYGrYyMeEJBAJra8vWre3btXP39vYKDOwfFhYUNXviss9jRAUrS4oZ3GtFT4QUQM2S5gzomTNn2rq5dfL1/Xz3LuLNZlxLt29r7+Xl0aHDhQsXmOoxAADQJFpkQEWVFYkH9k9fmRoweVL7nj0ENjYcDseIz3fs0MErIKBfWFhQ1OzxCfGRmZkLN3y1dPu2ZXt2Jx08sLKkOONk6d/7Q5ckHTyQsHPHwg1fzc7JnpKUOComZsDECV6DBjl7evKFwhYtWlg6OHTo2TNw+vTIzMyVJSVaer0OKYDYKU0Y0IcPH44JDbVp3XpuXq4Ojx6RuHJ2Tra1vf24CRMePXqker8BAIAmYbkBzb9+beGGr4Jmz3L39jY0Njbm8z18fQKnTYtIT0/YuWPNxQvMni7v6pXle/fMWJUxZMYMzz5+ppaWRjyeh49P8Jw5cdu26ufiHFIAMSj1GtC6urrdu3ebW1gMmzEj/9pV4q3VgPKuXhkyfbrQ0nL//v2qdB0AAGgYdhrQtBPHQ5cs6dCrl4GhoU2bNv3CQiMzM9NLT2h+OSPjZOnMrNX+E8Y7uLVrxeV26uM3Ln4pS3YMRAogrZMaDejLly9Dx41zcnPTyWvuihW/fbuDi8uESZP+/PNP2h0IAACahFUGNL20dPSC+a3d3VsZG382ODA8LY1VPiPr3NmI9HTvoUNN+Py2XbuGLlmccbKUeFRIAfGoIOWlLgN669YtJxdn/7Cw/OvXiDeSiPKuXukTMsrVze3777+n14cAAKBJ2GBAv7xxfcaqjPa+vsY8Xs8RI+bm5X7J7iJSUFE+XyTqGRxszON18vObk7u2oLKCeFRIAfGooCalFgNaXFxsZm4ekfYF8eYR15TkJIFQWFpaSqscAACA5iBrQLPPnxs+axZPKHT29Jyakszal5LIU/61qxHp6W5eXgJr6+A5UTkXzhMPCSkgHhKkQMwbUFFhodDaOmHXTuJtY4mWbCkyt7TYvHkz3aIAAACagJQBzTxTNmDihFZcbq+RI1fs30f8S1tFJR084Dc6hCswGxweri3vWEEKIM2LYQOakZFh5+S0sqSEeMNYpeTDh63s7desXatCaQAAAPWieQO69vKlweHhxnx+v9DQtBPHiX9XM6jMstMBUyZzBYIhERG5Vy4TjwcpIB4P1EBMGtCMjAx7Z+dVp08RbxULlXb8mLWDw9rcXNUKBAAAqAtNGlCRuHJKchLP3LxHUNCqUyeJf0WrSatOn+o1apTAxmZGRgbbdiFECiCyYsyAbty40drBHu5TgdKOHxNaW+/cuVPlMgEAAMyjMQOaWny0Xffujh3ax23bSvybWQNavnePc+fO7T7zYs/lQaQAIi5mDOiZM2fMhMKUI4eJt4flWr5vr6lAcOnSJSaKBQAAMIkGDKhIXDlpxXJjPn9s7CKRPj2qLKqsGLc0ji8UhpN+PBcpIJ4CSCIGDOi9e/eEFhYLv1pPvDFaobl5uRZWVr/++itDJQMAAJhB3QY07+oV76FDbF1dl+/bS/yrmIhSjhx2cHfvERRE6s0sSAHxFEBSqWpAa2trP/P1DYmJId4SLdLwmZG9+/Z9//49c4UDAABURa0GdNWpk47t23sPHaLnhT//+rUeQUEunTtr/ulspIB4CqD6UtWApqWnd/D21qtlfNVVUFHe1tMzJyeHucIBAACqoj4DurKk2NzWdkhEBJ4CKawSi8SVwdFzrds4fXFMc/cjIgXEUwA1kEoG9O7duzxT09Tio8SboXVK3L+fy+f/8ssvjJYPAACgj5oMaNrxY2ZWVuPj44l/8bJKE5YtM7e11czj50gB8RRAjaWSAQ0KDh4xexbxNiip6BCOc+wR4mFINXjq1NBx4xgtHwAAQB91GNDsC+ctWzsER0cT/8plocLilti3bbvm64tqPQtSQDwFkEzRN6AVFRUCC4vcy5dUiuBorLNnbEoz/yo6hMPhhEQ3+3RHxnpyOBzPsUfJ93thlTjnwnmuqek///lPposIAADQgXEDWlBZ4e7t3S8sFJd95Slg8mQPHx/1vbscKSCeAkie6BvQoODg0QvmqxrB0VhnDk3oLGf+dToa5lUtCpo9C4ugAACWwLgBHT5zprOnZ0FFOfEvW9aqoLLCzctr9MIFajo+UkA8BZA80TSg9+7dMzYxWXPxgqoRHI11lmMlU2I9ObIXR4+M9eRwQvLonTE6RNVF0JRYT5r2t5FWnykzMjb+7bff1FBKAACgeTBrQJfv3dPKxAT7QzepjJOlXIEg8cB+xo+MFBBPAaRANA1oSmqq38hgBiJQnwHND5HtEY/G9m78+dFYZyVd6d9LtkzdTuoTOGj16tVqKCUAANA8GDSgInFl2x9t8/oAACAASURBVG7dxsbGMnVA3VbY0rh2Xt2ZPSZSQDwFkGLRNKBt3dxiRAUMRKA+A0rn4n5Tl+brHZMpAzo7J6dj585qKCUAANA8GDSgMQXr+EJh/vVraipdOqZ15TeEdnZLthQxeEykgHgKIMWiY0B//vnnVsbGX964zkQEeb3VaUCVtYn5IRwOp3d+07+j0h2ospR7+dKnLVs+fPhQPQUFAACUhUED2qFXz9ELFzJ1NH3QuKVLO/n5MXhApIB4CiDFomNAt23b1oWxJGmFAc3rLTWenp7MXoIvrBJ7eHnt2bNHPQUFAACUhSkDuur0qRYtWjDwkABxfbRPi0qPHzSptZcvtTQ0ZOrdPEgB8RRATYqOAY2Ojh4WGclQBOw3oPXcZ0ie9J8MGtCASZNiY2PVU1AAAEBZmDKgE5cva9utK1PfkAQVHcKRU4bUIs8+fSLS05EC3UgB1KToGNC+/ftHZDCVoXr2rnm3a2rWgH6YAMwb0ClJiQGDB6unoAAAgLIwZUC9hw4dOS9aTUVLk9Kw+xm9cGGP4cORAt1IAdSk6BhQJ2dnxm7UVfNDSEzeA/qXmDegC9YXtvPwUE9BAQAAZWHKgLZ2d5uTu1b5796/b3Cq94Uv7/O/L5pFf/i5dAMTBT9q8rCNfyR5cclf9M6XVXpkH02JMORovkjk7OmJFOhGCqAmxaFhQE0FAsb2FTsa6yzH+emPAV2+d4+FlZV6CgoAACgLhyEDamJmFr99e5O/JtlT+e8v3g/Xmj7+XOJCpFuU/PUNLOunCn7U+HRHxnp+sCzyIvl4+e2j0iM/yCbCUNQhRw4LbW2RAt1IAdSk6BhQA0PD9NJSZiJQswFtFqQMaOrRI8ZcrnoKCgAAKAtTBrSloWHa8WPKfJd+9EWaH8LheI492ujzj1YT8npzGq+BSda3FPxI1k8/HFZeJArcj4IgFYehSKtOnzIwNEQKdCMFUJOiY0CNTUzSThxnJgI1G1DlPCXhFdBZ2dkmPJ56CgoAACgLUwaULxSuLCmh+RUt43OFtuNj9yPnRzK/5P8+rPxiIdf9KApSYRgKlXTooKGREVKgGymAmhQdA2puYcHYG6vkOz/V34Sk4is35Yh5Azpo6pQWn35aU1OjnpoCAABKwZQBdXB3W7p9G80vfwU25e9v4EbeQvL7Cn7UcCPnD4TkKShDct2PoiAVhqFQCzd8ZW5jgxToRgqgJkXHgHbw9JxfKGImAnkjskmaMqApsZ5K3vPRTDFvQGfnZBubmKSmpqqnpgAAgFIwZUA79fGbvjJVmS9/hpbflHQ/cpYkaLifZi+/KeV+pqakePTwRQp0IwVQk6JjQIcFBU1asZyR06fEesobkSqugKpt7wbmDWjoksUBgYEmJia3b99WT1kBAICmYcqAhsTE9Bk7Vpnv0sb38PXOV3CnoKy/UtL9yNhzWvqJvEiauAGxObczKuV+fIcPY2qPbaSAeAqgJkXHgCYmJfmPC2Pk9ApsomoGVO7+9iqLeQPaOzg4PT09KSmpV69e79+/V09lAQCAJmDKgC7ft1dgYyMSVyr+NXnPRDf5CDYt99PgsOLokA+HVRiJ9NTNeASbhvsRVVbwBILFRZuRAt1IAdSk6BjQEydOuHbsyMTpFVlJlQyoum4AFavDgNo7O589e7a6utrDw0MkEqmnsgAAQBMwZUBF4kpzO7vYTRub/mVlNqH86NuevvtRdDp5P/p7NxXn2CNNbEL54XOa7mfRhg1mVlaiygqkQDdSADUpOgb01atXLQ0Mss6eUfX0Ch9UV8GAfrS7GNNi2ICmnThuYGj43//+l6Koq1ev8vn8+/fvq6W2AACAQpgyoIVV4rClS7v6+6vhG1hn1d7Xl9l3FyEFxFMAKRYdA0pR1ICAAAZuA80PUfCckPyr800ZUDUuf4oZN6ChSxYPGT5c2rHR0dFBQUF1dXVMVhUAAFACBg1o/rWrPHPzz3fvUs/3sK4pfvt2Yx5vzdcXGTwmUkA8BZBi0TSgO3bs8PDyUvHc0SGKbBxdA6rcJk30xbABde3Y8cCBA9KOffnypb29/f79+5msKgAAoAQMGtDCKvH4+KUunTvjgmaTKqgod+rQIXRxLONHRgqIpwBSIJoG9PXr13wzs+X79tI/99FYZ4XbJNW/PbnRH9K4c5QpMWlA47ZtFVpaVldX1+/bY8eOWVlZ/fHHH4xVFQAAUAJmDaiossLd23vMooVq+zbWEQVFRTl17FigBpuIFBBPAaRANA0oRVHxCQm9goJonzg6pIk7gj82oH/ZPimy/V9TppZt+iwgIEXW9p/jxo0LDw9XtZgAAEBzYNaAFlaJ004cNzE1jdu6hfiXLWu1ZEuRMY+XWnxUTcdHCoinAJIn+gb0yZMnXD4/6eABOic+Guvc5EaesbIWMv96IE6my8zrrVXuM2HXTlMzs+fPnzfu20ePHgkEgrNnz6paTwAAQGkYN6CFVeKYgnWmlpZNvxZSL5V08ICJmVnU2jVqPQtSQDwFkEzRN6AURaWkpnbx82typ7HGSsnPY/wqeXSINrlPkbjSw8srKztbXt9u3brVxcXl9evXNCsJAAA0E3UY0MIq8bSVqRb29hknS4l/8bJK6aWlAmvr8QnxGjgXUkA8BVBjqWRAq6ur27i4zFy9mngztE7TUlPburm9fftWXt/W1dUNHDgwLi6OZiUBAIBmoiYDWlglHrs41sLefmVJMfHvXpYo6eABoa2tJu/ORAqIpwBqIJUMKEVRX3/9tcDCIvNMGfGWaJHSThznm5ldu3ZNcd/evXuXy+VWVVU1r4YAAAAt1GdAC6vE4WlfmFlZLdlSRPwbmLgWbdxgYmrK1ButkQItSgFUX6oaUIqiFsfFde7VC4+PKal15Tfcu3VbkZioTD3Izs7u2rVrbW2tUtUDAABUQK0GtLBKvGB9IU8gGB8fT+PGLd2QSFwZujiWJzCLKVhHJACkgHgKIKkYMKBv377t1afP0Ihw4o3RCvmPCxsQEPDu3Ttl6kFtbW337t0zMzOVqh4AAKAC6jaghVXitOPHXDp37urvz8C79LRNmWWnO/Tq2drDg+x1cKSAeAogiRgwoBRFPXr0qLWT0+TEROLtYbnClix2dnVt1h6f3377LZfL/fHHH5X/EwAAoIEGDGhhlbigojxo9ixTC4uI9DQ9WYcTVVZMS0nhmZsPDg//8sZ14vEgBcTjgQqZMqAURf3www8WVpazsrOJN4m1mv7FSitr63v37jW3KsTHx/fv3x/v5wQAqBXNGFCJlu3e7dKli5u397I9u4l/OatVCTt3OHt6tnZ3T9i5g3gwSAHxYCCpGDOgFEXdvHlTaGk5KyuLeKtYqOlfrLSwsvruu+9oVIU3b960bdt28+bNNP4WAACURJMGtLBKLBJXTktN4QuFPsOG6eQ24EmHDvoOG8YVCCYuW8bOxySQAoigmDSgFEV9++23ltbWk/Fk2ccaFxdnbWt769Yt2oXh4sWLZmZmDx8+pH0EAABQjIYNqERrL18aFTOPJxT6DBu2Yv8+4l/XjGjZnt3dBw405vODoqLWXvqaeDxIAfF4oMZi2IBSFHXnzh3HNm2GzZghwv9tVIkLKsoHTZ7s7Or6008/0S0KfxEZGTl27FgVDwIAAPIgYkAlyr1yeczCBXwLC/fPPpuVnVVQUU7825uGvrx+LTwtrV337jyhcNT8mDVfXyQeElJAPCRInpg3oBRFPX36tHffvt369V1z8QLxFhJU1rmznXr29A8IePbsGa1y8BH/+c9/rK2tjx49qvqhAACgMQQNqERf3rgemZnp7uPNFwoDpkxetnu3VjwiIxJXJuzcMXDSRBM+37lL5/C0NO19zAUpgDQmtRhQiqLevn27YNEiKzu7uK1biDeSiBZt3GBhY7M0Pp7BXTwPHTpka2sr8/XxAACgIsQNqFQpRw4HTpsqtLOzdHQMnD4tbusWFl5SE1VWLCkqGjhpkrmtrcDaetDUKUmHDhKPCikgHhWkpNRlQCUcO3bMwspqWETEl9evEW+qxpR/7eqgyZOtbGxOnTqlSu/JZNSoUVFRUYwfFgAA2GNAJRKJKz/fvWtweLiloyPX1NQrMHByYmJq8VGCa3IicWXy4UPjE+K7DRxoYmpq4eAQMGXyki1FLDRnSAHEcqnXgFIU9fjx4+CQEAcXl4UbviLeWg0oRlRg16bNmNDQp0+fqth1Mvntt99MTU0vX76sjoMDAPQZthnQ+lpZUjxx+TKvgACumRlfKOzi7z9yXnRMwTp1vwhaJK7MOFkatXZN0OxZnfv25QmFxjxel/79xy2NSz16hHi3IAXEuwWiLbUbUAklJSV2Dg49hg5JO36MeJvVpNTio96DBjk4OZWWljLSafL46quv3N3d//vf/6r1LAAAfYPNBlQqUWXFiv37piQn9QsLc+7sadCqFdfU1LVLl57BwcHRc8PT0pYUFa0sKcm/drV5hxVXrrl4IeXI4cVFm6elpg6bGekzdGgbz04mpqafGhg4tm/fOyRk0ooVK/bvw0obUgAxIg0ZUIqiXr9+nZySwjczGzR58mo1/w+ThrXq9KmAiRNMBYK09PQ3b94w1WPyeP/+fZ8+fVasWKHuEwEA9AqtMKANVFBZkXz40Ny83LGLY/uFhXXo2dPK0dGIy+VwOAatWplZWdq5ujp7erp7e3fq06eLf//uAwd2HeDv6efn4evj2q2rU8eOdq6uPKHwkxYtOByOobGxlaOjRw+f3iGjRsXEzM7JSTp0UEufB0cKIJZLcwZUwoMHD+bOm8c3NQ2cOiXjZCnx9quotBPHAyZN5Jmazl+w4NGjR8z2lQK+//57Lpf7v//7vxo7IwBA59FGAypP68pvZJadXr5v74L1hXPzcmeuXh2e9sWUpMTxCQnj4pdOXPb5pBUrwtPSZufkzC8Ufb57V9rxY7lXLhMPW5eEFECKpWkDKuH+/fsx8+fzzcz8gkfEb99OvBeaK5G4csmWoh5Dh/JNTWMXL37w4IE6ekkxaWlpPj4+79690/ypAQA6iS4ZUAiCWC4yBlTCs2fPVmVm2js6unToMD4hPvvCeeLd0aSyzp4JXbzYyc3Nydk5Kzub4I5Ib9++9fT0zM3NJRUAAEDHgAGFIEhjImlAJbx79660tDRkzBhjLtdrgP/0L1ay8NUFORfOT01J7t6vn7GJydiwsNOnT79//17dPdMkFRUVPB7v3r17pAMBAOgCMKAQBGlM5A2olGfPnhUVFQ0cNKiVkZFnjx5jYxcl7t9PcrOxyorl+/aOXrCgo49PKyOjQUOGbNu2jW2bwC9atCgwMLCuro50IAAArQcGFIIgjYlFBlTK8+fPDxw4MGnKFCsbG1OBwCcwcMyiRUuKipq7pwMN5V29Ert50+iFCz4bOJAvENjY2U2dPv3QoUMvX77UfD8ow59//unk5LRz507SgQAAtB4YUAiCNCY2GlApdXV1P/zww4YNG6ZOn97Wza1FixatXV17DBkcFDU7IiM9YdfO7PPnaC+RisSVWefOJuzcEZ6WNnzWLJ/AQAcXl09atHDz8JgeHr5p06Y7d+5oxcri6dOnhULh48ePSQcCANBuYEAhCNKYWG1AG/Dq1atr164VFhbOmzfPPyDA3tHxk08+MTA0tHNycu/atbt/f7+RwQPGjx8SET5izpxR8+aNXrhg9MIFo+bNGzFnzuDw8AHjx/cODvby7+/WtYuto2NLA4MWn37a2slpYGDgvJiY9evX37hx488//yTdSjpMmTJl0qRJpKMAAGg3MKAQBGlM2mRAG/Pu3bvffvutvLz82LFjRUVF2dnZycnJixYtmh0VFREZOWXq1KnTp8+IjJwdFbV48eLk5OScnJwtW7YcP368oqLiwYMHbHiQiBGePn1qYWFx8uRJ0oEAALQYDodT8sP/QRAEaUDabUCBlN27dzs6Or569Yp0IAAAbYUDAAAapIlvJM188QEVqaurGzp06IIFC0gHAgAAzKBMiQJAP9GH2aHjzdMlfv75Zx6Pd+PGDdKBAACAqii5RgKAHqIns0PHm6dj5Ofnd+rUqaamhnQgAACgEspfpwNA39CT2aHLbdM93r175+vr+8UXX5AOBAAA6NOsG8UA0Cv0Z3boctt0klu3bnG53H//+9+kAwEAAJo092EFAPQH/ZkdOtswHSYxMbF37946s8kUAECvoPG0LAB6gl7NDp1tmA5TXV3t4eFRWFhIOhAAAKCPDldWAFREH2aH7rdQJ7l69Sqfz//1119JBwIAADTRhxILAD30YXbofgt1lblz544YMUIrXmcPAACN0YcSCwA99GF26H4LdZUXL17Y29sfOHCAdCAAAEAHfSixANBDH2aH7rdQhzl27JiVldWzZ89IBwIAAM1GH0osAPTQh9mh+y3UbcLCwiIiIkhHAQAAzUYfSiwA9NCH2aH7LdRtfv/9d4FAcO7cOdKBAABA89CHEgsAPfRhduh+C3WeLVu2uLi4vHnzhnQgAADQDPShxAJAD32YHbrfQp2nrq5uwIABS5cuJR0IAAA0A30osQDQQx9mh+63UB+4c+cOl8v95ptvSAcCAADKog8lFgB66MPs0P0W6glZWVndunWrra0lHQgAACiFPpRYAOihD7ND91uoJ9TW1nbv3j0rK4t0IAAAoBT6UGIBoIc+zA7db6H+8O2333K53Dt37pAOBAAAmkYfSiwA9NCH2aH7LdQr4uPj/f398X5OAAD70YcSCwA99GF26H4L9Yo3b964uroWFRWRDgQAAJpAH0osAPTQh9mh+y3UN86fPy8QCB4+fEg6EAAAUIQ+lFgA6KEPs0P3W6iHzJgxIzQ0lHQUAACgCH0osQDQQx9mh+63UA959uyZtbV1cXEx6UAAAEAu+lBiAaCHPswO3W+hfnLw4EE7O7sXL16QDgQAAGSjDyUWAHrow+zQ/RbqJ3V1dSNHjpwzZw7pQAAAQDb6UGIBoIc+zA7db6He8uuvv5qaml65coV0IAAAIAN9KLEA0EMfZofut1CfWb9+vbu7e3V1NelAAACgIfpQYgGghz7MDt1voT7z/v17Pz+/xMRE0oEAAEBD9KHEAkAPfZgdut9CPef777/ncrn/+te/SAcCAAAfoQ8lFgB66MPs0P0WgrS0NB8fn3fv3pEOBAAAPqAPJRYAeujD7ND9FoK3b9926tQpPz+fdCAAAPABfSixANBDH2aH7rcQUBRVXl7O4/F++ukn0oEAAMBf6EOJBYAe+jA7dL+FQMLChQuHDBlSV1dHOhAAAKAo/SixANBDH2aH7rcQSPjzzz+dnJx27dpFOhAAAKAo/SixANBDH2aH7rcQSDl16pRQKHzy5AnpQAAAQC9KLAD00IfZofstBPWZPHny5MmTSUcBAAB6UWIBoIc+zA7dbyGoz5MnTywsLE6dOkU6EACAvqMPJRYAeujD7GBpC58+fXr9+vW9e/euXr06et68MaGhffr379jZ08nZWWhpyePzjYyNDQwNDQwNjYyNeXy+hZWVk7Nzpy5d+vr7jw0Li5k/Pysra9++fTdu3Pjjjz9It4Zd7Nq1y9HR8dWrV6QDAQDoNfpQYgGghz7MDla0sLa29ptvvvnqq69mRUV95uvLNzNr0aKFvbNz5169+oSEDJs5c1z80hmrMuaLRHHbtiYe2L+ypDi99MSqUydXnTqZXnpiZUlx4v79cdu2xogKIjLSxy2NGxYZ6TdqpGfPnnZOTp+0aGEmEPj07Bk1Z87GjRtv3rxZW1tLusUkqaurGzJkyMKFC0kHAgDQRziyIB0UAOxCHyYFsRZWV1dfvHhxxYoVvr16tTIysnZw8AkcFDx3TtTaNanFRwsqygurxIyooKI85cjhqDVrRsyJ8g4IsLS1bWVk1KtPn+Tk5EuXLtXU1JDqAYL89NNPPB6vvLycdCAAAH0EBhQAxejDpNB0Cx89erRx48ahQUFGxsZObm4DJ06YnZOz+kwZU3ZTGWWWnZ6ZtXrA+PGO7dqZcLlBwcGbN2/Wt2fD8/LyOnXq9PbtW9KBAAD0DrhPABSjD/NCQy18/vz5xo0b/fr1MzIx8Q4ImJKclFl2WpOmU54yTpZOWrHCy9/fyNi434ABRUVFL1++1EyfkOXdu3e+vr5paWmkAwEA6CMwoAAoQB/mhXpbWFdXd/ny5dBx40x4vM8GDJi5enXe1SvETadMrb18KSI9vXu/fsYmJhMnTbp+/brOvzTo1q1bXC73+++/Jx0IAEDvgPsEQAH6MDXU1cKampotW7Z4dOxo16ZN6OLY7PPniFtMJbX6TNno+fNtHBw6du68fft23b5InZiY2KdPn/fv35MOBACgd8CAAiAPfZgazLfwzZs3a9autbKx6dK7V0zBOpG4krinpCFRZcXc/LxOvr42dnb5+fnV1dWMdxQbqK6udnd3X79+PelAAAB6hz6UWADooQ+zg8kW1tbWrl+/3srGxjtg4LI9u4mbSEYUv2N7t379bOzsNm3a9O7dOwa7iyVcuXLF1NT0119/JR2IepG58wvQPKQHgvZBOmOgCUgPEKCb6MPQYqyFZ86caevm1snX9/Pdu4i7Rsa1dPu29l5eHh06XLhwgakeYw9z5swJDg7W7XteORwO8VGk57py/xd9+EplHAxd1qr8t98wpIGa0IehxUALHz58OCY01KZ167l5uVp6wV0ZicSVs3Oyre3tx02Y8OjRI9X7jT28ePHCzs7u4MGDpANRI6jixAUDSg8MXdYKBhSoD30YWiq1sK6ubvfu3eYWFsNmzMi/dpX414EGlHf1ypDp04WWlvv372cqB2yguLjY2tr62bNnpANRF6jixAUDSg8MXdYKBhSoD30YWvRb+PLly9Bx45zc3HTymrtixW/f7uDiMmHSpD///JPBZJAlNDR0xowZpKNQF6jixAUDSg8MXdYKBhSoD30YWjRbeOvWLScXZ/+wsPzr14h/CxBR3tUrfUJGubq56cw+mr///rtAIDh//jzpQNQCqjhxwYDSA0OXtYIBBepDH4YWnRYWFxebmZtHpH1BfP4T15TkJIFQWFpaynhiiFBUVOTq6vrmzRvSgTAPqjhxwYDSA0OXtYIBBepDH4ZWs1soKiwUWlsn7NpJfPKzREu2FJlbWmzevFkd6dEwdXV1/v7+8fHxpANhHlRx4oIBpQeGLmsFAwrUhz4Mrea1MCMjw87JaWVJCfGZzyolHz5sZW+/Zu1aNSVJk9y5c4fL5X777bekA2EYVHHiggGlB4YuawUDClSnrq7u8ePHFRUVR44cEYlEiYmJs2fPDhkzhsPhdO7WzbVdO1t7ezNzgQmXa2RkZGBoaGBoyOXxBEKhjZ1d6zZt2nl4dOzc2a9fv9Fjx86ZOzc1NbWwsPDgwYPXrl179OgRy3dXbMbkycjIsHd2XnX6FPFpz0KlHT9m7eCwNjdXfanSGFlZWd27d6+trSUdCJOgihMXDCg9MHRZKxhQ0Fyqq6tv3ry5ffv2+ISEESNHunl4GBgaftKiha2jY0dvb5/AwP6hY4dFRoYuWRKelhZTsC5208a4bVuX7d6ddPBAavHR9NLSVadOppee+OJYScqRw8v37onbumV+oWhm1upJK1aELJgfOHVqr6Agz149Hdu2bWVsbGRs7NGxY9DIkbGLF2/cuFEsFrPqtY7KTp6NGzdaO9jDfSpQ2vFjQmvrnTt3qjVhGqC2trZbt27Z2dmkA2ESVHHiggGlB4YuawUDCprk/fv3t27d2rhxY8SMGR06dfrkk0/MLS279e07aOqUCZ9/Pl8kWllSXFBRro7xKRJX5lw4n7BzR3ha2vBZM30CA1u7uhoYGrb39Jw6fXpBQUFFRQXZlSalJs+ZM2fMhMKUI4eJT3iWa/m+vaYCwaVLl9SdNnXzzTff8Hi8u3fvkg6EMVDFiQsGlB4YuqwVDCiQSV1d3e3bt3Nzc4cFBfFNTQWWlj6DBo2Mjo7+Mj/zTBnZQZt//Vr8ju3jE+J7B4+wb9PGhMsdNHTomjVr/vnPf75//17DHdX05Ll3757QwmLhV+uJz3at0Ny8XAsrKx14tfrSpUsHDhzI8jtIlAdVnLhgQOmBoctawYCC+vz3v/8tLS2NnDnT2tbWTCj0HTx4wuefJx8+xOY3RGadPTMrO8t/XJi9cxszc/OwCROOHDmisZ1wmpg8tbW1n/n6hsTEEO8mLdLwmZG9+/bV/P9MMMubN29cXFy2bNlCOhBmQBUnLhhQemDoslYwoICiqJqamuPHj4+fMMHYxMS5ffvgOXOW79vLZtMpT2knjo9PSOji58c3MwseHbJ3796XL1+qteuamDxp6ekdvL1FlRXEu0aLVFBR3tbTMycnR62Z0wDnz58XCAS///476UAYAFWcuGBA6YGhy1rBgOo5N2/ejJ43TyAUunftOnbRQp3ZIGjtpa+nr0zt3q8fl8ebOn16eXm5mq6FKpo8d+/e5ZmaphYfJd4dWqfE/fu5fP4vv/yijpxpkoiIiLCwMNJRMACqOHHBgNIDQ5e1ggHVT6qrq3fu3Onl42MmFA6ZNk2HH4/JOnsmdPFiZw8Pj44d161b9/z5c2Z7UtHkCQoOHjF7FvEuUFLRIRzn2CPEw5Bq8NSpoePGMZstzfPs2TMrK6uSkhLSgagKqjhxwYDSA0OXtYIB1Tf+85//ZKxaZWlt3blXr5lZq9eV3yA+CDUgkbgybuuWnsOHmQoESxMSHj9+zFR/yp08FRUVAguL3MuXVAr9aKyzZ2xKM/8qOoTD4YREN/t0R8Z6cjgcz7FHySessEqcc+E819T0n//8J1OpIsWBAwfs7e1fvHhBOhCVQBUnLhhQemDoslYwoPrD8+fPE5OSeKamvoGBy/bsJj72iCjjZOngaVPNLS1jFi588OCB6r0qd/IEBQePXjBf1YiPxjpzaEJnOfOv09Ewr2pR0OxZOrAIWldXFxwcPHfuXNKBKC/ZiQAAIABJREFUqASqOHHBgNIDQ5e1ggHVB6qrq3NycswtLHqPGJF06CDxUUdcORfOD5sxw8zcPHbJEhWfUpI9ee7du2dsYrLm4gVVYz0a6yzHSqbEenJkL44eGevJ4YTk0TtjdAi9RdC83g38L90A6mv1mTIjY+PffvtNlQyxgV9//dXU1PTKlSukA6EPqjhxwYDSA0OXtYIB1XmKi4sd27Tp7Nc7+fAh4uONVco6e2bg+PE2dnZbt22jveeP7MmTkprqNzKYgSjVZ0DzQ2QvkR6N7d3486OxzvJdaXSI3FXY3vmq9oBP4KDVq1erMP7ZQmFhoYeHB6ve4tUsUMWJCwaUHhi6rBUMqA7zyy+/DBk+3M7JaW4+A6tRuqrkw4c69ejh5eN98+ZNGp0se/K0dXOLERUwEJ/6DCidi/syLs2nxHrKWPL8cHBV7yidnZPTsXNn1SYCK3j//r2fn19SUhLpQGiCKk5cMKD0wNBlrWBAdZK6urqtW7eaCgQjo+d+eeM68WHGconElRHpaUIrq9VZWc1dCpUxeX7++edWxsYM9Xteb3UaUGXvE80Pkb2cKTWajU+n4EfNUe7lS5+2bPnw4UOGpgZJvv/+ey6Xe+vWLdKB0AFVnLhgQOmBoctawYDqHi9evBg9Zox9mzYJu3YSH2BapMwzZd379+/Tv3+z7jmUMXm2bdvWxc+PobBYbUD/Xv6Uvcz596V5VR9p8vDy2rNnD3MThCRffPGFr6/vu3fvSAfSbFDFiQsGlB4YuqwVDKiO8d133zm5OPuHhuZdvUJ8dGmdROLKsCWLLaytz58/r2SHy5g80dHRwyIjGYqJ1QZUscX8256qakADJk2KjY1ldJoQo6amplOnTl9++SXpQJoNqjhxwYDSA0OXtYIB1SVKS0tNzcympqQQH1darSVFRRY2Njt37VKmz2VMnr79+0dkpDMUTaOny5W9XVMjl+AViqkV0ClJiQGDBzM9WYhRXl7O5/N//vln0oE0D1Rx4oIBpQeGLmsFA6oz7Nixg29mNr9QRHxQ6YDSThx3cHX9Ii2tyRd4ypg8Ts7OS7YUMROKmh9CUqcB/ds6N38j/QZasL6wnYeHemYNGRYsWDB06FA1vRxWTaCKExcMKD0wdFkrGFDdYNOmTRY2Niv27yM+onRG2efPuXbqFLtkieKelzF5TAUCxt5tejTWWY7zY7kBle7NpPpOTMv37rGwslLPxCHDq1evHB0dd+/eTTqQZoAqTlwwoPTA0GWtYEB1gF27dvEFgqSDB4gPJx3TmosXXDp0WJ2draDzZUweA0PD9NJSZoJQswFtFspbSdl7M9HVnNy1BoaG2rVe2CQnT560sLB48uQJ6UCUBVWcuGBA6YGhy1rBgGo7ly5d4vL5cdu2Eh9LOqns8+fs2rTZsWOHvP6XMXmMTUzSThxnJgI1G1BlPWVzVkDr7UvPzCs9Z65e/Y9//GPo0KGMvDuVPUyaNGnKlCmko1AWVHHiggGlB4YuawUDqtXcv3/f3MIiOj+f+EDSYaUcOWxqbn7jxg2ZKZAxecwtLBIP7Gfm9PKdn+pvQlJ9l/jGYtx9FlaJE3busLa1nTt3rrm5+b59+9Q8pzTHkydPhELh6dOnSQeiFKjixAUDSg8MXdYKBlR7qa2t7dGr1+Bp04iPIp3X7JycNq6ur1+/bpwFGZOng6cnY8+C5ct/zaVimjKgKbGeDHrEwirxX8aXafdZWCWOWrumq5cXRVFlZWV2dnbjx4//448/1D69NMLOnTudnJz+/PNP0oE0Dao4ccGA0gNDl7WCAdVesrOz27i7f3n9GvFRpA/qN3bMnOjoxlmQMXmGBQVNWrGckbOmxHrKW6dUcQU0OoSB59Prqd52UUweVlxYJQ5dsnj02LGSvn327NmkSZNsbW1Pnjyp3umlEerq6oYMGbJo0SLSgTQNqjhxwYDSA0OXtYIB1VLu37/P5fOX79tLfAjpidZe+lpobX358uUGiZAxeRKTkvzHhTFyVgU2UTUDKnd/ezqq/zwTE08dNVDv4OD09PT6PXzw4EGhUDhr1qxXr16pcZJphJ9++onH41VUVJAOpAlQxYkLBpQeGLqsFQyoljJt+vQ+o0OIjx+90uSkxD79+zdIhIzJc+LECdeOHZk4pSIrqZIBZfAG0HrukzFH+7HsnZ3Pnj3boJN///33oKAgZ2fnK1euqGuSaYq8vDxPT8+3b9+SDkQRqOLEBQNKDwxd1goGVBv5+eefWxoYrCwpJj5+9EoFFeW2jo4NnkaSMXlevXrV0sAg6+wZVU+p8EF1FQzokbGeTF0o/3Dfp5rcZ9qJ4waGhv/9738b93NdXV1RUZGpqWlcXFx1dbW6Zpv6effunY+PT4NVXraBKk5cMKD0wNBlrWBAtZElcXG9goKIDx49VNjSuKHDh9fPhezJMyAggIHbQPNDFDzNI//qfFMGlLnlT2b3+5Sp0CWLh3zc4w24d+9e3759O3Xq9O233zI5yTTLv/71Ly6X+3//93+kA5ELqjhxwYDSA0OXtYIB1Trev39vbWsbu2kj8cGjh1pz8YKhkdGLFy+k6ZA9eXbs2OHh5aXiyaJDFC0r0jWgym3SpJTqP/auAJXMrmvHjgcOHGhySqxdu5bL5aalpdXW1jI52zTIihUr+vbt+/79e9KByAZVnLhgQOmBoctawYBqHTdu3DDmcgsqyokPHv1U1z59Dh06JE2H7Mnz+vVrvpmZSs+IHY11VriZUXSInN2OJDdlNvvOUXoRqteAxm3bKrS0VPLy+nfffde9e3dfX98ffviBmammWaqrq93d3Tds2EA6ENmgihMXDKgyNO4iDF3WCgZU61i1apVPYCDxkaO3GrNo0dTp06XpkDt54hMSVLlPIjqkiTcPfWxA6+2CpOCOzKZMLdv0WUBASmqq8nPj7du3ycnJPB5v3bp1rF1KVMDly5dNTU1/++030oHIAFWcuGBAlUH6HVj/E+K5g2QKBlTrCB41atzSOOIjR2+1ZEuRc9u20nTInTxPnjzh8vlJBw/QOc3RWOcmN/KMlbWQ+deqpEyXmddbq9xnwq6dpmZmz58/b+4Mqays9PDwGDhw4C+//EJzkpEjKipq1KhRpKOQAao4ccGAKkOD6y8Uhi6LBQOqdXh06DA7J4f4yNFbZZ8/Z8LjSdOhaPKkpKZ28fMTiSube46U/Dxm93IvrBJHh2iT+xSJKz28vLKys+lNkjdv3ixcuNDMzGz79u11dXX0DkKE58+f29nZ1b/JgyWgihOXxIACGhDPHSRTMKBah8DcPG7bVuIjR5/1acuWb968kaRD0eSprq5u4+Iyc/Vq4hFrnaalprZ1c1Nxa8wLFy44OjqGhIQ8fvxYleNomOLiYmtr6//85z+kA/kIVHHiwgqoMsCAapFgQLUOAwODlCOHiY8cfZYJl3v79m1JOpqYPF9//bXAwiLzTBnxoLVIaSeO883Mrl27pvpsefHiRXh4uKWlZXFxsepH0xhjx46NjIwkHcVHoIoTFwyoMtT3ndJPiOcOkikYUK2Dw+HE79hOfOTorUTiSg6Hc+7cub/S0WTCFsfFde7Vq6CygnjoWqF15Tfcu3VbkZjI4JwpKSmxsrKaPn16/Q202MzDhw8FAsGFCxdIB/IBVHHiggFVhvrWU/oJ8dxBMgUDqnX8z//8z4L1hcRHjt4q+/w5DocjfXd305Pn7du3vfr0GRoRTjx0rZD/uLABAQHv3r1jdto8fvw4JCSkdevW58+fZ/bIaqKoqKht27bSWz2IgypOXDCg9MDQZa1gQLWOf/zjH5OTEomPHL3Viv37/vGPfyh7CV7Co0ePWjs5TU5E2ppQ2JLFzq6uf/zxhzpmTl1d3Y4dO8zMzBYsWMAeYyePuro6f3//hIQE0oH8Bao4ccGA0gNDl7WCAdU6Pvnkk0FTpxAfOXqryMzMFp9++u9//1uSDmUnzw8//GBhZTkrO5t4A1ir6V+stLK2vnfvnrqmDkVRFHX//v2AgAB3d3fpIjZruXPnDpfLvXnzJulAKApVnAWCAaUHhi5rBQOqdbRo0aJtt67ER47eqtfIYEMjo2YbUIqibt68KbS0nJWVRbwNLNT0L1ZaWFl999136pk1H1FXV1dQUMDj8RITE1V80F7drF692svLiw3vF0UVJy4YUHpg6LJWMKBaR8uWLQ2NjNZ8fZH44NFDicSVfKGQZ2pKx4BSFPXtt99aWltPXrGceEtYpXFxcda2trdu3VLDfJHLDz/84Ovr261bN824XnrU1tZ27do1JyeHdCCo4uQFA0oPDF3WCgZU62jZsmXbbt2m4DZQEorfvp0rEAgsLGgaUIqi7ty549imzbAZM0R4Lr5KXFBRPmjyZGdX159++onpmdI0tbW16enpXC43JyeHta/urKqq4vF4d+/eJRsGqjhxwYDSA0OXtYIB1Tpatmw5NSW5tYcHjTfsQCqq28CBQ2ZEqGRAKYp6+vRp7759u/Xru+biBeJNIqisc2c79ezpHxDw7NkzRudI8/j22287duzYp0+f//f//h/BMBQQFxcXEBBA9pVOqOLEBQNKDwxd1goGVOto2bLlqtOn7Nq2nS8SER8/eqWkgwdaGhquOn1KVQNKUdTbt28XLFpkZWcXt3UL8YYR0aKNGyxsbJbGx7PhBsfq6uqlS5fy+fxNmzax8NWdr1+/dnFx2bZtG8EYUMWJCwaUHhi6rBUMqNbRsmXLzLLTM1ZltPbwwFVcTeqzwYMDpkwprBIzYEAlHDt2zMLKalhExJfXrxFvnsaUf+3qoMmTrWxsTp06xcSMYIwrV664uLgMGzbs4cOHpGNpyLlz58zNzR89ekQqAFRx4oIBpQeGLmsFA6p1SAxoQWWFS+fO4xPiiQ8hPdG8dV/yzM1zLpwvZNCAUhT1+PHj4JAQBxeXhRu+It5IDShGVGDXps2Y0NCnT5+qPBeY59WrV7NnzxYKhQcOHCAdS0PCw8PHjRtH6uyo4sQFA0oPDF3WCgZU65AY0MIqcWrxUb5QuLKkmPgo0nllXzjPt7CIzMyU/JNJAyqhpKTEzsGhx9AhacePEW+tmpRafNR70CAHJ6fS0lJGOk19nDx50tbWdsKECWRvTm3AH3/8YWVldezYMSJnRxUnLhhQemDoslYwoFqH1IAWVoknLvvcsX17vbp+q3mJxJVegwb1GDFC+gnzBpSiqNevXyenpPDNzAZNnrz6TBnxZjOoVadPBUycYCoQpKWns/8VRBL++OOP8ePH29rasuo+gf3799vb2798+VLzp0YVJy4YUHpg6LJWMKBaR30DKhJXdg8I8Bk2FE/Eq08joqLs27XLvXJZ+olaDKiEBw8ezJ03j29qGjh1SsbJUuKNV1FpJ44HTJrIMzWdv2ABwfsXabNv3z5zc/OoqKg///yTdCwURVF1dXUjRoyIjo7W/KlRxYkLBpQeGLqsFQyo1lHfgBZWib+8fq2dl9eQGRHEx5JOasLnn/MtLNJLT9T/UI0GVML9+/dj5s/nm5n5BY+I376deC80VyJx5ZItRT2GDuWbmsYuXvzgwQN19JJmePDgwdChQ11cXK5evUo6FoqiqF9//dXU1FTzwaCKExcMKD0wdFkrGFCto4EBLawSr/n6or1bu+DoucSHk44pMjOTJxAkHtjf4HO1G1AJz549W5WZae/o6NKhw/iE+OwL54n3SJPKOnsmdPFiJzc3J2fnrOzs58+fq69/NEZdXd2GDRv4fP7SpUurq6tJh0MVFhZ6eHhoOBJUceKCAaUHhi5rBQOqdTQ2oIVV4syy03Zt2w4OD8e1eKY04fPP+ULhst27G/9IQwZUwrt370pLS0PGjDHmcr0G+E//YiULX8Oac+H81JTk7v36GZuYjA0LO336NGtfLESbu3fv+vn5derU6ebNm2Qjef/+fe/evZOTkzV5UlRx4oIBpQeGLmsFA6p1yDSghVXitZe+9vDx6REUhGeSVJSosmLQ1CkCG5vkw4dl/oJGDaiUZ8+eFRUVDRw0qJWRkWePHmNjFyXu30/wfzhElRXL9+0dvWBBRx+fVkZGg4YM2bZtm24secrj3bt32dnZXC43PT2d7P75//73v7lcribfYo8qTlwwoPTA0GWtYEC1DnkGtLBKvK78Ro+gIGdPz1WnThIfWlqqtZcvdQ8IcPb0zJT/JDoZAyrl+fPnBw4cmDRlipWNjalA4BMYOGbRoiVFRfnXrqq7d/KuXondvGn0wgWfDRzIFwhs7OymTp9+6NAhIs9lk+LWrVtdu3bt0aPHDz/8QDCMlStX9ujRQ2MrzajixAUDSg8MXdYKBlTrUGBAC6vEInHl6IULTS0to7/MJz66tE5xW7dY2Nv7jQ7JV7iKTNiASqmrq/vhhx82bNgwdfr0tm5uLVq0aO3q2mPI4KCo2REZ6Qm7dmafP0d7iVQkrsw6dzZh547wtLThs2b5BAY6uLh80qKFm4fH9PDwTZs23blzh4VvrdQMNTU1K1as4PF4BQUFpDqhpqamY8eO69at08zpUMWJCwaUHhi6rBUMqNah2IBKtGz3bhtn5z5jxuRevkR8jGmFCirKh82caWJqGpGR3uQvs8WANuDVq1fXrl0rLCycN2+ef0CAvaPjJ598YmBoaOfk5N61a3f//n4jgweMHz8kInzEnDmj5s0bvXDB6IULRs2bN2LOnMHh4QPGj+8dHOzl39+taxdbR8eWBgYtPv20tZPTwMDAeTEx69evv3HjBkt2I2IJ5eXl7dq1CwgIuH//PpEAbty4wefzf/nlFw2cC1WcuGBA6YGhy1rBgGodyhjQwipx3tUrfceOFdrZzsldS3yYsVxxW7c4tm/foWdPJXfeZKkBbcy7d+9+++238vLyY8eOFRUVZWdnJycnL1q0aHZUVERk5JSpU6dOnz4jMnJ2VNTixYuTk5NzcnK2bNly/PjxioqKBw8e6N6DRIzz+vXrmJgYMzOznTt3ElkKnT9//vDhwzVwalRx4oIBpQeGLmsFA6p1KGlAJVpctLm1u7tn3z7ynqfRc606ddJn2FCeuXl4WpryF6u1xoACzXD27FkHB4fRo0c/efJEw6d+9epV69at9+zZo+4ToYoTFwwoPTB0WSsYUK2jWQa0sEpcUFkxcfkyvlDYf1yYggdr9E1rL18Kjp5rzOcHTJ685uKFZv0tDChoyPPnz6dOnWplZVVSUqLhU5eWllpYWDx9+lStZ0EVJy4YUHpg6LJWMKBaR3MNqEQ5F84PmjaVKxAMnDRp1elTxAceQWWfPye53dN76NDU4qM0jgADCmRz5MgRCwuL8PDwFy9eaPK8EydOnDp1qlpPgSpOXDCg9MDQZa1gQLUOegZUouwL54fNnMkTCHoGj0jc3/AFPzqv9NLSgMmTjXg8n2FDkw8fon0cGFAgl0ePHo0cOdLR0fHChQsaO+njx4+FQmFZWZn6ToEqTlwwoPTA0GWtYEC1DlUMqERrL309cl60wNq6bfduERnpOr9xfUFF+ez/3965x8WU/398vusSXWamdJWSlDYRm8uGKEOlRdkil1oiQ5JEtFhRbEW6TEmhlQ1LsptrYbKEzaXytfv9pf1a7de6X6LNEKWa+f1xdmfHzJnbmTPzOdO8n4/XH2vM+ZzPnPM5+3n6nPP5nPT0QR4eBgzGhJA5SaWnVCwQBBSQBZ/PLywsZDKZK1asePv2rWZ2euDAgX79+qlvmQLoxZEHBJQY0HQpGxBQrUN1AcWyo7pqaXbWEC9PIxMTz+DguMJvO99rPDf+8P2kBQsYpqa2zs4h67/i/HSZlGJBQAH53Lt3j8ViOTs7V1dXa2B3fD5/0qRJsbGxaiofenHkAQElBjRdygYEVOsgS0CFSTld5r9kiVV/+169e3vPnbt6b8GO6irkLZNwcmuq1353wC98gWW/fgxTU9acOeuLDpG7CxBQQCE6Ojqys7ONjIw2btz4/v17de/ujz/+oNPpavJd6MWRBwSUGNB0KRsQUK2DdAEVJqHkh4ClkbYff2xkYjJq6tQFSUnbzpUjb6IKJv3C+Yj0tPGzZppYWRlbWHgGB6/cvVtNJg0CCijBr7/+OmLEiGHDhtXV1al7XxwOZ8iQIeqQXejFkQcElBjQdCkbEFCtQ30CKszmEyeCV68e4uVlQKf3GTDAa2bwwi0pyWVlVLtHv+3Hc5GczImhITZOTl27d3d0c/OPjFx38Dt11xMEFFCOtra2zZs3GxkZZWRkqHV5//b29pEjR6akpJBeMvTiyAMCSgxoupQNCKjWoQEBFWZHddXaA/sDY5a7jB6tT6fTe/VyHTdu8qJFi7albjp2VMN36nNrqpNKT0Wkp09etMjVc5yxhUU3PT2HoUMnLViwLGd7pgZfOgoCChDhxo0bLi4unp6ed+/eVd9e/vOf/xgZGf3222/kFgu9OPKAgBIDmi5lAwKqdWhSQEWTW1P99ckTi7al+oUvcBkzmm5i0rV7d6v+9kPHj58YGjozLm5JZsZXBw9uOXtmR9V1VXa0/drVLWfPrC86FJWdPTMubkLIHFfPcVb97bvp6fUwMHAYOtQzODhk/VdfHTyYc/0akqsGBBQgyLt371atWsVgMPbs2aO+92euX7/e09OT3KFW6MWRBwSUGNB0KRsQUK0DlYBKJqPiwtoD+xduSQmIWjpmWsCAYcPM+vTpYWDwr48+MmQyzW1t+w0aNHDUqE9YrE8nfzY2KHD8rJkTQuZ4f/HFxNBQr5nBHoGB7lOmDPf1GTp+/KAxY/oNHmzWp09PQ0Majdala1djC4t+gwcP9/XxCZs3Z926Fbt3bTl7hiLPAICAAipx8eLFfv36TZ069cmTJ+oo/927d05OTvn5+SSWCb048oCAEgOaLmUDAqp1UEdApWX71Sspp8u+OngwOndHeHLy3ISNc9atC1696vPo6KlLIvzCF/iGhfktDJ+yeJF/ZOSM2JUhX62b//XmpVmc1XsLNv7wfdr5HykimtICAgqoCo/HY7PZpqamR44cUUf5ly5dMjY2fvz4MVkFQi+OPCCgxICmS9mAgGod1BfQTh8QUIAcTp06ZWlpGRIS0tjYSHrhERERQUFBZJUGvTjygIASA5ouZQMCqnWAgCIPCChAGi9evJgxY4a1tfXZs2fJLbmpqal3794lJSWklAa9OPKAgBIDmi5lAwKqdYCAIg8IKEAmfD7/4MGDJiYmkZGR5L5L89ixY1ZWVn/++afqRUEvjjwgoMSApkvZgIBqHSCgyAMCCpDPw4cPfX19HRwcKisrSSx2xowZixYtUr0c6MWRBwSUGNB0KRsQUK0DBBR5QEABtcDn83fu3Emn09euXdvS0kJKmU+ePDE2Nq6oqFCxHOjFkQcElBjQdCkbEFCtAwQUeUBAATVy586d0aNHu7q6/vLLL6QUuGfPHkdHx3fv3qlSCPTiyAMCSgxoupQNCKjWAQKKPCCggHppb2/funWroaHhli1b2tvbVSyNz+ezWKx169apUgj04sgDAkoMaLqUDQio1gECijwgoIAm+OWXX1xdXUePHn3nzh0Vi7pz546RkdHPP/9MuAToxZEHBFQRJA8RNF3KBgRU6wABRR4QUEBDtLa2rlu3zsjIKDc3V8VXd27dunX48OGEx1OhF0ceEFBFoP2N6CfIzx0ENyCgWgcIKPKAgAIa5cqVKw4ODr6+vg8fPiRcSFtb2yeffJKRkUFsc+jFkQcEVBFoHyKgStM9OsOVJhv72KOoK6npgIBqHSCgyAMCCmiaN2/eLF261NjY+LvvviM8FHrjxg06nf6///2PwLbU6MV1OpiAAgRAfu4UEVAMj2zkVdVcQEC1DhBQ5AEBBdDA5XKtra2nT5/e0NBArITVq1f7+PgQUFhq9OI6HRgBVQSqC6hrbCLuF7IDddBBQUC1DhBQ5AEBBZDR2NgYGhpqYWFx8uRJAps3Nzfb29vv27dP2Q2p0YvrdEBAFUHUO4WfID938gX0Rk3ejSyPvyruOuMY8gprIiCgWgcIKPKAgAKI+f77701NTcPDw1+9eqXstufOnevVq9ezZ8+U2ooavbhOBwRUEUTVU/gJ8nOnmIDW5B2Ltcd+QGAW6gprIiCgWgcIKPKAgALoefLkydSpU+3s7Ai85Wj+/PmzZ89WahNq9OI6HRBQYlCj6SomoDdqogKlDoImxuI8Rirzfr34g6dUm+cEAqp1gIAiDwgoQAn4fP6ePXsYDMbKlSuVetHRy5cvLSwsTp06pfgm1OjFdTogoMSgRtNVVECFD4N+YJbCkVFc8MrEtVWq3d8HAdU6QECRBwQUoBB379719PR0dnauqalRfKvi4mIbGxsej6fg96nRi+t0QECJQY2mq7CA/u2aIqOVwmdDA6M++LLwc/GhzX/sU3R3/8xzEisHWUBAtQ4QUOQBAQWoRUdHR2ZmpqGhYWJi4vv37xXZhM/n+/v7L1u2TMFdUKMX1+mAgBKDGk1XYQEVauXfj4H+bZN4I5e4z4zKeJCUYs+YqkNA29vbd+zYER8fT26xWkdhYeHatWubm5vJLRYEFHlAQAEqcuvWrWHDhg0fPlzYOmXz4MEDBoNx5coVRb5MjV5cpwMCSgxqNF3iAqrsl2UJ6z9/S4lBUNIF9Ny5cy6DB9NotAkTJ5JYrDaSlpZGo9Ese/fet29fR0cHWcWCgCIPCChAUd6/f5+QkGBkZJSZmanI/3Ryc3MHDhzY2toq95vU6MV1OiCgxKBG0yVdQD+cYCTy5b+mMUnb0d+DoFRYbZREAb1165avn5+xqWno+vX+S5aEzZ9PSrHay/bt20dP/mxpFqdPf3vXoUMvXLhASrEgoMgDAgpQmurq6o8//tjLy+uPP/6Q/c2Ojo4xY8YkJibKLZMavbhOBwSUGNRouqoL6D9PfOLwz5f/3pE0f+10Avr06VP2okX6hoZTFrEzL1/Ku1EzbVkUCOj27dtHT54kBQZKAAAgAElEQVScd6NmR9X1OevWMnv1+mzKFAVvjskABBR5QEABqvP27dsVK1YwGIyCggLZ7z2qq6szMjK6deuW7AKp0YvrdEBAiUGNpqvKJCTh2kwfYB97FM9W5Qno35tQYUkmFQX07du3XyclGdHpHv7+yWVlwmJBQAUiAool89JFvwXz9Q0MlkRGPn/+nHCxIKDIAwIKaAfnz5+3tbX19/d/+vSpjK9t2rRp9OjRsm/ZU6MX1+mAgBKDGk1XUQEVTmD/Z4RS1ux15QW0U4yAdnR07N+/38raeuDIkesOfidWLAioQEJAsSSVnho1+TMjOj0lJUWplfuEgIAiDwgooDW8evVqwYIFpqam33//vbTvtLa2uri47NixQ0Y51OjFdTogoMSgRtNVUECFT3b+45qynunEm9Uu5xlQ3HVGEYWYgFZUVAz55JM+9vaRnMzcmmrJYkFABVIEFMuaffs+HjbM2sbm4MGDys5PAgFFHhBQQMs4ceKEhYVFaGjon3/+ifuFq1evMhiM+/fvSyuBGr24TgcElBjUaLqEX8Upc0RTODiqG7Pg//vf/342ZQqzV6/Za77MuX5NWrEgoAKZApp3oya3pnpx2rbefft+MmzY5cuXFS8WBBR5QEAB7eP58+eBgYF9+vThcrm4X4iOjp4yZYq0B0ap0YvrdEBAiUGNpquIgAqnGYm6o4wNRaYldfZ1QBsaGiKXLtU3MJgUFpZxsUJ2sdOWRdFotC91GwMDg6Ge42QfqO3XrgavWkVnMgOmTbtz544iJwIEFHm0QEBfvHhx9erVoqKi1NTUqGXLpgcHjxs/ftAQVzt7e1NzczqDoW9goNejh16PHvoGBnQGw8zCws7efvDQoZ4s1oyZM6OXL9+2bdvhw4evXbv28uVL1L8GIAc+n79//34mk7l06dI3b96I/S2Px7O1tT18+DDuttToxXU6IKDEoEbTlSOgom/OFLs5/s9fiVpj9ofzkj4sVt6bkKjyNk5FBPTdu3dbtmyhMxjufn5fnzyhSLErdu/yCZsHCU9OVuRwpV847/PFFz169lwWHf3ixQvZpwMEFHkoJ6BtbW3//ve/d+3atXjJkhHu7gxj465du/axtx8yZsy4wMDJixbNWvPlwi0py3Nz4wq/3XCkePOJ48llpVvOnN5y5nRyWenmE8c3FBfHFX4bnbsjPCV51pdxk9nssZ9Pcx092trOrkvXrsYmJp+OHr0kMjI/P//nn39ua2tD/YsB4ty/f3/ixIkODg6SS9CXlZWZm5vj/pODGr24TgcElBjUaLofLtspHbxHM6Vuax979O8J8uK31HEnzlPKPvPkCSifzz906JC1jY2Tm9uX+wqR17ZzZ/OJ4yN9fOgMRlpaWktLi7STAgKKPJQQ0JaWloqKivj4ePcxY3rq61va2Hzq6xOwNHJJZsam48d2VF0n69fuqLqeeLRkSUaGf+SSkd7e5r1799TXHzNuXEJCwqVLlxRZwxygGh0dHTk5OUZGRuvWrRM7gyEhIWFhYZKbUKMX10xIWqfmWKy9/EUflQgIKDGo0XTlCqgcLxQdIqXRREZD/xrXxN1cfOlQKiy9JBoZAvrTTz+5DR/eu2/fRdtScWcaQdSR1QUFjkOG2NrZFRcX4z6OBQKKPCgF9NmzZ/n5+Z9NnapvYGDn5DQxZE5EenpqOVeTv38r9+yibakTZs/uO2CAoZHR1ICAPXv2NDQ0aPhQACpy+/Ztd3f3IUOG/Oc//xF++Pz5c1NT0/LycuHsyP/9738CqvTimonqAqr4quNKBASUGLrUdLUsuAJaX18/LTDQiMkMXhW7/dpV5JXUteTWVIenJFtYW4/49FPJu2QgoMiDQECbmpry8/PHennpGxqO9Paem7CRIo0g5XRZaHz8cBZL38DAa8KEgoICHo+nmWMCqE5bW1tSUpKhoeGWLVva29uxD/fv329paZmQkNDU1BQREfHxxx8LdKsXBwHtVOhS09WyiAnoy5cvl8fE6BsYeH8Rmn7hPPLq6XKyr14JWhFjSKcHTZ+OjUFggIAij+YElM/nX758OXjWLEM6fcSECYtSU7Mqf0L++3GTeflSeHLyMC8vA0PDkNDQq1evyn4BD0Adbt68OWjQoDFjxtTX1wsEghcvXujp6X300UeWlpY0Gs3AwIDP5+tSLw4C2qnQpaarZREKaEtLS3p6Op3BGOnjven4MeQVg2DZ9uO5CbNn99TXX7FyZWNjowAElALRhIC2trbu3bvXedAg6379glfFpp3/EfnPVjCp5dyg5cutbGwGDRmyb9++9+/fq+kQASTS0tLy5ZdfGhkZ5eXlBQQEiD2e1tTUpEu9OAhop0KXmq6WBRPQI0eO2NrZOQ5xXV1QgLxKEMkklPwwbPx4polJVlYWCCjyqFdA3759m5GZaWFlNdRjTPSOHC19/jq3umppdtZgd3cra+vs7GwZs+oA6nDp0iXc+RG3bt0iuRcXrkeo0PQIiQkc+KsYYuLoOuPYhzM2XPtJn6VRg6ebMgRUfk3EJ4vQaDSS3joDAkoMEFDKpqC09KOPPjK3tg5PSdbSnk53smL3LnuXgTQa7YsNG+BkIYy6BLStrW3nzp0WVlYjvSd+degg8t9JStbs3+fm5WVlbf3NN98InzIEqMmNGzc++ugjSX86e/Ysib24UgvE4PqclC//JaAega4ffC3vL9nFd1ycScT4AqpgTUBAqQYIKGXzVVoajUYbOHLkhuJi5JWByE7K6bIxU6fSaDSv2bO2X72CvD46G7UIaHl5uaOT02B393UHv0P+C0nPl/sKBw4f7uzicuHCBbKOGEAufD7fz88P17AKCgpI68X/Xg37A70TDohKW0/7g4FG3BfG1OC+GCYxOytR1g1x3L/CEVAlawK34CkECChlg92C/+qrr/QNDDyDArdqdjkXiILhXL40ZRG7p77+vLCwbt26wS14tCFZQJ88eTI9ONjK1nZpFqcTj2zn1lRHpKdZ9ukza86cZ8+eqX7cAHJZvHixlBE+WmJiIlm9+F/Dn5JmJjkSeUzGyKUsccR5z7W0tRL/3sWHI5QSAqp0TUBAKQQIKGUjnIT04MGDkC++MDA0DIiMpOxEWx3Mjuqq0Ph4EzOz8SzWzz//LIBJSBQIaQLK5/MPHjzYy8xs8sKF2Vcqkf8wDSSr8ie/+fNNzc2Li4tV71oAEqmqqhIap4mJiZOTU79+/bp160aj0VgsFskCKumIEvlr0FGaw0m/dY73hKjsu+pilRH/svI1AQGlECCglI3YMkw3btwY5+Vlamk5LzExt7oKefV0PNG5O/o6OQ34+OPS0lLhmjYgoMhDjoDyeLzgWbPsnJw65T132Vmzb59N//5zQkMl30gOoKKlpaVr165iY589evQYNGjQxIkTyerFRR+RVGjiEf58oxqhJooMXsqavY438iptF2LlEKgJCCiFAAGlbCQXoufz+SdOnHBwdLQfOHDF7l3Ia6ib2VBc7DpmjImp6c6dO8XevA0CijwkCGhtba1df3vWzJnZuvowb1blT+MCP3dwcvrvf/9L7BgCJPL+/fubN2/SJPjXv/4VGBgYGBhIXi+O905CHFETf4ugNBSbvS7rFr/EDCGxcgjUBASUQoCAUjbSXsX5/v37HTt2GPfq9YmX58YfvkdeT93J1nKuZ1CgvoHBuq++wn2nDAgo8qgqoMePHzfu1Ss86WvkvwR55iZsNDE1LSsrI3AYAVV49erVxYsXORxOWFjYkCFDunfv3rt3bzGj0tPTYzAYNBqNyWSS3Itn48+ElxzOJE1A/5ZC8RvrOA8DgIB2KkBAKRsZ74IXCARNTU1xX37Z00CfNXPmtnPlyGvbuZNV+dO0pUsNDA3nhITcv39f2kkBAUUelQQ0Ny/P1NJy7XcHkP8MimT13oJe5mZ79uxR9kgCSvHgwYOTJ09u2rQpMDCwX79+Xbp0+fjjj2fNmrV169azZ89i08IyMjJw1WrWrFnq6sUlTFRM+5RZDV7OJh8+yinuo9LLIVATEFAKAQJK2cgWUIw//vhj1pw5BkZGn0cvU/CG4YYjxeHJyZDVexVa2D+3uips0yZTS8uxnp43btyQfTpAQJGHuICmpKRY29ltPnEC+W+gVBJKSiz69MnIzFTqYAIyaG9vv3Xr1oEDB1atWjVx4kRTU9OePXuOHDly0aJFeXl5V69ebW5ultxq165duAJ64MABtffiQhP9UBClP3kpGXmm+Nc9d9cZxz78bznlEKgJCCiFAAGlbBQRUIyqqqpRY8aY9+69IClJ7lox05ZF0Wg0lre3LodGow31HCf3FKzcvdveZaDDgAEnTpxQ5O3ZIKDIQ1BAU1JS+tjbbzl7BvkPoGCSTp20tLHJ5HAUP56AKM3NzVevXs3NzV20aNGIESN69uxpamo6ceLE1atXf/fdd7du3VLkLQCNjY09e/bs3r27qH126dLl5cuXJPXismRO7J644vPl/47cocp/Rj1lTmwXL0f5mkhfbUqFgIASAwSUslFcQAUCAZ/PLykpsbO3d3R1XVWwR0ax05ZFhc2fr9ZGRX22b98+evJkGUcpoeQHNy8v4169cnJyFH9jNggo8hAR0Pz8fEubPmCfMpJ06qSppeWBAweIXG26x/Pnz8+ePbtly5ZZs2Y5OTl16dLF3t4+MDBw8+bNJ0+efPjwIbFi//jjj4sXL4oK6Lhx4wTk9eIyZE5c2oSr0+MOPf49YqrgLHgsf3tnoIfU++945ShdExBQCgECStkoJaAYra2tWVlZTBOTERMnbjp+DLdYEFCBTAHd9uO5CbNm9TQwWB0X19TUpFSxIKDIo7SAlpeXG5uaJh4tQV51imf94SKmicmlS5eUvto6O3w+/86dO8XFxevWrfvss8+srKy6d+8+dOjQsLCwrKysixcvKvv/ERmkpaWJCmhqaqqAxF78n7fAf+CgwuWZRKVQ5KWd+F+W+wYjiYjOKFL87fDK1oTIoKncgIASAwSUsiEgoBiNjY0rY2N7GhhMDJmTduG8WLEgoAIpApp99UrQ8uVGDEbwrFl3794lUCyVBBRvQZUPUWilP6lI6yAQRzkBvXv3rqmZ2YpdO5HXWyuyNItjZmFBeACv09Da2nrjxo1vvvkmKirKw8PDyMiIwWCMGzdu+fLle/fuvXnzZmtrqzr2m5+fb2Fhcfv27bq6OmxePNbWyezFpUyBp9FwhhilvzhecnxRodlC/xQob11PsXKUqYn4G+HhXfAIIbPpQkgNYQHF+P3334OmTzdiMmfErtx+7aqwWBBQgYSA5tZUh6ckW/Tp4z569PXr1wkXq10CKvN/v4ptrsSj/xqKEgLa1tY2wt09MDoaeaW1KFMWsT08PTs6OghfJNrIn3/+eeHChYyMjLlz5w4ePLhbt259+vSZMmVKfHz8Dz/88PvvvyvyhLiKFBUVmZiY3Lx5E/vj//73P19fX+y/ye7FJS9+GYOFkgshKTJ5SErw7pgrXI6CNanJU2LJfUUDAkoMspsuhLSoKKAYV65cGfHpp1a2totSU7H5SSCggg8FdHVBwYAhQ/rZ2//www8q9iNUFFA576iT9n97OZvj3pSjQpQQ0KTkZJeRI+GtYkplR9V1R1fX9PR0Va4T6nPv3r1jx44lJCRMmzatb9++Xbt2HThw4Jw5c7Zt21ZeXt7Q0KDh+pSWljKZzMrKStEPhf8MgF4ceUBAiQFNl7IhRUAFAgGfzy8uLrbp2/djN7e4wm9BQAV/C+im48dG+vgwmEwOh0PKTTNtEtAbNSJDBpIjBfI3l75WNMooKqC///47ncmU9qA0REY2FBcbMRgylsPVOtra2v7v//5v3759K1euZLFYJiYm+vr67u7uERERu3btun79+tu3bxFWr6KigslkcrlcaV+AXhx5QECJAU2XsiFLQDFaWlrS09PpDAaNRpsydSpZxWop6enpNBqtp4HBipUrGxsbySpW2wRUxhRSBTaX+rY8lFFUQKcGBPhHLEZeXQUTFUitoeZJ8+YFz5pF1mWjed68eVNZWZmTk7Nw4cJhw4b16NHD3Nzcx8fnyy+/PHTo0K+//kqdZwyqqqqMjY1LSkpkfAd6ceQBASUGNF3KhlwBxXjx4oV/QMDcuXPJLVbr2L59u4uLy++//05usdonoP88vi82CKrEACql1EghAa2qqjIxM+NcvqTSzo7F2iu/kktUILFBY+x8UGXmV/qF80ZM5i+//ELu9aM+nj59evr06eTk5ODgYEdHxy5dujg4OEyfPj0pKam0tPTRo0eoK4hPbW2tqalpYWGh7K9BL448IKDEgKZL2ahDQDHevXunjmK1CDUdAW0UUCnP/XfqEdCpAQFBMctV3dk/a9YoDRFn/2t3VHniYWrEYsoOgvL5/Nu3bxcVFa1Zs2bSpEkWFhZ6enpubm4LFizYvn375cuXeTwe6jrKp76+3srKKicnR+43oRdHHhBQYkDTpWzUJ6CAmtBKAf3boz6Uos77DOjdu3cNDA0zKi6ourNjsfZSVDIx1lXKgTs6w5X42gFRgcQGQcVmB5MzjJpaztU3MKDI2OG7d++qq6t3794dGRk5evRoQ0NDY2NjLy+vmJiYwsLCX375RfGXSVCEhw8f2tnZJSUlKfJl6MWRBwSUGNB0KRsQUK1DKwVU6CcfeJGczYXr7lHq/nueIgKauGnT2GkBJOxMfQKaHYh/WI/Fekh+fizWXrHlZj6AjAW0PvX1wRZC1zwvX7788ccf09LSQkNDXVxcunbtamtr6+/vv3HjxqNHjxJbxZc6NDQ0ODs7x8XFKfh96MWRBwSUGNB0KRsQUK2jEwoo6XeS1Rz5Auro5BSdu4OEnalPQInc3McbiBYutSWyx3+UVGUHjUhPHzRkiGYurbt37x49enTDhg3+/v42NjZdu3YdNGhQaGhoenr6jz/++PLlS81UQwM0NTW5ublFREQovgn04sgDAkoMaLqUDQio1qFrAkru65RJiRwBvXfvXk8DA9EXM6iQLA91Cqiidp8dSMN/Dvfv8ypRE7JeRci5fKlb9+5Pnjwh/UJqa2v75Zdfvv3225iYGC8vLyaTaWhoOHr06MjIyPz8/Orq6s76GHtzc7OHh0dISIhS0/ChF0ceEFBiQNOlbEBAtY5OKKBSN5exhijKyBHQwsLCoWPHkrQzaguojJfKyH/fjKJxHj780KFDql85PB7v8uXL2dnZCxYscHNz09PTs7S0nDRp0tq1aw8fPnz79m3qrIukPlpbW319ff39/dva2pTaEHpx5AEBJQY0XcoGBFTr0EoBJToJScYQG8LIEdCoqKjJbDZJO6O0gMqaI0aegHqHhsbGxhK4VB49elRaWvr1119Pnz69f//+Xbp0GTBgQHBwcEpKyunTp9Uxqkpx2tvbg4KCWCxWS0uLsttCL448IKDEgKZL2YCAah3aKKDCZwKVXoZJ6hqiKCNHQD3Hjw9PSSZpZ5LvnlYMDd2Cl3vaSFi/YO7GDd6TJsm9MDo6On799deDBw/GxcX5+PiYm5v36NFj+PDhCxcu3LFjR2Vl5evXr0m+FrUKPp8fFhbm7u5O7DhAL448IKDEgKZL2YCAah1aKKDCZz3FbEShzf+WV+0RUDt7+9V7C8jZmZonIalHQP+RZlKWb43ZmTfA2VnyOL99+/b69es7d+6MiIhwd3fX19c3MTFhsVixsbH79+//v//7P2XvMnduoqOjXV1dCb+TDXpx5AEBJQY0XcoGBFTr0D4BVeVVnNo4Aso0MUk8WkLOzo7F2kvROAoKqHDdLHJP2PqiQ2YWFgKB4MWLF+Xl5ampqXPmzHF2du7ataudnd20adMSExOPHz9+7949jV6IWkV8fLyjo+PTp08JlwC9OPKAgBIDmi5lAwKqdWibgMqYSKTEm5C06RlQvR49ksvKyNmZmgVUKeQJqOSiBuQ4aHhKcpeuXa2trbt16+bq6jp37tzMzMwLFy78+eefmr30tJW0tDQbGxsVBR16ceQBASUGNF3KBgRU69AiARVdoRzPXuQJqIgjadOrOA0MDZNKT5GzMzULqKKHVdlnQEk9c0uzOD319W/cuEFg6gyQn59vYWFx+/ZtFcuBXhx5QECJAU2XsgEB1TqoKKAEx84U3Zxqa9HLEdBeZmYbjhSTszPp5qf6m5DU/FgDaesXrD2w38raWrNXWSehqKjIxMTk5s2bqhcFvTjygIAqguQhgqZL2YCAah1aJaCyDUcBASXjbY6kR46Auri6Ls/LJWdn2YHyjhDBA5cY60rKFHV5u5DbCORnSWbGJ8OHa/Yq6wyUlpYymczKykpSSoNeHHlAQBVB+L9A0U+QnzsIbkBAtQ4qCaiORo6ATp46NTR+PSl7Sox1lSZwKo6ARgWq/7lakpYCDV69KmjGDM1eZVpPRUUFk8nkcrlkFQi9OPKAgCqC2L/EBdB0KRzVBXTPnj3379+X/R0ej+fr6/vq1Svcv+VyuXQ6XbQQHo9na2ubn58vrcDi4mJpO7K1tR04cKC0fWG0trayWCwfHx+5H0pWVdoXuFyu3P2SAggo8sgR0A0bN7JmzSRlTzI0UTUBlbq+vTKR9wwvSQLqERCQnJys7uuqM1FVVWVsbFxSUkJimdCLIw8moAABkJ87CG5UF1AOh6NgG5AmlFwu18bG5vDhw8JP5Hokl8vV09M7f/685OdiLotLa2urn5+f5OaYg8oQX+z34laMy+X279//xo0bsnetOiCgyCNHQEtLSx0GDSJjT7JUUiUBJekBUNlLZJG1Fn0fe/tz586p+7rqNNTW1pqamhYWFpJbLPTiyAMjoIoAAqpFIUVAxQYFJYcJ6+rqbGxspHmhpNLxeDwHBwdJQRSFzWaLbYXpY0xMjNgnkmOW0gRU7Du420qrm4zBUXIBAUUeOQL6+vXr7np6286Vq7onmRPVVRDQozNcSbr/LnWJV5l/pUySSk/p9ejx7t07DVxanYD6+norK6ucnBzSS4ZeHHlAQBVB1DuFnyA/dxDcUERAxb4v9xa8cC+YJgrbG51Oj42NFf4RGyW9ePGimC8KBZTL5aanp9va2kr+k0natkKKi4tFlRcEVHciR0AFAsEEb28SHgPNDpQxfCj97rw8ASV1/vs/i8+L7vGfuVOqDn8Gr17lN2WKBq6rTsDDhw/t7OySkpLUUTj04sgDAqoIouop/AT5uYPghpoCWldXx2AwZAuoJGw2W3T4UxIxWxV9NkB0XFNyJFUgEDx48EBsjPbMmTOiI6miv1qREVzCgIAij3wB3b9/v/Pw4SruJipQ1mOaRAVUsUWalKynFEiYZe8waNCRI0fUcSF1MhoaGpydnePi4tRUPvTiyAMCSgxoupQNFQRUUhwxAZVtk2IId4FtK3swEvcWvPBJgLq6uunTp4ttgg3KCou9du3a/fv3xQTU09NTKLi4j6iSAggo8sgX0ObmZoax8frDRcR3cyzWXqbARQVKMTzs3rfST46qFon3KpHy5oC4wm9Nzc1h/Xm5NDU1ubm5RUREqG8X0IsjDwgoMaDpUjYam4QkY26QpIBiE3rWrFkjY7+io6SiY5Z1dXWjRo2SOwtexjOgsbGxWFXFBmJFnwrNzMx89eoVVo6jo6OYdMoWbhUBAUUe+QIqEAjWrF07ZupUwvuICpTjcB8KqPCFp3+BP3QqT2qplhHe3ombNqnjKupMNDc3e3h4hISEdHR0qG8v0IsjDwgoMaDpUjakCKikPio+Aoo78ZzD4fTv3z80NFTSI7GRSBqNZmNjY2Njg90HZ7FYwglJQgEV+1xsp5iAYoop5srCp0KxbTHXFP2xdXV1a9asEQ52YpUX/dWKSDBhQECRRyEBbWhoMGIwNn5/hMg+jsXay13IMxZvIPOvkUhcy8zy0Cr7XPvdAaaxcVNTkzquok5Da2urr6+vv79/W1ubWncEvTjygIASA5ouZYNcQLHHJV1cXETHI9lsto+Pj+wVRnk8nouLi3CoMiEhQUwlsfHIuro60QWeMIQPg4rqqSIznzDy8vKET4viPgMKAtq5o5CACgSCxE2bho4dm1tTrewOErOzSL9LHhWoTfaZW1PtPHz4trQ0dVxCnYb29vagoCAWi6WBpxSgF0ceEFBiQNOlbFQXUNwb6IoLKLZ++4MHD4TyJ7yfzuVyZeigqICK7Uu2/HG5XNxnNHFXkhebe4RVb+nSpdiHIKC6GUUFtKWlpV///otSU5HXWOsStmmTo5PT+/fv1XEJdQ74fH5YWJi7u/vr1681sDvoxZEHBJQY0HQpG1IEVJVnQIUDqMK15evq6szNzbH/kJwMJERBARUbKGUwGHQ6vb6+3s/P7/jx47gLMIkhZqV1dXUbN27E/hsEVDejqIAKBIKLFy+amJltLecir7QWJan0FMPY+MqVK+q4fjoN0dHRrq6ujY2Nmtkd9OLIAwJKDGi6lI2KAor7BKfiI6CiAofdAY+JiRHORpc9VQgzy/r6etyVlWTrr2TJYsOf2DMA2H+LDYKy2WzRaUliAirUcfWtCQoCijxKCKhAIFgVFzdkzJgd1VXI660Vybl+7WM3t/gNG9R0/XQO4uPjHR0dnz59qrE9Qi+OPCCgxICmS9moKKC4C14qLqBi3+RwODk5OaJGK2N1d8K34AUSAir2R9wfJZz8JOqyYgKKKazwxfeyn2ElDAgo8ignoO/fvx8zbtxn4QuQ11srwpo1c4K3d3t7O+lXTqchLS3Nxsbm3r17mtwp9OLIAwJKDGi6lI2KAopre4oLaFRUlOwHMWVMDJJWJgEBxVaSEu5XxoL2YtXDFVDhl0FAO2uUE1CBQPDs2TNbO7svNmxAXnWKZ+bqVfYODi9fviT9suk05OfnW1hY3L59W8P7hV4ceUBAiQFNl7JRUUA5HI6kHeK+2UhSFrlcrpjn4Q49cjgcyedHsRfBi05dkr0vMXBv7osuySRt2FWGgEqCewyv18MAACAASURBVHBUBwQUeZQWUIFA8Ntvv5lZmC9OS0Nee8pm/tebLSwt7969S/o102koKioyMTG5efOm5ncNvTjygIASA5ouZaOKgIrOBxcF991IYhLJ4/HCw8PFSsOVOewxU+Hm2Jio2POaosooOW8dt+aS+xJdN1RsTFQIJr6iAir5CCxutUkEBBR5iAioQCD4+eefTc3NF2/bhvwHUDDzv95sZmFx69Ytcq+WzkRpaSmTyaysrESyd+jFkQcElBjQdCkbVQRU2jJJQgEVHVMUkznh24YwZL88XTh7HduktbX1zp07kjtVZBKSsEpiashms8UWZsI1SOEEKdGDIG2nanobJwgo8hAUUIFAcPPmTXNLyy/i1yP/DZTKrLg4y969a2trSb9aOg0VFRVMJpPL5aKqAPTiyAMCSgxoupQNYQGVHMKUhuRAqZhBSo6PqhtsJXlRP5Z2r1xMlKkACCjyEBdQgUBQX1/ft1+/yQsX5sK8+Bs1O6qu+3zxhb2Dwx9//EH2ldJ5qKqqMjY2LikpQVgH6MWRBwSUGNB0KRvV1wEFNAwIKPKoJKACgeDFixcenp5uXp4ZFReQ/xiE2fbjucGjR7O8vTW2mKU2Ultba2pqWlhYiLYa0IsjDwgoMaDpUjYgoFoHCCjyqCqgAoHg/fv3MStXWlhbx327F/nvQZKV+bvNrKy+XLNG3S8x12rq6+utrKxycnJQVwR6cfQBASUGNF3KBgRU6wABRR4SBBTj5MmTZhYWk8PDt1+9gvxXaSzZVyp9vvjCwsrqzJkzZFwRnZaHDx/a2dklJSWhrohAAL04BQICSgxoupQNCKjWAQKKPKQJqEAgeP78eUBgoE3//it270L+wzSQ6Nwd1v36TQ8OfvHihcrXQmemoaHB2dk5Li4OdUX+Anpx5AEBJQY0XcoGBFTrAAFFHjIFFOPEiRPWNjajPvNLOnUS+c9TUzYdPzbSx8fGzq6srIyUg9aJaWpqcnNzi4iIQF2Rf4BeHHlAQIkBTZeyAQHVOkBAkYd8ARUIBM3NzQmJiQxjY58vvkgt5yL/kSRmy9kz3iFzmCYmScnJb9++JeuIdVaam5s9PDxCQkI6OjpQ1+UfoBdHHhBQYkDTpWxAQLUOEFDkUYuAYjx+/HjpsmUMJtN33tyU02XIf6qKSSo95R0aQmcyl8fEPHv2jNxj1SlpbW319fX19/en2tws6MWRBwSUGNB0KRsQUK0DBBR51CigGA8ePIhevpxhbDw2wH/Nvn3If7Cyya2pXr23YNRnnzGYzNhVqx4/fqyOo9T5aG9vDwoKYrFYLS0tqOsiDvTiyAMCSgxoupQNCKjWAQKKPGoXUIzGxsYtW7f26du3v4vL7LVr0i6cR/7L5WbbufLgVavsnJzs7O23paU1NTWp7/h0Mvh8flhYmLu7++vXr1HXBQfoxZEHBJQY0HQpGxBQrQMEFHk0JKAY7e3tZWVlgdOnGxgZDZ/Amv/15oyLFcgPgVjSL5yfl5gwzMvLwNBwxsyZZ8+epdTzi1pBdHS0q6srZdfkh14ceUBAiQFNl7IBAdU6QECRR6MCKqSxsbGgoGCij09PfX3XUaNmxK7cUFycW1ON6ijkVletP1wUFBMz6NNPe+rr+/j5FRYWwpAnMeLj4x0dHZ8+fYq6IlKBXhx5QECJAU2XsgEB1TpAQJEHjYAKaWpqOnLkSOjcuRZWVkwTk099faevXLm6oCD7SqW6f3lW5U+xe74JWhEzYuJEhomJlbX1vPnzf/jhBx6Pp/nj0GlIS0uzsbG5d+8e6orIAnpx5AEBJQY0XcoGBFTrAAFFHsQCKoTP5//222+7d++eN3++o5NT165dbR0cRvlNmrokIjwlee13B9LO/0h4iDS3pnrbj+fWHti/IClpyuLFn/r62vTv36VrVydn5/kLFnzzzTf19fV8Ph/hz+8c5OfnW1hY3L59G3VF5AC9OPKAgBIDmi5lAwKqdYCAIg9VBFSM169fX7lyJS8vb9myZSxv7z59+3bp0kWvRw9rO7uPP/lkGGv82GkBE2bP9gtf4B8Z+fmyZUErYoJWxHy+bJl/ZOSkBQsmzJ7tERAwnDXe6ZOhvfv27a6n17VbN1s7u4m+vsuio3fu3Hnt2rU3b96g/pWdiqKiIhMTk5s3b6KuiHygF0ceEFBiQNOlbEBAtQ4QUOShqIBK0t7e/ujRo+vXr588ebKgoCAtLS0hIWHlypURS5aEs9lz582bN3/+QjY7YsmSVatWJSQkpKen792799SpU1VVVY8fP4aJRGqltLSUyWRWVlairohCQC+OPCCgxICmS9mAgGodIKDIozUCClCWiooKJpPJ5XJRV0RRoBdHHhBQYkDTpWxIF9DW1lYWi0Wn0+/fv6/4VnV1dQwGIyYmBvePMmCz2QMHDnz16tWDBw9evXol9rc8Hu/MmTMy6oltK1agj4+PtN0VFxfjfs7j8WxtbSVLUwcgoMgDAgqoRFVVlbGxcUlJCeqKKAH04sgDAkoMaLqUjZoEND8/X6mteDyei4uLUBbr6upsbGykuaMQLpdLo9HWrFlz48YN7L8l0dPTO3/+PO4eHRwcxP4K88hRo0ZJs2cul4tbIJfLVda5CQMCijwgoABxamtrTU1NCwsLUVdEOaAXRx4QUGJA06VsKCWgQoHDBBT7IyaFktonZpBcLldyAJLD4UgbzuRyuZIjrIp4pHDMVfgJ9pNFS8M+kTGSqgogoMgDAgoQpL6+3srKKicnB3VFlAZ6ceQBASUGNF3KRmMCmpmZKSptbDYbd8BSEswIW1tbU1JShJtLjl8qLqB5eXnnz5/fs2cPJpqiG7LZbNGa19XVTZ8+XWxzLpfr4+OD/UzRSsbGxooNu168eBF38FVFQECRBwQUIMLDhw/t7OySkpJQV4QI0IsjDwgoMaDpUjYqCqi0G9+4yBgR5PF44eHhwj/imp/ol4XDpcKxRmk1kdwph8Oh0Wjh4eG2traivogNu06aNEmsBLmjuWw2W5HHVckCBBR5QEABpWloaHB2do6Li0NdEYJAL448IKDEgKZL2aguoLj3o8WkDfeBSy6XK/waNqwo/Ku6urpRo0Y9ePBA1EqF5QcEBAjvknM4HD09vf3793///fcKjoByOBxRXxR+R2z4U9rmYgifFsAmTqnptrsoIKDIAwIKKEdTU5Obm1tERATqihAHenHkAQElBjRdygahgAr+nnKOzexJSEgQfkE4C17apB/Rr2H7UmoEVFJAccdccQVUdKeiT39i0gyz4HUhIKCAEjQ3N3t4eISEhGj1uqrQiyMPCCgxoOlSNmgFVCAQcDgcyZFL0UlI0m5wi039wZ1UhD3uKblHMQH19PRcunTp8+fP79y5I/ZNoYBic6FoNJqNjQ02Q19sISehgEpb4IksQECRBwQUUJTW1lZfX19/f/+2tjbUdVEJ6MWRBwSUGNB0KRuEAoopXUxMjOS9b1EBFUiZnM5ms2UMjop+TayGuAJ6584dyZrjjoCKPoFaV1eXkJDAYDBEx1yFT5QePnxYdt2IAQKKPCCggEK0t7cHBQWxWKyWlhbUdVEV6MWRBwSUGNB0KRtUAspms4VOiRWyadMmGbOXeDyer6+vcEccDicyMtLPzw8rU8ac+vz8fDEXxCYh4d6mr6urMzc3F9ZTroCKArfgdScgoIB8+Hx+WFiYu7v769evUdeFBKAXRx4QUGJA06VsNDYLXtpoJSasYn+LyVxmZibukpzYEGZra6tQQKXVDdNHsRvx0iYhCSRu66sioNK+pjogoMgDAgrIJzo62tXVtbGxEXVFyAF6ceQBASUGNF3KRnUBFRvslDYCmpGRIbm58Mtid+Exd8S9iy0sSiigiiwpKiq4MgRU8KGt4j5+ipllfX296Dqg0lDH65FAQJEHBBSQQ3x8vKOj49OnT1FXhDSgF0ceEFBFkDxE0HQpG4RvQhK9Ly+metgfxRYHldyR6Aio2D16gcTSTkJkC6goMgQUbsHrckBAAVmkpaXZ2Njcu3cPdUXIBHpx5AEBVQTh8I/oJ8jPHQQ3qASUw+GIjg6Kqp6omEZFRUm7yS55C15srpKaBFRsgpTo55oRUH0Dg5TTZchbji7HkE7/7bffsNMB/QHwAfn5+RYWFrdv30ZdEZKBXhx5QEAVQewupACaLoWDSkBra2tF/yiqeqJGKM32BHgCKrZrFQUU94dgc+ofPHhga2sre+a++rDt1y+hpAR5y9HZZF+9QqPRnjx5gp0O6A+AfygqKjIxMbl58ybqipAP9OLIgwkoQADk5w6CG4S34IWIDnlKahz2riPJcVDFJyGJIWMWvEDEjMVmxGOLRolO+ceePRVu++DBAw0MfwoEghGjRq3M34285ehskk6d/NdHH7W2tmKnAwQU+IvS0lImk1lZWYm6ImoBenHkgRFQRQAB1aKoSUAVeTc69kohUQWUXNQJA1M9MQ2VJqCSxYohewRUVE8lV5gSW6legKezoqhjElLA55+Hxq9H3nJ0NqsLCmzs+gpPB/QHgEAgEFRUVDCZTC6Xi7oi6gJ6ceQBAVUE0Q5Y+AnycwfBjToEVPRd7XLB3mCEjS/KeJG65Pii7HWOVHwis66ubuPGjcS2VTdpaWmeQYHIW47OJnB5dNCMGcLTAf0BIKiqqjI2Ni4pKUFdETUCvTjygIAqgqh6Cj9Bfu4guCFdQAF1c+vWLStb29yaauSNRzfjMmJEbm6u8HTAxaPr1NbWmpqaFhYWoq6IeoFeHHlAQIkBTZeyAQHVOvh8vlWfPusOfoe88ehgMi5WdOvW7dGjR8LTARePTlNfX29lZZWTk4O6ImoHenHkAQElBjRdygYEVBtZuWrVhFmzkDceHczsNWvGjR8vei7g4tFdHj58aGdnl5SUhLoimgB6ceQBASUGNF3KBgRUG3n06BHdmJl+4Tzy9qNT2X7tqpmV1fHjx0XPBVw8OkpDQ4Ozs3NcXBzqimgI6MWRBwSUGNB0KRsQUC2FvXix34L5yNuPTiU0Pn6Qq2tHR4foiYCLRxdpampyc3OLiIhAXRHNAb048oCAEgOaLmUDAqql3L1714jB2HziBPImpCPJvHzJ3Nr6zJkzYicCLh6do7m52cPDIyQkROzfIp0b6MWRBwSUGNB0KRsQUO0lPT198OjRMB1eMxn3+eeiqy8JgYtHt2htbfX19fX3929ra0NdF40CvTjygIASA5ouZQMCqr10dHSM8vAIXrUKeSvq9FmSkWFqbv706VPJswAXjw7R3t4eFBTEYrFaWlpQ10XTQC+OPCCgxICmS9mAgGo1d+/eZZqYrC4oQN6QOnGSTp00MTM7e/Ys7imAi0dX4PP5YWFh7u7ur1+/Rl0XBEAvjjwgoMSApkvZgIBqO+fOnTO1sNh84jjyttQps+1cuXW/ftu2bZN2/OHi0RWio6NdXV0bGxtRVwQN0IsjDwgoMaDpUjYgoJ2AosOHrWxtk8vKkDenTpbMy5f6DxoUuXQpn8+XdvDh4tEJ4uPjHR0dcR/C0BGgF0ceEFBiQNOlbEBAOwdZ2dm9+/ZNKj2FvEV1mmRUXBg4YsS8sDDZc53h4un8pKWl2djY3Lt3D3VFUAK9OPKAgBIDmi5lAwLaadi1e7dlnz4biouRN6pOkKRTJ20dHSOXLpW70g5FL54XL15cvXq1qKgoNTU1atmy6cHB48aPHzTE1c7e3tTcnM5g6BsY6PXoodejh76BAZ3BMLOwsLO3Hzx0qCeLNWPmzOjly7dt23b48OFr1669fPkS9a9BSX5+voWFxe3bt1FXBDHQiyMPCCgxoOlSNiCgnYnTp0+bWlgszeIgb1danbXfHehlbr75669l3HkXQomLp62t7d///veuXbsWL1kywt2dYWzctWvXPvb2Q8aMGRcYOHnRollrvly4JWV5bm5c4bcbjhRvPnE8uax0y5nTW86cTi4r3Xzi+Ibi4rjCb6Nzd4SnJM/6Mm4ymz3282muo0db29l16drV2MTk09Gjl0RG5ufn//zzz7qzAlFRUZGJicnNmzdRVwQ90IsjDwgoMaDpUjYgoJ2Mf//731Z9+kxZxN5RXYW8dWldcmuqQ9d/ZWza6/vvv1fwgCO7eFpaWioqKuLj493HjOmpr29pY/Opr0/A0sglmRmbjh/bUXWdrIOyo+p64tGSJRkZ/pFLRnp7m/fu3VNff8y4cQkJCZcuXWptbUV1BNRNaWkpk8msrKxEXRFKAL048oCAEgOaLmWjuoC2trayWCwfHx+5H0qDy+XSaLT8/HwCe6+rq2MwGDExMQKBoLa2FvuQw+HILhCrnvALe/bsuX//vuTXpH0uWZSent758+cJ1F8dvHjxYuq0aQNHjPj6JLwnSYlsO1c+jMVydnH59ddfFT/amu4Pnj17lp+f/9nUqfoGBnZOThND5kSkp6eWczV5pLZyzy7aljph9uy+AwYYGhlNDQjYs2dPQ0ODhg+FWqmoqGAymVwuF3VFqAL04sgDAkoMaLqUDSkC6ufnJ6lfYpInAy6XO3DgwFevXim+U+EmdXV1NjY29+/f5/F4tra2Pj4+2H4xJZVd58jISOyPmLDioqBDs9lssT3yeDzJ1zZqDD6fn//NN73MzEK+WpcLQ6EKZGkWx9TCYnlMzNu3b5U61BrqD5qamvLz88d6eekbGo709p6bsHEr9yzyo5Z3oybldFlofPxwFkvfwMBrwoSCggIej6eZY6I+qqqqjI2NS0pKUFeEQkAvjjwgoMSApkvZqE9Axb4jY0CUgIAKBAI2m+3j48Pj8VxcXO7fv8/hcDDZ5fF4Dg4OcusjWmcOhyNZN9zfhf0QabYqCbFhXbL47bffxnp6Dhg69KuDB5G3NMom8WiJm5eXw4ABFy9eJHCQ1dsf8Pn8y5cvB8+aZUinj5gwYVFqalblT8gPGW4yL18KT04e5uVlYGgYEhp69epVRR6hpSC1tbWmpqaFhYWoK0ItoBdHHhBQYkDTpWxIFFAul5uenm5rayvpYdgd6osXL+J6IZfLlT3QKDm+iG0VExODCejZs2c3btyoYGkClQVUVCtlD7gKnwpABZ/P//777/vY2o4L/HzL2TPI2xulknn50qSwMDqDsXnzZsKPMqqrP2htbd27d6/zoEHW/foFr4pNO/8j8uOlYFLLuUHLl1vZ2AwaMmTfvn3v379X0yFSB/X19VZWVjk5OagrQjmgF0ceEFBiQNOlbAgLqLSxwPz8fNExSEVuiMu4Ay4sMy8vD1dehSOgwlvwbDZbVBCxh0Qxv8S+I1Y4nU6PjY3F3a/kk52SAqrIgCtympub4zdsYJqYTAoL23auHHmrQ57MSxcDo6N7mZuHzp376NEjVY4t+f3B27dvMzIzLayshnqMid6Rk1tTjfx4EUhuddXS7KzB7u5W1tbZ2dla8fL0hw8f2tnZJSUloa4IFYFeHHlAQIkBTZeyUdMteA6HI3xGc/r06bJLwB2AlP19SVmk0+n379/H5jOJglXj2rVrotOJROvc2toaFRUlrACPx/P19X316lVra+vx48clf6yYgOIOuNbV1Zmbm1PNSp8+fRq7erWJmZnPF6E6u2R92vkfpy5aRGcyg4KDb926pfpRJbM/aGtr27lzp4WV1UjviV8d6iSPTazZv8/Ny8vK2vqbb75pb28n8XCRS0NDg7Ozc1xcHOqKUBToxZEHBJQY0HQpG3U/AxobG4uZHzYSiftMJPY0J4H9slis9PR0FxcXbAgzPz+fy+WGh4dnZGRg35GmtpK34IVjtNgoqbQhW2ynK1euZDAYQsedMWOGpPU+f/586dKlyj7YqgFevnwZv2GDiamp+6RJsXu+0dLxNQL56uBB1syZDGNm2IIFSs1zlw1p/UF5ebmjk9Ngd/d1B79DfrBIz5f7CgcOH+7s4nLhwgWyjhiJNDU1ubm5RUREoK4IdYFeHHlAQIkBTZeyIVFAMcUUUzHhU6HYSGRmZqakk+E+4ilavqTJCUciRSch+fj4xMbG3rp1Kzw8HPuaXAHF5j9t2rRJVECxAnF3LWaudXV1o0aNwoZLAwIC5K7ZRB1evXqVm5s7cPBgOyenGbErO/F9+czLl0K++sph0CBzS8uNCQmPHz8m90iS0B88efJkenCwla3t0ixOJ/4HQW5NdUR6mmWfPrPmzHn27Jnqx40smpubPTw8QkJC5L72SpeBXhx5QECJAU2XsiFrHVChYmIfYuOIiswBx9VWSUQNVfSxS1FfrKurO3z4sKg1SlNbYZ0xPWWz2TJ2Lfq7pA2dYgUSmMuPFj6fX11dHRYeTmcwhnl5zd+8KfPSReRtkpRwfrq8aFvq6MmTDel0vylTjh49qqbJMCpdPHw+/+DBg73MzCYvXJh9pRL5UdNAsip/8ps/39TcvLi4mKxzoAqtra2+vr7+/v6683onYkAvjjwgoMSApkvZqCig2DOXkpN1cFdWevDgAQE/E670if1R1DgFAgGbzRbuSFg+dt9f2kKkknWOiooS/rdY+WJIc1/RfckugZrweLxDhw4FBAbSmcxPxo2bvXZtclkZ8sZJIOkXzs/fvGnEhAk99PU/HT06Jyfn6dOnaj10xC8eHo8XPGuWnZNTp7znLjtr9u2z6d9/TmjomzdvSDwZytLe3h4UFMRisbRijhRaoBdHHhBQYkDTpWwICyg2ckmn0+vr6/38/I4fP467AJOM0UTFdyQqoKJg46wbN2589eoVtioT9jm2Jqjkhlid9fT0zpw5IxzIFPNFuQIq/FvZ46bYpCilfikVaG5uLikpmTl7Np3JtHV0mBgyJ5KTmX7hPPKGKiOZly8tzc7ynTfXYdCgnvr63pMm7dq1S8W57YpDsD+ora2162/Pmjkz++oV5EcQSbIqfxoX+LmDk9N///tfck+JgvD5/LCwMHd399evXyOpgHYBvTjygIASA5ouZaOOSUhiw5+ic4wUHwQVjkpKDqaKmp+Pj8+mTZuwm/hC58Om3uM+AIpNhxetM/Yc59WrV7HZ+kLFxB1AFT70KXkQFHztk7bQ3t5eU1OzdetWlre3gaGhnZOT1/TpofHx64sOkfiacWLJuX5t/eGieYmJE+fMHjBkSHc9vSFubrGrVpWXl797907DB4rIxXP8+HHjXr3Ck75Gfv0jz9yEjSampmVlZaSfGLlER0e7uro2NjZqftfaCPTiyAMCSgxoupQN6QIq9kdpy2TKHj7EwO6SKzKTXWzYUviIpzQjFN0We45T+CgqnU6/desWNpqrp6cnfF0nhrRV7nGXZ5K9+qkW8f79+59++ik9PX3GrFkOTgN69OzZf+BAD3//z6OjI9LTNhwpVusoHueny+sPF0WkpwWtWDEuKNBx8OBu3bv3MjX19fNLTEw8c+YM2udulb54cvPyTC0t1353APnFT5Gs3lvQy9xsz5496jg90oiPj3d0dFT38xmdCejFkQcElBjQdCkb0gUUW6RTOGYpe4a7IkgTUGxH2Kin5F6EC5HKrrPoFH6xoU1p65vm5+fLXTlfSKdxUFHevHlTWVm5ffv2iCVLWN7edv37d+vWzdjMdICr60hv7/HBwVOXRMxZt27hlpTlublr9u/b+P2RpNJT2348l3npYlblT9uvXsm+eiXjYsW2c+XJZWWbjh/bcKR43cHvluflhicnz4yLm8xmj58Z/Kmv78effGJsZkqj0Yx79Ro5atS8+fNTU1PPnDnz5MkT6rzlUbmLJyUlxdrObvOJE8ivfEoloaTEok+fjMxMNZ0kMdLS0mxsbO7du6eZ3XUOoBdHHhBQYkDTpWzUtA6o6Nx2Amt8ihYu+0VKoi83Eu6Iy+Xq6ek5OjpK27Wod2J33hUUUOGyprj17Ey34JWivb397t275eXle/fuTU1NjV21KnTuXO9Jk4YOH2ZrZ2dhZWXcq5eBoWHXbt3EBP1f//qXvr6+Sa9e1ra2LoMHj/XyCvj888WLFycmJu7atevUqVO1tbUUf0JPiYsnJSWlj709vBEVN0mnTlra2GRyOOo7VRj5+fkWFha3b99W9446GdCLIw8IKDGg6VI2ahJQ0WWJxMZElQJTSWmr3Isu9iS81y8c+8TqgDsZCKvzmTNnhIt3KiKgPB5PuMKoZIG6LKCK09HR8e7duzdv3rS0tLS3t1NnIJMwil48+fn5ljZ9wD5lJOnUSVNLywMHDqjvbBUVFZmYmNy8eVN9u+isQC+OPCCgxICmS9moIqCiz02KSh6bzRazRhkuKKNYGQOouAVKDpcKHwYVflP4rk46nb5nzx6hMuIuRyr2K6S9j14AAqrDKHTxlJeXG5uaJh4tQX7BUzzrDxcxTUwuXbqkjlNVWlrKZDIrKyvVUXinB3px5AEBJQY0XcpG9RFQTMtEBU6ah0m7f42LtDd8YqOeYmqI+6GQ2tpayU/EhjNxR0BFX4PE4/GEb/hUvLZAp0f+xXP37l1TM7MVu3Yiv9q1IkuzOGYWFg8fPiT3PFVUVDCZTC6XS26xugP04sgDAkoMaLqUjeoCCgC6jJyLp62tbYS7e2B0NPJLXYsyZRHbw9OTxBdjVlVVGRsbl5SUkFWgDgK9OPKAgBIDmi5lAwIKAKog5+JJSk52GTkyt7oK+aWuRdlRdd3R1TU9PZ2UM1RbW2tqalpYWEhKaToL9OLIAwJKDGi6lA0IKACogqyL5/fff6czmZuOH0N+nWtdNhQXGzEYqr9MrL6+3srKKicnR8VyAOjFkQcElBjQdCkbEFAAUAVZF8/UgAD/iMXIL3IFExVIs489irwawkyaNy941ixVzs3Dhw/t7OySkpJUKQTAUHDpY0DdoG4I2gfqMwbIAXUDAQBtRerFU1VVZWJmxrl8SSUPOxZr7xqbqLxK0miBUUrv7ugMVxqN5jrjGHr7zLtRk37hvBGT+csvvxA7MQ0NDc7OznFxcUTPLAAAAAAAAEWRKqBTAwKCYpar6mHHYu2JJvV3VwAADClJREFU/rOSyHDmX7sjIK9qydSIxcQGQZuamtzc3CIiIlQ4swAAAAAAABQFX0Dv3r1rYGiYUXGBFAHFVcnEWFca/uDo0RmuNFpgFrE9RgVSaBA0tZyrb2Dw6NEjpU5Jc3Ozh4dHSEgIifPoAQAAAAAAqAO+gCZu2jR2WgAJEqY+Ac0OxB8iPRbrIfn5sVh7RFb6qa9Pamqq4uejtbXV19fX39+/ra2NpFMMAAAAAABALfAF1NHJKTp3B6UFlMjNfQS35iPS0wcNGaLgyWhvbw8KCmKxWC0tLeSdYgAAAAAAAGqBI6D37t3raWCw/dpVMgwsy0OdAqroc6LZgTQazSNb0/aZd6OGc/lSt+7dnzx5IvdM8Pn8sLAwd3f3169fq+FEAwAAAAAAUAUcAS0sLBw6dixJBqbrApp3o8Z5+PBDhw7JPRPR0dGurq6NjY1qOMsAAAAAAAAUAkdAo6KiJrPZuiGgWR40mvCvogJF79eT9syod2hobGys7NMQHx/v6Oj49OlT9ZxlAAAAAAAACoEjoJ7jx4enJJMooETQsIDG4j9RSsrK9nM3bvCeNEnGOUhLS7Oxsbl3757azjIAAAAAAACFwBFQO3v71XsLyBFQNU9CIktAJYY8hZ+TMA4aszNvgLOztBOQn59vYWFx+/ZtdZ5lAAAAAAAACoEjoEwTk8SjJSQKKO7DlxQTUAnR/HuWveqDoOuLDplZWOAe/aKiIhMTk5s3b6r5LAMAAAAAAFAIHAHV69EjuaxMKwRUKWQJKM7uZPyVctl07KiBkZHkcS4tLWUymZWVleo/ywAAAIBWwmazY2JixD4sLi5GUhkAIBEcATUwNEwqPaUVAqroxHZ5I6B4w5zYm+VJENCNP3zPMDYWO8gVFRVMJpPL5WrkLAMAAADUgsPh0On0+/fvY39ks9nSRk/09PTOnz8vui2Xy6XRaPn5+TLKZ7PZPj4+avwBAKAaOALay8xsw5FicgRU+vpHqr8JiYwHNDUhoGsP7LeythY9wlVVVcbGxiUlJZo6ywAAAADlYLPZAwcOfPXqleiHHA4H+zAqKkrMO8W+hvlrXV0dg8HANdeNGzeKFQ4A1AFHQF1cXZfn5ZIooESQp32Jsa5kvNlIEwK6JDPjk+HDhYe3trbW1NS0sLBQg2cZAAAAoBxcLhd3kJLD4cgd4Kyrq7OxsREOoGKfjBo1CjPO1tZWFosluwQAQAuOgE6eOjU0fj0pApoY6yptnFLFEdCoQJqUzSknoMGrVwXNmIEd2/r6eisrq5ycHM2eZQAAAIC6YL4oY0xGcqBUEjEB9fPzkzGACgDIwRHQDRs3smbNJEVAZWiiagIqdX17CgqoR0BAcnKyQCB4+PChnZ1dUlKSxs8yAAAAQF3EfFFsZJTNZisylgkCCmgXOAJaWlrqMGgQGQIqSyVVElByHgDVkID2sbc/d+5cQ0ODs7NzXFyc5s8xAAAAQEHq6urMzc3Pnz9PQEB5PJ6tra3oBHmhgF68ePH8+fOyHyEFAOTgCOjr16+76+ltO1euqt7JnKiugoAeneFKyv13TQhoUukpvR49nj596ubmFhERofkTDAAAAFAKzB2xe+vYDHe5t+CFAiq6LZ1OP3PmDPbAqBh0On3SpEnwDChAZXAEVCAQTPD2JuEx0OxAGfOEpN+dlyegpA1/akJAg1ev8vHz8/DwCAkJ6ejo0PDZBQAAACiLcCIRsRFQFxcXaZOQpG0FANQBX0D379/vPHy4inoXFSjrMU2iAqrYIk2UEdD+Li5Dhw719/dva2vT8KkFAAAAqIxaBZTD4WA36FtbW48fP67eXwIAyoMvoM3NzQxj4/WHi4i717FYe5nLJEUF0vDHR7FXHCn95CgVBXT13gI9PT0vL6+WlhYNn1cAAACA4ogKqIK34IXIFVDhH+vq6g4fPqy5XwUAioEvoAKBYM3atWOmTiXsXlGBcl5T9KGACt/J/hf4Q6fypJZSya2pNu3du4+NzevXrzV5RgEAAACtQK0joMKlQPPy8mA2EkBBpApoQ0ODEYOx8fsjRPTrWKy93IU8Y/EGMv96wzuuZWZ5aI995t2oGe7r26VLlz/++EOTpxMAAADQFtQqoNgnDAZD8k2eAEAFpAqoQCBI3LRp6NixuTXVyrpXYnYWeXfJ/xbWQG2yz88WLuzeo8eGjRs1dR4BAAAALUO2gIq+Y1NSQCXfliQpoFhRIKAANZEloC0tLf3691+Umorc57QrQStiDBiMfvb279+/19iJBAAAALQI7EXwDx48cHFxqa+vlzZPiMvlYu98F/2ERqNhE4zYbDbuyzwBgPrIElCBQHDx4kUTM7Ot5VzkVqctCY1fb8hkGtHpV65c0cwpBAAAALQIbC1PoThif1RwnFJy/XnMR2VszuPxHBwcYBAUoBpyBFQgEKyKixsyZsyO6irkbkf9hKck69Ppds7O8Rs2aODkAQAAANrItWvXRAc1BQq8Dl5sHFQM0QXqldoQAFAhX0Dfv38/Zty4z8IXINc7imdpdlZPI6NhEydM8PZub2/XwMkDAAAAAADQRuQLqEAgePbsma2d3RcbNiCXPMpm5e7dPY2MPGfMsHdwePnypbpPGwAAAAAAgPaikIAKBILffvvNzMJ8cVoactWjYNbs26dPp7PmzLawtLx79646zxcAAAAAAIDWo6iACgSCn3/+2dTcfPG2bciFj1LZUFxsyGSODQoys7C4deuW+k4VAAAAAABA50AJARUIBDdv3jS3tPwifj1y7aNINh0/xjA1HTZxomXv3rW1tWo6SQAAAAAAAJ0J5QRUIBDU19f37ddv8sKFuTo/Lz7ldFkvKyvHTz6xd3CANx4BAAAAAAAoiNICKhAIXrx44eHp6eblmVFxAbkFosq2H8+Z29qaWVuzvL0bGxtJPzEAAAAAAACdFSICKhAI3r9/H7NypYW1ddy3e5G7oOaTcbHC3Na2p77+l2vWtLW1kXtKAAAAAAAAOjcEBRTj5MmTZhYWk8PDt1+9glwKNZa08z8yzc179Ox5+vRpsk4DAAAAAACA7qCSgAoEgufPnwcEBtr0779i9y7kaqiBROfuMDE3792799OnT0k5AQAAAAAAALqGqgKKceLECWsbm1Gf+SWdOoncEdWUTcePjfTxsbGzKysr6+joIOW4AQAAAAAA6CDkCKhAIGhubk5ITGQYG/t88UVqORe5L5KYLWfPeIfMYZqYJCUnv337lqwjBgAAAAAAoJuQJqAYjx8/XrpsGYPJ9J03N+V0GXJ3VDFJpae8Q0PoTObymJhnz56Re6wAAAAAAAB0E5IFFOPBgwfRy5czjI3HBviv2bcPuUcqm9ya6tV7C0Z99hmDyYxdterx48fqOEoAAAAAAAC6iVoEFKOxsXHL1q19+vbt7+Iye+2atAvnkZul3Gw7Vx68apWdk5Odvf22tLSmpib1HR8AAAAAAADdRI0CitHe3l5WVhY4fbqBkdHwCaz5X2/OuFiBXDTFkn7h/LzEhGFeXgaGhjNmzjx79ixMMwIAAAAAAFATahdQIY2NjQUFBRN9fHrq67uOGjUjduWG4uLcmmpU0plbXbX+cFFQTMygTz/tqa/v4+dXWFgIQ54AAAAAAADqRnMCKqSpqenIkSOhc+daWFkxTUw+9fWdvnLl6oKC7CuV6pbOrMqfYvd8E7QiZsTEiQwTEytr63nz5//www88Hk/zxwEAAAAAAEA3QSCgQvh8/m+//bZ79+558+c7Ojl17drV1sFhlN+kqUsiwlOS1353IO38j4SHSHNrqrf9eG7tgf0LkpKmLF78qa+vTf/+Xbp2dXJ2nr9gwTfffFNfX8/n8xH+fAAAAAAAAN0EpYCK8fr16ytXruTl5S1btozl7d2nb98uXbro9ehhbWf38SefDGONHzstYMLs2X7hC/wjIz9ftixoRUzQipjPly3zj4yctGDBhNmzPQIChrPGO30ytHffvt319Lp262ZrZzfR13dZdPTOnTuvXbv25s0b1L8SAAAAAABA16GQgErS3t7+6NGj69evnzx5sqCgIC0tLSEhYeXKlRFLloSz2XPnzZs3f/5CNjtiyZJVq1YlJCSkp6fv3bv31KlTVVVVjx8/holEAAAAAAAAFITSAgoAAAAAAAB0PkBAAQAAAAAAAI3y/8EIjHpNrQ8E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787"/>
          <a:stretch/>
        </p:blipFill>
        <p:spPr bwMode="auto">
          <a:xfrm>
            <a:off x="304800" y="1365460"/>
            <a:ext cx="8534400" cy="4583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29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具体的连接池</a:t>
            </a:r>
            <a:endParaRPr lang="zh-CN" altLang="en-US" dirty="0"/>
          </a:p>
        </p:txBody>
      </p:sp>
      <p:sp>
        <p:nvSpPr>
          <p:cNvPr id="3" name="内容占位符 2"/>
          <p:cNvSpPr>
            <a:spLocks noGrp="1"/>
          </p:cNvSpPr>
          <p:nvPr>
            <p:ph idx="1"/>
          </p:nvPr>
        </p:nvSpPr>
        <p:spPr/>
        <p:txBody>
          <a:bodyPr/>
          <a:lstStyle/>
          <a:p>
            <a:r>
              <a:rPr lang="zh-CN" altLang="en-US" dirty="0"/>
              <a:t>数据库连接</a:t>
            </a:r>
            <a:r>
              <a:rPr lang="zh-CN" altLang="en-US" dirty="0" smtClean="0"/>
              <a:t>池</a:t>
            </a:r>
            <a:endParaRPr lang="en-US" altLang="zh-CN" dirty="0" smtClean="0"/>
          </a:p>
          <a:p>
            <a:pPr lvl="1"/>
            <a:r>
              <a:rPr lang="zh-CN" altLang="en-US" dirty="0" smtClean="0"/>
              <a:t>负责</a:t>
            </a:r>
            <a:r>
              <a:rPr lang="zh-CN" altLang="en-US" dirty="0"/>
              <a:t>分配、管理和释放数据库</a:t>
            </a:r>
            <a:r>
              <a:rPr lang="zh-CN" altLang="en-US" dirty="0" smtClean="0"/>
              <a:t>连接</a:t>
            </a:r>
            <a:endParaRPr lang="en-US" altLang="zh-CN" dirty="0" smtClean="0"/>
          </a:p>
          <a:p>
            <a:pPr lvl="1"/>
            <a:r>
              <a:rPr lang="zh-CN" altLang="en-US" dirty="0" smtClean="0"/>
              <a:t>允许</a:t>
            </a:r>
            <a:r>
              <a:rPr lang="zh-CN" altLang="en-US" dirty="0"/>
              <a:t>应用程序重复使用一个现有的数据库连接，而不是再重新建立一</a:t>
            </a:r>
            <a:r>
              <a:rPr lang="zh-CN" altLang="en-US" dirty="0" smtClean="0"/>
              <a:t>个</a:t>
            </a:r>
            <a:endParaRPr lang="en-US" altLang="zh-CN" dirty="0" smtClean="0"/>
          </a:p>
          <a:p>
            <a:pPr lvl="1"/>
            <a:r>
              <a:rPr lang="zh-CN" altLang="en-US" dirty="0" smtClean="0"/>
              <a:t>释放</a:t>
            </a:r>
            <a:r>
              <a:rPr lang="zh-CN" altLang="en-US" dirty="0"/>
              <a:t>空闲时间超过最大空闲时间的数据库连接来避免因为没有释放数据库连接而引起的数据库连接</a:t>
            </a:r>
            <a:r>
              <a:rPr lang="zh-CN" altLang="en-US" dirty="0" smtClean="0"/>
              <a:t>遗漏</a:t>
            </a:r>
            <a:endParaRPr lang="en-US" altLang="zh-CN" dirty="0" smtClean="0"/>
          </a:p>
          <a:p>
            <a:pPr lvl="1"/>
            <a:r>
              <a:rPr lang="zh-CN" altLang="en-US" dirty="0" smtClean="0"/>
              <a:t>能</a:t>
            </a:r>
            <a:r>
              <a:rPr lang="zh-CN" altLang="en-US" dirty="0"/>
              <a:t>明显提高对数据库操作的</a:t>
            </a:r>
            <a:r>
              <a:rPr lang="zh-CN" altLang="en-US" dirty="0" smtClean="0"/>
              <a:t>性能</a:t>
            </a:r>
            <a:endParaRPr lang="zh-CN" altLang="en-US" dirty="0"/>
          </a:p>
        </p:txBody>
      </p:sp>
    </p:spTree>
    <p:extLst>
      <p:ext uri="{BB962C8B-B14F-4D97-AF65-F5344CB8AC3E}">
        <p14:creationId xmlns:p14="http://schemas.microsoft.com/office/powerpoint/2010/main" val="185172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Java</a:t>
            </a:r>
            <a:r>
              <a:rPr lang="zh-CN" altLang="en-US" dirty="0"/>
              <a:t>中开源的数据库连接池</a:t>
            </a:r>
          </a:p>
        </p:txBody>
      </p:sp>
      <p:sp>
        <p:nvSpPr>
          <p:cNvPr id="3" name="内容占位符 2"/>
          <p:cNvSpPr>
            <a:spLocks noGrp="1"/>
          </p:cNvSpPr>
          <p:nvPr>
            <p:ph idx="1"/>
          </p:nvPr>
        </p:nvSpPr>
        <p:spPr>
          <a:xfrm>
            <a:off x="457200" y="1268760"/>
            <a:ext cx="8229600" cy="5256584"/>
          </a:xfrm>
        </p:spPr>
        <p:txBody>
          <a:bodyPr>
            <a:normAutofit fontScale="62500" lnSpcReduction="20000"/>
          </a:bodyPr>
          <a:lstStyle/>
          <a:p>
            <a:pPr marL="0" indent="0">
              <a:buNone/>
            </a:pPr>
            <a:r>
              <a:rPr lang="en-US" altLang="zh-CN" dirty="0" smtClean="0"/>
              <a:t>1</a:t>
            </a:r>
            <a:r>
              <a:rPr lang="zh-CN" altLang="en-US" dirty="0"/>
              <a:t>、</a:t>
            </a:r>
            <a:r>
              <a:rPr lang="en-US" altLang="zh-CN" dirty="0" err="1" smtClean="0">
                <a:solidFill>
                  <a:srgbClr val="FF0000"/>
                </a:solidFill>
              </a:rPr>
              <a:t>C3P0</a:t>
            </a:r>
            <a:endParaRPr lang="en-US" altLang="zh-CN" dirty="0" smtClean="0">
              <a:solidFill>
                <a:srgbClr val="FF0000"/>
              </a:solidFill>
            </a:endParaRPr>
          </a:p>
          <a:p>
            <a:pPr marL="457200" lvl="1" indent="0">
              <a:buNone/>
            </a:pPr>
            <a:r>
              <a:rPr lang="zh-CN" altLang="en-US" dirty="0" smtClean="0"/>
              <a:t>是</a:t>
            </a:r>
            <a:r>
              <a:rPr lang="zh-CN" altLang="en-US" dirty="0"/>
              <a:t>一个开放源代码的</a:t>
            </a:r>
            <a:r>
              <a:rPr lang="en-US" altLang="zh-CN" dirty="0" err="1"/>
              <a:t>JDBC</a:t>
            </a:r>
            <a:r>
              <a:rPr lang="zh-CN" altLang="en-US" dirty="0"/>
              <a:t>连接</a:t>
            </a:r>
            <a:r>
              <a:rPr lang="zh-CN" altLang="en-US" dirty="0" smtClean="0"/>
              <a:t>池</a:t>
            </a:r>
            <a:endParaRPr lang="en-US" altLang="zh-CN" dirty="0" smtClean="0"/>
          </a:p>
          <a:p>
            <a:pPr marL="0" indent="0">
              <a:buNone/>
            </a:pPr>
            <a:r>
              <a:rPr lang="en-US" altLang="zh-CN" dirty="0" smtClean="0"/>
              <a:t>2</a:t>
            </a:r>
            <a:r>
              <a:rPr lang="zh-CN" altLang="en-US" dirty="0"/>
              <a:t>、</a:t>
            </a:r>
            <a:r>
              <a:rPr lang="en-US" altLang="zh-CN" dirty="0" err="1" smtClean="0"/>
              <a:t>Proxool</a:t>
            </a:r>
            <a:endParaRPr lang="en-US" altLang="zh-CN" dirty="0" smtClean="0"/>
          </a:p>
          <a:p>
            <a:pPr marL="457200" lvl="1" indent="0">
              <a:buNone/>
            </a:pPr>
            <a:r>
              <a:rPr lang="zh-CN" altLang="en-US" dirty="0" smtClean="0"/>
              <a:t>一</a:t>
            </a:r>
            <a:r>
              <a:rPr lang="zh-CN" altLang="en-US" dirty="0"/>
              <a:t>个</a:t>
            </a:r>
            <a:r>
              <a:rPr lang="en-US" altLang="zh-CN" dirty="0"/>
              <a:t>Java SQL Driver</a:t>
            </a:r>
            <a:r>
              <a:rPr lang="zh-CN" altLang="en-US" dirty="0"/>
              <a:t>驱动程序，提供了对选择的其它类型的驱动程序的连接池</a:t>
            </a:r>
            <a:r>
              <a:rPr lang="zh-CN" altLang="en-US" dirty="0" smtClean="0"/>
              <a:t>封装</a:t>
            </a:r>
            <a:endParaRPr lang="zh-CN" altLang="en-US" dirty="0"/>
          </a:p>
          <a:p>
            <a:pPr marL="0" indent="0">
              <a:buNone/>
            </a:pPr>
            <a:r>
              <a:rPr lang="en-US" altLang="zh-CN" dirty="0"/>
              <a:t>3</a:t>
            </a:r>
            <a:r>
              <a:rPr lang="zh-CN" altLang="en-US" dirty="0"/>
              <a:t>、</a:t>
            </a:r>
            <a:r>
              <a:rPr lang="en-US" altLang="zh-CN" dirty="0"/>
              <a:t>Jakarta </a:t>
            </a:r>
            <a:r>
              <a:rPr lang="en-US" altLang="zh-CN" dirty="0" err="1" smtClean="0">
                <a:solidFill>
                  <a:srgbClr val="FF0000"/>
                </a:solidFill>
              </a:rPr>
              <a:t>DBCP</a:t>
            </a:r>
            <a:endParaRPr lang="en-US" altLang="zh-CN" dirty="0" smtClean="0">
              <a:solidFill>
                <a:srgbClr val="FF0000"/>
              </a:solidFill>
            </a:endParaRPr>
          </a:p>
          <a:p>
            <a:pPr marL="457200" lvl="1" indent="0">
              <a:buNone/>
            </a:pPr>
            <a:r>
              <a:rPr lang="en-US" altLang="zh-CN" dirty="0" err="1" smtClean="0"/>
              <a:t>DBCP</a:t>
            </a:r>
            <a:r>
              <a:rPr lang="zh-CN" altLang="en-US" dirty="0"/>
              <a:t>是一个依赖</a:t>
            </a:r>
            <a:r>
              <a:rPr lang="en-US" altLang="zh-CN" dirty="0" err="1"/>
              <a:t>Jakartacommons</a:t>
            </a:r>
            <a:r>
              <a:rPr lang="en-US" altLang="zh-CN" dirty="0"/>
              <a:t>-pool</a:t>
            </a:r>
            <a:r>
              <a:rPr lang="zh-CN" altLang="en-US" dirty="0"/>
              <a:t>对象池机制的数据库连接</a:t>
            </a:r>
            <a:r>
              <a:rPr lang="zh-CN" altLang="en-US" dirty="0" smtClean="0"/>
              <a:t>池</a:t>
            </a:r>
            <a:endParaRPr lang="zh-CN" altLang="en-US" dirty="0"/>
          </a:p>
          <a:p>
            <a:pPr marL="0" indent="0">
              <a:buNone/>
            </a:pPr>
            <a:r>
              <a:rPr lang="en-US" altLang="zh-CN" dirty="0"/>
              <a:t>4</a:t>
            </a:r>
            <a:r>
              <a:rPr lang="zh-CN" altLang="en-US" dirty="0"/>
              <a:t>、</a:t>
            </a:r>
            <a:r>
              <a:rPr lang="en-US" altLang="zh-CN" dirty="0" err="1" smtClean="0"/>
              <a:t>DDConnectionBroker</a:t>
            </a:r>
            <a:endParaRPr lang="en-US" altLang="zh-CN" dirty="0" smtClean="0"/>
          </a:p>
          <a:p>
            <a:pPr marL="457200" lvl="1" indent="0">
              <a:buNone/>
            </a:pPr>
            <a:r>
              <a:rPr lang="zh-CN" altLang="en-US" dirty="0" smtClean="0"/>
              <a:t>是</a:t>
            </a:r>
            <a:r>
              <a:rPr lang="zh-CN" altLang="en-US" dirty="0"/>
              <a:t>一个简单、轻量级的数据库连接</a:t>
            </a:r>
            <a:r>
              <a:rPr lang="zh-CN" altLang="en-US" dirty="0" smtClean="0"/>
              <a:t>池</a:t>
            </a:r>
            <a:endParaRPr lang="zh-CN" altLang="en-US" dirty="0"/>
          </a:p>
          <a:p>
            <a:pPr marL="0" indent="0">
              <a:buNone/>
            </a:pPr>
            <a:r>
              <a:rPr lang="en-US" altLang="zh-CN" dirty="0"/>
              <a:t>5</a:t>
            </a:r>
            <a:r>
              <a:rPr lang="zh-CN" altLang="en-US" dirty="0"/>
              <a:t>、</a:t>
            </a:r>
            <a:r>
              <a:rPr lang="en-US" altLang="zh-CN" dirty="0" err="1" smtClean="0"/>
              <a:t>DBPool</a:t>
            </a:r>
            <a:endParaRPr lang="en-US" altLang="zh-CN" dirty="0" smtClean="0"/>
          </a:p>
          <a:p>
            <a:pPr marL="457200" lvl="1" indent="0">
              <a:buNone/>
            </a:pPr>
            <a:r>
              <a:rPr lang="zh-CN" altLang="en-US" dirty="0" smtClean="0"/>
              <a:t>是</a:t>
            </a:r>
            <a:r>
              <a:rPr lang="zh-CN" altLang="en-US" dirty="0"/>
              <a:t>一个高效、易配置的数据库连接</a:t>
            </a:r>
            <a:r>
              <a:rPr lang="zh-CN" altLang="en-US" dirty="0" smtClean="0"/>
              <a:t>池</a:t>
            </a:r>
            <a:endParaRPr lang="en-US" altLang="zh-CN" dirty="0" smtClean="0"/>
          </a:p>
          <a:p>
            <a:pPr marL="0" indent="0">
              <a:buNone/>
            </a:pPr>
            <a:r>
              <a:rPr lang="en-US" altLang="zh-CN" dirty="0" smtClean="0"/>
              <a:t>6</a:t>
            </a:r>
            <a:r>
              <a:rPr lang="zh-CN" altLang="en-US" dirty="0"/>
              <a:t>、</a:t>
            </a:r>
            <a:r>
              <a:rPr lang="en-US" altLang="zh-CN" dirty="0" err="1" smtClean="0"/>
              <a:t>XAPool</a:t>
            </a:r>
            <a:endParaRPr lang="en-US" altLang="zh-CN" dirty="0" smtClean="0"/>
          </a:p>
          <a:p>
            <a:pPr marL="457200" lvl="1" indent="0">
              <a:buNone/>
            </a:pPr>
            <a:r>
              <a:rPr lang="zh-CN" altLang="en-US" dirty="0" smtClean="0"/>
              <a:t>是</a:t>
            </a:r>
            <a:r>
              <a:rPr lang="zh-CN" altLang="en-US" dirty="0"/>
              <a:t>一个</a:t>
            </a:r>
            <a:r>
              <a:rPr lang="en-US" altLang="zh-CN" dirty="0" err="1"/>
              <a:t>XA</a:t>
            </a:r>
            <a:r>
              <a:rPr lang="zh-CN" altLang="en-US" dirty="0"/>
              <a:t>数据库连接</a:t>
            </a:r>
            <a:r>
              <a:rPr lang="zh-CN" altLang="en-US" dirty="0" smtClean="0"/>
              <a:t>池</a:t>
            </a:r>
            <a:endParaRPr lang="zh-CN" altLang="en-US" dirty="0"/>
          </a:p>
          <a:p>
            <a:pPr marL="0" indent="0">
              <a:buNone/>
            </a:pPr>
            <a:r>
              <a:rPr lang="en-US" altLang="zh-CN" dirty="0"/>
              <a:t>7</a:t>
            </a:r>
            <a:r>
              <a:rPr lang="zh-CN" altLang="en-US" dirty="0"/>
              <a:t>、</a:t>
            </a:r>
            <a:r>
              <a:rPr lang="en-US" altLang="zh-CN" dirty="0" smtClean="0"/>
              <a:t>Primrose</a:t>
            </a:r>
          </a:p>
          <a:p>
            <a:pPr marL="457200" lvl="1" indent="0">
              <a:buNone/>
            </a:pPr>
            <a:r>
              <a:rPr lang="zh-CN" altLang="en-US" dirty="0" smtClean="0"/>
              <a:t>是</a:t>
            </a:r>
            <a:r>
              <a:rPr lang="zh-CN" altLang="en-US" dirty="0"/>
              <a:t>一个</a:t>
            </a:r>
            <a:r>
              <a:rPr lang="en-US" altLang="zh-CN" dirty="0"/>
              <a:t>Java</a:t>
            </a:r>
            <a:r>
              <a:rPr lang="zh-CN" altLang="en-US" dirty="0"/>
              <a:t>开发的数据库连接池</a:t>
            </a:r>
            <a:r>
              <a:rPr lang="zh-CN" altLang="en-US" dirty="0" smtClean="0"/>
              <a:t>。</a:t>
            </a:r>
            <a:endParaRPr lang="zh-CN" altLang="en-US" dirty="0"/>
          </a:p>
          <a:p>
            <a:pPr marL="0" indent="0">
              <a:buNone/>
            </a:pPr>
            <a:r>
              <a:rPr lang="en-US" altLang="zh-CN" dirty="0"/>
              <a:t>8</a:t>
            </a:r>
            <a:r>
              <a:rPr lang="zh-CN" altLang="en-US" dirty="0"/>
              <a:t>、</a:t>
            </a:r>
            <a:r>
              <a:rPr lang="en-US" altLang="zh-CN" dirty="0" err="1" smtClean="0"/>
              <a:t>SmartPool</a:t>
            </a:r>
            <a:endParaRPr lang="en-US" altLang="zh-CN" dirty="0" smtClean="0"/>
          </a:p>
          <a:p>
            <a:pPr marL="457200" lvl="1" indent="0">
              <a:buNone/>
            </a:pPr>
            <a:r>
              <a:rPr lang="zh-CN" altLang="en-US" dirty="0" smtClean="0"/>
              <a:t>是</a:t>
            </a:r>
            <a:r>
              <a:rPr lang="zh-CN" altLang="en-US" dirty="0"/>
              <a:t>一个连接池组件，它模仿应用服务器对象池的</a:t>
            </a:r>
            <a:r>
              <a:rPr lang="zh-CN" altLang="en-US" dirty="0" smtClean="0"/>
              <a:t>特性</a:t>
            </a:r>
            <a:endParaRPr lang="zh-CN" altLang="en-US" dirty="0"/>
          </a:p>
        </p:txBody>
      </p:sp>
    </p:spTree>
    <p:extLst>
      <p:ext uri="{BB962C8B-B14F-4D97-AF65-F5344CB8AC3E}">
        <p14:creationId xmlns:p14="http://schemas.microsoft.com/office/powerpoint/2010/main" val="130406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连接池使用步骤</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423651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92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连接池的</a:t>
            </a:r>
            <a:r>
              <a:rPr lang="zh-CN" altLang="en-US" dirty="0" smtClean="0"/>
              <a:t>使用举例</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24003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158999"/>
            <a:ext cx="44767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933056"/>
            <a:ext cx="83724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861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连接池的启发意义</a:t>
            </a:r>
            <a:endParaRPr lang="zh-CN" altLang="en-US" dirty="0"/>
          </a:p>
        </p:txBody>
      </p:sp>
      <p:sp>
        <p:nvSpPr>
          <p:cNvPr id="3" name="内容占位符 2"/>
          <p:cNvSpPr>
            <a:spLocks noGrp="1"/>
          </p:cNvSpPr>
          <p:nvPr>
            <p:ph idx="1"/>
          </p:nvPr>
        </p:nvSpPr>
        <p:spPr/>
        <p:txBody>
          <a:bodyPr/>
          <a:lstStyle/>
          <a:p>
            <a:pPr marL="0" indent="0">
              <a:buNone/>
            </a:pPr>
            <a:r>
              <a:rPr lang="zh-CN" altLang="en-US" dirty="0"/>
              <a:t>连接池的优点，也就是为啥要使用连接池？</a:t>
            </a:r>
          </a:p>
          <a:p>
            <a:pPr marL="0" indent="0">
              <a:buNone/>
            </a:pPr>
            <a:r>
              <a:rPr lang="en-US" altLang="zh-CN" dirty="0"/>
              <a:t>1</a:t>
            </a:r>
            <a:r>
              <a:rPr lang="zh-CN" altLang="en-US" dirty="0"/>
              <a:t>、资源</a:t>
            </a:r>
            <a:r>
              <a:rPr lang="zh-CN" altLang="en-US" dirty="0">
                <a:solidFill>
                  <a:srgbClr val="FF0000"/>
                </a:solidFill>
              </a:rPr>
              <a:t>重用</a:t>
            </a:r>
          </a:p>
          <a:p>
            <a:pPr marL="0" indent="0">
              <a:buNone/>
            </a:pPr>
            <a:r>
              <a:rPr lang="en-US" altLang="zh-CN" dirty="0"/>
              <a:t>2</a:t>
            </a:r>
            <a:r>
              <a:rPr lang="zh-CN" altLang="en-US" dirty="0"/>
              <a:t>、更快的系统</a:t>
            </a:r>
            <a:r>
              <a:rPr lang="zh-CN" altLang="en-US" dirty="0">
                <a:solidFill>
                  <a:srgbClr val="FF0000"/>
                </a:solidFill>
              </a:rPr>
              <a:t>反应速度</a:t>
            </a:r>
          </a:p>
          <a:p>
            <a:pPr marL="0" indent="0">
              <a:buNone/>
            </a:pPr>
            <a:r>
              <a:rPr lang="en-US" altLang="zh-CN" dirty="0"/>
              <a:t>3</a:t>
            </a:r>
            <a:r>
              <a:rPr lang="zh-CN" altLang="en-US" dirty="0"/>
              <a:t>、新的</a:t>
            </a:r>
            <a:r>
              <a:rPr lang="zh-CN" altLang="en-US" dirty="0">
                <a:solidFill>
                  <a:srgbClr val="FF0000"/>
                </a:solidFill>
              </a:rPr>
              <a:t>分配方式</a:t>
            </a:r>
          </a:p>
          <a:p>
            <a:pPr marL="0" indent="0">
              <a:buNone/>
            </a:pPr>
            <a:r>
              <a:rPr lang="en-US" altLang="zh-CN" dirty="0"/>
              <a:t>4</a:t>
            </a:r>
            <a:r>
              <a:rPr lang="zh-CN" altLang="en-US" dirty="0"/>
              <a:t>、</a:t>
            </a:r>
            <a:r>
              <a:rPr lang="zh-CN" altLang="en-US" dirty="0">
                <a:solidFill>
                  <a:srgbClr val="FF0000"/>
                </a:solidFill>
              </a:rPr>
              <a:t>统一</a:t>
            </a:r>
            <a:r>
              <a:rPr lang="zh-CN" altLang="en-US" dirty="0"/>
              <a:t>的连接</a:t>
            </a:r>
            <a:r>
              <a:rPr lang="zh-CN" altLang="en-US" dirty="0">
                <a:solidFill>
                  <a:srgbClr val="FF0000"/>
                </a:solidFill>
              </a:rPr>
              <a:t>管理</a:t>
            </a:r>
            <a:r>
              <a:rPr lang="zh-CN" altLang="en-US" dirty="0"/>
              <a:t>，</a:t>
            </a:r>
            <a:r>
              <a:rPr lang="zh-CN" altLang="en-US" dirty="0">
                <a:solidFill>
                  <a:srgbClr val="FF0000"/>
                </a:solidFill>
              </a:rPr>
              <a:t>避免</a:t>
            </a:r>
            <a:r>
              <a:rPr lang="zh-CN" altLang="en-US" dirty="0"/>
              <a:t>数据库连接</a:t>
            </a:r>
            <a:r>
              <a:rPr lang="zh-CN" altLang="en-US" dirty="0">
                <a:solidFill>
                  <a:srgbClr val="FF0000"/>
                </a:solidFill>
              </a:rPr>
              <a:t>泄漏</a:t>
            </a:r>
          </a:p>
        </p:txBody>
      </p:sp>
    </p:spTree>
    <p:extLst>
      <p:ext uri="{BB962C8B-B14F-4D97-AF65-F5344CB8AC3E}">
        <p14:creationId xmlns:p14="http://schemas.microsoft.com/office/powerpoint/2010/main" val="247503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缓冲区</a:t>
            </a:r>
            <a:endParaRPr lang="en-US" altLang="zh-CN" dirty="0" smtClean="0"/>
          </a:p>
          <a:p>
            <a:r>
              <a:rPr lang="zh-CN" altLang="en-US" dirty="0" smtClean="0"/>
              <a:t>线程池</a:t>
            </a:r>
            <a:endParaRPr lang="en-US" altLang="zh-CN" dirty="0" smtClean="0"/>
          </a:p>
          <a:p>
            <a:r>
              <a:rPr lang="zh-CN" altLang="en-US" dirty="0" smtClean="0"/>
              <a:t>数据库连接池</a:t>
            </a:r>
            <a:endParaRPr lang="zh-CN" altLang="en-US" dirty="0"/>
          </a:p>
        </p:txBody>
      </p:sp>
    </p:spTree>
    <p:extLst>
      <p:ext uri="{BB962C8B-B14F-4D97-AF65-F5344CB8AC3E}">
        <p14:creationId xmlns:p14="http://schemas.microsoft.com/office/powerpoint/2010/main" val="3855709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线程池</a:t>
            </a:r>
            <a:endParaRPr lang="zh-CN" altLang="en-US" dirty="0"/>
          </a:p>
        </p:txBody>
      </p:sp>
      <p:sp>
        <p:nvSpPr>
          <p:cNvPr id="3" name="内容占位符 2"/>
          <p:cNvSpPr>
            <a:spLocks noGrp="1"/>
          </p:cNvSpPr>
          <p:nvPr>
            <p:ph idx="1"/>
          </p:nvPr>
        </p:nvSpPr>
        <p:spPr/>
        <p:txBody>
          <a:bodyPr/>
          <a:lstStyle/>
          <a:p>
            <a:r>
              <a:rPr lang="zh-CN" altLang="en-US" dirty="0"/>
              <a:t>线程</a:t>
            </a:r>
            <a:r>
              <a:rPr lang="zh-CN" altLang="en-US" dirty="0" smtClean="0"/>
              <a:t>池原理</a:t>
            </a:r>
            <a:endParaRPr lang="en-US" altLang="zh-CN" dirty="0" smtClean="0"/>
          </a:p>
          <a:p>
            <a:pPr lvl="1"/>
            <a:r>
              <a:rPr lang="zh-CN" altLang="en-US" dirty="0" smtClean="0"/>
              <a:t>类似于</a:t>
            </a:r>
            <a:r>
              <a:rPr lang="zh-CN" altLang="en-US" dirty="0"/>
              <a:t>操作系统中的缓冲区的</a:t>
            </a:r>
            <a:r>
              <a:rPr lang="zh-CN" altLang="en-US" dirty="0" smtClean="0"/>
              <a:t>概念</a:t>
            </a:r>
            <a:endParaRPr lang="en-US" altLang="zh-CN" dirty="0" smtClean="0"/>
          </a:p>
          <a:p>
            <a:pPr lvl="1"/>
            <a:r>
              <a:rPr lang="zh-CN" altLang="en-US" dirty="0" smtClean="0"/>
              <a:t>流程</a:t>
            </a:r>
            <a:endParaRPr lang="en-US" altLang="zh-CN" dirty="0" smtClean="0"/>
          </a:p>
          <a:p>
            <a:pPr marL="1371600" lvl="2" indent="-457200">
              <a:buFont typeface="+mj-lt"/>
              <a:buAutoNum type="arabicPeriod"/>
            </a:pPr>
            <a:r>
              <a:rPr lang="zh-CN" altLang="en-US" dirty="0" smtClean="0"/>
              <a:t>先</a:t>
            </a:r>
            <a:r>
              <a:rPr lang="zh-CN" altLang="en-US" dirty="0"/>
              <a:t>启动若干数量的线程，并让这些线程都处于睡眠</a:t>
            </a:r>
            <a:r>
              <a:rPr lang="zh-CN" altLang="en-US" dirty="0" smtClean="0"/>
              <a:t>状态</a:t>
            </a:r>
            <a:endParaRPr lang="en-US" altLang="zh-CN" dirty="0" smtClean="0"/>
          </a:p>
          <a:p>
            <a:pPr marL="1371600" lvl="2" indent="-457200">
              <a:buFont typeface="+mj-lt"/>
              <a:buAutoNum type="arabicPeriod"/>
            </a:pPr>
            <a:r>
              <a:rPr lang="zh-CN" altLang="en-US" dirty="0" smtClean="0"/>
              <a:t>当</a:t>
            </a:r>
            <a:r>
              <a:rPr lang="zh-CN" altLang="en-US" dirty="0"/>
              <a:t>客户端有一个新请求时，就会唤醒线程池中的某一个睡眠线程，让它来处理客户端的这个</a:t>
            </a:r>
            <a:r>
              <a:rPr lang="zh-CN" altLang="en-US" dirty="0" smtClean="0"/>
              <a:t>请求</a:t>
            </a:r>
            <a:endParaRPr lang="en-US" altLang="zh-CN" dirty="0" smtClean="0"/>
          </a:p>
          <a:p>
            <a:pPr marL="1371600" lvl="2" indent="-457200">
              <a:buFont typeface="+mj-lt"/>
              <a:buAutoNum type="arabicPeriod"/>
            </a:pPr>
            <a:r>
              <a:rPr lang="zh-CN" altLang="en-US" dirty="0" smtClean="0"/>
              <a:t>当</a:t>
            </a:r>
            <a:r>
              <a:rPr lang="zh-CN" altLang="en-US" dirty="0"/>
              <a:t>处理完这个请求后，线程又处于睡眠</a:t>
            </a:r>
            <a:r>
              <a:rPr lang="zh-CN" altLang="en-US" dirty="0" smtClean="0"/>
              <a:t>状态</a:t>
            </a:r>
            <a:endParaRPr lang="zh-CN" altLang="en-US" dirty="0"/>
          </a:p>
        </p:txBody>
      </p:sp>
    </p:spTree>
    <p:extLst>
      <p:ext uri="{BB962C8B-B14F-4D97-AF65-F5344CB8AC3E}">
        <p14:creationId xmlns:p14="http://schemas.microsoft.com/office/powerpoint/2010/main" val="114779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为何要用线程池</a:t>
            </a:r>
            <a:endParaRPr lang="zh-CN" altLang="en-US" dirty="0"/>
          </a:p>
        </p:txBody>
      </p:sp>
      <p:sp>
        <p:nvSpPr>
          <p:cNvPr id="3" name="内容占位符 2"/>
          <p:cNvSpPr>
            <a:spLocks noGrp="1"/>
          </p:cNvSpPr>
          <p:nvPr>
            <p:ph idx="1"/>
          </p:nvPr>
        </p:nvSpPr>
        <p:spPr/>
        <p:txBody>
          <a:bodyPr/>
          <a:lstStyle/>
          <a:p>
            <a:r>
              <a:rPr lang="zh-CN" altLang="en-US" dirty="0"/>
              <a:t>为每一个请求单独的创建线程是很</a:t>
            </a:r>
            <a:r>
              <a:rPr lang="zh-CN" altLang="en-US" dirty="0" smtClean="0"/>
              <a:t>方便</a:t>
            </a:r>
            <a:endParaRPr lang="en-US" altLang="zh-CN" dirty="0" smtClean="0"/>
          </a:p>
          <a:p>
            <a:pPr lvl="1"/>
            <a:r>
              <a:rPr lang="zh-CN" altLang="en-US" dirty="0" smtClean="0"/>
              <a:t>比如小规范应用时</a:t>
            </a:r>
            <a:endParaRPr lang="en-US" altLang="zh-CN" dirty="0"/>
          </a:p>
          <a:p>
            <a:r>
              <a:rPr lang="zh-CN" altLang="en-US" dirty="0" smtClean="0"/>
              <a:t>并发</a:t>
            </a:r>
            <a:r>
              <a:rPr lang="zh-CN" altLang="en-US" dirty="0"/>
              <a:t>量很大时，如果为每一个请求都创建新的线程，那么耗费</a:t>
            </a:r>
            <a:r>
              <a:rPr lang="en-US" altLang="zh-CN" dirty="0"/>
              <a:t>CPU</a:t>
            </a:r>
            <a:r>
              <a:rPr lang="zh-CN" altLang="en-US" dirty="0"/>
              <a:t>时间和内存是很惊人的，同时反复创建、销毁线程带来的结果将是一场</a:t>
            </a:r>
            <a:r>
              <a:rPr lang="zh-CN" altLang="en-US" dirty="0" smtClean="0"/>
              <a:t>灾难</a:t>
            </a:r>
            <a:endParaRPr lang="en-US" altLang="zh-CN" dirty="0" smtClean="0"/>
          </a:p>
          <a:p>
            <a:pPr lvl="1"/>
            <a:r>
              <a:rPr lang="zh-CN" altLang="en-US" dirty="0" smtClean="0"/>
              <a:t>高并发</a:t>
            </a:r>
            <a:endParaRPr lang="en-US" altLang="zh-CN" dirty="0" smtClean="0"/>
          </a:p>
          <a:p>
            <a:pPr lvl="1"/>
            <a:r>
              <a:rPr lang="zh-CN" altLang="en-US" dirty="0" smtClean="0"/>
              <a:t>追求高性能时</a:t>
            </a:r>
            <a:endParaRPr lang="zh-CN" altLang="en-US" dirty="0"/>
          </a:p>
        </p:txBody>
      </p:sp>
    </p:spTree>
    <p:extLst>
      <p:ext uri="{BB962C8B-B14F-4D97-AF65-F5344CB8AC3E}">
        <p14:creationId xmlns:p14="http://schemas.microsoft.com/office/powerpoint/2010/main" val="69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a:t>
            </a:r>
            <a:r>
              <a:rPr lang="zh-CN" altLang="en-US" dirty="0" smtClean="0"/>
              <a:t>连接池</a:t>
            </a:r>
            <a:endParaRPr lang="zh-CN" altLang="en-US" dirty="0"/>
          </a:p>
        </p:txBody>
      </p:sp>
      <p:sp>
        <p:nvSpPr>
          <p:cNvPr id="3" name="内容占位符 2"/>
          <p:cNvSpPr>
            <a:spLocks noGrp="1"/>
          </p:cNvSpPr>
          <p:nvPr>
            <p:ph idx="1"/>
          </p:nvPr>
        </p:nvSpPr>
        <p:spPr/>
        <p:txBody>
          <a:bodyPr>
            <a:normAutofit/>
          </a:bodyPr>
          <a:lstStyle/>
          <a:p>
            <a:r>
              <a:rPr lang="zh-CN" altLang="en-US" b="0" dirty="0" smtClean="0"/>
              <a:t>数据库连接</a:t>
            </a:r>
            <a:r>
              <a:rPr lang="zh-CN" altLang="en-US" b="0" dirty="0"/>
              <a:t>池就是保存了很多数据库连接对象的</a:t>
            </a:r>
            <a:r>
              <a:rPr lang="zh-CN" altLang="en-US" dirty="0">
                <a:solidFill>
                  <a:srgbClr val="FF0000"/>
                </a:solidFill>
              </a:rPr>
              <a:t>对象池</a:t>
            </a:r>
            <a:endParaRPr lang="en-US" altLang="zh-CN" dirty="0" smtClean="0">
              <a:solidFill>
                <a:srgbClr val="FF0000"/>
              </a:solidFill>
            </a:endParaRPr>
          </a:p>
          <a:p>
            <a:pPr lvl="1"/>
            <a:r>
              <a:rPr lang="zh-CN" altLang="en-US" dirty="0" smtClean="0"/>
              <a:t>数据库</a:t>
            </a:r>
            <a:r>
              <a:rPr lang="zh-CN" altLang="en-US" dirty="0"/>
              <a:t>连接是一种关键的有限的昂贵的</a:t>
            </a:r>
            <a:r>
              <a:rPr lang="zh-CN" altLang="en-US" dirty="0" smtClean="0">
                <a:solidFill>
                  <a:srgbClr val="FF0000"/>
                </a:solidFill>
              </a:rPr>
              <a:t>资源</a:t>
            </a:r>
            <a:endParaRPr lang="en-US" altLang="zh-CN" dirty="0" smtClean="0">
              <a:solidFill>
                <a:srgbClr val="FF0000"/>
              </a:solidFill>
            </a:endParaRPr>
          </a:p>
          <a:p>
            <a:pPr lvl="1"/>
            <a:r>
              <a:rPr lang="zh-CN" altLang="en-US" dirty="0" smtClean="0"/>
              <a:t>多用户</a:t>
            </a:r>
            <a:r>
              <a:rPr lang="zh-CN" altLang="en-US" dirty="0"/>
              <a:t>的网页应用程序</a:t>
            </a:r>
            <a:r>
              <a:rPr lang="zh-CN" altLang="en-US" dirty="0" smtClean="0"/>
              <a:t>中</a:t>
            </a:r>
            <a:r>
              <a:rPr lang="en-US" altLang="zh-CN" dirty="0" smtClean="0"/>
              <a:t>【</a:t>
            </a:r>
            <a:r>
              <a:rPr lang="zh-CN" altLang="en-US" dirty="0" smtClean="0"/>
              <a:t>即</a:t>
            </a:r>
            <a:r>
              <a:rPr lang="en-US" altLang="zh-CN" dirty="0" err="1" smtClean="0"/>
              <a:t>JAVAEE</a:t>
            </a:r>
            <a:r>
              <a:rPr lang="zh-CN" altLang="en-US" dirty="0" smtClean="0"/>
              <a:t>企业级</a:t>
            </a:r>
            <a:r>
              <a:rPr lang="en-US" altLang="zh-CN" dirty="0" smtClean="0"/>
              <a:t>】</a:t>
            </a:r>
            <a:r>
              <a:rPr lang="zh-CN" altLang="en-US" dirty="0" smtClean="0"/>
              <a:t>体现</a:t>
            </a:r>
            <a:r>
              <a:rPr lang="zh-CN" altLang="en-US" dirty="0"/>
              <a:t>得尤为</a:t>
            </a:r>
            <a:r>
              <a:rPr lang="zh-CN" altLang="en-US" dirty="0" smtClean="0"/>
              <a:t>突出</a:t>
            </a:r>
            <a:endParaRPr lang="en-US" altLang="zh-CN" dirty="0" smtClean="0"/>
          </a:p>
          <a:p>
            <a:pPr lvl="1"/>
            <a:r>
              <a:rPr lang="zh-CN" altLang="en-US" dirty="0" smtClean="0"/>
              <a:t> </a:t>
            </a:r>
            <a:r>
              <a:rPr lang="zh-CN" altLang="en-US" dirty="0"/>
              <a:t>一个数据库连接对象均对应一个物理数据库连接，每次操作都</a:t>
            </a:r>
            <a:r>
              <a:rPr lang="zh-CN" altLang="en-US" dirty="0">
                <a:solidFill>
                  <a:srgbClr val="FF0000"/>
                </a:solidFill>
              </a:rPr>
              <a:t>打开</a:t>
            </a:r>
            <a:r>
              <a:rPr lang="zh-CN" altLang="en-US" dirty="0"/>
              <a:t>一个物理连接，使用完都</a:t>
            </a:r>
            <a:r>
              <a:rPr lang="zh-CN" altLang="en-US" dirty="0">
                <a:solidFill>
                  <a:srgbClr val="FF0000"/>
                </a:solidFill>
              </a:rPr>
              <a:t>关闭</a:t>
            </a:r>
            <a:r>
              <a:rPr lang="zh-CN" altLang="en-US" dirty="0"/>
              <a:t>连接，这样造成系统</a:t>
            </a:r>
            <a:r>
              <a:rPr lang="zh-CN" altLang="en-US" dirty="0">
                <a:solidFill>
                  <a:srgbClr val="FF0000"/>
                </a:solidFill>
              </a:rPr>
              <a:t>的 性能低下</a:t>
            </a:r>
            <a:r>
              <a:rPr lang="zh-CN" altLang="en-US" dirty="0" smtClean="0"/>
              <a:t>。</a:t>
            </a:r>
            <a:endParaRPr lang="zh-CN" altLang="en-US" dirty="0"/>
          </a:p>
        </p:txBody>
      </p:sp>
    </p:spTree>
    <p:extLst>
      <p:ext uri="{BB962C8B-B14F-4D97-AF65-F5344CB8AC3E}">
        <p14:creationId xmlns:p14="http://schemas.microsoft.com/office/powerpoint/2010/main" val="9527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数据库连接</a:t>
            </a:r>
            <a:r>
              <a:rPr lang="zh-CN" altLang="en-US" dirty="0" smtClean="0"/>
              <a:t>池解决</a:t>
            </a:r>
            <a:r>
              <a:rPr lang="zh-CN" altLang="en-US" dirty="0"/>
              <a:t>方案</a:t>
            </a:r>
          </a:p>
        </p:txBody>
      </p:sp>
      <p:sp>
        <p:nvSpPr>
          <p:cNvPr id="3" name="内容占位符 2"/>
          <p:cNvSpPr>
            <a:spLocks noGrp="1"/>
          </p:cNvSpPr>
          <p:nvPr>
            <p:ph idx="1"/>
          </p:nvPr>
        </p:nvSpPr>
        <p:spPr/>
        <p:txBody>
          <a:bodyPr>
            <a:normAutofit fontScale="92500"/>
          </a:bodyPr>
          <a:lstStyle/>
          <a:p>
            <a:r>
              <a:rPr lang="zh-CN" altLang="en-US" dirty="0" smtClean="0"/>
              <a:t>在</a:t>
            </a:r>
            <a:r>
              <a:rPr lang="zh-CN" altLang="en-US" dirty="0"/>
              <a:t>应用程序启动时建立</a:t>
            </a:r>
            <a:r>
              <a:rPr lang="zh-CN" altLang="en-US" dirty="0">
                <a:solidFill>
                  <a:srgbClr val="FF0000"/>
                </a:solidFill>
              </a:rPr>
              <a:t>足够的数据库连接</a:t>
            </a:r>
            <a:r>
              <a:rPr lang="zh-CN" altLang="en-US" dirty="0"/>
              <a:t>，并讲这些连接组成一个</a:t>
            </a:r>
            <a:r>
              <a:rPr lang="zh-CN" altLang="en-US" dirty="0">
                <a:solidFill>
                  <a:srgbClr val="FF0000"/>
                </a:solidFill>
              </a:rPr>
              <a:t>连接池</a:t>
            </a:r>
            <a:r>
              <a:rPr lang="en-US" altLang="zh-CN" dirty="0"/>
              <a:t>(</a:t>
            </a:r>
            <a:r>
              <a:rPr lang="zh-CN" altLang="en-US" u="sng" dirty="0"/>
              <a:t>简单说：在一个“池”里放了好多半成品的数据库联接对象</a:t>
            </a:r>
            <a:r>
              <a:rPr lang="en-US" altLang="zh-CN" dirty="0" smtClean="0"/>
              <a:t>)</a:t>
            </a:r>
          </a:p>
          <a:p>
            <a:r>
              <a:rPr lang="zh-CN" altLang="en-US" dirty="0" smtClean="0"/>
              <a:t>由</a:t>
            </a:r>
            <a:r>
              <a:rPr lang="zh-CN" altLang="en-US" dirty="0"/>
              <a:t>应用程序</a:t>
            </a:r>
            <a:r>
              <a:rPr lang="zh-CN" altLang="en-US" dirty="0">
                <a:solidFill>
                  <a:srgbClr val="FF0000"/>
                </a:solidFill>
              </a:rPr>
              <a:t>动态地</a:t>
            </a:r>
            <a:r>
              <a:rPr lang="zh-CN" altLang="en-US" dirty="0"/>
              <a:t>对池中的连接进行申请、使用和释放</a:t>
            </a:r>
            <a:r>
              <a:rPr lang="zh-CN" altLang="en-US" dirty="0" smtClean="0"/>
              <a:t>。</a:t>
            </a:r>
            <a:endParaRPr lang="en-US" altLang="zh-CN" dirty="0" smtClean="0"/>
          </a:p>
          <a:p>
            <a:r>
              <a:rPr lang="zh-CN" altLang="en-US" dirty="0" smtClean="0"/>
              <a:t>对于</a:t>
            </a:r>
            <a:r>
              <a:rPr lang="zh-CN" altLang="en-US" dirty="0"/>
              <a:t>多于连接池中连接数的并发请求，应该在</a:t>
            </a:r>
            <a:r>
              <a:rPr lang="zh-CN" altLang="en-US" dirty="0">
                <a:solidFill>
                  <a:srgbClr val="FF0000"/>
                </a:solidFill>
              </a:rPr>
              <a:t>请求队列中排队等待</a:t>
            </a:r>
            <a:r>
              <a:rPr lang="zh-CN" altLang="en-US" dirty="0"/>
              <a:t>。并且应用程序可以根据池中连接的使用率，</a:t>
            </a:r>
            <a:r>
              <a:rPr lang="zh-CN" altLang="en-US" dirty="0">
                <a:solidFill>
                  <a:srgbClr val="FF0000"/>
                </a:solidFill>
              </a:rPr>
              <a:t>动态增加或减少</a:t>
            </a:r>
            <a:r>
              <a:rPr lang="zh-CN" altLang="en-US" dirty="0"/>
              <a:t>池中的连接数。 </a:t>
            </a:r>
          </a:p>
          <a:p>
            <a:endParaRPr lang="zh-CN" altLang="en-US" dirty="0"/>
          </a:p>
        </p:txBody>
      </p:sp>
    </p:spTree>
    <p:extLst>
      <p:ext uri="{BB962C8B-B14F-4D97-AF65-F5344CB8AC3E}">
        <p14:creationId xmlns:p14="http://schemas.microsoft.com/office/powerpoint/2010/main" val="156975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DB</a:t>
            </a:r>
            <a:r>
              <a:rPr lang="zh-CN" altLang="en-US" dirty="0" smtClean="0"/>
              <a:t>连接池目的</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尽可能</a:t>
            </a:r>
            <a:r>
              <a:rPr lang="zh-CN" altLang="en-US" dirty="0"/>
              <a:t>多地</a:t>
            </a:r>
            <a:r>
              <a:rPr lang="zh-CN" altLang="en-US" dirty="0" smtClean="0"/>
              <a:t>重用消耗内存的资源，</a:t>
            </a:r>
            <a:r>
              <a:rPr lang="zh-CN" altLang="en-US" dirty="0" smtClean="0">
                <a:solidFill>
                  <a:srgbClr val="FF0000"/>
                </a:solidFill>
              </a:rPr>
              <a:t>节省内存</a:t>
            </a:r>
            <a:endParaRPr lang="en-US" altLang="zh-CN" dirty="0" smtClean="0">
              <a:solidFill>
                <a:srgbClr val="FF0000"/>
              </a:solidFill>
            </a:endParaRPr>
          </a:p>
          <a:p>
            <a:r>
              <a:rPr lang="zh-CN" altLang="en-US" dirty="0" smtClean="0"/>
              <a:t>提高</a:t>
            </a:r>
            <a:r>
              <a:rPr lang="zh-CN" altLang="en-US" dirty="0"/>
              <a:t>了服务器地</a:t>
            </a:r>
            <a:r>
              <a:rPr lang="zh-CN" altLang="en-US" dirty="0">
                <a:solidFill>
                  <a:srgbClr val="FF0000"/>
                </a:solidFill>
              </a:rPr>
              <a:t>服务效率</a:t>
            </a:r>
            <a:r>
              <a:rPr lang="zh-CN" altLang="en-US" dirty="0"/>
              <a:t>，能够支持更多的客户</a:t>
            </a:r>
            <a:r>
              <a:rPr lang="zh-CN" altLang="en-US" dirty="0" smtClean="0"/>
              <a:t>服务</a:t>
            </a:r>
            <a:endParaRPr lang="en-US" altLang="zh-CN" dirty="0"/>
          </a:p>
          <a:p>
            <a:r>
              <a:rPr lang="zh-CN" altLang="en-US" dirty="0" smtClean="0"/>
              <a:t>提高</a:t>
            </a:r>
            <a:r>
              <a:rPr lang="zh-CN" altLang="en-US" dirty="0">
                <a:solidFill>
                  <a:srgbClr val="FF0000"/>
                </a:solidFill>
              </a:rPr>
              <a:t>程序运行</a:t>
            </a:r>
            <a:r>
              <a:rPr lang="zh-CN" altLang="en-US" dirty="0" smtClean="0">
                <a:solidFill>
                  <a:srgbClr val="FF0000"/>
                </a:solidFill>
              </a:rPr>
              <a:t>效率</a:t>
            </a:r>
            <a:endParaRPr lang="en-US" altLang="zh-CN" dirty="0" smtClean="0">
              <a:solidFill>
                <a:srgbClr val="FF0000"/>
              </a:solidFill>
            </a:endParaRPr>
          </a:p>
          <a:p>
            <a:r>
              <a:rPr lang="zh-CN" altLang="en-US" dirty="0" smtClean="0"/>
              <a:t>同时，可以</a:t>
            </a:r>
            <a:r>
              <a:rPr lang="zh-CN" altLang="en-US" dirty="0"/>
              <a:t>通过其自身的管理机制来</a:t>
            </a:r>
            <a:r>
              <a:rPr lang="zh-CN" altLang="en-US" dirty="0">
                <a:solidFill>
                  <a:srgbClr val="FF0000"/>
                </a:solidFill>
              </a:rPr>
              <a:t>监视数据库连接</a:t>
            </a:r>
            <a:r>
              <a:rPr lang="zh-CN" altLang="en-US" dirty="0"/>
              <a:t>的数量、使用情况等。 </a:t>
            </a:r>
          </a:p>
          <a:p>
            <a:pPr lvl="1"/>
            <a:r>
              <a:rPr lang="en-US" altLang="zh-CN" dirty="0"/>
              <a:t>1) </a:t>
            </a:r>
            <a:r>
              <a:rPr lang="zh-CN" altLang="en-US" dirty="0"/>
              <a:t>最小连接数是连接池一直保持的数据库连接，所以如果应用程序对数据库连接的使用量不大，将会有大量的数据库连接资源被</a:t>
            </a:r>
            <a:r>
              <a:rPr lang="zh-CN" altLang="en-US" dirty="0" smtClean="0"/>
              <a:t>浪费 </a:t>
            </a:r>
            <a:endParaRPr lang="zh-CN" altLang="en-US" dirty="0"/>
          </a:p>
          <a:p>
            <a:pPr lvl="1"/>
            <a:r>
              <a:rPr lang="en-US" altLang="zh-CN" dirty="0"/>
              <a:t>2) </a:t>
            </a:r>
            <a:r>
              <a:rPr lang="zh-CN" altLang="en-US" dirty="0"/>
              <a:t>最大连接数是连接池能申请的最大连接数，如果数据库连接请求超过此数，后面的数据库连接请求将被加入到等待队列中，这会影响之后的数据库</a:t>
            </a:r>
            <a:r>
              <a:rPr lang="zh-CN" altLang="en-US" dirty="0" smtClean="0"/>
              <a:t>操作</a:t>
            </a:r>
            <a:endParaRPr lang="zh-CN" altLang="en-US" dirty="0"/>
          </a:p>
        </p:txBody>
      </p:sp>
    </p:spTree>
    <p:extLst>
      <p:ext uri="{BB962C8B-B14F-4D97-AF65-F5344CB8AC3E}">
        <p14:creationId xmlns:p14="http://schemas.microsoft.com/office/powerpoint/2010/main" val="138635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连接池其它概念</a:t>
            </a:r>
            <a:endParaRPr lang="zh-CN" altLang="en-US" dirty="0"/>
          </a:p>
        </p:txBody>
      </p:sp>
      <p:sp>
        <p:nvSpPr>
          <p:cNvPr id="3" name="内容占位符 2"/>
          <p:cNvSpPr>
            <a:spLocks noGrp="1"/>
          </p:cNvSpPr>
          <p:nvPr>
            <p:ph idx="1"/>
          </p:nvPr>
        </p:nvSpPr>
        <p:spPr/>
        <p:txBody>
          <a:bodyPr>
            <a:normAutofit/>
          </a:bodyPr>
          <a:lstStyle/>
          <a:p>
            <a:r>
              <a:rPr lang="zh-CN" altLang="en-US" b="0" dirty="0"/>
              <a:t>空闲</a:t>
            </a:r>
            <a:r>
              <a:rPr lang="zh-CN" altLang="en-US" b="0" dirty="0" smtClean="0"/>
              <a:t>连接</a:t>
            </a:r>
            <a:endParaRPr lang="en-US" altLang="zh-CN" b="0" dirty="0" smtClean="0"/>
          </a:p>
          <a:p>
            <a:pPr lvl="1"/>
            <a:r>
              <a:rPr lang="zh-CN" altLang="en-US" b="0" dirty="0" smtClean="0"/>
              <a:t>长</a:t>
            </a:r>
            <a:r>
              <a:rPr lang="zh-CN" altLang="en-US" b="0" dirty="0"/>
              <a:t>连接时，有一个最大</a:t>
            </a:r>
            <a:r>
              <a:rPr lang="zh-CN" altLang="en-US" b="0" dirty="0" smtClean="0"/>
              <a:t>保持时间</a:t>
            </a:r>
            <a:endParaRPr lang="en-US" altLang="zh-CN" b="0" dirty="0" smtClean="0"/>
          </a:p>
          <a:p>
            <a:pPr lvl="1"/>
            <a:r>
              <a:rPr lang="zh-CN" altLang="en-US" b="0" dirty="0" smtClean="0"/>
              <a:t>目的</a:t>
            </a:r>
            <a:r>
              <a:rPr lang="zh-CN" altLang="en-US" b="0" dirty="0"/>
              <a:t>是在达到一定时间不工作后对资源进行的</a:t>
            </a:r>
            <a:r>
              <a:rPr lang="zh-CN" altLang="en-US" b="0" dirty="0" smtClean="0"/>
              <a:t>回收</a:t>
            </a:r>
            <a:endParaRPr lang="en-US" altLang="zh-CN" b="0" dirty="0" smtClean="0"/>
          </a:p>
          <a:p>
            <a:r>
              <a:rPr lang="zh-CN" altLang="en-US" b="0" dirty="0"/>
              <a:t>池化（缓冲</a:t>
            </a:r>
            <a:r>
              <a:rPr lang="zh-CN" altLang="en-US" b="0" dirty="0" smtClean="0"/>
              <a:t>）</a:t>
            </a:r>
            <a:endParaRPr lang="en-US" altLang="zh-CN" b="0" dirty="0" smtClean="0"/>
          </a:p>
          <a:p>
            <a:pPr lvl="1"/>
            <a:r>
              <a:rPr lang="zh-CN" altLang="en-US" b="0" dirty="0" smtClean="0"/>
              <a:t>是</a:t>
            </a:r>
            <a:r>
              <a:rPr lang="zh-CN" altLang="en-US" b="0" dirty="0"/>
              <a:t>在系统初始化时</a:t>
            </a:r>
            <a:r>
              <a:rPr lang="zh-CN" altLang="en-US" dirty="0">
                <a:solidFill>
                  <a:srgbClr val="FF0000"/>
                </a:solidFill>
              </a:rPr>
              <a:t>预先准备</a:t>
            </a:r>
            <a:r>
              <a:rPr lang="zh-CN" altLang="en-US" b="0" dirty="0"/>
              <a:t>好资源，有请求时</a:t>
            </a:r>
            <a:r>
              <a:rPr lang="zh-CN" altLang="en-US" dirty="0">
                <a:solidFill>
                  <a:srgbClr val="FF0000"/>
                </a:solidFill>
              </a:rPr>
              <a:t>分配</a:t>
            </a:r>
            <a:r>
              <a:rPr lang="zh-CN" altLang="en-US" b="0" dirty="0"/>
              <a:t>对象去使用，空闲时就进行</a:t>
            </a:r>
            <a:r>
              <a:rPr lang="zh-CN" altLang="en-US" dirty="0">
                <a:solidFill>
                  <a:srgbClr val="FF0000"/>
                </a:solidFill>
                <a:effectLst>
                  <a:outerShdw blurRad="38100" dist="38100" dir="2700000" algn="tl">
                    <a:srgbClr val="000000">
                      <a:alpha val="43137"/>
                    </a:srgbClr>
                  </a:outerShdw>
                </a:effectLst>
              </a:rPr>
              <a:t>回收但不</a:t>
            </a:r>
            <a:r>
              <a:rPr lang="zh-CN" altLang="en-US" dirty="0" smtClean="0">
                <a:solidFill>
                  <a:srgbClr val="FF0000"/>
                </a:solidFill>
                <a:effectLst>
                  <a:outerShdw blurRad="38100" dist="38100" dir="2700000" algn="tl">
                    <a:srgbClr val="000000">
                      <a:alpha val="43137"/>
                    </a:srgbClr>
                  </a:outerShdw>
                </a:effectLst>
              </a:rPr>
              <a:t>销毁</a:t>
            </a:r>
            <a:endParaRPr lang="en-US" altLang="zh-CN" dirty="0" smtClean="0">
              <a:solidFill>
                <a:srgbClr val="FF0000"/>
              </a:solidFill>
              <a:effectLst>
                <a:outerShdw blurRad="38100" dist="38100" dir="2700000" algn="tl">
                  <a:srgbClr val="000000">
                    <a:alpha val="43137"/>
                  </a:srgbClr>
                </a:outerShdw>
              </a:effectLst>
            </a:endParaRPr>
          </a:p>
          <a:p>
            <a:pPr lvl="1"/>
            <a:r>
              <a:rPr lang="zh-CN" altLang="en-US" b="0" dirty="0" smtClean="0"/>
              <a:t>减少</a:t>
            </a:r>
            <a:r>
              <a:rPr lang="zh-CN" altLang="en-US" b="0" dirty="0"/>
              <a:t>了对象反复创建、销毁所花费的时间，这</a:t>
            </a:r>
            <a:r>
              <a:rPr lang="zh-CN" altLang="en-US" b="0" dirty="0" smtClean="0"/>
              <a:t>在</a:t>
            </a:r>
            <a:r>
              <a:rPr lang="zh-CN" altLang="en-US" dirty="0" smtClean="0">
                <a:solidFill>
                  <a:srgbClr val="FF0000"/>
                </a:solidFill>
              </a:rPr>
              <a:t>高并发</a:t>
            </a:r>
            <a:r>
              <a:rPr lang="zh-CN" altLang="en-US" b="0" dirty="0" smtClean="0"/>
              <a:t>的</a:t>
            </a:r>
            <a:r>
              <a:rPr lang="zh-CN" altLang="en-US" b="0" dirty="0"/>
              <a:t>情况下是很吃资源的</a:t>
            </a:r>
            <a:endParaRPr lang="zh-CN" altLang="en-US" dirty="0"/>
          </a:p>
        </p:txBody>
      </p:sp>
    </p:spTree>
    <p:extLst>
      <p:ext uri="{BB962C8B-B14F-4D97-AF65-F5344CB8AC3E}">
        <p14:creationId xmlns:p14="http://schemas.microsoft.com/office/powerpoint/2010/main" val="161321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没有用连接池</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81125"/>
            <a:ext cx="853440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9345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957</Words>
  <Application>Microsoft Office PowerPoint</Application>
  <PresentationFormat>全屏显示(4:3)</PresentationFormat>
  <Paragraphs>82</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JAVAEE05-JDBC连接池</vt:lpstr>
      <vt:lpstr>主要内容</vt:lpstr>
      <vt:lpstr>线程池</vt:lpstr>
      <vt:lpstr>为何要用线程池</vt:lpstr>
      <vt:lpstr>DB连接池</vt:lpstr>
      <vt:lpstr>数据库连接池解决方案</vt:lpstr>
      <vt:lpstr>使用DB连接池目的</vt:lpstr>
      <vt:lpstr>连接池其它概念</vt:lpstr>
      <vt:lpstr>没有用连接池</vt:lpstr>
      <vt:lpstr>有连接池</vt:lpstr>
      <vt:lpstr>具体的连接池</vt:lpstr>
      <vt:lpstr>在Java中开源的数据库连接池</vt:lpstr>
      <vt:lpstr>连接池使用步骤</vt:lpstr>
      <vt:lpstr>连接池的使用举例</vt:lpstr>
      <vt:lpstr>连接池的启发意义</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JAVAEE04-JSP-03</dc:title>
  <dc:creator>fhzheng</dc:creator>
  <cp:lastModifiedBy>fhzheng</cp:lastModifiedBy>
  <cp:revision>99</cp:revision>
  <dcterms:created xsi:type="dcterms:W3CDTF">2018-10-25T03:15:53Z</dcterms:created>
  <dcterms:modified xsi:type="dcterms:W3CDTF">2018-11-21T01:16:25Z</dcterms:modified>
</cp:coreProperties>
</file>