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73" r:id="rId4"/>
    <p:sldId id="259" r:id="rId5"/>
    <p:sldId id="261" r:id="rId6"/>
    <p:sldId id="260" r:id="rId7"/>
    <p:sldId id="263"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4" r:id="rId23"/>
    <p:sldId id="264" r:id="rId24"/>
    <p:sldId id="269" r:id="rId25"/>
    <p:sldId id="274" r:id="rId26"/>
    <p:sldId id="275" r:id="rId27"/>
    <p:sldId id="276" r:id="rId28"/>
    <p:sldId id="272" r:id="rId29"/>
    <p:sldId id="292" r:id="rId30"/>
    <p:sldId id="293" r:id="rId31"/>
    <p:sldId id="277" r:id="rId32"/>
    <p:sldId id="27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10" autoAdjust="0"/>
  </p:normalViewPr>
  <p:slideViewPr>
    <p:cSldViewPr showGuides="1">
      <p:cViewPr>
        <p:scale>
          <a:sx n="63" d="100"/>
          <a:sy n="63" d="100"/>
        </p:scale>
        <p:origin x="-1692" y="144"/>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86FD4-F2FF-465D-839A-5D8119FFF430}"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05804-C1D3-437F-90BD-7B6C0BEFE129}" type="slidenum">
              <a:rPr lang="zh-CN" altLang="en-US" smtClean="0"/>
              <a:t>‹#›</a:t>
            </a:fld>
            <a:endParaRPr lang="zh-CN" altLang="en-US"/>
          </a:p>
        </p:txBody>
      </p:sp>
    </p:spTree>
    <p:extLst>
      <p:ext uri="{BB962C8B-B14F-4D97-AF65-F5344CB8AC3E}">
        <p14:creationId xmlns:p14="http://schemas.microsoft.com/office/powerpoint/2010/main" val="408925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505804-C1D3-437F-90BD-7B6C0BEFE129}" type="slidenum">
              <a:rPr lang="zh-CN" altLang="en-US" smtClean="0"/>
              <a:t>1</a:t>
            </a:fld>
            <a:endParaRPr lang="zh-CN" altLang="en-US"/>
          </a:p>
        </p:txBody>
      </p:sp>
    </p:spTree>
    <p:extLst>
      <p:ext uri="{BB962C8B-B14F-4D97-AF65-F5344CB8AC3E}">
        <p14:creationId xmlns:p14="http://schemas.microsoft.com/office/powerpoint/2010/main" val="224642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看两个项目</a:t>
            </a:r>
            <a:endParaRPr lang="en-US" altLang="zh-CN" smtClean="0"/>
          </a:p>
          <a:p>
            <a:r>
              <a:rPr lang="en-US" altLang="zh-CN" dirty="0" err="1" smtClean="0"/>
              <a:t>jspServlet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javaeeMVCAllSchemaJDBC01</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D505804-C1D3-437F-90BD-7B6C0BEFE129}" type="slidenum">
              <a:rPr lang="zh-CN" altLang="en-US" smtClean="0"/>
              <a:t>6</a:t>
            </a:fld>
            <a:endParaRPr lang="zh-CN" altLang="en-US"/>
          </a:p>
        </p:txBody>
      </p:sp>
    </p:spTree>
    <p:extLst>
      <p:ext uri="{BB962C8B-B14F-4D97-AF65-F5344CB8AC3E}">
        <p14:creationId xmlns:p14="http://schemas.microsoft.com/office/powerpoint/2010/main" val="283138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ADDCD-B3BA-4802-B349-569FD797B814}" type="slidenum">
              <a:rPr lang="en-US" altLang="zh-CN"/>
              <a:pPr/>
              <a:t>8</a:t>
            </a:fld>
            <a:endParaRPr lang="en-US" altLang="zh-CN"/>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r>
              <a:rPr lang="zh-CN" altLang="en-US" dirty="0"/>
              <a:t>备注：</a:t>
            </a:r>
          </a:p>
          <a:p>
            <a:r>
              <a:rPr lang="zh-CN" altLang="en-US" dirty="0"/>
              <a:t>饭店将整个业务分解为三部分来</a:t>
            </a:r>
            <a:r>
              <a:rPr lang="zh-CN" altLang="en-US" dirty="0" smtClean="0"/>
              <a:t>完成</a:t>
            </a:r>
            <a:endParaRPr lang="en-US" altLang="zh-CN" dirty="0" smtClean="0"/>
          </a:p>
          <a:p>
            <a:endParaRPr lang="en-US" altLang="zh-CN" dirty="0" smtClean="0"/>
          </a:p>
          <a:p>
            <a:r>
              <a:rPr lang="en-US" altLang="zh-CN" dirty="0" smtClean="0"/>
              <a:t>	</a:t>
            </a:r>
            <a:r>
              <a:rPr lang="zh-CN" altLang="en-US" dirty="0" smtClean="0"/>
              <a:t>每</a:t>
            </a:r>
            <a:r>
              <a:rPr lang="zh-CN" altLang="en-US" dirty="0"/>
              <a:t>一部分</a:t>
            </a:r>
            <a:r>
              <a:rPr lang="zh-CN" altLang="en-US" dirty="0" smtClean="0"/>
              <a:t>各负其责</a:t>
            </a:r>
            <a:endParaRPr lang="en-US" altLang="zh-CN" dirty="0" smtClean="0"/>
          </a:p>
          <a:p>
            <a:r>
              <a:rPr lang="en-US" altLang="zh-CN" dirty="0" smtClean="0"/>
              <a:t>	</a:t>
            </a:r>
            <a:r>
              <a:rPr lang="zh-CN" altLang="en-US" dirty="0" smtClean="0"/>
              <a:t>服务员</a:t>
            </a:r>
            <a:r>
              <a:rPr lang="zh-CN" altLang="en-US" dirty="0"/>
              <a:t>只管接待顾客、向厨师传递顾客的</a:t>
            </a:r>
            <a:r>
              <a:rPr lang="zh-CN" altLang="en-US" dirty="0" smtClean="0"/>
              <a:t>需求</a:t>
            </a:r>
            <a:endParaRPr lang="en-US" altLang="zh-CN" dirty="0" smtClean="0"/>
          </a:p>
          <a:p>
            <a:r>
              <a:rPr lang="en-US" altLang="zh-CN" dirty="0" smtClean="0"/>
              <a:t>	</a:t>
            </a:r>
            <a:r>
              <a:rPr lang="zh-CN" altLang="en-US" dirty="0" smtClean="0"/>
              <a:t>厨师</a:t>
            </a:r>
            <a:r>
              <a:rPr lang="zh-CN" altLang="en-US" dirty="0"/>
              <a:t>只管烹炒不同口味、不同特色的</a:t>
            </a:r>
            <a:r>
              <a:rPr lang="zh-CN" altLang="en-US" dirty="0" smtClean="0"/>
              <a:t>美食</a:t>
            </a:r>
            <a:endParaRPr lang="en-US" altLang="zh-CN" dirty="0" smtClean="0"/>
          </a:p>
          <a:p>
            <a:r>
              <a:rPr lang="en-US" altLang="zh-CN" dirty="0" smtClean="0"/>
              <a:t>	</a:t>
            </a:r>
            <a:r>
              <a:rPr lang="zh-CN" altLang="en-US" dirty="0" smtClean="0"/>
              <a:t>后勤</a:t>
            </a:r>
            <a:r>
              <a:rPr lang="zh-CN" altLang="en-US" dirty="0"/>
              <a:t>工作人员只管提供美食</a:t>
            </a:r>
            <a:r>
              <a:rPr lang="zh-CN" altLang="en-US" dirty="0" smtClean="0"/>
              <a:t>原料</a:t>
            </a:r>
            <a:endParaRPr lang="en-US" altLang="zh-CN" dirty="0" smtClean="0"/>
          </a:p>
          <a:p>
            <a:endParaRPr lang="en-US" altLang="zh-CN" dirty="0" smtClean="0"/>
          </a:p>
          <a:p>
            <a:r>
              <a:rPr lang="en-US" altLang="zh-CN" dirty="0" smtClean="0"/>
              <a:t>	</a:t>
            </a:r>
            <a:r>
              <a:rPr lang="zh-CN" altLang="en-US" dirty="0" smtClean="0"/>
              <a:t>他们</a:t>
            </a:r>
            <a:r>
              <a:rPr lang="zh-CN" altLang="en-US" dirty="0"/>
              <a:t>三者分工合作共同为顾客提供满意的服务</a:t>
            </a:r>
            <a:r>
              <a:rPr lang="zh-CN" altLang="en-US" dirty="0" smtClean="0"/>
              <a:t>。</a:t>
            </a:r>
            <a:endParaRPr lang="en-US" altLang="zh-CN" dirty="0" smtClean="0"/>
          </a:p>
          <a:p>
            <a:endParaRPr lang="en-US" altLang="zh-CN" dirty="0" smtClean="0"/>
          </a:p>
          <a:p>
            <a:r>
              <a:rPr lang="zh-CN" altLang="en-US" dirty="0" smtClean="0"/>
              <a:t>在</a:t>
            </a:r>
            <a:r>
              <a:rPr lang="zh-CN" altLang="en-US" dirty="0"/>
              <a:t>饭店为顾客提供服务期间，服务员、厨师、后勤工作人员，三者中任何一者的人员发生变化时都不会影响其他俩者的正常工作，只对变化者进行重新调整即可正常营业</a:t>
            </a:r>
            <a:r>
              <a:rPr lang="zh-CN" altLang="en-US" dirty="0" smtClean="0"/>
              <a:t>。</a:t>
            </a:r>
            <a:endParaRPr lang="en-US" altLang="zh-CN" dirty="0" smtClean="0"/>
          </a:p>
          <a:p>
            <a:endParaRPr lang="zh-CN" altLang="en-US" dirty="0"/>
          </a:p>
          <a:p>
            <a:r>
              <a:rPr lang="zh-CN" altLang="en-US" dirty="0"/>
              <a:t>我们用三层结构开发的软件系统于此</a:t>
            </a:r>
            <a:r>
              <a:rPr lang="zh-CN" altLang="en-US" dirty="0" smtClean="0"/>
              <a:t>类似</a:t>
            </a:r>
            <a:endParaRPr lang="en-US" altLang="zh-CN" dirty="0" smtClean="0"/>
          </a:p>
          <a:p>
            <a:r>
              <a:rPr lang="en-US" altLang="zh-CN" dirty="0" smtClean="0"/>
              <a:t>	</a:t>
            </a:r>
            <a:r>
              <a:rPr lang="zh-CN" altLang="en-US" dirty="0" smtClean="0"/>
              <a:t>表示层</a:t>
            </a:r>
            <a:r>
              <a:rPr lang="zh-CN" altLang="en-US" dirty="0"/>
              <a:t>只提供软件系统与用户交互的</a:t>
            </a:r>
            <a:r>
              <a:rPr lang="zh-CN" altLang="en-US" dirty="0" smtClean="0"/>
              <a:t>接口</a:t>
            </a:r>
            <a:endParaRPr lang="en-US" altLang="zh-CN" dirty="0" smtClean="0"/>
          </a:p>
          <a:p>
            <a:r>
              <a:rPr lang="en-US" altLang="zh-CN" dirty="0" smtClean="0"/>
              <a:t>	</a:t>
            </a:r>
            <a:r>
              <a:rPr lang="zh-CN" altLang="en-US" dirty="0" smtClean="0"/>
              <a:t>业务</a:t>
            </a:r>
            <a:r>
              <a:rPr lang="zh-CN" altLang="en-US" dirty="0"/>
              <a:t>逻辑层是表示层和数据访问层之间的桥梁，负责数据处理和</a:t>
            </a:r>
            <a:r>
              <a:rPr lang="zh-CN" altLang="en-US" dirty="0" smtClean="0"/>
              <a:t>传递</a:t>
            </a:r>
            <a:endParaRPr lang="en-US" altLang="zh-CN" dirty="0" smtClean="0"/>
          </a:p>
          <a:p>
            <a:r>
              <a:rPr lang="en-US" altLang="zh-CN" dirty="0" smtClean="0"/>
              <a:t>	</a:t>
            </a:r>
            <a:r>
              <a:rPr lang="zh-CN" altLang="en-US" dirty="0" smtClean="0"/>
              <a:t>数据</a:t>
            </a:r>
            <a:r>
              <a:rPr lang="zh-CN" altLang="en-US" dirty="0"/>
              <a:t>访问层只负责数据的存取</a:t>
            </a:r>
            <a:r>
              <a:rPr lang="zh-CN" altLang="en-US" dirty="0" smtClean="0"/>
              <a:t>工作</a:t>
            </a:r>
            <a:endParaRPr lang="en-US" altLang="zh-CN" dirty="0" smtClean="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06ADA-62FD-4537-B431-D04940735DFC}" type="slidenum">
              <a:rPr lang="en-US" altLang="zh-CN"/>
              <a:pPr/>
              <a:t>9</a:t>
            </a:fld>
            <a:endParaRPr lang="en-US" altLang="zh-CN"/>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r>
              <a:rPr lang="zh-CN" altLang="en-US"/>
              <a:t>讲解要点：</a:t>
            </a:r>
          </a:p>
          <a:p>
            <a:r>
              <a:rPr lang="zh-CN" altLang="en-US"/>
              <a:t>重点强调服务员、厨师、采购员三者中当任何一者发生变化时都不会影响到其他两者的正常工作，从而引伸出三层结构各层之间的“高内聚，低耦合”特点。</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E6376-1410-4175-9BF8-A225F543B969}" type="slidenum">
              <a:rPr lang="en-US" altLang="zh-CN"/>
              <a:pPr/>
              <a:t>10</a:t>
            </a:fld>
            <a:endParaRPr lang="en-US" altLang="zh-CN"/>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r>
              <a:rPr lang="zh-CN" altLang="en-US"/>
              <a:t>讲解要点：</a:t>
            </a:r>
          </a:p>
          <a:p>
            <a:r>
              <a:rPr lang="zh-CN" altLang="en-US"/>
              <a:t>从饭店场景引出软件系统中的三层结构模型。</a:t>
            </a: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2DC6B-7877-424C-AEDF-E9C1E5B14DDE}" type="slidenum">
              <a:rPr lang="en-US" altLang="zh-CN"/>
              <a:pPr/>
              <a:t>12</a:t>
            </a:fld>
            <a:endParaRPr lang="en-US" altLang="zh-CN"/>
          </a:p>
        </p:txBody>
      </p:sp>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pPr>
              <a:lnSpc>
                <a:spcPct val="80000"/>
              </a:lnSpc>
            </a:pPr>
            <a:r>
              <a:rPr lang="zh-CN" altLang="en-US" sz="1000"/>
              <a:t>注释</a:t>
            </a:r>
          </a:p>
          <a:p>
            <a:pPr>
              <a:lnSpc>
                <a:spcPct val="80000"/>
              </a:lnSpc>
            </a:pPr>
            <a:r>
              <a:rPr lang="zh-CN" altLang="en-US" sz="1000" b="1"/>
              <a:t>据访问层</a:t>
            </a:r>
            <a:br>
              <a:rPr lang="zh-CN" altLang="en-US" sz="1000" b="1"/>
            </a:br>
            <a:r>
              <a:rPr lang="zh-CN" altLang="en-US" sz="1000"/>
              <a:t>        数据访问项目执行从数据库（或其他数据服务）获取数据或向数据库发送数据的功能。在分布式应用程序结构中，相应功能使用 </a:t>
            </a:r>
            <a:r>
              <a:rPr lang="en-US" altLang="zh-CN" sz="1000"/>
              <a:t>ADO.NET </a:t>
            </a:r>
            <a:r>
              <a:rPr lang="zh-CN" altLang="en-US" sz="1000"/>
              <a:t>数据适配器和 </a:t>
            </a:r>
            <a:r>
              <a:rPr lang="en-US" altLang="zh-CN" sz="1000"/>
              <a:t>SQL </a:t>
            </a:r>
            <a:r>
              <a:rPr lang="zh-CN" altLang="en-US" sz="1000"/>
              <a:t>服务器存储过程来完成。</a:t>
            </a:r>
            <a:br>
              <a:rPr lang="zh-CN" altLang="en-US" sz="1000"/>
            </a:br>
            <a:r>
              <a:rPr lang="zh-CN" altLang="en-US" sz="1000"/>
              <a:t>    “数据访问”层： </a:t>
            </a:r>
            <a:br>
              <a:rPr lang="zh-CN" altLang="en-US" sz="1000"/>
            </a:br>
            <a:r>
              <a:rPr lang="zh-CN" altLang="en-US" sz="1000"/>
              <a:t>     </a:t>
            </a:r>
            <a:r>
              <a:rPr lang="en-US" altLang="zh-CN" sz="1000"/>
              <a:t>(1)</a:t>
            </a:r>
            <a:r>
              <a:rPr lang="zh-CN" altLang="en-US" sz="1000"/>
              <a:t>从“业务规则”层接收请求，从“数据服务”获取数据或向其发送数据。 </a:t>
            </a:r>
            <a:br>
              <a:rPr lang="zh-CN" altLang="en-US" sz="1000"/>
            </a:br>
            <a:r>
              <a:rPr lang="zh-CN" altLang="en-US" sz="1000"/>
              <a:t>     </a:t>
            </a:r>
            <a:r>
              <a:rPr lang="en-US" altLang="zh-CN" sz="1000"/>
              <a:t>(2)</a:t>
            </a:r>
            <a:r>
              <a:rPr lang="zh-CN" altLang="en-US" sz="1000"/>
              <a:t>使用存储过程获取数据，并可选用 </a:t>
            </a:r>
            <a:r>
              <a:rPr lang="en-US" altLang="zh-CN" sz="1000"/>
              <a:t>ADO.NET </a:t>
            </a:r>
            <a:r>
              <a:rPr lang="zh-CN" altLang="en-US" sz="1000"/>
              <a:t>向数据库发送数据。 </a:t>
            </a:r>
            <a:br>
              <a:rPr lang="zh-CN" altLang="en-US" sz="1000"/>
            </a:br>
            <a:r>
              <a:rPr lang="zh-CN" altLang="en-US" sz="1000"/>
              <a:t>     </a:t>
            </a:r>
            <a:r>
              <a:rPr lang="en-US" altLang="zh-CN" sz="1000"/>
              <a:t>(3)</a:t>
            </a:r>
            <a:r>
              <a:rPr lang="zh-CN" altLang="en-US" sz="1000"/>
              <a:t>将数据库查询结果返回到“业务规则”层，作为</a:t>
            </a:r>
            <a:r>
              <a:rPr lang="en-US" altLang="zh-CN" sz="1000"/>
              <a:t>ADO.NET </a:t>
            </a:r>
            <a:r>
              <a:rPr lang="zh-CN" altLang="en-US" sz="1000"/>
              <a:t>数据集。 </a:t>
            </a:r>
            <a:br>
              <a:rPr lang="zh-CN" altLang="en-US" sz="1000"/>
            </a:br>
            <a:r>
              <a:rPr lang="zh-CN" altLang="en-US" sz="1000" b="1"/>
              <a:t>业务逻辑层</a:t>
            </a:r>
          </a:p>
          <a:p>
            <a:pPr>
              <a:lnSpc>
                <a:spcPct val="80000"/>
              </a:lnSpc>
            </a:pPr>
            <a:r>
              <a:rPr lang="zh-CN" altLang="en-US" sz="1000"/>
              <a:t>    业务规则项目包含业务对象本身以及应用于它们的规则。这也是主要业务对象所在的位置。它们实现业务实体或系统对象。系统的业       务规则将在这些对象中编码，尽管部分业务规则可能实际上已在数据库的存储过程和触发器中进行了编码。</a:t>
            </a:r>
            <a:br>
              <a:rPr lang="zh-CN" altLang="en-US" sz="1000"/>
            </a:br>
            <a:r>
              <a:rPr lang="zh-CN" altLang="en-US" sz="1000"/>
              <a:t>  </a:t>
            </a:r>
            <a:r>
              <a:rPr lang="en-US" altLang="zh-CN" sz="1000"/>
              <a:t>"</a:t>
            </a:r>
            <a:r>
              <a:rPr lang="zh-CN" altLang="en-US" sz="1000"/>
              <a:t>业务规则</a:t>
            </a:r>
            <a:r>
              <a:rPr lang="en-US" altLang="zh-CN" sz="1000"/>
              <a:t>"</a:t>
            </a:r>
            <a:r>
              <a:rPr lang="zh-CN" altLang="en-US" sz="1000"/>
              <a:t>层： </a:t>
            </a:r>
            <a:br>
              <a:rPr lang="zh-CN" altLang="en-US" sz="1000"/>
            </a:br>
            <a:r>
              <a:rPr lang="zh-CN" altLang="en-US" sz="1000"/>
              <a:t>     </a:t>
            </a:r>
            <a:r>
              <a:rPr lang="en-US" altLang="zh-CN" sz="1000"/>
              <a:t>(1) </a:t>
            </a:r>
            <a:r>
              <a:rPr lang="zh-CN" altLang="en-US" sz="1000"/>
              <a:t>从“用户界面”层接受请求。 </a:t>
            </a:r>
            <a:br>
              <a:rPr lang="zh-CN" altLang="en-US" sz="1000"/>
            </a:br>
            <a:r>
              <a:rPr lang="zh-CN" altLang="en-US" sz="1000"/>
              <a:t>     </a:t>
            </a:r>
            <a:r>
              <a:rPr lang="en-US" altLang="zh-CN" sz="1000"/>
              <a:t>(2) </a:t>
            </a:r>
            <a:r>
              <a:rPr lang="zh-CN" altLang="en-US" sz="1000"/>
              <a:t>根据编码的业务规则处理请求。 </a:t>
            </a:r>
            <a:br>
              <a:rPr lang="zh-CN" altLang="en-US" sz="1000"/>
            </a:br>
            <a:r>
              <a:rPr lang="zh-CN" altLang="en-US" sz="1000"/>
              <a:t>     </a:t>
            </a:r>
            <a:r>
              <a:rPr lang="en-US" altLang="zh-CN" sz="1000"/>
              <a:t>(3) </a:t>
            </a:r>
            <a:r>
              <a:rPr lang="zh-CN" altLang="en-US" sz="1000"/>
              <a:t>从“数据访问”层获取数据或将数据发送到“数据访问”层。 </a:t>
            </a:r>
            <a:br>
              <a:rPr lang="zh-CN" altLang="en-US" sz="1000"/>
            </a:br>
            <a:r>
              <a:rPr lang="zh-CN" altLang="en-US" sz="1000"/>
              <a:t>     </a:t>
            </a:r>
            <a:r>
              <a:rPr lang="en-US" altLang="zh-CN" sz="1000"/>
              <a:t>(4)</a:t>
            </a:r>
            <a:r>
              <a:rPr lang="zh-CN" altLang="en-US" sz="1000"/>
              <a:t>将处理结果传递回“用户界面”层。 </a:t>
            </a:r>
            <a:br>
              <a:rPr lang="zh-CN" altLang="en-US" sz="1000"/>
            </a:br>
            <a:r>
              <a:rPr lang="zh-CN" altLang="en-US" sz="1000" b="1"/>
              <a:t> 用户界面</a:t>
            </a:r>
            <a:br>
              <a:rPr lang="zh-CN" altLang="en-US" sz="1000" b="1"/>
            </a:br>
            <a:r>
              <a:rPr lang="zh-CN" altLang="en-US" sz="1000"/>
              <a:t>        用户界面项目是指在应用程序中实现的客户端。在分布式应用程序结构中，用户服务可以是 </a:t>
            </a:r>
            <a:r>
              <a:rPr lang="en-US" altLang="zh-CN" sz="1000"/>
              <a:t>Web </a:t>
            </a:r>
            <a:r>
              <a:rPr lang="zh-CN" altLang="en-US" sz="1000"/>
              <a:t>客户端或 </a:t>
            </a:r>
            <a:r>
              <a:rPr lang="en-US" altLang="zh-CN" sz="1000"/>
              <a:t>Windows </a:t>
            </a:r>
            <a:r>
              <a:rPr lang="zh-CN" altLang="en-US" sz="1000"/>
              <a:t>客户端，这具体取决于特定的应用程序。例如，在开发</a:t>
            </a:r>
            <a:r>
              <a:rPr lang="en-US" altLang="zh-CN" sz="1000"/>
              <a:t>Web </a:t>
            </a:r>
            <a:r>
              <a:rPr lang="zh-CN" altLang="en-US" sz="1000"/>
              <a:t>应用程序时，可能需要提供具有标准 </a:t>
            </a:r>
            <a:r>
              <a:rPr lang="en-US" altLang="zh-CN" sz="1000"/>
              <a:t>Windows </a:t>
            </a:r>
            <a:r>
              <a:rPr lang="zh-CN" altLang="en-US" sz="1000"/>
              <a:t>用户界面或 </a:t>
            </a:r>
            <a:r>
              <a:rPr lang="en-US" altLang="zh-CN" sz="1000"/>
              <a:t>Web </a:t>
            </a:r>
            <a:r>
              <a:rPr lang="zh-CN" altLang="en-US" sz="1000"/>
              <a:t>用户界面。通常，这种一般类型的应用程序包含以下功能： </a:t>
            </a:r>
            <a:br>
              <a:rPr lang="zh-CN" altLang="en-US" sz="1000"/>
            </a:br>
            <a:r>
              <a:rPr lang="zh-CN" altLang="en-US" sz="1000"/>
              <a:t>   </a:t>
            </a:r>
            <a:r>
              <a:rPr lang="en-US" altLang="zh-CN" sz="1000"/>
              <a:t>"</a:t>
            </a:r>
            <a:r>
              <a:rPr lang="zh-CN" altLang="en-US" sz="1000"/>
              <a:t>用户界面</a:t>
            </a:r>
            <a:r>
              <a:rPr lang="en-US" altLang="zh-CN" sz="1000"/>
              <a:t>"</a:t>
            </a:r>
            <a:r>
              <a:rPr lang="zh-CN" altLang="en-US" sz="1000"/>
              <a:t>层： </a:t>
            </a:r>
            <a:br>
              <a:rPr lang="zh-CN" altLang="en-US" sz="1000"/>
            </a:br>
            <a:r>
              <a:rPr lang="zh-CN" altLang="en-US" sz="1000"/>
              <a:t>     </a:t>
            </a:r>
            <a:r>
              <a:rPr lang="en-US" altLang="zh-CN" sz="1000"/>
              <a:t>(1)</a:t>
            </a:r>
            <a:r>
              <a:rPr lang="zh-CN" altLang="en-US" sz="1000"/>
              <a:t>管理 </a:t>
            </a:r>
            <a:r>
              <a:rPr lang="en-US" altLang="zh-CN" sz="1000"/>
              <a:t>Web </a:t>
            </a:r>
            <a:r>
              <a:rPr lang="zh-CN" altLang="en-US" sz="1000"/>
              <a:t>页或 </a:t>
            </a:r>
            <a:r>
              <a:rPr lang="en-US" altLang="zh-CN" sz="1000"/>
              <a:t>Windows </a:t>
            </a:r>
            <a:r>
              <a:rPr lang="zh-CN" altLang="en-US" sz="1000"/>
              <a:t>界面的呈现和行为 </a:t>
            </a:r>
            <a:br>
              <a:rPr lang="zh-CN" altLang="en-US" sz="1000"/>
            </a:br>
            <a:r>
              <a:rPr lang="zh-CN" altLang="en-US" sz="1000"/>
              <a:t>     </a:t>
            </a:r>
            <a:r>
              <a:rPr lang="en-US" altLang="zh-CN" sz="1000"/>
              <a:t>(2)</a:t>
            </a:r>
            <a:r>
              <a:rPr lang="zh-CN" altLang="en-US" sz="1000"/>
              <a:t>显示数据 </a:t>
            </a:r>
            <a:br>
              <a:rPr lang="zh-CN" altLang="en-US" sz="1000"/>
            </a:br>
            <a:r>
              <a:rPr lang="zh-CN" altLang="en-US" sz="1000"/>
              <a:t>     </a:t>
            </a:r>
            <a:r>
              <a:rPr lang="en-US" altLang="zh-CN" sz="1000"/>
              <a:t>(3)</a:t>
            </a:r>
            <a:r>
              <a:rPr lang="zh-CN" altLang="en-US" sz="1000"/>
              <a:t>捕获数据 </a:t>
            </a:r>
            <a:br>
              <a:rPr lang="zh-CN" altLang="en-US" sz="1000"/>
            </a:br>
            <a:r>
              <a:rPr lang="zh-CN" altLang="en-US" sz="1000"/>
              <a:t>     </a:t>
            </a:r>
            <a:r>
              <a:rPr lang="en-US" altLang="zh-CN" sz="1000"/>
              <a:t>(4)</a:t>
            </a:r>
            <a:r>
              <a:rPr lang="zh-CN" altLang="en-US" sz="1000"/>
              <a:t>数据验证检查 </a:t>
            </a:r>
            <a:br>
              <a:rPr lang="zh-CN" altLang="en-US" sz="1000"/>
            </a:br>
            <a:r>
              <a:rPr lang="zh-CN" altLang="en-US" sz="1000"/>
              <a:t>     </a:t>
            </a:r>
            <a:r>
              <a:rPr lang="en-US" altLang="zh-CN" sz="1000"/>
              <a:t>(5)</a:t>
            </a:r>
            <a:r>
              <a:rPr lang="zh-CN" altLang="en-US" sz="1000"/>
              <a:t>为用户提供任务指南 </a:t>
            </a:r>
            <a:br>
              <a:rPr lang="zh-CN" altLang="en-US" sz="1000"/>
            </a:br>
            <a:r>
              <a:rPr lang="zh-CN" altLang="en-US" sz="1000"/>
              <a:t>     </a:t>
            </a:r>
            <a:r>
              <a:rPr lang="en-US" altLang="zh-CN" sz="1000"/>
              <a:t>(6)</a:t>
            </a:r>
            <a:r>
              <a:rPr lang="zh-CN" altLang="en-US" sz="1000"/>
              <a:t>向“业务规则”发送用户输入 </a:t>
            </a:r>
            <a:br>
              <a:rPr lang="zh-CN" altLang="en-US" sz="1000"/>
            </a:br>
            <a:r>
              <a:rPr lang="zh-CN" altLang="en-US" sz="1000"/>
              <a:t>     </a:t>
            </a:r>
            <a:r>
              <a:rPr lang="en-US" altLang="zh-CN" sz="1000"/>
              <a:t>(7)</a:t>
            </a:r>
            <a:r>
              <a:rPr lang="zh-CN" altLang="en-US" sz="1000"/>
              <a:t>从“业务规则”接收结果 </a:t>
            </a:r>
            <a:br>
              <a:rPr lang="zh-CN" altLang="en-US" sz="1000"/>
            </a:br>
            <a:r>
              <a:rPr lang="zh-CN" altLang="en-US" sz="1000"/>
              <a:t>     </a:t>
            </a:r>
            <a:r>
              <a:rPr lang="en-US" altLang="zh-CN" sz="1000"/>
              <a:t>(8)</a:t>
            </a:r>
            <a:r>
              <a:rPr lang="zh-CN" altLang="en-US" sz="1000"/>
              <a:t>向用户显示错误 </a:t>
            </a:r>
            <a:br>
              <a:rPr lang="zh-CN" altLang="en-US" sz="1000"/>
            </a:br>
            <a:endParaRPr lang="zh-CN"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B018F-8D80-4122-8E15-1986B68D596B}" type="slidenum">
              <a:rPr lang="en-US" altLang="zh-CN"/>
              <a:pPr/>
              <a:t>15</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EA58A-F432-4086-8BFF-80CB90FF39BB}" type="slidenum">
              <a:rPr lang="en-US" altLang="zh-CN"/>
              <a:pPr/>
              <a:t>18</a:t>
            </a:fld>
            <a:endParaRPr lang="en-US" altLang="zh-CN"/>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pPr>
              <a:lnSpc>
                <a:spcPct val="80000"/>
              </a:lnSpc>
            </a:pPr>
            <a:r>
              <a:rPr lang="zh-CN" altLang="en-US" sz="800" dirty="0"/>
              <a:t>注释：自定义实体是代表业务域的对象，它们是业务层的基础。 </a:t>
            </a:r>
          </a:p>
          <a:p>
            <a:pPr>
              <a:lnSpc>
                <a:spcPct val="80000"/>
              </a:lnSpc>
            </a:pPr>
            <a:r>
              <a:rPr lang="zh-CN" altLang="en-US" sz="800" dirty="0"/>
              <a:t>例如：</a:t>
            </a:r>
          </a:p>
          <a:p>
            <a:pPr>
              <a:lnSpc>
                <a:spcPct val="80000"/>
              </a:lnSpc>
            </a:pPr>
            <a:r>
              <a:rPr lang="en-US" altLang="zh-CN" sz="800" noProof="1"/>
              <a:t>public class ClassInfo</a:t>
            </a:r>
          </a:p>
          <a:p>
            <a:pPr>
              <a:lnSpc>
                <a:spcPct val="80000"/>
              </a:lnSpc>
            </a:pPr>
            <a:r>
              <a:rPr lang="en-US" altLang="zh-CN" sz="800" noProof="1"/>
              <a:t>    {</a:t>
            </a:r>
          </a:p>
          <a:p>
            <a:pPr>
              <a:lnSpc>
                <a:spcPct val="80000"/>
              </a:lnSpc>
            </a:pPr>
            <a:r>
              <a:rPr lang="en-US" altLang="zh-CN" sz="800" noProof="1"/>
              <a:t>        #region Private Members</a:t>
            </a:r>
          </a:p>
          <a:p>
            <a:pPr>
              <a:lnSpc>
                <a:spcPct val="80000"/>
              </a:lnSpc>
            </a:pPr>
            <a:r>
              <a:rPr lang="en-US" altLang="zh-CN" sz="800" noProof="1"/>
              <a:t>        protected int id;</a:t>
            </a:r>
          </a:p>
          <a:p>
            <a:pPr>
              <a:lnSpc>
                <a:spcPct val="80000"/>
              </a:lnSpc>
            </a:pPr>
            <a:r>
              <a:rPr lang="en-US" altLang="zh-CN" sz="800" noProof="1"/>
              <a:t>        protected string name = String.Empty;</a:t>
            </a:r>
          </a:p>
          <a:p>
            <a:pPr>
              <a:lnSpc>
                <a:spcPct val="80000"/>
              </a:lnSpc>
            </a:pPr>
            <a:r>
              <a:rPr lang="en-US" altLang="zh-CN" sz="800" noProof="1"/>
              <a:t>        protected int gradeID;</a:t>
            </a:r>
          </a:p>
          <a:p>
            <a:pPr>
              <a:lnSpc>
                <a:spcPct val="80000"/>
              </a:lnSpc>
            </a:pPr>
            <a:r>
              <a:rPr lang="en-US" altLang="zh-CN" sz="800" noProof="1"/>
              <a:t>        #endregion</a:t>
            </a:r>
          </a:p>
          <a:p>
            <a:pPr>
              <a:lnSpc>
                <a:spcPct val="80000"/>
              </a:lnSpc>
            </a:pPr>
            <a:endParaRPr lang="en-US" altLang="zh-CN" sz="800" noProof="1"/>
          </a:p>
          <a:p>
            <a:pPr>
              <a:lnSpc>
                <a:spcPct val="80000"/>
              </a:lnSpc>
            </a:pPr>
            <a:r>
              <a:rPr lang="en-US" altLang="zh-CN" sz="800" noProof="1"/>
              <a:t>        #region Public Methods</a:t>
            </a:r>
          </a:p>
          <a:p>
            <a:pPr>
              <a:lnSpc>
                <a:spcPct val="80000"/>
              </a:lnSpc>
            </a:pPr>
            <a:r>
              <a:rPr lang="en-US" altLang="zh-CN" sz="800" noProof="1"/>
              <a:t>        public ClassInfo()</a:t>
            </a:r>
          </a:p>
          <a:p>
            <a:pPr>
              <a:lnSpc>
                <a:spcPct val="80000"/>
              </a:lnSpc>
            </a:pPr>
            <a:r>
              <a:rPr lang="en-US" altLang="zh-CN" sz="800" noProof="1"/>
              <a:t>        {</a:t>
            </a:r>
          </a:p>
          <a:p>
            <a:pPr>
              <a:lnSpc>
                <a:spcPct val="80000"/>
              </a:lnSpc>
            </a:pPr>
            <a:r>
              <a:rPr lang="en-US" altLang="zh-CN" sz="800" noProof="1"/>
              <a:t>        }</a:t>
            </a:r>
          </a:p>
          <a:p>
            <a:pPr>
              <a:lnSpc>
                <a:spcPct val="80000"/>
              </a:lnSpc>
            </a:pPr>
            <a:r>
              <a:rPr lang="en-US" altLang="zh-CN" sz="800" noProof="1"/>
              <a:t>        #endregion</a:t>
            </a:r>
          </a:p>
          <a:p>
            <a:pPr>
              <a:lnSpc>
                <a:spcPct val="80000"/>
              </a:lnSpc>
            </a:pPr>
            <a:endParaRPr lang="en-US" altLang="zh-CN" sz="800" noProof="1"/>
          </a:p>
          <a:p>
            <a:pPr>
              <a:lnSpc>
                <a:spcPct val="80000"/>
              </a:lnSpc>
            </a:pPr>
            <a:r>
              <a:rPr lang="en-US" altLang="zh-CN" sz="800" noProof="1"/>
              <a:t>        #region Public Properties</a:t>
            </a:r>
          </a:p>
          <a:p>
            <a:pPr>
              <a:lnSpc>
                <a:spcPct val="80000"/>
              </a:lnSpc>
            </a:pPr>
            <a:r>
              <a:rPr lang="en-US" altLang="zh-CN" sz="800" noProof="1"/>
              <a:t>        public int Id</a:t>
            </a:r>
          </a:p>
          <a:p>
            <a:pPr>
              <a:lnSpc>
                <a:spcPct val="80000"/>
              </a:lnSpc>
            </a:pPr>
            <a:r>
              <a:rPr lang="en-US" altLang="zh-CN" sz="800" noProof="1"/>
              <a:t>        {</a:t>
            </a:r>
          </a:p>
          <a:p>
            <a:pPr>
              <a:lnSpc>
                <a:spcPct val="80000"/>
              </a:lnSpc>
            </a:pPr>
            <a:r>
              <a:rPr lang="en-US" altLang="zh-CN" sz="800" noProof="1"/>
              <a:t>            get { return id; }</a:t>
            </a:r>
          </a:p>
          <a:p>
            <a:pPr>
              <a:lnSpc>
                <a:spcPct val="80000"/>
              </a:lnSpc>
            </a:pPr>
            <a:r>
              <a:rPr lang="en-US" altLang="zh-CN" sz="800" noProof="1"/>
              <a:t>        }</a:t>
            </a:r>
          </a:p>
          <a:p>
            <a:pPr>
              <a:lnSpc>
                <a:spcPct val="80000"/>
              </a:lnSpc>
            </a:pPr>
            <a:endParaRPr lang="en-US" altLang="zh-CN" sz="800" noProof="1"/>
          </a:p>
          <a:p>
            <a:pPr>
              <a:lnSpc>
                <a:spcPct val="80000"/>
              </a:lnSpc>
            </a:pPr>
            <a:r>
              <a:rPr lang="en-US" altLang="zh-CN" sz="800" noProof="1"/>
              <a:t>        public string Name</a:t>
            </a:r>
          </a:p>
          <a:p>
            <a:pPr>
              <a:lnSpc>
                <a:spcPct val="80000"/>
              </a:lnSpc>
            </a:pPr>
            <a:r>
              <a:rPr lang="en-US" altLang="zh-CN" sz="800" noProof="1"/>
              <a:t>        {</a:t>
            </a:r>
          </a:p>
          <a:p>
            <a:pPr>
              <a:lnSpc>
                <a:spcPct val="80000"/>
              </a:lnSpc>
            </a:pPr>
            <a:r>
              <a:rPr lang="en-US" altLang="zh-CN" sz="800" noProof="1"/>
              <a:t>            get { return name; }</a:t>
            </a:r>
          </a:p>
          <a:p>
            <a:pPr>
              <a:lnSpc>
                <a:spcPct val="80000"/>
              </a:lnSpc>
            </a:pPr>
            <a:r>
              <a:rPr lang="en-US" altLang="zh-CN" sz="800" noProof="1"/>
              <a:t>            set { name = value; }</a:t>
            </a:r>
          </a:p>
          <a:p>
            <a:pPr>
              <a:lnSpc>
                <a:spcPct val="80000"/>
              </a:lnSpc>
            </a:pPr>
            <a:r>
              <a:rPr lang="en-US" altLang="zh-CN" sz="800" noProof="1"/>
              <a:t>        }</a:t>
            </a:r>
          </a:p>
          <a:p>
            <a:pPr>
              <a:lnSpc>
                <a:spcPct val="80000"/>
              </a:lnSpc>
            </a:pPr>
            <a:endParaRPr lang="en-US" altLang="zh-CN" sz="800" noProof="1"/>
          </a:p>
          <a:p>
            <a:pPr>
              <a:lnSpc>
                <a:spcPct val="80000"/>
              </a:lnSpc>
            </a:pPr>
            <a:r>
              <a:rPr lang="en-US" altLang="zh-CN" sz="800" noProof="1"/>
              <a:t>        public int GradeID</a:t>
            </a:r>
          </a:p>
          <a:p>
            <a:pPr>
              <a:lnSpc>
                <a:spcPct val="80000"/>
              </a:lnSpc>
            </a:pPr>
            <a:r>
              <a:rPr lang="en-US" altLang="zh-CN" sz="800" noProof="1"/>
              <a:t>        {</a:t>
            </a:r>
          </a:p>
          <a:p>
            <a:pPr>
              <a:lnSpc>
                <a:spcPct val="80000"/>
              </a:lnSpc>
            </a:pPr>
            <a:r>
              <a:rPr lang="en-US" altLang="zh-CN" sz="800" noProof="1"/>
              <a:t>            get { return gradeID; }</a:t>
            </a:r>
          </a:p>
          <a:p>
            <a:pPr>
              <a:lnSpc>
                <a:spcPct val="80000"/>
              </a:lnSpc>
            </a:pPr>
            <a:r>
              <a:rPr lang="en-US" altLang="zh-CN" sz="800" noProof="1"/>
              <a:t>            set { gradeID = value; }</a:t>
            </a:r>
          </a:p>
          <a:p>
            <a:pPr>
              <a:lnSpc>
                <a:spcPct val="80000"/>
              </a:lnSpc>
            </a:pPr>
            <a:r>
              <a:rPr lang="en-US" altLang="zh-CN" sz="800" noProof="1"/>
              <a:t>        }</a:t>
            </a:r>
          </a:p>
          <a:p>
            <a:pPr>
              <a:lnSpc>
                <a:spcPct val="80000"/>
              </a:lnSpc>
            </a:pPr>
            <a:r>
              <a:rPr lang="en-US" altLang="zh-CN" sz="800" noProof="1"/>
              <a:t>        #endregion</a:t>
            </a:r>
          </a:p>
          <a:p>
            <a:pPr>
              <a:lnSpc>
                <a:spcPct val="80000"/>
              </a:lnSpc>
            </a:pPr>
            <a:r>
              <a:rPr lang="en-US" altLang="zh-CN" sz="800" noProof="1"/>
              <a:t>    }</a:t>
            </a:r>
            <a:endParaRPr lang="en-US" altLang="zh-CN" sz="800" dirty="0"/>
          </a:p>
          <a:p>
            <a:pPr>
              <a:lnSpc>
                <a:spcPct val="80000"/>
              </a:lnSpc>
            </a:pPr>
            <a:r>
              <a:rPr lang="en-US" altLang="zh-CN" sz="800"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javaeeMVCAllSchemaJDBC01</a:t>
            </a:r>
            <a:endParaRPr lang="en-US" altLang="zh-CN" dirty="0" smtClean="0"/>
          </a:p>
          <a:p>
            <a:r>
              <a:rPr lang="en-US" altLang="zh-CN" dirty="0" smtClean="0"/>
              <a:t>1 </a:t>
            </a:r>
            <a:r>
              <a:rPr lang="zh-CN" altLang="en-US" dirty="0" smtClean="0"/>
              <a:t>分层架构</a:t>
            </a:r>
          </a:p>
          <a:p>
            <a:r>
              <a:rPr lang="zh-CN" altLang="en-US" dirty="0" smtClean="0"/>
              <a:t>	</a:t>
            </a:r>
            <a:r>
              <a:rPr lang="en-US" altLang="zh-CN" dirty="0" smtClean="0"/>
              <a:t>/</a:t>
            </a:r>
            <a:r>
              <a:rPr lang="en-US" altLang="zh-CN" dirty="0" err="1" smtClean="0"/>
              <a:t>javaBean</a:t>
            </a:r>
            <a:r>
              <a:rPr lang="en-US" altLang="zh-CN" dirty="0" smtClean="0"/>
              <a:t> 	</a:t>
            </a:r>
            <a:r>
              <a:rPr lang="zh-CN" altLang="en-US" dirty="0" smtClean="0"/>
              <a:t>实体层</a:t>
            </a:r>
          </a:p>
          <a:p>
            <a:r>
              <a:rPr lang="zh-CN" altLang="en-US" dirty="0" smtClean="0"/>
              <a:t>	</a:t>
            </a:r>
            <a:r>
              <a:rPr lang="en-US" altLang="zh-CN" dirty="0" smtClean="0"/>
              <a:t>/</a:t>
            </a:r>
            <a:r>
              <a:rPr lang="en-US" altLang="zh-CN" dirty="0" err="1" smtClean="0"/>
              <a:t>dbUtils</a:t>
            </a:r>
            <a:r>
              <a:rPr lang="en-US" altLang="zh-CN" dirty="0" smtClean="0"/>
              <a:t> 	</a:t>
            </a:r>
            <a:r>
              <a:rPr lang="zh-CN" altLang="en-US" dirty="0" smtClean="0"/>
              <a:t>工具集</a:t>
            </a:r>
          </a:p>
          <a:p>
            <a:r>
              <a:rPr lang="zh-CN" altLang="en-US" dirty="0" smtClean="0"/>
              <a:t>	</a:t>
            </a:r>
            <a:r>
              <a:rPr lang="en-US" altLang="zh-CN" dirty="0" smtClean="0"/>
              <a:t>/</a:t>
            </a:r>
            <a:r>
              <a:rPr lang="en-US" altLang="zh-CN" dirty="0" err="1" smtClean="0"/>
              <a:t>dao</a:t>
            </a:r>
            <a:r>
              <a:rPr lang="en-US" altLang="zh-CN" dirty="0" smtClean="0"/>
              <a:t> 		</a:t>
            </a:r>
            <a:r>
              <a:rPr lang="zh-CN" altLang="en-US" dirty="0" smtClean="0"/>
              <a:t>数据访问层</a:t>
            </a:r>
          </a:p>
          <a:p>
            <a:r>
              <a:rPr lang="zh-CN" altLang="en-US" dirty="0" smtClean="0"/>
              <a:t>	</a:t>
            </a:r>
            <a:r>
              <a:rPr lang="en-US" altLang="zh-CN" dirty="0" smtClean="0"/>
              <a:t>/service 	</a:t>
            </a:r>
            <a:r>
              <a:rPr lang="zh-CN" altLang="en-US" dirty="0" smtClean="0"/>
              <a:t>业务逻辑层</a:t>
            </a:r>
          </a:p>
          <a:p>
            <a:r>
              <a:rPr lang="zh-CN" altLang="en-US" dirty="0" smtClean="0"/>
              <a:t>	</a:t>
            </a:r>
            <a:r>
              <a:rPr lang="en-US" altLang="zh-CN" dirty="0" smtClean="0"/>
              <a:t>/servlet 	</a:t>
            </a:r>
            <a:r>
              <a:rPr lang="zh-CN" altLang="en-US" dirty="0" smtClean="0"/>
              <a:t>控制层</a:t>
            </a:r>
          </a:p>
          <a:p>
            <a:r>
              <a:rPr lang="zh-CN" altLang="en-US" dirty="0" smtClean="0"/>
              <a:t>	</a:t>
            </a:r>
            <a:r>
              <a:rPr lang="en-US" altLang="zh-CN" dirty="0" smtClean="0"/>
              <a:t>/</a:t>
            </a:r>
            <a:r>
              <a:rPr lang="en-US" altLang="zh-CN" dirty="0" err="1" smtClean="0"/>
              <a:t>showData</a:t>
            </a:r>
            <a:r>
              <a:rPr lang="en-US" altLang="zh-CN" dirty="0" smtClean="0"/>
              <a:t>/</a:t>
            </a:r>
            <a:r>
              <a:rPr lang="en-US" altLang="zh-CN" dirty="0" err="1" smtClean="0"/>
              <a:t>showOneDatafromUDao.jsp</a:t>
            </a:r>
            <a:r>
              <a:rPr lang="en-US" altLang="zh-CN" dirty="0" smtClean="0"/>
              <a:t> /</a:t>
            </a:r>
            <a:r>
              <a:rPr lang="zh-CN" altLang="en-US" dirty="0" smtClean="0"/>
              <a:t>表示层</a:t>
            </a:r>
          </a:p>
          <a:p>
            <a:endParaRPr lang="zh-CN" altLang="en-US" dirty="0" smtClean="0"/>
          </a:p>
          <a:p>
            <a:r>
              <a:rPr lang="zh-CN" altLang="en-US" dirty="0" smtClean="0"/>
              <a:t>	注意事项：</a:t>
            </a:r>
          </a:p>
          <a:p>
            <a:r>
              <a:rPr lang="zh-CN" altLang="en-US" dirty="0" smtClean="0"/>
              <a:t>		</a:t>
            </a:r>
            <a:r>
              <a:rPr lang="en-US" altLang="zh-CN" dirty="0" smtClean="0"/>
              <a:t>0 </a:t>
            </a:r>
            <a:r>
              <a:rPr lang="zh-CN" altLang="en-US" dirty="0" smtClean="0"/>
              <a:t>先启动</a:t>
            </a:r>
            <a:r>
              <a:rPr lang="en-US" altLang="zh-CN" dirty="0" smtClean="0"/>
              <a:t>MySQL</a:t>
            </a:r>
            <a:r>
              <a:rPr lang="zh-CN" altLang="en-US" dirty="0" smtClean="0"/>
              <a:t>数据库，查看表</a:t>
            </a:r>
            <a:r>
              <a:rPr lang="en-US" altLang="zh-CN" dirty="0" err="1" smtClean="0"/>
              <a:t>easybuy_user</a:t>
            </a:r>
            <a:r>
              <a:rPr lang="zh-CN" altLang="en-US" dirty="0" smtClean="0"/>
              <a:t>结构</a:t>
            </a:r>
          </a:p>
          <a:p>
            <a:r>
              <a:rPr lang="zh-CN" altLang="en-US" dirty="0" smtClean="0"/>
              <a:t>		</a:t>
            </a:r>
            <a:r>
              <a:rPr lang="en-US" altLang="zh-CN" dirty="0" smtClean="0"/>
              <a:t>1 </a:t>
            </a:r>
            <a:r>
              <a:rPr lang="zh-CN" altLang="en-US" dirty="0" smtClean="0"/>
              <a:t>注解或是</a:t>
            </a:r>
            <a:r>
              <a:rPr lang="en-US" altLang="zh-CN" dirty="0" err="1" smtClean="0"/>
              <a:t>web.xml</a:t>
            </a:r>
            <a:r>
              <a:rPr lang="zh-CN" altLang="en-US" dirty="0" smtClean="0"/>
              <a:t>对</a:t>
            </a:r>
            <a:r>
              <a:rPr lang="en-US" altLang="zh-CN" dirty="0" smtClean="0"/>
              <a:t>Servlet</a:t>
            </a:r>
            <a:r>
              <a:rPr lang="zh-CN" altLang="en-US" dirty="0" smtClean="0"/>
              <a:t>进行配置</a:t>
            </a:r>
          </a:p>
          <a:p>
            <a:r>
              <a:rPr lang="zh-CN" altLang="en-US" dirty="0" smtClean="0"/>
              <a:t>		</a:t>
            </a:r>
            <a:r>
              <a:rPr lang="en-US" altLang="zh-CN" dirty="0" smtClean="0"/>
              <a:t>2 </a:t>
            </a:r>
            <a:r>
              <a:rPr lang="zh-CN" altLang="en-US" dirty="0" smtClean="0"/>
              <a:t>获取数据后，要跳到第一行去处理</a:t>
            </a:r>
          </a:p>
          <a:p>
            <a:r>
              <a:rPr lang="zh-CN" altLang="en-US" dirty="0" smtClean="0"/>
              <a:t>		</a:t>
            </a:r>
            <a:r>
              <a:rPr lang="en-US" altLang="zh-CN" dirty="0" smtClean="0"/>
              <a:t>3 EL</a:t>
            </a:r>
            <a:r>
              <a:rPr lang="zh-CN" altLang="en-US" dirty="0" smtClean="0"/>
              <a:t>表达式仅仅用于显示</a:t>
            </a:r>
          </a:p>
          <a:p>
            <a:r>
              <a:rPr lang="zh-CN" altLang="en-US" dirty="0" smtClean="0"/>
              <a:t>		</a:t>
            </a:r>
            <a:r>
              <a:rPr lang="en-US" altLang="zh-CN" dirty="0" smtClean="0"/>
              <a:t>4 </a:t>
            </a:r>
            <a:r>
              <a:rPr lang="zh-CN" altLang="en-US" dirty="0" smtClean="0"/>
              <a:t>打开与关闭连接的时机</a:t>
            </a:r>
          </a:p>
          <a:p>
            <a:r>
              <a:rPr lang="zh-CN" altLang="en-US" dirty="0" smtClean="0"/>
              <a:t>		</a:t>
            </a:r>
            <a:r>
              <a:rPr lang="en-US" altLang="zh-CN" dirty="0" smtClean="0"/>
              <a:t>5 </a:t>
            </a:r>
            <a:r>
              <a:rPr lang="zh-CN" altLang="en-US" dirty="0" smtClean="0"/>
              <a:t>可能的出错分析</a:t>
            </a:r>
          </a:p>
          <a:p>
            <a:r>
              <a:rPr lang="zh-CN" altLang="en-US" dirty="0" smtClean="0"/>
              <a:t>		</a:t>
            </a:r>
            <a:r>
              <a:rPr lang="en-US" altLang="zh-CN" dirty="0" smtClean="0"/>
              <a:t>6 jar</a:t>
            </a:r>
            <a:r>
              <a:rPr lang="zh-CN" altLang="en-US" dirty="0" smtClean="0"/>
              <a:t>包的支持，放置位置</a:t>
            </a:r>
          </a:p>
          <a:p>
            <a:r>
              <a:rPr lang="zh-CN" altLang="en-US" dirty="0" smtClean="0"/>
              <a:t>		</a:t>
            </a:r>
          </a:p>
          <a:p>
            <a:r>
              <a:rPr lang="en-US" altLang="zh-CN" dirty="0" smtClean="0"/>
              <a:t>2 </a:t>
            </a:r>
            <a:r>
              <a:rPr lang="zh-CN" altLang="en-US" dirty="0" smtClean="0"/>
              <a:t>源码参考</a:t>
            </a:r>
          </a:p>
          <a:p>
            <a:r>
              <a:rPr lang="en-US" altLang="zh-CN" dirty="0" smtClean="0"/>
              <a:t>&gt;&gt;&gt;&gt;&gt;&gt;&gt;&gt;</a:t>
            </a:r>
            <a:r>
              <a:rPr lang="en-US" altLang="zh-CN" dirty="0" err="1" smtClean="0"/>
              <a:t>jsp</a:t>
            </a:r>
            <a:endParaRPr lang="en-US" altLang="zh-CN" dirty="0" smtClean="0"/>
          </a:p>
          <a:p>
            <a:r>
              <a:rPr lang="zh-CN" altLang="en-US" dirty="0" smtClean="0"/>
              <a:t>用户</a:t>
            </a:r>
            <a:r>
              <a:rPr lang="en-US" altLang="zh-CN" dirty="0" smtClean="0"/>
              <a:t>ID</a:t>
            </a:r>
            <a:r>
              <a:rPr lang="zh-CN" altLang="en-US" dirty="0" smtClean="0"/>
              <a:t>号是：</a:t>
            </a:r>
            <a:r>
              <a:rPr lang="en-US" altLang="zh-CN" dirty="0" smtClean="0"/>
              <a:t>${</a:t>
            </a:r>
            <a:r>
              <a:rPr lang="en-US" altLang="zh-CN" dirty="0" err="1" smtClean="0"/>
              <a:t>requestScope.user.id</a:t>
            </a:r>
            <a:r>
              <a:rPr lang="en-US" altLang="zh-CN" dirty="0" smtClean="0"/>
              <a:t>}&lt;</a:t>
            </a:r>
            <a:r>
              <a:rPr lang="en-US" altLang="zh-CN" dirty="0" err="1" smtClean="0"/>
              <a:t>br</a:t>
            </a:r>
            <a:r>
              <a:rPr lang="en-US" altLang="zh-CN" dirty="0" smtClean="0"/>
              <a:t>/&gt;</a:t>
            </a:r>
          </a:p>
          <a:p>
            <a:r>
              <a:rPr lang="zh-CN" altLang="en-US" dirty="0" smtClean="0"/>
              <a:t>用户登录名是：</a:t>
            </a:r>
            <a:r>
              <a:rPr lang="en-US" altLang="zh-CN" dirty="0" smtClean="0"/>
              <a:t>${</a:t>
            </a:r>
            <a:r>
              <a:rPr lang="en-US" altLang="zh-CN" dirty="0" err="1" smtClean="0"/>
              <a:t>requestScope.user.loginName</a:t>
            </a:r>
            <a:r>
              <a:rPr lang="en-US" altLang="zh-CN" dirty="0" smtClean="0"/>
              <a:t>}&lt;</a:t>
            </a:r>
            <a:r>
              <a:rPr lang="en-US" altLang="zh-CN" dirty="0" err="1" smtClean="0"/>
              <a:t>br</a:t>
            </a:r>
            <a:r>
              <a:rPr lang="en-US" altLang="zh-CN" dirty="0" smtClean="0"/>
              <a:t>/&gt;</a:t>
            </a:r>
          </a:p>
          <a:p>
            <a:r>
              <a:rPr lang="zh-CN" altLang="en-US" dirty="0" smtClean="0"/>
              <a:t>用户名是：</a:t>
            </a:r>
            <a:r>
              <a:rPr lang="en-US" altLang="zh-CN" dirty="0" smtClean="0"/>
              <a:t>${</a:t>
            </a:r>
            <a:r>
              <a:rPr lang="en-US" altLang="zh-CN" dirty="0" err="1" smtClean="0"/>
              <a:t>requestScope.user.userName</a:t>
            </a:r>
            <a:r>
              <a:rPr lang="en-US" altLang="zh-CN" dirty="0" smtClean="0"/>
              <a:t>}&lt;</a:t>
            </a:r>
            <a:r>
              <a:rPr lang="en-US" altLang="zh-CN" dirty="0" err="1" smtClean="0"/>
              <a:t>br</a:t>
            </a:r>
            <a:r>
              <a:rPr lang="en-US" altLang="zh-CN" dirty="0" smtClean="0"/>
              <a:t>/&gt;</a:t>
            </a:r>
          </a:p>
          <a:p>
            <a:r>
              <a:rPr lang="zh-CN" altLang="en-US" dirty="0" smtClean="0"/>
              <a:t>用户密码是：</a:t>
            </a:r>
            <a:r>
              <a:rPr lang="en-US" altLang="zh-CN" dirty="0" smtClean="0"/>
              <a:t>${</a:t>
            </a:r>
            <a:r>
              <a:rPr lang="en-US" altLang="zh-CN" dirty="0" err="1" smtClean="0"/>
              <a:t>requestScope.user.password</a:t>
            </a:r>
            <a:r>
              <a:rPr lang="en-US" altLang="zh-CN" dirty="0" smtClean="0"/>
              <a:t>}&lt;</a:t>
            </a:r>
            <a:r>
              <a:rPr lang="en-US" altLang="zh-CN" dirty="0" err="1" smtClean="0"/>
              <a:t>br</a:t>
            </a:r>
            <a:r>
              <a:rPr lang="en-US" altLang="zh-CN" dirty="0" smtClean="0"/>
              <a:t>/&gt;</a:t>
            </a:r>
          </a:p>
          <a:p>
            <a:r>
              <a:rPr lang="zh-CN" altLang="en-US" dirty="0" smtClean="0"/>
              <a:t>用户性别：</a:t>
            </a:r>
            <a:r>
              <a:rPr lang="en-US" altLang="zh-CN" dirty="0" smtClean="0"/>
              <a:t>${</a:t>
            </a:r>
            <a:r>
              <a:rPr lang="en-US" altLang="zh-CN" dirty="0" err="1" smtClean="0"/>
              <a:t>requestScope.user.sex</a:t>
            </a:r>
            <a:r>
              <a:rPr lang="en-US" altLang="zh-CN" dirty="0" smtClean="0"/>
              <a:t>=="1"?"</a:t>
            </a:r>
            <a:r>
              <a:rPr lang="zh-CN" altLang="en-US" dirty="0" smtClean="0"/>
              <a:t>男</a:t>
            </a:r>
            <a:r>
              <a:rPr lang="en-US" altLang="zh-CN" dirty="0" smtClean="0"/>
              <a:t>":"</a:t>
            </a:r>
            <a:r>
              <a:rPr lang="zh-CN" altLang="en-US" dirty="0" smtClean="0"/>
              <a:t>女</a:t>
            </a:r>
            <a:r>
              <a:rPr lang="en-US" altLang="zh-CN" dirty="0" smtClean="0"/>
              <a:t>"}&lt;</a:t>
            </a:r>
            <a:r>
              <a:rPr lang="en-US" altLang="zh-CN" dirty="0" err="1" smtClean="0"/>
              <a:t>br</a:t>
            </a:r>
            <a:r>
              <a:rPr lang="en-US" altLang="zh-CN" dirty="0" smtClean="0"/>
              <a:t>/&gt;</a:t>
            </a:r>
          </a:p>
          <a:p>
            <a:r>
              <a:rPr lang="zh-CN" altLang="en-US" dirty="0" smtClean="0"/>
              <a:t>用户身份证号：</a:t>
            </a:r>
            <a:r>
              <a:rPr lang="en-US" altLang="zh-CN" dirty="0" smtClean="0"/>
              <a:t>${</a:t>
            </a:r>
            <a:r>
              <a:rPr lang="en-US" altLang="zh-CN" dirty="0" err="1" smtClean="0"/>
              <a:t>requestScope.user.identityCode</a:t>
            </a:r>
            <a:r>
              <a:rPr lang="en-US" altLang="zh-CN" dirty="0" smtClean="0"/>
              <a:t> }&lt;</a:t>
            </a:r>
            <a:r>
              <a:rPr lang="en-US" altLang="zh-CN" dirty="0" err="1" smtClean="0"/>
              <a:t>br</a:t>
            </a:r>
            <a:r>
              <a:rPr lang="en-US" altLang="zh-CN" dirty="0" smtClean="0"/>
              <a:t>/&gt;</a:t>
            </a:r>
          </a:p>
          <a:p>
            <a:r>
              <a:rPr lang="zh-CN" altLang="en-US" dirty="0" smtClean="0"/>
              <a:t>用户邮箱：</a:t>
            </a:r>
            <a:r>
              <a:rPr lang="en-US" altLang="zh-CN" dirty="0" smtClean="0"/>
              <a:t>${</a:t>
            </a:r>
            <a:r>
              <a:rPr lang="en-US" altLang="zh-CN" dirty="0" err="1" smtClean="0"/>
              <a:t>requestScope.user.email</a:t>
            </a:r>
            <a:r>
              <a:rPr lang="en-US" altLang="zh-CN" dirty="0" smtClean="0"/>
              <a:t> }&lt;</a:t>
            </a:r>
            <a:r>
              <a:rPr lang="en-US" altLang="zh-CN" dirty="0" err="1" smtClean="0"/>
              <a:t>br</a:t>
            </a:r>
            <a:r>
              <a:rPr lang="en-US" altLang="zh-CN" dirty="0" smtClean="0"/>
              <a:t>/&gt;</a:t>
            </a:r>
          </a:p>
          <a:p>
            <a:r>
              <a:rPr lang="zh-CN" altLang="en-US" dirty="0" smtClean="0"/>
              <a:t>用户手机号：</a:t>
            </a:r>
            <a:r>
              <a:rPr lang="en-US" altLang="zh-CN" dirty="0" smtClean="0"/>
              <a:t>${</a:t>
            </a:r>
            <a:r>
              <a:rPr lang="en-US" altLang="zh-CN" dirty="0" err="1" smtClean="0"/>
              <a:t>requestScope.user.mobile</a:t>
            </a:r>
            <a:r>
              <a:rPr lang="en-US" altLang="zh-CN" dirty="0" smtClean="0"/>
              <a:t> }&lt;</a:t>
            </a:r>
            <a:r>
              <a:rPr lang="en-US" altLang="zh-CN" dirty="0" err="1" smtClean="0"/>
              <a:t>br</a:t>
            </a:r>
            <a:r>
              <a:rPr lang="en-US" altLang="zh-CN" dirty="0" smtClean="0"/>
              <a:t>/&gt;</a:t>
            </a:r>
          </a:p>
          <a:p>
            <a:r>
              <a:rPr lang="zh-CN" altLang="en-US" dirty="0" smtClean="0"/>
              <a:t>用户类型：</a:t>
            </a:r>
            <a:r>
              <a:rPr lang="en-US" altLang="zh-CN" dirty="0" smtClean="0"/>
              <a:t>${</a:t>
            </a:r>
            <a:r>
              <a:rPr lang="en-US" altLang="zh-CN" dirty="0" err="1" smtClean="0"/>
              <a:t>requestScope.user.type</a:t>
            </a:r>
            <a:r>
              <a:rPr lang="en-US" altLang="zh-CN" dirty="0" smtClean="0"/>
              <a:t>=="0"?"</a:t>
            </a:r>
            <a:r>
              <a:rPr lang="zh-CN" altLang="en-US" dirty="0" smtClean="0"/>
              <a:t>管理员</a:t>
            </a:r>
            <a:r>
              <a:rPr lang="en-US" altLang="zh-CN" dirty="0" smtClean="0"/>
              <a:t>":"</a:t>
            </a:r>
            <a:r>
              <a:rPr lang="zh-CN" altLang="en-US" dirty="0" smtClean="0"/>
              <a:t>普通用户</a:t>
            </a:r>
            <a:r>
              <a:rPr lang="en-US" altLang="zh-CN" dirty="0" smtClean="0"/>
              <a:t>"}&lt;</a:t>
            </a:r>
            <a:r>
              <a:rPr lang="en-US" altLang="zh-CN" dirty="0" err="1" smtClean="0"/>
              <a:t>br</a:t>
            </a:r>
            <a:r>
              <a:rPr lang="en-US" altLang="zh-CN" dirty="0" smtClean="0"/>
              <a:t>/&gt;</a:t>
            </a:r>
          </a:p>
          <a:p>
            <a:r>
              <a:rPr lang="en-US" altLang="zh-CN" dirty="0" smtClean="0"/>
              <a:t>&gt;&gt;&gt;&gt;&gt;&gt;&gt;&gt;</a:t>
            </a:r>
            <a:r>
              <a:rPr lang="en-US" altLang="zh-CN" dirty="0" err="1" smtClean="0"/>
              <a:t>javaBean.User</a:t>
            </a:r>
            <a:r>
              <a:rPr lang="en-US" altLang="zh-CN" dirty="0" smtClean="0"/>
              <a:t>	//9</a:t>
            </a:r>
            <a:r>
              <a:rPr lang="zh-CN" altLang="en-US" dirty="0" smtClean="0"/>
              <a:t>个属性，与表对应</a:t>
            </a:r>
          </a:p>
          <a:p>
            <a:r>
              <a:rPr lang="zh-CN" altLang="en-US" dirty="0" smtClean="0"/>
              <a:t>	</a:t>
            </a:r>
            <a:r>
              <a:rPr lang="en-US" altLang="zh-CN" dirty="0" smtClean="0"/>
              <a:t>private Integer id;</a:t>
            </a:r>
          </a:p>
          <a:p>
            <a:r>
              <a:rPr lang="en-US" altLang="zh-CN" dirty="0" smtClean="0"/>
              <a:t>	private String </a:t>
            </a:r>
            <a:r>
              <a:rPr lang="en-US" altLang="zh-CN" dirty="0" err="1" smtClean="0"/>
              <a:t>loginName</a:t>
            </a:r>
            <a:r>
              <a:rPr lang="en-US" altLang="zh-CN" dirty="0" smtClean="0"/>
              <a:t>;</a:t>
            </a:r>
          </a:p>
          <a:p>
            <a:r>
              <a:rPr lang="en-US" altLang="zh-CN" dirty="0" smtClean="0"/>
              <a:t>	private String </a:t>
            </a:r>
            <a:r>
              <a:rPr lang="en-US" altLang="zh-CN" dirty="0" err="1" smtClean="0"/>
              <a:t>userName</a:t>
            </a:r>
            <a:r>
              <a:rPr lang="en-US" altLang="zh-CN" dirty="0" smtClean="0"/>
              <a:t>;</a:t>
            </a:r>
          </a:p>
          <a:p>
            <a:r>
              <a:rPr lang="en-US" altLang="zh-CN" dirty="0" smtClean="0"/>
              <a:t>	private String password;</a:t>
            </a:r>
          </a:p>
          <a:p>
            <a:r>
              <a:rPr lang="en-US" altLang="zh-CN" dirty="0" smtClean="0"/>
              <a:t>	private Integer sex;</a:t>
            </a:r>
          </a:p>
          <a:p>
            <a:r>
              <a:rPr lang="en-US" altLang="zh-CN" dirty="0" smtClean="0"/>
              <a:t>	private String </a:t>
            </a:r>
            <a:r>
              <a:rPr lang="en-US" altLang="zh-CN" dirty="0" err="1" smtClean="0"/>
              <a:t>identityCode</a:t>
            </a:r>
            <a:r>
              <a:rPr lang="en-US" altLang="zh-CN" dirty="0" smtClean="0"/>
              <a:t>;</a:t>
            </a:r>
          </a:p>
          <a:p>
            <a:r>
              <a:rPr lang="en-US" altLang="zh-CN" dirty="0" smtClean="0"/>
              <a:t>	private String email;</a:t>
            </a:r>
          </a:p>
          <a:p>
            <a:r>
              <a:rPr lang="en-US" altLang="zh-CN" dirty="0" smtClean="0"/>
              <a:t>	private String mobile;</a:t>
            </a:r>
          </a:p>
          <a:p>
            <a:r>
              <a:rPr lang="en-US" altLang="zh-CN" dirty="0" smtClean="0"/>
              <a:t>	private Integer type;</a:t>
            </a:r>
          </a:p>
          <a:p>
            <a:r>
              <a:rPr lang="en-US" altLang="zh-CN" dirty="0" smtClean="0"/>
              <a:t>&gt;&gt;&gt;&gt;&gt;&gt;&gt;&gt;</a:t>
            </a:r>
            <a:r>
              <a:rPr lang="en-US" altLang="zh-CN" dirty="0" err="1" smtClean="0"/>
              <a:t>dbUtils.DBUtils</a:t>
            </a:r>
            <a:endParaRPr lang="en-US" altLang="zh-CN" dirty="0" smtClean="0"/>
          </a:p>
          <a:p>
            <a:r>
              <a:rPr lang="en-US" altLang="zh-CN" dirty="0" smtClean="0"/>
              <a:t>	//1 </a:t>
            </a:r>
            <a:r>
              <a:rPr lang="zh-CN" altLang="en-US" dirty="0" smtClean="0"/>
              <a:t>打开连接</a:t>
            </a:r>
          </a:p>
          <a:p>
            <a:r>
              <a:rPr lang="zh-CN" altLang="en-US" dirty="0" smtClean="0"/>
              <a:t>	</a:t>
            </a:r>
            <a:r>
              <a:rPr lang="en-US" altLang="zh-CN" dirty="0" smtClean="0"/>
              <a:t>public static Connection </a:t>
            </a:r>
            <a:r>
              <a:rPr lang="en-US" altLang="zh-CN" dirty="0" err="1" smtClean="0"/>
              <a:t>getCon</a:t>
            </a:r>
            <a:r>
              <a:rPr lang="en-US" altLang="zh-CN" dirty="0" smtClean="0"/>
              <a:t>() throws </a:t>
            </a:r>
            <a:r>
              <a:rPr lang="en-US" altLang="zh-CN" dirty="0" err="1" smtClean="0"/>
              <a:t>ClassNotFoundException</a:t>
            </a:r>
            <a:r>
              <a:rPr lang="en-US" altLang="zh-CN" dirty="0" smtClean="0"/>
              <a:t>, </a:t>
            </a:r>
            <a:r>
              <a:rPr lang="en-US" altLang="zh-CN" dirty="0" err="1" smtClean="0"/>
              <a:t>SQLException</a:t>
            </a:r>
            <a:r>
              <a:rPr lang="en-US" altLang="zh-CN" dirty="0" smtClean="0"/>
              <a:t> {</a:t>
            </a:r>
          </a:p>
          <a:p>
            <a:r>
              <a:rPr lang="en-US" altLang="zh-CN" dirty="0" smtClean="0"/>
              <a:t>		//</a:t>
            </a:r>
            <a:r>
              <a:rPr lang="zh-CN" altLang="en-US" dirty="0" smtClean="0"/>
              <a:t>常用四个字符串</a:t>
            </a:r>
          </a:p>
          <a:p>
            <a:r>
              <a:rPr lang="zh-CN" altLang="en-US" dirty="0" smtClean="0"/>
              <a:t>		</a:t>
            </a:r>
            <a:r>
              <a:rPr lang="en-US" altLang="zh-CN" dirty="0" smtClean="0"/>
              <a:t>String driver = "</a:t>
            </a:r>
            <a:r>
              <a:rPr lang="en-US" altLang="zh-CN" dirty="0" err="1" smtClean="0"/>
              <a:t>com.mysql.jdbc.Driver</a:t>
            </a:r>
            <a:r>
              <a:rPr lang="en-US" altLang="zh-CN" dirty="0" smtClean="0"/>
              <a:t>";</a:t>
            </a:r>
          </a:p>
          <a:p>
            <a:r>
              <a:rPr lang="en-US" altLang="zh-CN" dirty="0" smtClean="0"/>
              <a:t>		String </a:t>
            </a:r>
            <a:r>
              <a:rPr lang="en-US" altLang="zh-CN" dirty="0" err="1" smtClean="0"/>
              <a:t>url</a:t>
            </a:r>
            <a:r>
              <a:rPr lang="en-US" altLang="zh-CN" dirty="0" smtClean="0"/>
              <a:t> = "</a:t>
            </a:r>
            <a:r>
              <a:rPr lang="en-US" altLang="zh-CN" dirty="0" err="1" smtClean="0"/>
              <a:t>jdbc:mysql</a:t>
            </a:r>
            <a:r>
              <a:rPr lang="en-US" altLang="zh-CN" dirty="0" smtClean="0"/>
              <a:t>://</a:t>
            </a:r>
            <a:r>
              <a:rPr lang="en-US" altLang="zh-CN" dirty="0" err="1" smtClean="0"/>
              <a:t>localhost:3306</a:t>
            </a:r>
            <a:r>
              <a:rPr lang="en-US" altLang="zh-CN" dirty="0" smtClean="0"/>
              <a:t>/</a:t>
            </a:r>
            <a:r>
              <a:rPr lang="en-US" altLang="zh-CN" dirty="0" err="1" smtClean="0"/>
              <a:t>easybuy</a:t>
            </a:r>
            <a:r>
              <a:rPr lang="en-US" altLang="zh-CN" dirty="0" smtClean="0"/>
              <a:t>";</a:t>
            </a:r>
          </a:p>
          <a:p>
            <a:r>
              <a:rPr lang="en-US" altLang="zh-CN" dirty="0" smtClean="0"/>
              <a:t>		String user = "root";</a:t>
            </a:r>
          </a:p>
          <a:p>
            <a:r>
              <a:rPr lang="en-US" altLang="zh-CN" dirty="0" smtClean="0"/>
              <a:t>		String password = "</a:t>
            </a:r>
            <a:r>
              <a:rPr lang="en-US" altLang="zh-CN" dirty="0" err="1" smtClean="0"/>
              <a:t>rootcuit</a:t>
            </a:r>
            <a:r>
              <a:rPr lang="en-US" altLang="zh-CN" dirty="0" smtClean="0"/>
              <a:t>";</a:t>
            </a:r>
          </a:p>
          <a:p>
            <a:r>
              <a:rPr lang="en-US" altLang="zh-CN" dirty="0" smtClean="0"/>
              <a:t>		</a:t>
            </a:r>
          </a:p>
          <a:p>
            <a:r>
              <a:rPr lang="en-US" altLang="zh-CN" dirty="0" smtClean="0"/>
              <a:t>		</a:t>
            </a:r>
            <a:r>
              <a:rPr lang="en-US" altLang="zh-CN" dirty="0" err="1" smtClean="0"/>
              <a:t>Class.forName</a:t>
            </a:r>
            <a:r>
              <a:rPr lang="en-US" altLang="zh-CN" dirty="0" smtClean="0"/>
              <a:t>(driver);</a:t>
            </a:r>
          </a:p>
          <a:p>
            <a:r>
              <a:rPr lang="en-US" altLang="zh-CN" dirty="0" smtClean="0"/>
              <a:t>		Connection con = </a:t>
            </a:r>
            <a:r>
              <a:rPr lang="en-US" altLang="zh-CN" dirty="0" err="1" smtClean="0"/>
              <a:t>DriverManager.getConnection</a:t>
            </a:r>
            <a:r>
              <a:rPr lang="en-US" altLang="zh-CN" dirty="0" smtClean="0"/>
              <a:t>(</a:t>
            </a:r>
            <a:r>
              <a:rPr lang="en-US" altLang="zh-CN" dirty="0" err="1" smtClean="0"/>
              <a:t>url</a:t>
            </a:r>
            <a:r>
              <a:rPr lang="en-US" altLang="zh-CN" dirty="0" smtClean="0"/>
              <a:t>, user, password);</a:t>
            </a:r>
          </a:p>
          <a:p>
            <a:r>
              <a:rPr lang="en-US" altLang="zh-CN" dirty="0" smtClean="0"/>
              <a:t>		return con;</a:t>
            </a:r>
          </a:p>
          <a:p>
            <a:r>
              <a:rPr lang="en-US" altLang="zh-CN" dirty="0" smtClean="0"/>
              <a:t>	}</a:t>
            </a:r>
          </a:p>
          <a:p>
            <a:r>
              <a:rPr lang="en-US" altLang="zh-CN" dirty="0" smtClean="0"/>
              <a:t>	//2 </a:t>
            </a:r>
            <a:r>
              <a:rPr lang="zh-CN" altLang="en-US" dirty="0" smtClean="0"/>
              <a:t>关闭连接</a:t>
            </a:r>
          </a:p>
          <a:p>
            <a:r>
              <a:rPr lang="zh-CN" altLang="en-US" dirty="0" smtClean="0"/>
              <a:t>	</a:t>
            </a:r>
            <a:r>
              <a:rPr lang="en-US" altLang="zh-CN" dirty="0" smtClean="0"/>
              <a:t>public static void release(</a:t>
            </a:r>
          </a:p>
          <a:p>
            <a:r>
              <a:rPr lang="en-US" altLang="zh-CN" dirty="0" smtClean="0"/>
              <a:t>			Connection con,</a:t>
            </a:r>
          </a:p>
          <a:p>
            <a:r>
              <a:rPr lang="en-US" altLang="zh-CN" dirty="0" smtClean="0"/>
              <a:t>			</a:t>
            </a:r>
            <a:r>
              <a:rPr lang="en-US" altLang="zh-CN" dirty="0" err="1" smtClean="0"/>
              <a:t>PreparedStatement</a:t>
            </a:r>
            <a:r>
              <a:rPr lang="en-US" altLang="zh-CN" dirty="0" smtClean="0"/>
              <a:t> </a:t>
            </a:r>
            <a:r>
              <a:rPr lang="en-US" altLang="zh-CN" dirty="0" err="1" smtClean="0"/>
              <a:t>pstmt</a:t>
            </a:r>
            <a:r>
              <a:rPr lang="en-US" altLang="zh-CN" dirty="0" smtClean="0"/>
              <a:t>,</a:t>
            </a:r>
          </a:p>
          <a:p>
            <a:r>
              <a:rPr lang="en-US" altLang="zh-CN" dirty="0" smtClean="0"/>
              <a:t>			</a:t>
            </a:r>
            <a:r>
              <a:rPr lang="en-US" altLang="zh-CN" dirty="0" err="1" smtClean="0"/>
              <a:t>ResultSet</a:t>
            </a:r>
            <a:r>
              <a:rPr lang="en-US" altLang="zh-CN" dirty="0" smtClean="0"/>
              <a:t> </a:t>
            </a:r>
            <a:r>
              <a:rPr lang="en-US" altLang="zh-CN" dirty="0" err="1" smtClean="0"/>
              <a:t>rs</a:t>
            </a:r>
            <a:r>
              <a:rPr lang="en-US" altLang="zh-CN" dirty="0" smtClean="0"/>
              <a:t>) </a:t>
            </a:r>
          </a:p>
          <a:p>
            <a:r>
              <a:rPr lang="en-US" altLang="zh-CN" dirty="0" smtClean="0"/>
              <a:t>			throws </a:t>
            </a:r>
            <a:r>
              <a:rPr lang="en-US" altLang="zh-CN" dirty="0" err="1" smtClean="0"/>
              <a:t>SQLException</a:t>
            </a:r>
            <a:r>
              <a:rPr lang="en-US" altLang="zh-CN" dirty="0" smtClean="0"/>
              <a:t> {</a:t>
            </a:r>
          </a:p>
          <a:p>
            <a:r>
              <a:rPr lang="en-US" altLang="zh-CN" dirty="0" smtClean="0"/>
              <a:t>		if (con != null) {</a:t>
            </a:r>
          </a:p>
          <a:p>
            <a:r>
              <a:rPr lang="en-US" altLang="zh-CN" dirty="0" smtClean="0"/>
              <a:t>			</a:t>
            </a:r>
            <a:r>
              <a:rPr lang="en-US" altLang="zh-CN" dirty="0" err="1" smtClean="0"/>
              <a:t>con.close</a:t>
            </a:r>
            <a:r>
              <a:rPr lang="en-US" altLang="zh-CN" dirty="0" smtClean="0"/>
              <a:t>();</a:t>
            </a:r>
          </a:p>
          <a:p>
            <a:r>
              <a:rPr lang="en-US" altLang="zh-CN" dirty="0" smtClean="0"/>
              <a:t>		}</a:t>
            </a:r>
          </a:p>
          <a:p>
            <a:r>
              <a:rPr lang="en-US" altLang="zh-CN" dirty="0" smtClean="0"/>
              <a:t>		if (</a:t>
            </a:r>
            <a:r>
              <a:rPr lang="en-US" altLang="zh-CN" dirty="0" err="1" smtClean="0"/>
              <a:t>pstmt</a:t>
            </a:r>
            <a:r>
              <a:rPr lang="en-US" altLang="zh-CN" dirty="0" smtClean="0"/>
              <a:t> != null) {</a:t>
            </a:r>
          </a:p>
          <a:p>
            <a:r>
              <a:rPr lang="en-US" altLang="zh-CN" dirty="0" smtClean="0"/>
              <a:t>			</a:t>
            </a:r>
            <a:r>
              <a:rPr lang="en-US" altLang="zh-CN" dirty="0" err="1" smtClean="0"/>
              <a:t>pstmt.close</a:t>
            </a:r>
            <a:r>
              <a:rPr lang="en-US" altLang="zh-CN" dirty="0" smtClean="0"/>
              <a:t>();</a:t>
            </a:r>
          </a:p>
          <a:p>
            <a:r>
              <a:rPr lang="en-US" altLang="zh-CN" dirty="0" smtClean="0"/>
              <a:t>		}</a:t>
            </a:r>
          </a:p>
          <a:p>
            <a:r>
              <a:rPr lang="en-US" altLang="zh-CN" dirty="0" smtClean="0"/>
              <a:t>		if (</a:t>
            </a:r>
            <a:r>
              <a:rPr lang="en-US" altLang="zh-CN" dirty="0" err="1" smtClean="0"/>
              <a:t>rs</a:t>
            </a:r>
            <a:r>
              <a:rPr lang="en-US" altLang="zh-CN" dirty="0" smtClean="0"/>
              <a:t> != null) {</a:t>
            </a:r>
          </a:p>
          <a:p>
            <a:r>
              <a:rPr lang="en-US" altLang="zh-CN" dirty="0" smtClean="0"/>
              <a:t>			</a:t>
            </a:r>
            <a:r>
              <a:rPr lang="en-US" altLang="zh-CN" dirty="0" err="1" smtClean="0"/>
              <a:t>rs.close</a:t>
            </a:r>
            <a:r>
              <a:rPr lang="en-US" altLang="zh-CN" dirty="0" smtClean="0"/>
              <a:t>();</a:t>
            </a:r>
          </a:p>
          <a:p>
            <a:r>
              <a:rPr lang="en-US" altLang="zh-CN" dirty="0" smtClean="0"/>
              <a:t>		}</a:t>
            </a:r>
          </a:p>
          <a:p>
            <a:r>
              <a:rPr lang="en-US" altLang="zh-CN" dirty="0" smtClean="0"/>
              <a:t>	}</a:t>
            </a:r>
          </a:p>
          <a:p>
            <a:r>
              <a:rPr lang="en-US" altLang="zh-CN" dirty="0" smtClean="0"/>
              <a:t>&gt;&gt;&gt;&gt;&gt;&gt;&gt;&gt;</a:t>
            </a:r>
            <a:r>
              <a:rPr lang="en-US" altLang="zh-CN" dirty="0" err="1" smtClean="0"/>
              <a:t>dao.UserDao</a:t>
            </a:r>
            <a:endParaRPr lang="en-US" altLang="zh-CN" dirty="0" smtClean="0"/>
          </a:p>
          <a:p>
            <a:r>
              <a:rPr lang="en-US" altLang="zh-CN" dirty="0" smtClean="0"/>
              <a:t>	public User </a:t>
            </a:r>
            <a:r>
              <a:rPr lang="en-US" altLang="zh-CN" dirty="0" err="1" smtClean="0"/>
              <a:t>findById</a:t>
            </a:r>
            <a:r>
              <a:rPr lang="en-US" altLang="zh-CN" dirty="0" smtClean="0"/>
              <a:t>(Integer id) 					//DAO</a:t>
            </a:r>
            <a:r>
              <a:rPr lang="zh-CN" altLang="en-US" dirty="0" smtClean="0"/>
              <a:t>操作</a:t>
            </a:r>
          </a:p>
          <a:p>
            <a:r>
              <a:rPr lang="zh-CN" altLang="en-US" dirty="0" smtClean="0"/>
              <a:t>			</a:t>
            </a:r>
            <a:r>
              <a:rPr lang="en-US" altLang="zh-CN" dirty="0" smtClean="0"/>
              <a:t>throws </a:t>
            </a:r>
            <a:r>
              <a:rPr lang="en-US" altLang="zh-CN" dirty="0" err="1" smtClean="0"/>
              <a:t>ClassNotFoundException</a:t>
            </a:r>
            <a:r>
              <a:rPr lang="en-US" altLang="zh-CN" dirty="0" smtClean="0"/>
              <a:t>, </a:t>
            </a:r>
            <a:r>
              <a:rPr lang="en-US" altLang="zh-CN" dirty="0" err="1" smtClean="0"/>
              <a:t>SQLException</a:t>
            </a:r>
            <a:r>
              <a:rPr lang="en-US" altLang="zh-CN" dirty="0" smtClean="0"/>
              <a:t> {</a:t>
            </a:r>
          </a:p>
          <a:p>
            <a:r>
              <a:rPr lang="en-US" altLang="zh-CN" dirty="0" smtClean="0"/>
              <a:t>		String </a:t>
            </a:r>
            <a:r>
              <a:rPr lang="en-US" altLang="zh-CN" dirty="0" err="1" smtClean="0"/>
              <a:t>sql</a:t>
            </a:r>
            <a:r>
              <a:rPr lang="en-US" altLang="zh-CN" dirty="0" smtClean="0"/>
              <a:t> = "select * from </a:t>
            </a:r>
            <a:r>
              <a:rPr lang="en-US" altLang="zh-CN" dirty="0" err="1" smtClean="0"/>
              <a:t>easybuy_user</a:t>
            </a:r>
            <a:r>
              <a:rPr lang="en-US" altLang="zh-CN" dirty="0" smtClean="0"/>
              <a:t> where id = ?";</a:t>
            </a:r>
          </a:p>
          <a:p>
            <a:r>
              <a:rPr lang="en-US" altLang="zh-CN" dirty="0" smtClean="0"/>
              <a:t>	</a:t>
            </a:r>
          </a:p>
          <a:p>
            <a:r>
              <a:rPr lang="en-US" altLang="zh-CN" dirty="0" smtClean="0"/>
              <a:t>		Connection con = </a:t>
            </a:r>
            <a:r>
              <a:rPr lang="en-US" altLang="zh-CN" dirty="0" err="1" smtClean="0"/>
              <a:t>DBUtils.getCon</a:t>
            </a:r>
            <a:r>
              <a:rPr lang="en-US" altLang="zh-CN" dirty="0" smtClean="0"/>
              <a:t>();				//</a:t>
            </a:r>
            <a:r>
              <a:rPr lang="zh-CN" altLang="en-US" dirty="0" smtClean="0"/>
              <a:t>打开连接	</a:t>
            </a:r>
          </a:p>
          <a:p>
            <a:r>
              <a:rPr lang="zh-CN" altLang="en-US" dirty="0" smtClean="0"/>
              <a:t>		</a:t>
            </a:r>
            <a:r>
              <a:rPr lang="en-US" altLang="zh-CN" dirty="0" err="1" smtClean="0"/>
              <a:t>PreparedStatement</a:t>
            </a:r>
            <a:r>
              <a:rPr lang="en-US" altLang="zh-CN" dirty="0" smtClean="0"/>
              <a:t> </a:t>
            </a:r>
            <a:r>
              <a:rPr lang="en-US" altLang="zh-CN" dirty="0" err="1" smtClean="0"/>
              <a:t>ps</a:t>
            </a:r>
            <a:r>
              <a:rPr lang="en-US" altLang="zh-CN" dirty="0" smtClean="0"/>
              <a:t> = </a:t>
            </a:r>
            <a:r>
              <a:rPr lang="en-US" altLang="zh-CN" dirty="0" err="1" smtClean="0"/>
              <a:t>con.prepareStatement</a:t>
            </a:r>
            <a:r>
              <a:rPr lang="en-US" altLang="zh-CN" dirty="0" smtClean="0"/>
              <a:t>(</a:t>
            </a:r>
            <a:r>
              <a:rPr lang="en-US" altLang="zh-CN" dirty="0" err="1" smtClean="0"/>
              <a:t>sql</a:t>
            </a:r>
            <a:r>
              <a:rPr lang="en-US" altLang="zh-CN" dirty="0" smtClean="0"/>
              <a:t>);</a:t>
            </a:r>
          </a:p>
          <a:p>
            <a:r>
              <a:rPr lang="en-US" altLang="zh-CN" dirty="0" smtClean="0"/>
              <a:t>		</a:t>
            </a:r>
            <a:r>
              <a:rPr lang="en-US" altLang="zh-CN" dirty="0" err="1" smtClean="0"/>
              <a:t>ps.setInt</a:t>
            </a:r>
            <a:r>
              <a:rPr lang="en-US" altLang="zh-CN" dirty="0" smtClean="0"/>
              <a:t>(1, id);</a:t>
            </a:r>
          </a:p>
          <a:p>
            <a:r>
              <a:rPr lang="en-US" altLang="zh-CN" dirty="0" smtClean="0"/>
              <a:t>		</a:t>
            </a:r>
            <a:r>
              <a:rPr lang="en-US" altLang="zh-CN" dirty="0" err="1" smtClean="0"/>
              <a:t>ResultSet</a:t>
            </a:r>
            <a:r>
              <a:rPr lang="en-US" altLang="zh-CN" dirty="0" smtClean="0"/>
              <a:t> </a:t>
            </a:r>
            <a:r>
              <a:rPr lang="en-US" altLang="zh-CN" dirty="0" err="1" smtClean="0"/>
              <a:t>rs</a:t>
            </a:r>
            <a:r>
              <a:rPr lang="en-US" altLang="zh-CN" dirty="0" smtClean="0"/>
              <a:t> = </a:t>
            </a:r>
            <a:r>
              <a:rPr lang="en-US" altLang="zh-CN" dirty="0" err="1" smtClean="0"/>
              <a:t>ps.executeQuery</a:t>
            </a:r>
            <a:r>
              <a:rPr lang="en-US" altLang="zh-CN" dirty="0" smtClean="0"/>
              <a:t>();</a:t>
            </a:r>
          </a:p>
          <a:p>
            <a:r>
              <a:rPr lang="en-US" altLang="zh-CN" dirty="0" smtClean="0"/>
              <a:t>		</a:t>
            </a:r>
            <a:r>
              <a:rPr lang="en-US" altLang="zh-CN" dirty="0" err="1" smtClean="0"/>
              <a:t>rs.next</a:t>
            </a:r>
            <a:r>
              <a:rPr lang="en-US" altLang="zh-CN" dirty="0" smtClean="0"/>
              <a:t>();										//</a:t>
            </a:r>
            <a:r>
              <a:rPr lang="zh-CN" altLang="en-US" dirty="0" smtClean="0"/>
              <a:t>移到第一行</a:t>
            </a:r>
          </a:p>
          <a:p>
            <a:r>
              <a:rPr lang="zh-CN" altLang="en-US" dirty="0" smtClean="0"/>
              <a:t>		</a:t>
            </a:r>
            <a:r>
              <a:rPr lang="en-US" altLang="zh-CN" dirty="0" smtClean="0"/>
              <a:t>User user = new User();							//</a:t>
            </a:r>
            <a:r>
              <a:rPr lang="zh-CN" altLang="en-US" dirty="0" smtClean="0"/>
              <a:t>实现数据封装</a:t>
            </a:r>
          </a:p>
          <a:p>
            <a:r>
              <a:rPr lang="zh-CN" altLang="en-US" dirty="0" smtClean="0"/>
              <a:t>		</a:t>
            </a:r>
            <a:r>
              <a:rPr lang="en-US" altLang="zh-CN" dirty="0" err="1" smtClean="0"/>
              <a:t>user.setId</a:t>
            </a:r>
            <a:r>
              <a:rPr lang="en-US" altLang="zh-CN" dirty="0" smtClean="0"/>
              <a:t>(</a:t>
            </a:r>
            <a:r>
              <a:rPr lang="en-US" altLang="zh-CN" dirty="0" err="1" smtClean="0"/>
              <a:t>rs.getInt</a:t>
            </a:r>
            <a:r>
              <a:rPr lang="en-US" altLang="zh-CN" dirty="0" smtClean="0"/>
              <a:t>("id"));</a:t>
            </a:r>
          </a:p>
          <a:p>
            <a:r>
              <a:rPr lang="en-US" altLang="zh-CN" dirty="0" smtClean="0"/>
              <a:t>		</a:t>
            </a:r>
            <a:r>
              <a:rPr lang="en-US" altLang="zh-CN" dirty="0" err="1" smtClean="0"/>
              <a:t>user.setLoginName</a:t>
            </a:r>
            <a:r>
              <a:rPr lang="en-US" altLang="zh-CN" dirty="0" smtClean="0"/>
              <a:t>(</a:t>
            </a:r>
            <a:r>
              <a:rPr lang="en-US" altLang="zh-CN" dirty="0" err="1" smtClean="0"/>
              <a:t>rs.getString</a:t>
            </a:r>
            <a:r>
              <a:rPr lang="en-US" altLang="zh-CN" dirty="0" smtClean="0"/>
              <a:t>("</a:t>
            </a:r>
            <a:r>
              <a:rPr lang="en-US" altLang="zh-CN" dirty="0" err="1" smtClean="0"/>
              <a:t>loginName</a:t>
            </a:r>
            <a:r>
              <a:rPr lang="en-US" altLang="zh-CN" dirty="0" smtClean="0"/>
              <a:t>"));</a:t>
            </a:r>
          </a:p>
          <a:p>
            <a:r>
              <a:rPr lang="en-US" altLang="zh-CN" dirty="0" smtClean="0"/>
              <a:t>		</a:t>
            </a:r>
            <a:r>
              <a:rPr lang="en-US" altLang="zh-CN" dirty="0" err="1" smtClean="0"/>
              <a:t>user.setUserName</a:t>
            </a:r>
            <a:r>
              <a:rPr lang="en-US" altLang="zh-CN" dirty="0" smtClean="0"/>
              <a:t>(</a:t>
            </a:r>
            <a:r>
              <a:rPr lang="en-US" altLang="zh-CN" dirty="0" err="1" smtClean="0"/>
              <a:t>rs.getString</a:t>
            </a:r>
            <a:r>
              <a:rPr lang="en-US" altLang="zh-CN" dirty="0" smtClean="0"/>
              <a:t>("</a:t>
            </a:r>
            <a:r>
              <a:rPr lang="en-US" altLang="zh-CN" dirty="0" err="1" smtClean="0"/>
              <a:t>userName</a:t>
            </a:r>
            <a:r>
              <a:rPr lang="en-US" altLang="zh-CN" dirty="0" smtClean="0"/>
              <a:t>"));</a:t>
            </a:r>
          </a:p>
          <a:p>
            <a:r>
              <a:rPr lang="en-US" altLang="zh-CN" dirty="0" smtClean="0"/>
              <a:t>		</a:t>
            </a:r>
            <a:r>
              <a:rPr lang="en-US" altLang="zh-CN" dirty="0" err="1" smtClean="0"/>
              <a:t>user.setPassword</a:t>
            </a:r>
            <a:r>
              <a:rPr lang="en-US" altLang="zh-CN" dirty="0" smtClean="0"/>
              <a:t>(</a:t>
            </a:r>
            <a:r>
              <a:rPr lang="en-US" altLang="zh-CN" dirty="0" err="1" smtClean="0"/>
              <a:t>rs.getString</a:t>
            </a:r>
            <a:r>
              <a:rPr lang="en-US" altLang="zh-CN" dirty="0" smtClean="0"/>
              <a:t>("password"));</a:t>
            </a:r>
          </a:p>
          <a:p>
            <a:r>
              <a:rPr lang="en-US" altLang="zh-CN" dirty="0" smtClean="0"/>
              <a:t>		</a:t>
            </a:r>
            <a:r>
              <a:rPr lang="en-US" altLang="zh-CN" dirty="0" err="1" smtClean="0"/>
              <a:t>user.setSex</a:t>
            </a:r>
            <a:r>
              <a:rPr lang="en-US" altLang="zh-CN" dirty="0" smtClean="0"/>
              <a:t>(</a:t>
            </a:r>
            <a:r>
              <a:rPr lang="en-US" altLang="zh-CN" dirty="0" err="1" smtClean="0"/>
              <a:t>rs.getInt</a:t>
            </a:r>
            <a:r>
              <a:rPr lang="en-US" altLang="zh-CN" dirty="0" smtClean="0"/>
              <a:t>("sex"));</a:t>
            </a:r>
          </a:p>
          <a:p>
            <a:r>
              <a:rPr lang="en-US" altLang="zh-CN" dirty="0" smtClean="0"/>
              <a:t>		</a:t>
            </a:r>
            <a:r>
              <a:rPr lang="en-US" altLang="zh-CN" dirty="0" err="1" smtClean="0"/>
              <a:t>user.setIdentityCode</a:t>
            </a:r>
            <a:r>
              <a:rPr lang="en-US" altLang="zh-CN" dirty="0" smtClean="0"/>
              <a:t>(</a:t>
            </a:r>
            <a:r>
              <a:rPr lang="en-US" altLang="zh-CN" dirty="0" err="1" smtClean="0"/>
              <a:t>rs.getString</a:t>
            </a:r>
            <a:r>
              <a:rPr lang="en-US" altLang="zh-CN" dirty="0" smtClean="0"/>
              <a:t>("</a:t>
            </a:r>
            <a:r>
              <a:rPr lang="en-US" altLang="zh-CN" dirty="0" err="1" smtClean="0"/>
              <a:t>identityCode</a:t>
            </a:r>
            <a:r>
              <a:rPr lang="en-US" altLang="zh-CN" dirty="0" smtClean="0"/>
              <a:t>"));</a:t>
            </a:r>
          </a:p>
          <a:p>
            <a:r>
              <a:rPr lang="en-US" altLang="zh-CN" dirty="0" smtClean="0"/>
              <a:t>		</a:t>
            </a:r>
            <a:r>
              <a:rPr lang="en-US" altLang="zh-CN" dirty="0" err="1" smtClean="0"/>
              <a:t>user.setEmail</a:t>
            </a:r>
            <a:r>
              <a:rPr lang="en-US" altLang="zh-CN" dirty="0" smtClean="0"/>
              <a:t>(</a:t>
            </a:r>
            <a:r>
              <a:rPr lang="en-US" altLang="zh-CN" dirty="0" err="1" smtClean="0"/>
              <a:t>rs.getString</a:t>
            </a:r>
            <a:r>
              <a:rPr lang="en-US" altLang="zh-CN" dirty="0" smtClean="0"/>
              <a:t>("email"));</a:t>
            </a:r>
          </a:p>
          <a:p>
            <a:r>
              <a:rPr lang="en-US" altLang="zh-CN" dirty="0" smtClean="0"/>
              <a:t>		</a:t>
            </a:r>
            <a:r>
              <a:rPr lang="en-US" altLang="zh-CN" dirty="0" err="1" smtClean="0"/>
              <a:t>user.setMobile</a:t>
            </a:r>
            <a:r>
              <a:rPr lang="en-US" altLang="zh-CN" dirty="0" smtClean="0"/>
              <a:t>(</a:t>
            </a:r>
            <a:r>
              <a:rPr lang="en-US" altLang="zh-CN" dirty="0" err="1" smtClean="0"/>
              <a:t>rs.getString</a:t>
            </a:r>
            <a:r>
              <a:rPr lang="en-US" altLang="zh-CN" dirty="0" smtClean="0"/>
              <a:t>("mobile"));</a:t>
            </a:r>
          </a:p>
          <a:p>
            <a:r>
              <a:rPr lang="en-US" altLang="zh-CN" dirty="0" smtClean="0"/>
              <a:t>		</a:t>
            </a:r>
            <a:r>
              <a:rPr lang="en-US" altLang="zh-CN" dirty="0" err="1" smtClean="0"/>
              <a:t>user.setType</a:t>
            </a:r>
            <a:r>
              <a:rPr lang="en-US" altLang="zh-CN" dirty="0" smtClean="0"/>
              <a:t>(</a:t>
            </a:r>
            <a:r>
              <a:rPr lang="en-US" altLang="zh-CN" dirty="0" err="1" smtClean="0"/>
              <a:t>rs.getInt</a:t>
            </a:r>
            <a:r>
              <a:rPr lang="en-US" altLang="zh-CN" dirty="0" smtClean="0"/>
              <a:t>("type"));</a:t>
            </a:r>
          </a:p>
          <a:p>
            <a:r>
              <a:rPr lang="en-US" altLang="zh-CN" dirty="0" smtClean="0"/>
              <a:t>		</a:t>
            </a:r>
            <a:r>
              <a:rPr lang="en-US" altLang="zh-CN" dirty="0" err="1" smtClean="0"/>
              <a:t>DBUtils.release</a:t>
            </a:r>
            <a:r>
              <a:rPr lang="en-US" altLang="zh-CN" dirty="0" smtClean="0"/>
              <a:t>(con, </a:t>
            </a:r>
            <a:r>
              <a:rPr lang="en-US" altLang="zh-CN" dirty="0" err="1" smtClean="0"/>
              <a:t>ps</a:t>
            </a:r>
            <a:r>
              <a:rPr lang="en-US" altLang="zh-CN" dirty="0" smtClean="0"/>
              <a:t>, </a:t>
            </a:r>
            <a:r>
              <a:rPr lang="en-US" altLang="zh-CN" dirty="0" err="1" smtClean="0"/>
              <a:t>rs</a:t>
            </a:r>
            <a:r>
              <a:rPr lang="en-US" altLang="zh-CN" dirty="0" smtClean="0"/>
              <a:t>);					//</a:t>
            </a:r>
            <a:r>
              <a:rPr lang="zh-CN" altLang="en-US" dirty="0" smtClean="0"/>
              <a:t>关闭连接</a:t>
            </a:r>
          </a:p>
          <a:p>
            <a:r>
              <a:rPr lang="zh-CN" altLang="en-US" dirty="0" smtClean="0"/>
              <a:t>		</a:t>
            </a:r>
            <a:r>
              <a:rPr lang="en-US" altLang="zh-CN" dirty="0" smtClean="0"/>
              <a:t>return user;</a:t>
            </a:r>
          </a:p>
          <a:p>
            <a:r>
              <a:rPr lang="en-US" altLang="zh-CN" dirty="0" smtClean="0"/>
              <a:t>	}</a:t>
            </a:r>
          </a:p>
          <a:p>
            <a:r>
              <a:rPr lang="en-US" altLang="zh-CN" dirty="0" smtClean="0"/>
              <a:t>&gt;&gt;&gt;&gt;&gt;&gt;&gt;&gt;</a:t>
            </a:r>
            <a:r>
              <a:rPr lang="en-US" altLang="zh-CN" dirty="0" err="1" smtClean="0"/>
              <a:t>service.GetUser</a:t>
            </a:r>
            <a:endParaRPr lang="en-US" altLang="zh-CN" dirty="0" smtClean="0"/>
          </a:p>
          <a:p>
            <a:r>
              <a:rPr lang="en-US" altLang="zh-CN" dirty="0" smtClean="0"/>
              <a:t>	public User </a:t>
            </a:r>
            <a:r>
              <a:rPr lang="en-US" altLang="zh-CN" dirty="0" err="1" smtClean="0"/>
              <a:t>getUserById</a:t>
            </a:r>
            <a:r>
              <a:rPr lang="en-US" altLang="zh-CN" dirty="0" smtClean="0"/>
              <a:t>(Integer id) 				//</a:t>
            </a:r>
            <a:r>
              <a:rPr lang="zh-CN" altLang="en-US" dirty="0" smtClean="0"/>
              <a:t>业务逻辑</a:t>
            </a:r>
          </a:p>
          <a:p>
            <a:r>
              <a:rPr lang="zh-CN" altLang="en-US" dirty="0" smtClean="0"/>
              <a:t>			</a:t>
            </a:r>
            <a:r>
              <a:rPr lang="en-US" altLang="zh-CN" dirty="0" smtClean="0"/>
              <a:t>throws </a:t>
            </a:r>
            <a:r>
              <a:rPr lang="en-US" altLang="zh-CN" dirty="0" err="1" smtClean="0"/>
              <a:t>ClassNotFoundException</a:t>
            </a:r>
            <a:r>
              <a:rPr lang="en-US" altLang="zh-CN" dirty="0" smtClean="0"/>
              <a:t>, </a:t>
            </a:r>
            <a:r>
              <a:rPr lang="en-US" altLang="zh-CN" dirty="0" err="1" smtClean="0"/>
              <a:t>SQLException</a:t>
            </a:r>
            <a:r>
              <a:rPr lang="en-US" altLang="zh-CN" dirty="0" smtClean="0"/>
              <a:t> {</a:t>
            </a:r>
          </a:p>
          <a:p>
            <a:r>
              <a:rPr lang="en-US" altLang="zh-CN" dirty="0" smtClean="0"/>
              <a:t>		</a:t>
            </a:r>
          </a:p>
          <a:p>
            <a:r>
              <a:rPr lang="en-US" altLang="zh-CN" dirty="0" smtClean="0"/>
              <a:t>		</a:t>
            </a:r>
            <a:r>
              <a:rPr lang="en-US" altLang="zh-CN" dirty="0" err="1" smtClean="0"/>
              <a:t>UserDao</a:t>
            </a:r>
            <a:r>
              <a:rPr lang="en-US" altLang="zh-CN" dirty="0" smtClean="0"/>
              <a:t> </a:t>
            </a:r>
            <a:r>
              <a:rPr lang="en-US" altLang="zh-CN" dirty="0" err="1" smtClean="0"/>
              <a:t>userDao</a:t>
            </a:r>
            <a:r>
              <a:rPr lang="en-US" altLang="zh-CN" dirty="0" smtClean="0"/>
              <a:t> = new </a:t>
            </a:r>
            <a:r>
              <a:rPr lang="en-US" altLang="zh-CN" dirty="0" err="1" smtClean="0"/>
              <a:t>UserDao</a:t>
            </a:r>
            <a:r>
              <a:rPr lang="en-US" altLang="zh-CN" dirty="0" smtClean="0"/>
              <a:t>();</a:t>
            </a:r>
          </a:p>
          <a:p>
            <a:r>
              <a:rPr lang="en-US" altLang="zh-CN" dirty="0" smtClean="0"/>
              <a:t>		User user = new User();</a:t>
            </a:r>
          </a:p>
          <a:p>
            <a:r>
              <a:rPr lang="en-US" altLang="zh-CN" dirty="0" smtClean="0"/>
              <a:t>		user = </a:t>
            </a:r>
            <a:r>
              <a:rPr lang="en-US" altLang="zh-CN" dirty="0" err="1" smtClean="0"/>
              <a:t>userDao.findById</a:t>
            </a:r>
            <a:r>
              <a:rPr lang="en-US" altLang="zh-CN" dirty="0" smtClean="0"/>
              <a:t>(id);</a:t>
            </a:r>
          </a:p>
          <a:p>
            <a:r>
              <a:rPr lang="en-US" altLang="zh-CN" dirty="0" smtClean="0"/>
              <a:t>		return user;</a:t>
            </a:r>
          </a:p>
          <a:p>
            <a:r>
              <a:rPr lang="en-US" altLang="zh-CN" dirty="0" smtClean="0"/>
              <a:t>	}</a:t>
            </a:r>
          </a:p>
          <a:p>
            <a:r>
              <a:rPr lang="en-US" altLang="zh-CN" dirty="0" smtClean="0"/>
              <a:t>&gt;&gt;&gt;&gt;&gt;&gt;&gt;&gt;</a:t>
            </a:r>
            <a:r>
              <a:rPr lang="en-US" altLang="zh-CN" dirty="0" err="1" smtClean="0"/>
              <a:t>servlet.ShowUser</a:t>
            </a:r>
            <a:r>
              <a:rPr lang="en-US" altLang="zh-CN" dirty="0" smtClean="0"/>
              <a:t>								//</a:t>
            </a:r>
            <a:r>
              <a:rPr lang="zh-CN" altLang="en-US" dirty="0" smtClean="0"/>
              <a:t>控制器</a:t>
            </a:r>
          </a:p>
          <a:p>
            <a:r>
              <a:rPr lang="zh-CN" altLang="en-US" dirty="0" smtClean="0"/>
              <a:t>		</a:t>
            </a:r>
            <a:r>
              <a:rPr lang="en-US" altLang="zh-CN" dirty="0" err="1" smtClean="0"/>
              <a:t>GetUser</a:t>
            </a:r>
            <a:r>
              <a:rPr lang="en-US" altLang="zh-CN" dirty="0" smtClean="0"/>
              <a:t> </a:t>
            </a:r>
            <a:r>
              <a:rPr lang="en-US" altLang="zh-CN" dirty="0" err="1" smtClean="0"/>
              <a:t>getUser</a:t>
            </a:r>
            <a:r>
              <a:rPr lang="en-US" altLang="zh-CN" dirty="0" smtClean="0"/>
              <a:t> = new </a:t>
            </a:r>
            <a:r>
              <a:rPr lang="en-US" altLang="zh-CN" dirty="0" err="1" smtClean="0"/>
              <a:t>GetUser</a:t>
            </a:r>
            <a:r>
              <a:rPr lang="en-US" altLang="zh-CN" dirty="0" smtClean="0"/>
              <a:t>();</a:t>
            </a:r>
          </a:p>
          <a:p>
            <a:r>
              <a:rPr lang="en-US" altLang="zh-CN" dirty="0" smtClean="0"/>
              <a:t>		User user = null;</a:t>
            </a:r>
          </a:p>
          <a:p>
            <a:r>
              <a:rPr lang="en-US" altLang="zh-CN" dirty="0" smtClean="0"/>
              <a:t>		</a:t>
            </a:r>
            <a:r>
              <a:rPr lang="en-US" altLang="zh-CN" dirty="0" err="1" smtClean="0"/>
              <a:t>int</a:t>
            </a:r>
            <a:r>
              <a:rPr lang="en-US" altLang="zh-CN" dirty="0" smtClean="0"/>
              <a:t> id = 11;</a:t>
            </a:r>
          </a:p>
          <a:p>
            <a:r>
              <a:rPr lang="en-US" altLang="zh-CN" dirty="0" smtClean="0"/>
              <a:t>		try {</a:t>
            </a:r>
          </a:p>
          <a:p>
            <a:r>
              <a:rPr lang="en-US" altLang="zh-CN" dirty="0" smtClean="0"/>
              <a:t>			user = </a:t>
            </a:r>
            <a:r>
              <a:rPr lang="en-US" altLang="zh-CN" dirty="0" err="1" smtClean="0"/>
              <a:t>getUser.getUserById</a:t>
            </a:r>
            <a:r>
              <a:rPr lang="en-US" altLang="zh-CN" dirty="0" smtClean="0"/>
              <a:t>(id);</a:t>
            </a:r>
          </a:p>
          <a:p>
            <a:r>
              <a:rPr lang="en-US" altLang="zh-CN" dirty="0" smtClean="0"/>
              <a:t>		} catch (</a:t>
            </a:r>
            <a:r>
              <a:rPr lang="en-US" altLang="zh-CN" dirty="0" err="1" smtClean="0"/>
              <a:t>ClassNotFoundException</a:t>
            </a:r>
            <a:r>
              <a:rPr lang="en-US" altLang="zh-CN" dirty="0" smtClean="0"/>
              <a:t> e) {</a:t>
            </a:r>
          </a:p>
          <a:p>
            <a:r>
              <a:rPr lang="en-US" altLang="zh-CN" dirty="0" smtClean="0"/>
              <a:t>			</a:t>
            </a:r>
            <a:r>
              <a:rPr lang="en-US" altLang="zh-CN" dirty="0" err="1" smtClean="0"/>
              <a:t>e.printStackTrace</a:t>
            </a:r>
            <a:r>
              <a:rPr lang="en-US" altLang="zh-CN" dirty="0" smtClean="0"/>
              <a:t>();</a:t>
            </a:r>
          </a:p>
          <a:p>
            <a:r>
              <a:rPr lang="en-US" altLang="zh-CN" dirty="0" smtClean="0"/>
              <a:t>		} catch (</a:t>
            </a:r>
            <a:r>
              <a:rPr lang="en-US" altLang="zh-CN" dirty="0" err="1" smtClean="0"/>
              <a:t>SQLException</a:t>
            </a:r>
            <a:r>
              <a:rPr lang="en-US" altLang="zh-CN" dirty="0" smtClean="0"/>
              <a:t> e) {</a:t>
            </a:r>
          </a:p>
          <a:p>
            <a:r>
              <a:rPr lang="en-US" altLang="zh-CN" dirty="0" smtClean="0"/>
              <a:t>			</a:t>
            </a:r>
            <a:r>
              <a:rPr lang="en-US" altLang="zh-CN" dirty="0" err="1" smtClean="0"/>
              <a:t>e.printStackTrace</a:t>
            </a:r>
            <a:r>
              <a:rPr lang="en-US" altLang="zh-CN" dirty="0" smtClean="0"/>
              <a:t>();</a:t>
            </a:r>
          </a:p>
          <a:p>
            <a:r>
              <a:rPr lang="en-US" altLang="zh-CN" dirty="0" smtClean="0"/>
              <a:t>		}</a:t>
            </a:r>
          </a:p>
          <a:p>
            <a:r>
              <a:rPr lang="en-US" altLang="zh-CN" dirty="0" smtClean="0"/>
              <a:t>		</a:t>
            </a:r>
            <a:r>
              <a:rPr lang="en-US" altLang="zh-CN" dirty="0" err="1" smtClean="0"/>
              <a:t>request.setAttribute</a:t>
            </a:r>
            <a:r>
              <a:rPr lang="en-US" altLang="zh-CN" dirty="0" smtClean="0"/>
              <a:t>("user", user);				//</a:t>
            </a:r>
            <a:r>
              <a:rPr lang="zh-CN" altLang="en-US" dirty="0" smtClean="0"/>
              <a:t>数据请求之间传递</a:t>
            </a:r>
          </a:p>
          <a:p>
            <a:r>
              <a:rPr lang="zh-CN" altLang="en-US" dirty="0" smtClean="0"/>
              <a:t>		</a:t>
            </a:r>
            <a:r>
              <a:rPr lang="en-US" altLang="zh-CN" dirty="0" err="1" smtClean="0"/>
              <a:t>RequestDispatcher</a:t>
            </a:r>
            <a:r>
              <a:rPr lang="en-US" altLang="zh-CN" dirty="0" smtClean="0"/>
              <a:t> </a:t>
            </a:r>
            <a:r>
              <a:rPr lang="en-US" altLang="zh-CN" dirty="0" err="1" smtClean="0"/>
              <a:t>rd</a:t>
            </a:r>
            <a:r>
              <a:rPr lang="en-US" altLang="zh-CN" dirty="0" smtClean="0"/>
              <a:t> = </a:t>
            </a:r>
            <a:r>
              <a:rPr lang="en-US" altLang="zh-CN" dirty="0" err="1" smtClean="0"/>
              <a:t>request.getRequestDispatcher</a:t>
            </a:r>
            <a:r>
              <a:rPr lang="en-US" altLang="zh-CN" dirty="0" smtClean="0"/>
              <a:t>("</a:t>
            </a:r>
            <a:r>
              <a:rPr lang="en-US" altLang="zh-CN" dirty="0" err="1" smtClean="0"/>
              <a:t>showData</a:t>
            </a:r>
            <a:r>
              <a:rPr lang="en-US" altLang="zh-CN" dirty="0" smtClean="0"/>
              <a:t>/</a:t>
            </a:r>
            <a:r>
              <a:rPr lang="en-US" altLang="zh-CN" dirty="0" err="1" smtClean="0"/>
              <a:t>showOneDatafromUDao.jsp</a:t>
            </a:r>
            <a:r>
              <a:rPr lang="en-US" altLang="zh-CN" dirty="0" smtClean="0"/>
              <a:t>");</a:t>
            </a:r>
          </a:p>
          <a:p>
            <a:r>
              <a:rPr lang="en-US" altLang="zh-CN" dirty="0" smtClean="0"/>
              <a:t>		</a:t>
            </a:r>
            <a:r>
              <a:rPr lang="en-US" altLang="zh-CN" dirty="0" err="1" smtClean="0"/>
              <a:t>rd.forward</a:t>
            </a:r>
            <a:r>
              <a:rPr lang="en-US" altLang="zh-CN" dirty="0" smtClean="0"/>
              <a:t>(request, response);</a:t>
            </a:r>
          </a:p>
          <a:p>
            <a:r>
              <a:rPr lang="en-US" altLang="zh-CN" dirty="0" smtClean="0"/>
              <a:t>&gt;&gt;&gt;&gt;&gt;&gt;&gt;&gt;</a:t>
            </a:r>
            <a:r>
              <a:rPr lang="zh-CN" altLang="en-US" dirty="0" smtClean="0"/>
              <a:t>测试方法：</a:t>
            </a:r>
            <a:r>
              <a:rPr lang="en-US" altLang="zh-CN" dirty="0" smtClean="0"/>
              <a:t>http://</a:t>
            </a:r>
            <a:r>
              <a:rPr lang="en-US" altLang="zh-CN" dirty="0" err="1" smtClean="0"/>
              <a:t>localhost:8080</a:t>
            </a:r>
            <a:r>
              <a:rPr lang="en-US" altLang="zh-CN" dirty="0" smtClean="0"/>
              <a:t>/</a:t>
            </a:r>
            <a:r>
              <a:rPr lang="en-US" altLang="zh-CN" dirty="0" err="1" smtClean="0"/>
              <a:t>javaeeMVCAllSchemaJDBC</a:t>
            </a:r>
            <a:r>
              <a:rPr lang="en-US" altLang="zh-CN" dirty="0" smtClean="0"/>
              <a:t>/</a:t>
            </a:r>
            <a:r>
              <a:rPr lang="en-US" altLang="zh-CN" dirty="0" err="1" smtClean="0"/>
              <a:t>showUser</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D505804-C1D3-437F-90BD-7B6C0BEFE129}" type="slidenum">
              <a:rPr lang="zh-CN" altLang="en-US" smtClean="0"/>
              <a:t>32</a:t>
            </a:fld>
            <a:endParaRPr lang="zh-CN" altLang="en-US"/>
          </a:p>
        </p:txBody>
      </p:sp>
    </p:spTree>
    <p:extLst>
      <p:ext uri="{BB962C8B-B14F-4D97-AF65-F5344CB8AC3E}">
        <p14:creationId xmlns:p14="http://schemas.microsoft.com/office/powerpoint/2010/main" val="755777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81940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71420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23077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09538"/>
            <a:ext cx="71628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7088" y="1052513"/>
            <a:ext cx="3775075" cy="5175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4563" y="1052513"/>
            <a:ext cx="3776662" cy="5175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4067175" y="6524625"/>
            <a:ext cx="668338" cy="188913"/>
          </a:xfrm>
        </p:spPr>
        <p:txBody>
          <a:bodyPr/>
          <a:lstStyle>
            <a:lvl1pPr>
              <a:defRPr/>
            </a:lvl1pPr>
          </a:lstStyle>
          <a:p>
            <a:fld id="{104C9614-01ED-4A71-9D24-EE4F25447216}" type="slidenum">
              <a:rPr lang="en-US" altLang="zh-CN"/>
              <a:pPr/>
              <a:t>‹#›</a:t>
            </a:fld>
            <a:endParaRPr lang="en-US" altLang="zh-CN"/>
          </a:p>
        </p:txBody>
      </p:sp>
    </p:spTree>
    <p:extLst>
      <p:ext uri="{BB962C8B-B14F-4D97-AF65-F5344CB8AC3E}">
        <p14:creationId xmlns:p14="http://schemas.microsoft.com/office/powerpoint/2010/main" val="62203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8118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46875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28277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37348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55680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7903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94384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3488B6-5740-4490-84BD-BF10A963875B}"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326608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488B6-5740-4490-84BD-BF10A963875B}" type="datetimeFigureOut">
              <a:rPr lang="zh-CN" altLang="en-US" smtClean="0"/>
              <a:t>2018/11/21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20D9A-3BED-4CB8-BE26-F1431EA32BD9}" type="slidenum">
              <a:rPr lang="zh-CN" altLang="en-US" smtClean="0"/>
              <a:t>‹#›</a:t>
            </a:fld>
            <a:endParaRPr lang="zh-CN" altLang="en-US"/>
          </a:p>
        </p:txBody>
      </p:sp>
    </p:spTree>
    <p:extLst>
      <p:ext uri="{BB962C8B-B14F-4D97-AF65-F5344CB8AC3E}">
        <p14:creationId xmlns:p14="http://schemas.microsoft.com/office/powerpoint/2010/main" val="13135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chemeClr val="tx1"/>
          </a:solidFill>
          <a:latin typeface="华文新魏" panose="02010800040101010101" pitchFamily="2" charset="-122"/>
          <a:ea typeface="华文新魏" panose="02010800040101010101" pitchFamily="2"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华文新魏" panose="02010800040101010101" pitchFamily="2" charset="-122"/>
          <a:ea typeface="华文新魏" panose="020108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JAVAEE05</a:t>
            </a:r>
            <a:r>
              <a:rPr lang="en-US" altLang="zh-CN" dirty="0" smtClean="0"/>
              <a:t>-</a:t>
            </a:r>
            <a:r>
              <a:rPr lang="zh-CN" altLang="en-US" smtClean="0"/>
              <a:t>分层模型</a:t>
            </a:r>
            <a:endParaRPr lang="zh-CN" altLang="en-US" dirty="0"/>
          </a:p>
        </p:txBody>
      </p:sp>
      <p:sp>
        <p:nvSpPr>
          <p:cNvPr id="3" name="副标题 2"/>
          <p:cNvSpPr>
            <a:spLocks noGrp="1"/>
          </p:cNvSpPr>
          <p:nvPr>
            <p:ph type="subTitle" idx="1"/>
          </p:nvPr>
        </p:nvSpPr>
        <p:spPr/>
        <p:txBody>
          <a:bodyPr/>
          <a:lstStyle/>
          <a:p>
            <a:r>
              <a:rPr lang="en-US" altLang="zh-CN" dirty="0" smtClean="0"/>
              <a:t>20181</a:t>
            </a:r>
          </a:p>
          <a:p>
            <a:r>
              <a:rPr lang="en-US" altLang="zh-CN" dirty="0" err="1" smtClean="0"/>
              <a:t>fhzheng</a:t>
            </a:r>
            <a:endParaRPr lang="zh-CN" altLang="en-US" dirty="0"/>
          </a:p>
        </p:txBody>
      </p:sp>
    </p:spTree>
    <p:extLst>
      <p:ext uri="{BB962C8B-B14F-4D97-AF65-F5344CB8AC3E}">
        <p14:creationId xmlns:p14="http://schemas.microsoft.com/office/powerpoint/2010/main" val="18340161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8239" name="Group 47"/>
          <p:cNvGrpSpPr>
            <a:grpSpLocks/>
          </p:cNvGrpSpPr>
          <p:nvPr/>
        </p:nvGrpSpPr>
        <p:grpSpPr bwMode="auto">
          <a:xfrm>
            <a:off x="1187450" y="1412875"/>
            <a:ext cx="6624638" cy="2159000"/>
            <a:chOff x="839" y="845"/>
            <a:chExt cx="4173" cy="1360"/>
          </a:xfrm>
        </p:grpSpPr>
        <p:pic>
          <p:nvPicPr>
            <p:cNvPr id="648229" name="Picture 37" descr="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5" y="1109"/>
              <a:ext cx="863" cy="719"/>
            </a:xfrm>
            <a:prstGeom prst="rect">
              <a:avLst/>
            </a:prstGeom>
            <a:noFill/>
            <a:extLst>
              <a:ext uri="{909E8E84-426E-40DD-AFC4-6F175D3DCCD1}">
                <a14:hiddenFill xmlns:a14="http://schemas.microsoft.com/office/drawing/2010/main">
                  <a:solidFill>
                    <a:srgbClr val="FFFFFF"/>
                  </a:solidFill>
                </a14:hiddenFill>
              </a:ext>
            </a:extLst>
          </p:spPr>
        </p:pic>
        <p:pic>
          <p:nvPicPr>
            <p:cNvPr id="648233" name="Picture 41" descr="厨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 y="1159"/>
              <a:ext cx="928" cy="668"/>
            </a:xfrm>
            <a:prstGeom prst="rect">
              <a:avLst/>
            </a:prstGeom>
            <a:noFill/>
            <a:extLst>
              <a:ext uri="{909E8E84-426E-40DD-AFC4-6F175D3DCCD1}">
                <a14:hiddenFill xmlns:a14="http://schemas.microsoft.com/office/drawing/2010/main">
                  <a:solidFill>
                    <a:srgbClr val="FFFFFF"/>
                  </a:solidFill>
                </a14:hiddenFill>
              </a:ext>
            </a:extLst>
          </p:spPr>
        </p:pic>
        <p:pic>
          <p:nvPicPr>
            <p:cNvPr id="648234" name="Picture 42" descr="采购员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1026"/>
              <a:ext cx="1113" cy="801"/>
            </a:xfrm>
            <a:prstGeom prst="rect">
              <a:avLst/>
            </a:prstGeom>
            <a:noFill/>
            <a:extLst>
              <a:ext uri="{909E8E84-426E-40DD-AFC4-6F175D3DCCD1}">
                <a14:hiddenFill xmlns:a14="http://schemas.microsoft.com/office/drawing/2010/main">
                  <a:solidFill>
                    <a:srgbClr val="FFFFFF"/>
                  </a:solidFill>
                </a14:hiddenFill>
              </a:ext>
            </a:extLst>
          </p:spPr>
        </p:pic>
        <p:sp>
          <p:nvSpPr>
            <p:cNvPr id="648230" name="Rectangle 38"/>
            <p:cNvSpPr>
              <a:spLocks noChangeArrowheads="1"/>
            </p:cNvSpPr>
            <p:nvPr/>
          </p:nvSpPr>
          <p:spPr bwMode="auto">
            <a:xfrm>
              <a:off x="1063" y="1884"/>
              <a:ext cx="728" cy="170"/>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服务员</a:t>
              </a:r>
            </a:p>
          </p:txBody>
        </p:sp>
        <p:sp>
          <p:nvSpPr>
            <p:cNvPr id="648231" name="Rectangle 39"/>
            <p:cNvSpPr>
              <a:spLocks noChangeArrowheads="1"/>
            </p:cNvSpPr>
            <p:nvPr/>
          </p:nvSpPr>
          <p:spPr bwMode="auto">
            <a:xfrm>
              <a:off x="2568" y="1884"/>
              <a:ext cx="728" cy="170"/>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厨师</a:t>
              </a:r>
            </a:p>
          </p:txBody>
        </p:sp>
        <p:sp>
          <p:nvSpPr>
            <p:cNvPr id="648232" name="Rectangle 40"/>
            <p:cNvSpPr>
              <a:spLocks noChangeArrowheads="1"/>
            </p:cNvSpPr>
            <p:nvPr/>
          </p:nvSpPr>
          <p:spPr bwMode="auto">
            <a:xfrm>
              <a:off x="4006" y="1903"/>
              <a:ext cx="728" cy="170"/>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采购员</a:t>
              </a:r>
            </a:p>
          </p:txBody>
        </p:sp>
        <p:sp>
          <p:nvSpPr>
            <p:cNvPr id="648235" name="Rectangle 43"/>
            <p:cNvSpPr>
              <a:spLocks noChangeArrowheads="1"/>
            </p:cNvSpPr>
            <p:nvPr/>
          </p:nvSpPr>
          <p:spPr bwMode="auto">
            <a:xfrm>
              <a:off x="839" y="845"/>
              <a:ext cx="4173" cy="1360"/>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48194" name="Rectangle 2"/>
          <p:cNvSpPr>
            <a:spLocks noGrp="1" noChangeArrowheads="1"/>
          </p:cNvSpPr>
          <p:nvPr>
            <p:ph type="title"/>
          </p:nvPr>
        </p:nvSpPr>
        <p:spPr/>
        <p:txBody>
          <a:bodyPr/>
          <a:lstStyle/>
          <a:p>
            <a:r>
              <a:rPr lang="zh-CN" altLang="en-US">
                <a:ea typeface="宋体" pitchFamily="2" charset="-122"/>
              </a:rPr>
              <a:t>为什么需要三层结构</a:t>
            </a:r>
          </a:p>
        </p:txBody>
      </p:sp>
      <p:sp>
        <p:nvSpPr>
          <p:cNvPr id="648196" name="AutoShape 4"/>
          <p:cNvSpPr>
            <a:spLocks noChangeArrowheads="1"/>
          </p:cNvSpPr>
          <p:nvPr/>
        </p:nvSpPr>
        <p:spPr bwMode="auto">
          <a:xfrm>
            <a:off x="2987675" y="2420938"/>
            <a:ext cx="863600" cy="215900"/>
          </a:xfrm>
          <a:prstGeom prst="leftRightArrow">
            <a:avLst>
              <a:gd name="adj1" fmla="val 50000"/>
              <a:gd name="adj2" fmla="val 80000"/>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648197" name="AutoShape 5"/>
          <p:cNvSpPr>
            <a:spLocks noChangeArrowheads="1"/>
          </p:cNvSpPr>
          <p:nvPr/>
        </p:nvSpPr>
        <p:spPr bwMode="auto">
          <a:xfrm>
            <a:off x="5435600" y="2420938"/>
            <a:ext cx="792163" cy="215900"/>
          </a:xfrm>
          <a:prstGeom prst="leftRightArrow">
            <a:avLst>
              <a:gd name="adj1" fmla="val 50000"/>
              <a:gd name="adj2" fmla="val 73382"/>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648211" name="AutoShape 19"/>
          <p:cNvSpPr>
            <a:spLocks noChangeArrowheads="1"/>
          </p:cNvSpPr>
          <p:nvPr/>
        </p:nvSpPr>
        <p:spPr bwMode="gray">
          <a:xfrm>
            <a:off x="1042988" y="4579938"/>
            <a:ext cx="6840537" cy="10160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endParaRPr lang="en-US" altLang="zh-CN" b="1">
              <a:ea typeface="黑体" pitchFamily="2" charset="-122"/>
            </a:endParaRPr>
          </a:p>
          <a:p>
            <a:pPr algn="ctr" eaLnBrk="0" hangingPunct="0"/>
            <a:r>
              <a:rPr lang="zh-CN" altLang="en-US" b="1">
                <a:ea typeface="黑体" pitchFamily="2" charset="-122"/>
              </a:rPr>
              <a:t>三层结构软件模型   </a:t>
            </a:r>
          </a:p>
          <a:p>
            <a:pPr algn="ctr" eaLnBrk="0" hangingPunct="0"/>
            <a:endParaRPr lang="en-US" altLang="zh-CN" b="1">
              <a:ea typeface="黑体" pitchFamily="2" charset="-122"/>
            </a:endParaRPr>
          </a:p>
        </p:txBody>
      </p:sp>
      <p:sp>
        <p:nvSpPr>
          <p:cNvPr id="648212" name="AutoShape 20"/>
          <p:cNvSpPr>
            <a:spLocks noChangeArrowheads="1"/>
          </p:cNvSpPr>
          <p:nvPr/>
        </p:nvSpPr>
        <p:spPr bwMode="gray">
          <a:xfrm>
            <a:off x="1474788" y="4868863"/>
            <a:ext cx="1441450" cy="45878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表示层   </a:t>
            </a:r>
          </a:p>
        </p:txBody>
      </p:sp>
      <p:sp>
        <p:nvSpPr>
          <p:cNvPr id="648213" name="AutoShape 21"/>
          <p:cNvSpPr>
            <a:spLocks noChangeArrowheads="1"/>
          </p:cNvSpPr>
          <p:nvPr/>
        </p:nvSpPr>
        <p:spPr bwMode="gray">
          <a:xfrm>
            <a:off x="3779838" y="4868863"/>
            <a:ext cx="1584325" cy="43338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业务逻辑层 </a:t>
            </a:r>
          </a:p>
        </p:txBody>
      </p:sp>
      <p:sp>
        <p:nvSpPr>
          <p:cNvPr id="648214" name="AutoShape 22"/>
          <p:cNvSpPr>
            <a:spLocks noChangeArrowheads="1"/>
          </p:cNvSpPr>
          <p:nvPr/>
        </p:nvSpPr>
        <p:spPr bwMode="gray">
          <a:xfrm>
            <a:off x="6154738" y="4868863"/>
            <a:ext cx="1512887" cy="431800"/>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数据访问层 </a:t>
            </a:r>
          </a:p>
        </p:txBody>
      </p:sp>
      <p:sp>
        <p:nvSpPr>
          <p:cNvPr id="648215" name="AutoShape 23"/>
          <p:cNvSpPr>
            <a:spLocks noChangeArrowheads="1"/>
          </p:cNvSpPr>
          <p:nvPr/>
        </p:nvSpPr>
        <p:spPr bwMode="auto">
          <a:xfrm>
            <a:off x="2987675" y="5013325"/>
            <a:ext cx="719138" cy="144463"/>
          </a:xfrm>
          <a:prstGeom prst="leftRightArrow">
            <a:avLst>
              <a:gd name="adj1" fmla="val 50000"/>
              <a:gd name="adj2" fmla="val 99560"/>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48216" name="AutoShape 24"/>
          <p:cNvSpPr>
            <a:spLocks noChangeArrowheads="1"/>
          </p:cNvSpPr>
          <p:nvPr/>
        </p:nvSpPr>
        <p:spPr bwMode="auto">
          <a:xfrm>
            <a:off x="5435600" y="5013325"/>
            <a:ext cx="647700" cy="142875"/>
          </a:xfrm>
          <a:prstGeom prst="leftRightArrow">
            <a:avLst>
              <a:gd name="adj1" fmla="val 50000"/>
              <a:gd name="adj2" fmla="val 90667"/>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48221" name="AutoShape 29"/>
          <p:cNvSpPr>
            <a:spLocks noChangeArrowheads="1"/>
          </p:cNvSpPr>
          <p:nvPr/>
        </p:nvSpPr>
        <p:spPr bwMode="auto">
          <a:xfrm>
            <a:off x="7812088" y="2708275"/>
            <a:ext cx="719137" cy="2305050"/>
          </a:xfrm>
          <a:prstGeom prst="curvedLeftArrow">
            <a:avLst>
              <a:gd name="adj1" fmla="val 57517"/>
              <a:gd name="adj2" fmla="val 128212"/>
              <a:gd name="adj3" fmla="val 33333"/>
            </a:avLst>
          </a:prstGeom>
          <a:gradFill rotWithShape="1">
            <a:gsLst>
              <a:gs pos="0">
                <a:srgbClr val="B563CF"/>
              </a:gs>
              <a:gs pos="100000">
                <a:srgbClr val="B563CF">
                  <a:gamma/>
                  <a:tint val="0"/>
                  <a:invGamma/>
                </a:srgbClr>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8209" name="Oval 17"/>
          <p:cNvSpPr>
            <a:spLocks noChangeArrowheads="1"/>
          </p:cNvSpPr>
          <p:nvPr/>
        </p:nvSpPr>
        <p:spPr bwMode="gray">
          <a:xfrm>
            <a:off x="755650" y="4076700"/>
            <a:ext cx="863600" cy="792163"/>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zh-CN" altLang="en-US" b="1">
                <a:ea typeface="黑体" pitchFamily="2" charset="-122"/>
              </a:rPr>
              <a:t>软件</a:t>
            </a:r>
          </a:p>
          <a:p>
            <a:pPr eaLnBrk="0" hangingPunct="0"/>
            <a:r>
              <a:rPr lang="zh-CN" altLang="en-US" b="1">
                <a:ea typeface="黑体" pitchFamily="2" charset="-122"/>
              </a:rPr>
              <a:t>系统 </a:t>
            </a:r>
          </a:p>
        </p:txBody>
      </p:sp>
      <p:sp>
        <p:nvSpPr>
          <p:cNvPr id="648222" name="Oval 30"/>
          <p:cNvSpPr>
            <a:spLocks noChangeArrowheads="1"/>
          </p:cNvSpPr>
          <p:nvPr/>
        </p:nvSpPr>
        <p:spPr bwMode="gray">
          <a:xfrm>
            <a:off x="755650" y="1125538"/>
            <a:ext cx="863600" cy="790575"/>
          </a:xfrm>
          <a:prstGeom prst="ellipse">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eaLnBrk="0" hangingPunct="0"/>
            <a:r>
              <a:rPr lang="zh-CN" altLang="en-US" b="1">
                <a:ea typeface="黑体" pitchFamily="2" charset="-122"/>
              </a:rPr>
              <a:t>饭店 </a:t>
            </a:r>
          </a:p>
        </p:txBody>
      </p:sp>
      <p:sp>
        <p:nvSpPr>
          <p:cNvPr id="648223" name="AutoShape 31"/>
          <p:cNvSpPr>
            <a:spLocks noChangeArrowheads="1"/>
          </p:cNvSpPr>
          <p:nvPr/>
        </p:nvSpPr>
        <p:spPr bwMode="auto">
          <a:xfrm>
            <a:off x="2051050" y="3500438"/>
            <a:ext cx="215900" cy="1079500"/>
          </a:xfrm>
          <a:prstGeom prst="downArrow">
            <a:avLst>
              <a:gd name="adj1" fmla="val 50000"/>
              <a:gd name="adj2" fmla="val 125000"/>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48224" name="AutoShape 32"/>
          <p:cNvSpPr>
            <a:spLocks noChangeArrowheads="1"/>
          </p:cNvSpPr>
          <p:nvPr/>
        </p:nvSpPr>
        <p:spPr bwMode="auto">
          <a:xfrm>
            <a:off x="4427538" y="3500438"/>
            <a:ext cx="215900" cy="1079500"/>
          </a:xfrm>
          <a:prstGeom prst="downArrow">
            <a:avLst>
              <a:gd name="adj1" fmla="val 50000"/>
              <a:gd name="adj2" fmla="val 125000"/>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648225" name="AutoShape 33"/>
          <p:cNvSpPr>
            <a:spLocks noChangeArrowheads="1"/>
          </p:cNvSpPr>
          <p:nvPr/>
        </p:nvSpPr>
        <p:spPr bwMode="auto">
          <a:xfrm>
            <a:off x="6732588" y="3500438"/>
            <a:ext cx="215900" cy="1079500"/>
          </a:xfrm>
          <a:prstGeom prst="downArrow">
            <a:avLst>
              <a:gd name="adj1" fmla="val 50000"/>
              <a:gd name="adj2" fmla="val 125000"/>
            </a:avLst>
          </a:prstGeom>
          <a:gradFill rotWithShape="1">
            <a:gsLst>
              <a:gs pos="0">
                <a:srgbClr val="B563CF"/>
              </a:gs>
              <a:gs pos="100000">
                <a:srgbClr val="B563CF">
                  <a:gamma/>
                  <a:tint val="0"/>
                  <a:invGamma/>
                </a:srgbClr>
              </a:gs>
            </a:gsLst>
            <a:lin ang="540000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extLst>
      <p:ext uri="{BB962C8B-B14F-4D97-AF65-F5344CB8AC3E}">
        <p14:creationId xmlns:p14="http://schemas.microsoft.com/office/powerpoint/2010/main" val="1804824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8222"/>
                                        </p:tgtEl>
                                        <p:attrNameLst>
                                          <p:attrName>style.visibility</p:attrName>
                                        </p:attrNameLst>
                                      </p:cBhvr>
                                      <p:to>
                                        <p:strVal val="visible"/>
                                      </p:to>
                                    </p:set>
                                    <p:animEffect transition="in" filter="wipe(left)">
                                      <p:cBhvr>
                                        <p:cTn id="7" dur="500"/>
                                        <p:tgtEl>
                                          <p:spTgt spid="648222"/>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648239"/>
                                        </p:tgtEl>
                                        <p:attrNameLst>
                                          <p:attrName>style.visibility</p:attrName>
                                        </p:attrNameLst>
                                      </p:cBhvr>
                                      <p:to>
                                        <p:strVal val="visible"/>
                                      </p:to>
                                    </p:set>
                                    <p:animEffect transition="in" filter="checkerboard(across)">
                                      <p:cBhvr>
                                        <p:cTn id="11" dur="500"/>
                                        <p:tgtEl>
                                          <p:spTgt spid="64823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48196"/>
                                        </p:tgtEl>
                                        <p:attrNameLst>
                                          <p:attrName>style.visibility</p:attrName>
                                        </p:attrNameLst>
                                      </p:cBhvr>
                                      <p:to>
                                        <p:strVal val="visible"/>
                                      </p:to>
                                    </p:set>
                                    <p:animEffect transition="in" filter="wipe(left)">
                                      <p:cBhvr>
                                        <p:cTn id="15" dur="500"/>
                                        <p:tgtEl>
                                          <p:spTgt spid="64819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48197"/>
                                        </p:tgtEl>
                                        <p:attrNameLst>
                                          <p:attrName>style.visibility</p:attrName>
                                        </p:attrNameLst>
                                      </p:cBhvr>
                                      <p:to>
                                        <p:strVal val="visible"/>
                                      </p:to>
                                    </p:set>
                                    <p:animEffect transition="in" filter="wipe(left)">
                                      <p:cBhvr>
                                        <p:cTn id="19" dur="500"/>
                                        <p:tgtEl>
                                          <p:spTgt spid="64819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48221"/>
                                        </p:tgtEl>
                                        <p:attrNameLst>
                                          <p:attrName>style.visibility</p:attrName>
                                        </p:attrNameLst>
                                      </p:cBhvr>
                                      <p:to>
                                        <p:strVal val="visible"/>
                                      </p:to>
                                    </p:set>
                                    <p:animEffect transition="in" filter="wipe(up)">
                                      <p:cBhvr>
                                        <p:cTn id="24" dur="500"/>
                                        <p:tgtEl>
                                          <p:spTgt spid="64822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48209"/>
                                        </p:tgtEl>
                                        <p:attrNameLst>
                                          <p:attrName>style.visibility</p:attrName>
                                        </p:attrNameLst>
                                      </p:cBhvr>
                                      <p:to>
                                        <p:strVal val="visible"/>
                                      </p:to>
                                    </p:set>
                                    <p:animEffect transition="in" filter="wipe(left)">
                                      <p:cBhvr>
                                        <p:cTn id="27" dur="500"/>
                                        <p:tgtEl>
                                          <p:spTgt spid="64820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48211">
                                            <p:bg/>
                                          </p:spTgt>
                                        </p:tgtEl>
                                        <p:attrNameLst>
                                          <p:attrName>style.visibility</p:attrName>
                                        </p:attrNameLst>
                                      </p:cBhvr>
                                      <p:to>
                                        <p:strVal val="visible"/>
                                      </p:to>
                                    </p:set>
                                    <p:animEffect transition="in" filter="wipe(left)">
                                      <p:cBhvr>
                                        <p:cTn id="30" dur="500"/>
                                        <p:tgtEl>
                                          <p:spTgt spid="648211">
                                            <p:bg/>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48211">
                                            <p:txEl>
                                              <p:pRg st="1" end="1"/>
                                            </p:txEl>
                                          </p:spTgt>
                                        </p:tgtEl>
                                        <p:attrNameLst>
                                          <p:attrName>style.visibility</p:attrName>
                                        </p:attrNameLst>
                                      </p:cBhvr>
                                      <p:to>
                                        <p:strVal val="visible"/>
                                      </p:to>
                                    </p:set>
                                    <p:animEffect transition="in" filter="wipe(left)">
                                      <p:cBhvr>
                                        <p:cTn id="33" dur="500"/>
                                        <p:tgtEl>
                                          <p:spTgt spid="648211">
                                            <p:txEl>
                                              <p:pRg st="1" end="1"/>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648223"/>
                                        </p:tgtEl>
                                        <p:attrNameLst>
                                          <p:attrName>style.visibility</p:attrName>
                                        </p:attrNameLst>
                                      </p:cBhvr>
                                      <p:to>
                                        <p:strVal val="visible"/>
                                      </p:to>
                                    </p:set>
                                    <p:animEffect transition="in" filter="wipe(up)">
                                      <p:cBhvr>
                                        <p:cTn id="37" dur="500"/>
                                        <p:tgtEl>
                                          <p:spTgt spid="648223"/>
                                        </p:tgtEl>
                                      </p:cBhvr>
                                    </p:animEffect>
                                  </p:childTnLst>
                                </p:cTn>
                              </p:par>
                            </p:childTnLst>
                          </p:cTn>
                        </p:par>
                        <p:par>
                          <p:cTn id="38" fill="hold" nodeType="afterGroup">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48212"/>
                                        </p:tgtEl>
                                        <p:attrNameLst>
                                          <p:attrName>style.visibility</p:attrName>
                                        </p:attrNameLst>
                                      </p:cBhvr>
                                      <p:to>
                                        <p:strVal val="visible"/>
                                      </p:to>
                                    </p:set>
                                    <p:animEffect transition="in" filter="wipe(left)">
                                      <p:cBhvr>
                                        <p:cTn id="41" dur="500"/>
                                        <p:tgtEl>
                                          <p:spTgt spid="6482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xit" presetSubtype="10" fill="hold" nodeType="clickEffect">
                                  <p:stCondLst>
                                    <p:cond delay="0"/>
                                  </p:stCondLst>
                                  <p:childTnLst>
                                    <p:animEffect transition="out" filter="checkerboard(across)">
                                      <p:cBhvr>
                                        <p:cTn id="45" dur="500"/>
                                        <p:tgtEl>
                                          <p:spTgt spid="648211">
                                            <p:txEl>
                                              <p:pRg st="1" end="1"/>
                                            </p:txEl>
                                          </p:spTgt>
                                        </p:tgtEl>
                                      </p:cBhvr>
                                    </p:animEffect>
                                    <p:set>
                                      <p:cBhvr>
                                        <p:cTn id="46" dur="1" fill="hold">
                                          <p:stCondLst>
                                            <p:cond delay="499"/>
                                          </p:stCondLst>
                                        </p:cTn>
                                        <p:tgtEl>
                                          <p:spTgt spid="648211">
                                            <p:txEl>
                                              <p:pRg st="1" end="1"/>
                                            </p:txEl>
                                          </p:spTgt>
                                        </p:tgtEl>
                                        <p:attrNameLst>
                                          <p:attrName>style.visibility</p:attrName>
                                        </p:attrNameLst>
                                      </p:cBhvr>
                                      <p:to>
                                        <p:strVal val="hidden"/>
                                      </p:to>
                                    </p:set>
                                  </p:childTnLst>
                                </p:cTn>
                              </p:par>
                              <p:par>
                                <p:cTn id="47" presetID="22" presetClass="entr" presetSubtype="1" fill="hold" grpId="0" nodeType="withEffect">
                                  <p:stCondLst>
                                    <p:cond delay="0"/>
                                  </p:stCondLst>
                                  <p:childTnLst>
                                    <p:set>
                                      <p:cBhvr>
                                        <p:cTn id="48" dur="1" fill="hold">
                                          <p:stCondLst>
                                            <p:cond delay="0"/>
                                          </p:stCondLst>
                                        </p:cTn>
                                        <p:tgtEl>
                                          <p:spTgt spid="648224"/>
                                        </p:tgtEl>
                                        <p:attrNameLst>
                                          <p:attrName>style.visibility</p:attrName>
                                        </p:attrNameLst>
                                      </p:cBhvr>
                                      <p:to>
                                        <p:strVal val="visible"/>
                                      </p:to>
                                    </p:set>
                                    <p:animEffect transition="in" filter="wipe(up)">
                                      <p:cBhvr>
                                        <p:cTn id="49" dur="500"/>
                                        <p:tgtEl>
                                          <p:spTgt spid="648224"/>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648213"/>
                                        </p:tgtEl>
                                        <p:attrNameLst>
                                          <p:attrName>style.visibility</p:attrName>
                                        </p:attrNameLst>
                                      </p:cBhvr>
                                      <p:to>
                                        <p:strVal val="visible"/>
                                      </p:to>
                                    </p:set>
                                    <p:animEffect transition="in" filter="wipe(left)">
                                      <p:cBhvr>
                                        <p:cTn id="53" dur="500"/>
                                        <p:tgtEl>
                                          <p:spTgt spid="648213"/>
                                        </p:tgtEl>
                                      </p:cBhvr>
                                    </p:animEffect>
                                  </p:childTnLst>
                                </p:cTn>
                              </p:par>
                            </p:childTnLst>
                          </p:cTn>
                        </p:par>
                        <p:par>
                          <p:cTn id="54" fill="hold" nodeType="afterGroup">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648225"/>
                                        </p:tgtEl>
                                        <p:attrNameLst>
                                          <p:attrName>style.visibility</p:attrName>
                                        </p:attrNameLst>
                                      </p:cBhvr>
                                      <p:to>
                                        <p:strVal val="visible"/>
                                      </p:to>
                                    </p:set>
                                    <p:animEffect transition="in" filter="wipe(up)">
                                      <p:cBhvr>
                                        <p:cTn id="57" dur="500"/>
                                        <p:tgtEl>
                                          <p:spTgt spid="648225"/>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648214"/>
                                        </p:tgtEl>
                                        <p:attrNameLst>
                                          <p:attrName>style.visibility</p:attrName>
                                        </p:attrNameLst>
                                      </p:cBhvr>
                                      <p:to>
                                        <p:strVal val="visible"/>
                                      </p:to>
                                    </p:set>
                                    <p:animEffect transition="in" filter="wipe(left)">
                                      <p:cBhvr>
                                        <p:cTn id="61" dur="500"/>
                                        <p:tgtEl>
                                          <p:spTgt spid="648214"/>
                                        </p:tgtEl>
                                      </p:cBhvr>
                                    </p:animEffect>
                                  </p:childTnLst>
                                </p:cTn>
                              </p:par>
                            </p:childTnLst>
                          </p:cTn>
                        </p:par>
                        <p:par>
                          <p:cTn id="62" fill="hold" nodeType="afterGroup">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648215"/>
                                        </p:tgtEl>
                                        <p:attrNameLst>
                                          <p:attrName>style.visibility</p:attrName>
                                        </p:attrNameLst>
                                      </p:cBhvr>
                                      <p:to>
                                        <p:strVal val="visible"/>
                                      </p:to>
                                    </p:set>
                                    <p:animEffect transition="in" filter="wipe(left)">
                                      <p:cBhvr>
                                        <p:cTn id="65" dur="500"/>
                                        <p:tgtEl>
                                          <p:spTgt spid="648215"/>
                                        </p:tgtEl>
                                      </p:cBhvr>
                                    </p:animEffect>
                                  </p:childTnLst>
                                </p:cTn>
                              </p:par>
                            </p:childTnLst>
                          </p:cTn>
                        </p:par>
                        <p:par>
                          <p:cTn id="66" fill="hold" nodeType="afterGroup">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648216"/>
                                        </p:tgtEl>
                                        <p:attrNameLst>
                                          <p:attrName>style.visibility</p:attrName>
                                        </p:attrNameLst>
                                      </p:cBhvr>
                                      <p:to>
                                        <p:strVal val="visible"/>
                                      </p:to>
                                    </p:set>
                                    <p:animEffect transition="in" filter="wipe(left)">
                                      <p:cBhvr>
                                        <p:cTn id="69" dur="500"/>
                                        <p:tgtEl>
                                          <p:spTgt spid="64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6" grpId="0" animBg="1"/>
      <p:bldP spid="648197" grpId="0" animBg="1"/>
      <p:bldP spid="648211" grpId="0" build="allAtOnce" animBg="1"/>
      <p:bldP spid="648212" grpId="0" animBg="1"/>
      <p:bldP spid="648213" grpId="0" animBg="1"/>
      <p:bldP spid="648214" grpId="0" animBg="1"/>
      <p:bldP spid="648215" grpId="0" animBg="1"/>
      <p:bldP spid="648216" grpId="0" animBg="1"/>
      <p:bldP spid="648221" grpId="0" animBg="1"/>
      <p:bldP spid="648209" grpId="0" animBg="1"/>
      <p:bldP spid="648222" grpId="0" animBg="1"/>
      <p:bldP spid="648223" grpId="0" animBg="1"/>
      <p:bldP spid="648224" grpId="0" animBg="1"/>
      <p:bldP spid="6482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a:ea typeface="宋体" pitchFamily="2" charset="-122"/>
              </a:rPr>
              <a:t>为什么需要三层结构</a:t>
            </a:r>
          </a:p>
        </p:txBody>
      </p:sp>
      <p:sp>
        <p:nvSpPr>
          <p:cNvPr id="593923" name="Rectangle 3"/>
          <p:cNvSpPr>
            <a:spLocks noGrp="1" noChangeArrowheads="1"/>
          </p:cNvSpPr>
          <p:nvPr>
            <p:ph type="body" idx="1"/>
          </p:nvPr>
        </p:nvSpPr>
        <p:spPr>
          <a:xfrm>
            <a:off x="755650" y="1268437"/>
            <a:ext cx="5832475" cy="5032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a:lnSpc>
                <a:spcPct val="90000"/>
              </a:lnSpc>
              <a:buClr>
                <a:schemeClr val="hlink"/>
              </a:buClr>
            </a:pPr>
            <a:r>
              <a:rPr lang="zh-CN" altLang="en-US" dirty="0"/>
              <a:t>两层结构：</a:t>
            </a:r>
          </a:p>
        </p:txBody>
      </p:sp>
      <p:sp>
        <p:nvSpPr>
          <p:cNvPr id="593924" name="Rectangle 4"/>
          <p:cNvSpPr>
            <a:spLocks noChangeArrowheads="1"/>
          </p:cNvSpPr>
          <p:nvPr/>
        </p:nvSpPr>
        <p:spPr bwMode="auto">
          <a:xfrm>
            <a:off x="684213" y="3716362"/>
            <a:ext cx="82296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itchFamily="2" charset="2"/>
              <a:buBlip>
                <a:blip r:embed="rId2"/>
              </a:buBlip>
              <a:defRPr sz="2800" b="1">
                <a:solidFill>
                  <a:schemeClr val="tx2"/>
                </a:solidFill>
                <a:latin typeface="Verdana" pitchFamily="34" charset="0"/>
                <a:ea typeface="宋体" pitchFamily="2" charset="-122"/>
              </a:defRPr>
            </a:lvl1pPr>
            <a:lvl2pPr marL="742950" indent="-285750">
              <a:spcBef>
                <a:spcPct val="20000"/>
              </a:spcBef>
              <a:buClr>
                <a:schemeClr val="folHlink"/>
              </a:buClr>
              <a:buSzPct val="60000"/>
              <a:buFont typeface="Wingdings" pitchFamily="2" charset="2"/>
              <a:buBlip>
                <a:blip r:embed="rId3"/>
              </a:buBlip>
              <a:defRPr sz="2600" b="1">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Blip>
                <a:blip r:embed="rId4"/>
              </a:buBlip>
              <a:defRPr sz="2500" b="1">
                <a:solidFill>
                  <a:schemeClr val="tx2"/>
                </a:solidFill>
                <a:latin typeface="Verdana" pitchFamily="34" charset="0"/>
                <a:ea typeface="宋体" pitchFamily="2" charset="-122"/>
              </a:defRPr>
            </a:lvl3pPr>
            <a:lvl4pPr marL="1600200" indent="-228600">
              <a:spcBef>
                <a:spcPct val="20000"/>
              </a:spcBef>
              <a:buClr>
                <a:schemeClr val="tx1"/>
              </a:buClr>
              <a:buSzPct val="60000"/>
              <a:buFont typeface="Wingdings" pitchFamily="2" charset="2"/>
              <a:buBlip>
                <a:blip r:embed="rId5"/>
              </a:buBlip>
              <a:defRPr sz="2400" b="1">
                <a:solidFill>
                  <a:schemeClr val="tx2"/>
                </a:solidFill>
                <a:latin typeface="Verdana" pitchFamily="34" charset="0"/>
                <a:ea typeface="宋体" pitchFamily="2" charset="-122"/>
              </a:defRPr>
            </a:lvl4pPr>
            <a:lvl5pPr marL="2057400" indent="-228600">
              <a:spcBef>
                <a:spcPct val="20000"/>
              </a:spcBef>
              <a:buClr>
                <a:schemeClr val="hlink"/>
              </a:buClr>
              <a:buSzPct val="60000"/>
              <a:buFont typeface="Wingdings" pitchFamily="2" charset="2"/>
              <a:buBlip>
                <a:blip r:embed="rId6"/>
              </a:buBlip>
              <a:defRPr sz="2300" b="1">
                <a:solidFill>
                  <a:schemeClr val="tx2"/>
                </a:solidFill>
                <a:latin typeface="Verdana" pitchFamily="34" charset="0"/>
                <a:ea typeface="宋体" pitchFamily="2" charset="-122"/>
              </a:defRPr>
            </a:lvl5pPr>
            <a:lvl6pPr marL="2514600" indent="-228600" fontAlgn="base">
              <a:spcBef>
                <a:spcPct val="20000"/>
              </a:spcBef>
              <a:spcAft>
                <a:spcPct val="0"/>
              </a:spcAft>
              <a:buClr>
                <a:schemeClr val="hlink"/>
              </a:buClr>
              <a:buSzPct val="60000"/>
              <a:buFont typeface="Wingdings" pitchFamily="2" charset="2"/>
              <a:buBlip>
                <a:blip r:embed="rId6"/>
              </a:buBlip>
              <a:defRPr sz="2300" b="1">
                <a:solidFill>
                  <a:schemeClr val="tx2"/>
                </a:solidFill>
                <a:latin typeface="Verdana" pitchFamily="34" charset="0"/>
                <a:ea typeface="宋体" pitchFamily="2" charset="-122"/>
              </a:defRPr>
            </a:lvl6pPr>
            <a:lvl7pPr marL="2971800" indent="-228600" fontAlgn="base">
              <a:spcBef>
                <a:spcPct val="20000"/>
              </a:spcBef>
              <a:spcAft>
                <a:spcPct val="0"/>
              </a:spcAft>
              <a:buClr>
                <a:schemeClr val="hlink"/>
              </a:buClr>
              <a:buSzPct val="60000"/>
              <a:buFont typeface="Wingdings" pitchFamily="2" charset="2"/>
              <a:buBlip>
                <a:blip r:embed="rId6"/>
              </a:buBlip>
              <a:defRPr sz="2300" b="1">
                <a:solidFill>
                  <a:schemeClr val="tx2"/>
                </a:solidFill>
                <a:latin typeface="Verdana" pitchFamily="34" charset="0"/>
                <a:ea typeface="宋体" pitchFamily="2" charset="-122"/>
              </a:defRPr>
            </a:lvl7pPr>
            <a:lvl8pPr marL="3429000" indent="-228600" fontAlgn="base">
              <a:spcBef>
                <a:spcPct val="20000"/>
              </a:spcBef>
              <a:spcAft>
                <a:spcPct val="0"/>
              </a:spcAft>
              <a:buClr>
                <a:schemeClr val="hlink"/>
              </a:buClr>
              <a:buSzPct val="60000"/>
              <a:buFont typeface="Wingdings" pitchFamily="2" charset="2"/>
              <a:buBlip>
                <a:blip r:embed="rId6"/>
              </a:buBlip>
              <a:defRPr sz="2300" b="1">
                <a:solidFill>
                  <a:schemeClr val="tx2"/>
                </a:solidFill>
                <a:latin typeface="Verdana" pitchFamily="34" charset="0"/>
                <a:ea typeface="宋体" pitchFamily="2" charset="-122"/>
              </a:defRPr>
            </a:lvl8pPr>
            <a:lvl9pPr marL="3886200" indent="-228600" fontAlgn="base">
              <a:spcBef>
                <a:spcPct val="20000"/>
              </a:spcBef>
              <a:spcAft>
                <a:spcPct val="0"/>
              </a:spcAft>
              <a:buClr>
                <a:schemeClr val="hlink"/>
              </a:buClr>
              <a:buSzPct val="60000"/>
              <a:buFont typeface="Wingdings" pitchFamily="2" charset="2"/>
              <a:buBlip>
                <a:blip r:embed="rId6"/>
              </a:buBlip>
              <a:defRPr sz="2300" b="1">
                <a:solidFill>
                  <a:schemeClr val="tx2"/>
                </a:solidFill>
                <a:latin typeface="Verdana" pitchFamily="34" charset="0"/>
                <a:ea typeface="宋体" pitchFamily="2" charset="-122"/>
              </a:defRPr>
            </a:lvl9pPr>
          </a:lstStyle>
          <a:p>
            <a:pPr>
              <a:lnSpc>
                <a:spcPct val="90000"/>
              </a:lnSpc>
              <a:buFont typeface="Arial" panose="020B0604020202020204" pitchFamily="34" charset="0"/>
              <a:buChar char="•"/>
            </a:pPr>
            <a:r>
              <a:rPr lang="zh-CN" altLang="en-US" sz="3200" dirty="0">
                <a:solidFill>
                  <a:schemeClr val="tx1"/>
                </a:solidFill>
                <a:latin typeface="华文新魏" panose="02010800040101010101" pitchFamily="2" charset="-122"/>
                <a:ea typeface="华文新魏" panose="02010800040101010101" pitchFamily="2" charset="-122"/>
              </a:rPr>
              <a:t>三层结构：</a:t>
            </a:r>
          </a:p>
        </p:txBody>
      </p:sp>
      <p:grpSp>
        <p:nvGrpSpPr>
          <p:cNvPr id="593948" name="Group 28"/>
          <p:cNvGrpSpPr>
            <a:grpSpLocks/>
          </p:cNvGrpSpPr>
          <p:nvPr/>
        </p:nvGrpSpPr>
        <p:grpSpPr bwMode="auto">
          <a:xfrm>
            <a:off x="827088" y="1844699"/>
            <a:ext cx="5113337" cy="1800225"/>
            <a:chOff x="521" y="1026"/>
            <a:chExt cx="3221" cy="1134"/>
          </a:xfrm>
        </p:grpSpPr>
        <p:grpSp>
          <p:nvGrpSpPr>
            <p:cNvPr id="593947" name="Group 27"/>
            <p:cNvGrpSpPr>
              <a:grpSpLocks/>
            </p:cNvGrpSpPr>
            <p:nvPr/>
          </p:nvGrpSpPr>
          <p:grpSpPr bwMode="auto">
            <a:xfrm>
              <a:off x="521" y="1026"/>
              <a:ext cx="3221" cy="1134"/>
              <a:chOff x="521" y="1026"/>
              <a:chExt cx="3221" cy="1134"/>
            </a:xfrm>
          </p:grpSpPr>
          <p:sp>
            <p:nvSpPr>
              <p:cNvPr id="593925" name="AutoShape 5"/>
              <p:cNvSpPr>
                <a:spLocks noChangeArrowheads="1"/>
              </p:cNvSpPr>
              <p:nvPr/>
            </p:nvSpPr>
            <p:spPr bwMode="auto">
              <a:xfrm>
                <a:off x="521" y="1026"/>
                <a:ext cx="3221" cy="1134"/>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26" name="AutoShape 6"/>
              <p:cNvSpPr>
                <a:spLocks noChangeArrowheads="1"/>
              </p:cNvSpPr>
              <p:nvPr/>
            </p:nvSpPr>
            <p:spPr bwMode="auto">
              <a:xfrm>
                <a:off x="2880" y="1071"/>
                <a:ext cx="499" cy="862"/>
              </a:xfrm>
              <a:prstGeom prst="flowChartMagneticDisk">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algn="ctr" eaLnBrk="0" hangingPunct="0"/>
                <a:r>
                  <a:rPr lang="zh-CN" altLang="en-US" sz="2000" b="1">
                    <a:solidFill>
                      <a:schemeClr val="bg1"/>
                    </a:solidFill>
                    <a:effectLst>
                      <a:outerShdw blurRad="38100" dist="38100" dir="2700000" algn="tl">
                        <a:srgbClr val="000000"/>
                      </a:outerShdw>
                    </a:effectLst>
                    <a:latin typeface="黑体" pitchFamily="2" charset="-122"/>
                    <a:ea typeface="黑体" pitchFamily="2" charset="-122"/>
                  </a:rPr>
                  <a:t>数据库</a:t>
                </a:r>
              </a:p>
            </p:txBody>
          </p:sp>
          <p:sp>
            <p:nvSpPr>
              <p:cNvPr id="593927" name="AutoShape 7"/>
              <p:cNvSpPr>
                <a:spLocks noChangeArrowheads="1"/>
              </p:cNvSpPr>
              <p:nvPr/>
            </p:nvSpPr>
            <p:spPr bwMode="auto">
              <a:xfrm>
                <a:off x="748" y="1162"/>
                <a:ext cx="1480" cy="639"/>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用户界面</a:t>
                </a:r>
              </a:p>
              <a:p>
                <a:pPr algn="ctr"/>
                <a:r>
                  <a:rPr lang="zh-CN" altLang="en-US" b="1">
                    <a:ea typeface="黑体" pitchFamily="2" charset="-122"/>
                  </a:rPr>
                  <a:t>业务逻辑</a:t>
                </a:r>
              </a:p>
              <a:p>
                <a:pPr algn="ctr"/>
                <a:r>
                  <a:rPr lang="zh-CN" altLang="en-US" b="1">
                    <a:ea typeface="黑体" pitchFamily="2" charset="-122"/>
                  </a:rPr>
                  <a:t>数据访问</a:t>
                </a:r>
              </a:p>
            </p:txBody>
          </p:sp>
          <p:sp>
            <p:nvSpPr>
              <p:cNvPr id="593928" name="AutoShape 8"/>
              <p:cNvSpPr>
                <a:spLocks noChangeArrowheads="1"/>
              </p:cNvSpPr>
              <p:nvPr/>
            </p:nvSpPr>
            <p:spPr bwMode="auto">
              <a:xfrm>
                <a:off x="2245" y="1434"/>
                <a:ext cx="635" cy="136"/>
              </a:xfrm>
              <a:prstGeom prst="leftRightArrow">
                <a:avLst>
                  <a:gd name="adj1" fmla="val 50000"/>
                  <a:gd name="adj2" fmla="val 93382"/>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grpSp>
        <p:sp>
          <p:nvSpPr>
            <p:cNvPr id="593937" name="Rectangle 17"/>
            <p:cNvSpPr>
              <a:spLocks noChangeArrowheads="1"/>
            </p:cNvSpPr>
            <p:nvPr/>
          </p:nvSpPr>
          <p:spPr bwMode="auto">
            <a:xfrm>
              <a:off x="1383" y="1933"/>
              <a:ext cx="1542" cy="181"/>
            </a:xfrm>
            <a:prstGeom prst="rect">
              <a:avLst/>
            </a:prstGeom>
            <a:noFill/>
            <a:ln>
              <a:noFill/>
            </a:ln>
            <a:effectLst/>
            <a:extLst>
              <a:ext uri="{909E8E84-426E-40DD-AFC4-6F175D3DCCD1}">
                <a14:hiddenFill xmlns:a14="http://schemas.microsoft.com/office/drawing/2010/main">
                  <a:gradFill rotWithShape="1">
                    <a:gsLst>
                      <a:gs pos="0">
                        <a:srgbClr val="CC99FF"/>
                      </a:gs>
                      <a:gs pos="100000">
                        <a:srgbClr val="CC99FF">
                          <a:gamma/>
                          <a:tint val="0"/>
                          <a:invGamma/>
                        </a:srgbClr>
                      </a:gs>
                    </a:gsLst>
                    <a:lin ang="5400000" scaled="1"/>
                  </a:gra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ea typeface="黑体" pitchFamily="2" charset="-122"/>
                </a:rPr>
                <a:t>两层结构软件模型</a:t>
              </a:r>
            </a:p>
          </p:txBody>
        </p:sp>
      </p:grpSp>
      <p:grpSp>
        <p:nvGrpSpPr>
          <p:cNvPr id="593946" name="Group 26"/>
          <p:cNvGrpSpPr>
            <a:grpSpLocks/>
          </p:cNvGrpSpPr>
          <p:nvPr/>
        </p:nvGrpSpPr>
        <p:grpSpPr bwMode="auto">
          <a:xfrm>
            <a:off x="755650" y="4221187"/>
            <a:ext cx="6192838" cy="2016125"/>
            <a:chOff x="476" y="2523"/>
            <a:chExt cx="3901" cy="1270"/>
          </a:xfrm>
        </p:grpSpPr>
        <p:sp>
          <p:nvSpPr>
            <p:cNvPr id="593929" name="AutoShape 9"/>
            <p:cNvSpPr>
              <a:spLocks noChangeArrowheads="1"/>
            </p:cNvSpPr>
            <p:nvPr/>
          </p:nvSpPr>
          <p:spPr bwMode="auto">
            <a:xfrm>
              <a:off x="476" y="2523"/>
              <a:ext cx="3901" cy="1270"/>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3930" name="AutoShape 10"/>
            <p:cNvSpPr>
              <a:spLocks noChangeArrowheads="1"/>
            </p:cNvSpPr>
            <p:nvPr/>
          </p:nvSpPr>
          <p:spPr bwMode="auto">
            <a:xfrm>
              <a:off x="3788" y="2659"/>
              <a:ext cx="454" cy="726"/>
            </a:xfrm>
            <a:prstGeom prst="flowChartMagneticDisk">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algn="ctr" eaLnBrk="0" hangingPunct="0"/>
              <a:r>
                <a:rPr lang="zh-CN" altLang="en-US" sz="2000" b="1">
                  <a:solidFill>
                    <a:schemeClr val="bg1"/>
                  </a:solidFill>
                  <a:effectLst>
                    <a:outerShdw blurRad="38100" dist="38100" dir="2700000" algn="tl">
                      <a:srgbClr val="000000"/>
                    </a:outerShdw>
                  </a:effectLst>
                  <a:latin typeface="黑体" pitchFamily="2" charset="-122"/>
                  <a:ea typeface="黑体" pitchFamily="2" charset="-122"/>
                </a:rPr>
                <a:t>数据库</a:t>
              </a:r>
            </a:p>
          </p:txBody>
        </p:sp>
        <p:sp>
          <p:nvSpPr>
            <p:cNvPr id="593931" name="AutoShape 11"/>
            <p:cNvSpPr>
              <a:spLocks noChangeArrowheads="1"/>
            </p:cNvSpPr>
            <p:nvPr/>
          </p:nvSpPr>
          <p:spPr bwMode="auto">
            <a:xfrm>
              <a:off x="2725" y="2820"/>
              <a:ext cx="672" cy="44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数据</a:t>
              </a:r>
            </a:p>
            <a:p>
              <a:pPr algn="ctr"/>
              <a:r>
                <a:rPr lang="zh-CN" altLang="en-US" b="1">
                  <a:ea typeface="黑体" pitchFamily="2" charset="-122"/>
                </a:rPr>
                <a:t>访问</a:t>
              </a:r>
            </a:p>
          </p:txBody>
        </p:sp>
        <p:sp>
          <p:nvSpPr>
            <p:cNvPr id="593932" name="AutoShape 12"/>
            <p:cNvSpPr>
              <a:spLocks noChangeArrowheads="1"/>
            </p:cNvSpPr>
            <p:nvPr/>
          </p:nvSpPr>
          <p:spPr bwMode="auto">
            <a:xfrm>
              <a:off x="1637" y="2821"/>
              <a:ext cx="717" cy="44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业务</a:t>
              </a:r>
            </a:p>
            <a:p>
              <a:pPr algn="ctr"/>
              <a:r>
                <a:rPr lang="zh-CN" altLang="en-US" b="1">
                  <a:ea typeface="黑体" pitchFamily="2" charset="-122"/>
                </a:rPr>
                <a:t>逻辑</a:t>
              </a:r>
            </a:p>
          </p:txBody>
        </p:sp>
        <p:sp>
          <p:nvSpPr>
            <p:cNvPr id="593933" name="AutoShape 13"/>
            <p:cNvSpPr>
              <a:spLocks noChangeArrowheads="1"/>
            </p:cNvSpPr>
            <p:nvPr/>
          </p:nvSpPr>
          <p:spPr bwMode="auto">
            <a:xfrm>
              <a:off x="548" y="2821"/>
              <a:ext cx="717" cy="44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用户</a:t>
              </a:r>
            </a:p>
            <a:p>
              <a:pPr algn="ctr"/>
              <a:r>
                <a:rPr lang="zh-CN" altLang="en-US" b="1">
                  <a:ea typeface="黑体" pitchFamily="2" charset="-122"/>
                </a:rPr>
                <a:t>界面</a:t>
              </a:r>
            </a:p>
          </p:txBody>
        </p:sp>
        <p:sp>
          <p:nvSpPr>
            <p:cNvPr id="593934" name="AutoShape 14"/>
            <p:cNvSpPr>
              <a:spLocks noChangeArrowheads="1"/>
            </p:cNvSpPr>
            <p:nvPr/>
          </p:nvSpPr>
          <p:spPr bwMode="auto">
            <a:xfrm>
              <a:off x="1247" y="2931"/>
              <a:ext cx="408" cy="181"/>
            </a:xfrm>
            <a:prstGeom prst="leftRightArrow">
              <a:avLst>
                <a:gd name="adj1" fmla="val 50000"/>
                <a:gd name="adj2" fmla="val 45083"/>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593935" name="AutoShape 15"/>
            <p:cNvSpPr>
              <a:spLocks noChangeArrowheads="1"/>
            </p:cNvSpPr>
            <p:nvPr/>
          </p:nvSpPr>
          <p:spPr bwMode="auto">
            <a:xfrm>
              <a:off x="3379" y="2931"/>
              <a:ext cx="408" cy="181"/>
            </a:xfrm>
            <a:prstGeom prst="leftRightArrow">
              <a:avLst>
                <a:gd name="adj1" fmla="val 50000"/>
                <a:gd name="adj2" fmla="val 45083"/>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593936" name="AutoShape 16"/>
            <p:cNvSpPr>
              <a:spLocks noChangeArrowheads="1"/>
            </p:cNvSpPr>
            <p:nvPr/>
          </p:nvSpPr>
          <p:spPr bwMode="auto">
            <a:xfrm>
              <a:off x="2336" y="2931"/>
              <a:ext cx="408" cy="181"/>
            </a:xfrm>
            <a:prstGeom prst="leftRightArrow">
              <a:avLst>
                <a:gd name="adj1" fmla="val 50000"/>
                <a:gd name="adj2" fmla="val 45083"/>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593938" name="Rectangle 18"/>
            <p:cNvSpPr>
              <a:spLocks noChangeArrowheads="1"/>
            </p:cNvSpPr>
            <p:nvPr/>
          </p:nvSpPr>
          <p:spPr bwMode="auto">
            <a:xfrm>
              <a:off x="1520" y="3475"/>
              <a:ext cx="1769" cy="226"/>
            </a:xfrm>
            <a:prstGeom prst="rect">
              <a:avLst/>
            </a:prstGeom>
            <a:noFill/>
            <a:ln>
              <a:noFill/>
            </a:ln>
            <a:effectLst/>
            <a:extLst>
              <a:ext uri="{909E8E84-426E-40DD-AFC4-6F175D3DCCD1}">
                <a14:hiddenFill xmlns:a14="http://schemas.microsoft.com/office/drawing/2010/main">
                  <a:gradFill rotWithShape="1">
                    <a:gsLst>
                      <a:gs pos="0">
                        <a:srgbClr val="CC99FF"/>
                      </a:gs>
                      <a:gs pos="100000">
                        <a:srgbClr val="CC99FF">
                          <a:gamma/>
                          <a:tint val="0"/>
                          <a:invGamma/>
                        </a:srgbClr>
                      </a:gs>
                    </a:gsLst>
                    <a:lin ang="5400000" scaled="1"/>
                  </a:gradFill>
                </a14:hiddenFill>
              </a:ext>
              <a:ext uri="{91240B29-F687-4F45-9708-019B960494DF}">
                <a14:hiddenLine xmlns:a14="http://schemas.microsoft.com/office/drawing/2010/main" w="9525"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b="1">
                  <a:ea typeface="黑体" pitchFamily="2" charset="-122"/>
                </a:rPr>
                <a:t>三层结构软件模型</a:t>
              </a:r>
            </a:p>
          </p:txBody>
        </p:sp>
      </p:grpSp>
      <p:sp>
        <p:nvSpPr>
          <p:cNvPr id="593942" name="AutoShape 22"/>
          <p:cNvSpPr>
            <a:spLocks noChangeArrowheads="1"/>
          </p:cNvSpPr>
          <p:nvPr/>
        </p:nvSpPr>
        <p:spPr bwMode="auto">
          <a:xfrm>
            <a:off x="6659562" y="1628799"/>
            <a:ext cx="1872877" cy="1634490"/>
          </a:xfrm>
          <a:prstGeom prst="wedgeRoundRectCallout">
            <a:avLst>
              <a:gd name="adj1" fmla="val -100991"/>
              <a:gd name="adj2" fmla="val 4779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b="1">
                <a:ea typeface="黑体" pitchFamily="2" charset="-122"/>
              </a:rPr>
              <a:t>当数据库或</a:t>
            </a:r>
          </a:p>
          <a:p>
            <a:pPr algn="ctr"/>
            <a:r>
              <a:rPr lang="zh-CN" altLang="en-US" b="1">
                <a:ea typeface="黑体" pitchFamily="2" charset="-122"/>
              </a:rPr>
              <a:t>用户界面发</a:t>
            </a:r>
          </a:p>
          <a:p>
            <a:pPr algn="ctr"/>
            <a:r>
              <a:rPr lang="zh-CN" altLang="en-US" b="1">
                <a:ea typeface="黑体" pitchFamily="2" charset="-122"/>
              </a:rPr>
              <a:t>生改变时需</a:t>
            </a:r>
          </a:p>
          <a:p>
            <a:pPr algn="ctr"/>
            <a:r>
              <a:rPr lang="zh-CN" altLang="en-US" b="1">
                <a:ea typeface="黑体" pitchFamily="2" charset="-122"/>
              </a:rPr>
              <a:t>要重新开发</a:t>
            </a:r>
          </a:p>
          <a:p>
            <a:pPr algn="ctr"/>
            <a:r>
              <a:rPr lang="zh-CN" altLang="en-US" b="1">
                <a:ea typeface="黑体" pitchFamily="2" charset="-122"/>
              </a:rPr>
              <a:t>整个系统</a:t>
            </a:r>
          </a:p>
        </p:txBody>
      </p:sp>
      <p:sp>
        <p:nvSpPr>
          <p:cNvPr id="593943" name="AutoShape 23"/>
          <p:cNvSpPr>
            <a:spLocks noChangeArrowheads="1"/>
          </p:cNvSpPr>
          <p:nvPr/>
        </p:nvSpPr>
        <p:spPr bwMode="auto">
          <a:xfrm>
            <a:off x="7235825" y="3716362"/>
            <a:ext cx="1908175" cy="1923990"/>
          </a:xfrm>
          <a:prstGeom prst="wedgeRoundRectCallout">
            <a:avLst>
              <a:gd name="adj1" fmla="val -69847"/>
              <a:gd name="adj2" fmla="val 56755"/>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b="1" dirty="0">
                <a:ea typeface="黑体" pitchFamily="2" charset="-122"/>
              </a:rPr>
              <a:t>当数据库或</a:t>
            </a:r>
          </a:p>
          <a:p>
            <a:pPr algn="ctr"/>
            <a:r>
              <a:rPr lang="zh-CN" altLang="en-US" b="1" dirty="0">
                <a:ea typeface="黑体" pitchFamily="2" charset="-122"/>
              </a:rPr>
              <a:t>用户界面发</a:t>
            </a:r>
          </a:p>
          <a:p>
            <a:pPr algn="ctr"/>
            <a:r>
              <a:rPr lang="zh-CN" altLang="en-US" b="1" dirty="0">
                <a:ea typeface="黑体" pitchFamily="2" charset="-122"/>
              </a:rPr>
              <a:t>生改变时不</a:t>
            </a:r>
          </a:p>
          <a:p>
            <a:pPr algn="ctr"/>
            <a:r>
              <a:rPr lang="zh-CN" altLang="en-US" b="1" dirty="0">
                <a:ea typeface="黑体" pitchFamily="2" charset="-122"/>
              </a:rPr>
              <a:t>需要重新开</a:t>
            </a:r>
          </a:p>
          <a:p>
            <a:pPr algn="ctr"/>
            <a:r>
              <a:rPr lang="zh-CN" altLang="en-US" b="1" dirty="0">
                <a:ea typeface="黑体" pitchFamily="2" charset="-122"/>
              </a:rPr>
              <a:t>发，只做简</a:t>
            </a:r>
          </a:p>
          <a:p>
            <a:pPr algn="ctr"/>
            <a:r>
              <a:rPr lang="zh-CN" altLang="en-US" b="1" dirty="0">
                <a:ea typeface="黑体" pitchFamily="2" charset="-122"/>
              </a:rPr>
              <a:t>单调整即可</a:t>
            </a:r>
          </a:p>
        </p:txBody>
      </p:sp>
    </p:spTree>
    <p:extLst>
      <p:ext uri="{BB962C8B-B14F-4D97-AF65-F5344CB8AC3E}">
        <p14:creationId xmlns:p14="http://schemas.microsoft.com/office/powerpoint/2010/main" val="273328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Effect transition="in" filter="wipe(left)">
                                      <p:cBhvr>
                                        <p:cTn id="7" dur="500"/>
                                        <p:tgtEl>
                                          <p:spTgt spid="593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93948"/>
                                        </p:tgtEl>
                                        <p:attrNameLst>
                                          <p:attrName>style.visibility</p:attrName>
                                        </p:attrNameLst>
                                      </p:cBhvr>
                                      <p:to>
                                        <p:strVal val="visible"/>
                                      </p:to>
                                    </p:set>
                                    <p:animEffect transition="in" filter="checkerboard(across)">
                                      <p:cBhvr>
                                        <p:cTn id="12" dur="500"/>
                                        <p:tgtEl>
                                          <p:spTgt spid="59394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3942"/>
                                        </p:tgtEl>
                                        <p:attrNameLst>
                                          <p:attrName>style.visibility</p:attrName>
                                        </p:attrNameLst>
                                      </p:cBhvr>
                                      <p:to>
                                        <p:strVal val="visible"/>
                                      </p:to>
                                    </p:set>
                                    <p:animEffect transition="in" filter="wipe(left)">
                                      <p:cBhvr>
                                        <p:cTn id="16" dur="500"/>
                                        <p:tgtEl>
                                          <p:spTgt spid="5939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3924"/>
                                        </p:tgtEl>
                                        <p:attrNameLst>
                                          <p:attrName>style.visibility</p:attrName>
                                        </p:attrNameLst>
                                      </p:cBhvr>
                                      <p:to>
                                        <p:strVal val="visible"/>
                                      </p:to>
                                    </p:set>
                                    <p:animEffect transition="in" filter="wipe(left)">
                                      <p:cBhvr>
                                        <p:cTn id="21" dur="500"/>
                                        <p:tgtEl>
                                          <p:spTgt spid="593924"/>
                                        </p:tgtEl>
                                      </p:cBhvr>
                                    </p:animEffect>
                                  </p:child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593946"/>
                                        </p:tgtEl>
                                        <p:attrNameLst>
                                          <p:attrName>style.visibility</p:attrName>
                                        </p:attrNameLst>
                                      </p:cBhvr>
                                      <p:to>
                                        <p:strVal val="visible"/>
                                      </p:to>
                                    </p:set>
                                    <p:animEffect transition="in" filter="checkerboard(across)">
                                      <p:cBhvr>
                                        <p:cTn id="25" dur="500"/>
                                        <p:tgtEl>
                                          <p:spTgt spid="593946"/>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93943"/>
                                        </p:tgtEl>
                                        <p:attrNameLst>
                                          <p:attrName>style.visibility</p:attrName>
                                        </p:attrNameLst>
                                      </p:cBhvr>
                                      <p:to>
                                        <p:strVal val="visible"/>
                                      </p:to>
                                    </p:set>
                                    <p:animEffect transition="in" filter="wipe(left)">
                                      <p:cBhvr>
                                        <p:cTn id="29" dur="500"/>
                                        <p:tgtEl>
                                          <p:spTgt spid="593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P spid="593924" grpId="0"/>
      <p:bldP spid="593942" grpId="0" animBg="1"/>
      <p:bldP spid="5939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p:txBody>
          <a:bodyPr/>
          <a:lstStyle/>
          <a:p>
            <a:r>
              <a:rPr lang="zh-CN" altLang="en-US">
                <a:ea typeface="宋体" pitchFamily="2" charset="-122"/>
              </a:rPr>
              <a:t>什么是三层结构</a:t>
            </a:r>
          </a:p>
        </p:txBody>
      </p:sp>
      <p:sp>
        <p:nvSpPr>
          <p:cNvPr id="626693" name="AutoShape 5"/>
          <p:cNvSpPr>
            <a:spLocks noChangeArrowheads="1"/>
          </p:cNvSpPr>
          <p:nvPr/>
        </p:nvSpPr>
        <p:spPr bwMode="gray">
          <a:xfrm>
            <a:off x="1835150" y="1844675"/>
            <a:ext cx="4537075" cy="865188"/>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表示层  </a:t>
            </a:r>
          </a:p>
        </p:txBody>
      </p:sp>
      <p:sp>
        <p:nvSpPr>
          <p:cNvPr id="626694" name="AutoShape 6"/>
          <p:cNvSpPr>
            <a:spLocks noChangeArrowheads="1"/>
          </p:cNvSpPr>
          <p:nvPr/>
        </p:nvSpPr>
        <p:spPr bwMode="gray">
          <a:xfrm>
            <a:off x="1835150" y="3068638"/>
            <a:ext cx="4537075" cy="86518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业务逻辑层  </a:t>
            </a:r>
          </a:p>
        </p:txBody>
      </p:sp>
      <p:sp>
        <p:nvSpPr>
          <p:cNvPr id="626695" name="AutoShape 7"/>
          <p:cNvSpPr>
            <a:spLocks noChangeArrowheads="1"/>
          </p:cNvSpPr>
          <p:nvPr/>
        </p:nvSpPr>
        <p:spPr bwMode="gray">
          <a:xfrm>
            <a:off x="1835150" y="4292600"/>
            <a:ext cx="4537075" cy="865188"/>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b="1">
                <a:ea typeface="黑体" pitchFamily="2" charset="-122"/>
              </a:rPr>
              <a:t>数据访问层  </a:t>
            </a:r>
          </a:p>
        </p:txBody>
      </p:sp>
      <p:sp>
        <p:nvSpPr>
          <p:cNvPr id="626696" name="AutoShape 8"/>
          <p:cNvSpPr>
            <a:spLocks noChangeArrowheads="1"/>
          </p:cNvSpPr>
          <p:nvPr/>
        </p:nvSpPr>
        <p:spPr bwMode="auto">
          <a:xfrm>
            <a:off x="3201988" y="5445125"/>
            <a:ext cx="1728787" cy="1008063"/>
          </a:xfrm>
          <a:prstGeom prst="can">
            <a:avLst>
              <a:gd name="adj" fmla="val 31102"/>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algn="ctr" eaLnBrk="0" hangingPunct="0"/>
            <a:r>
              <a:rPr lang="zh-CN" altLang="en-US" sz="2000" b="1">
                <a:solidFill>
                  <a:schemeClr val="bg1"/>
                </a:solidFill>
                <a:effectLst>
                  <a:outerShdw blurRad="38100" dist="38100" dir="2700000" algn="tl">
                    <a:srgbClr val="000000"/>
                  </a:outerShdw>
                </a:effectLst>
                <a:latin typeface="黑体" pitchFamily="2" charset="-122"/>
                <a:ea typeface="黑体" pitchFamily="2" charset="-122"/>
              </a:rPr>
              <a:t>数 据 库</a:t>
            </a:r>
          </a:p>
        </p:txBody>
      </p:sp>
      <p:sp>
        <p:nvSpPr>
          <p:cNvPr id="626700" name="AutoShape 12"/>
          <p:cNvSpPr>
            <a:spLocks noChangeArrowheads="1"/>
          </p:cNvSpPr>
          <p:nvPr/>
        </p:nvSpPr>
        <p:spPr bwMode="auto">
          <a:xfrm>
            <a:off x="3778250" y="2708275"/>
            <a:ext cx="576263" cy="360363"/>
          </a:xfrm>
          <a:prstGeom prst="downArrow">
            <a:avLst>
              <a:gd name="adj1" fmla="val 50000"/>
              <a:gd name="adj2" fmla="val 25000"/>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26701" name="AutoShape 13"/>
          <p:cNvSpPr>
            <a:spLocks noChangeArrowheads="1"/>
          </p:cNvSpPr>
          <p:nvPr/>
        </p:nvSpPr>
        <p:spPr bwMode="auto">
          <a:xfrm>
            <a:off x="3778250" y="5156200"/>
            <a:ext cx="576263" cy="360363"/>
          </a:xfrm>
          <a:prstGeom prst="downArrow">
            <a:avLst>
              <a:gd name="adj1" fmla="val 50000"/>
              <a:gd name="adj2" fmla="val 25000"/>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26702" name="AutoShape 14"/>
          <p:cNvSpPr>
            <a:spLocks noChangeArrowheads="1"/>
          </p:cNvSpPr>
          <p:nvPr/>
        </p:nvSpPr>
        <p:spPr bwMode="auto">
          <a:xfrm>
            <a:off x="3779838" y="3932238"/>
            <a:ext cx="576262" cy="360362"/>
          </a:xfrm>
          <a:prstGeom prst="downArrow">
            <a:avLst>
              <a:gd name="adj1" fmla="val 50000"/>
              <a:gd name="adj2" fmla="val 25000"/>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26703" name="AutoShape 15"/>
          <p:cNvSpPr>
            <a:spLocks noChangeArrowheads="1"/>
          </p:cNvSpPr>
          <p:nvPr/>
        </p:nvSpPr>
        <p:spPr bwMode="gray">
          <a:xfrm>
            <a:off x="6946900" y="1628775"/>
            <a:ext cx="1655763" cy="935038"/>
          </a:xfrm>
          <a:prstGeom prst="wedgeRoundRectCallout">
            <a:avLst>
              <a:gd name="adj1" fmla="val -90079"/>
              <a:gd name="adj2" fmla="val 4083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为用户提供</a:t>
            </a:r>
          </a:p>
          <a:p>
            <a:pPr algn="ctr" eaLnBrk="0" hangingPunct="0"/>
            <a:r>
              <a:rPr lang="zh-CN" altLang="en-US" b="1">
                <a:ea typeface="黑体" pitchFamily="2" charset="-122"/>
              </a:rPr>
              <a:t>交互操作界面 </a:t>
            </a:r>
          </a:p>
        </p:txBody>
      </p:sp>
      <p:sp>
        <p:nvSpPr>
          <p:cNvPr id="626704" name="AutoShape 16"/>
          <p:cNvSpPr>
            <a:spLocks noChangeArrowheads="1"/>
          </p:cNvSpPr>
          <p:nvPr/>
        </p:nvSpPr>
        <p:spPr bwMode="gray">
          <a:xfrm>
            <a:off x="6946900" y="2852738"/>
            <a:ext cx="1728788" cy="935037"/>
          </a:xfrm>
          <a:prstGeom prst="wedgeRoundRectCallout">
            <a:avLst>
              <a:gd name="adj1" fmla="val -87648"/>
              <a:gd name="adj2" fmla="val 3845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负责关键业务的</a:t>
            </a:r>
          </a:p>
          <a:p>
            <a:pPr algn="ctr" eaLnBrk="0" hangingPunct="0"/>
            <a:r>
              <a:rPr lang="zh-CN" altLang="en-US" b="1">
                <a:ea typeface="黑体" pitchFamily="2" charset="-122"/>
              </a:rPr>
              <a:t>处理和数据传递 </a:t>
            </a:r>
          </a:p>
        </p:txBody>
      </p:sp>
      <p:sp>
        <p:nvSpPr>
          <p:cNvPr id="626705" name="AutoShape 17"/>
          <p:cNvSpPr>
            <a:spLocks noChangeArrowheads="1"/>
          </p:cNvSpPr>
          <p:nvPr/>
        </p:nvSpPr>
        <p:spPr bwMode="gray">
          <a:xfrm>
            <a:off x="7019925" y="4005263"/>
            <a:ext cx="1655763" cy="935037"/>
          </a:xfrm>
          <a:prstGeom prst="wedgeRoundRectCallout">
            <a:avLst>
              <a:gd name="adj1" fmla="val -95352"/>
              <a:gd name="adj2" fmla="val 37606"/>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实现数</a:t>
            </a:r>
          </a:p>
          <a:p>
            <a:pPr algn="ctr" eaLnBrk="0" hangingPunct="0"/>
            <a:r>
              <a:rPr lang="zh-CN" altLang="en-US" b="1">
                <a:ea typeface="黑体" pitchFamily="2" charset="-122"/>
              </a:rPr>
              <a:t>据库访问 </a:t>
            </a:r>
          </a:p>
        </p:txBody>
      </p:sp>
      <p:sp>
        <p:nvSpPr>
          <p:cNvPr id="626706" name="AutoShape 18"/>
          <p:cNvSpPr>
            <a:spLocks noChangeArrowheads="1"/>
          </p:cNvSpPr>
          <p:nvPr/>
        </p:nvSpPr>
        <p:spPr bwMode="gray">
          <a:xfrm>
            <a:off x="538163" y="1339850"/>
            <a:ext cx="1081087" cy="865188"/>
          </a:xfrm>
          <a:prstGeom prst="wedgeRoundRectCallout">
            <a:avLst>
              <a:gd name="adj1" fmla="val 60134"/>
              <a:gd name="adj2" fmla="val 36606"/>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服务员 </a:t>
            </a:r>
          </a:p>
        </p:txBody>
      </p:sp>
      <p:sp>
        <p:nvSpPr>
          <p:cNvPr id="626707" name="AutoShape 19"/>
          <p:cNvSpPr>
            <a:spLocks noChangeArrowheads="1"/>
          </p:cNvSpPr>
          <p:nvPr/>
        </p:nvSpPr>
        <p:spPr bwMode="gray">
          <a:xfrm>
            <a:off x="538163" y="2779713"/>
            <a:ext cx="1081087" cy="865187"/>
          </a:xfrm>
          <a:prstGeom prst="wedgeRoundRectCallout">
            <a:avLst>
              <a:gd name="adj1" fmla="val 60134"/>
              <a:gd name="adj2" fmla="val 36606"/>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厨师 </a:t>
            </a:r>
          </a:p>
        </p:txBody>
      </p:sp>
      <p:sp>
        <p:nvSpPr>
          <p:cNvPr id="626708" name="AutoShape 20"/>
          <p:cNvSpPr>
            <a:spLocks noChangeArrowheads="1"/>
          </p:cNvSpPr>
          <p:nvPr/>
        </p:nvSpPr>
        <p:spPr bwMode="gray">
          <a:xfrm>
            <a:off x="611188" y="4003675"/>
            <a:ext cx="1081087" cy="865188"/>
          </a:xfrm>
          <a:prstGeom prst="wedgeRoundRectCallout">
            <a:avLst>
              <a:gd name="adj1" fmla="val 55579"/>
              <a:gd name="adj2" fmla="val 33486"/>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采购员 </a:t>
            </a:r>
          </a:p>
        </p:txBody>
      </p:sp>
    </p:spTree>
    <p:extLst>
      <p:ext uri="{BB962C8B-B14F-4D97-AF65-F5344CB8AC3E}">
        <p14:creationId xmlns:p14="http://schemas.microsoft.com/office/powerpoint/2010/main" val="807122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6693"/>
                                        </p:tgtEl>
                                        <p:attrNameLst>
                                          <p:attrName>style.visibility</p:attrName>
                                        </p:attrNameLst>
                                      </p:cBhvr>
                                      <p:to>
                                        <p:strVal val="visible"/>
                                      </p:to>
                                    </p:set>
                                    <p:animEffect transition="in" filter="wipe(left)">
                                      <p:cBhvr>
                                        <p:cTn id="7" dur="500"/>
                                        <p:tgtEl>
                                          <p:spTgt spid="62669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6703"/>
                                        </p:tgtEl>
                                        <p:attrNameLst>
                                          <p:attrName>style.visibility</p:attrName>
                                        </p:attrNameLst>
                                      </p:cBhvr>
                                      <p:to>
                                        <p:strVal val="visible"/>
                                      </p:to>
                                    </p:set>
                                    <p:animEffect transition="in" filter="wipe(left)">
                                      <p:cBhvr>
                                        <p:cTn id="11" dur="500"/>
                                        <p:tgtEl>
                                          <p:spTgt spid="62670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26706"/>
                                        </p:tgtEl>
                                        <p:attrNameLst>
                                          <p:attrName>style.visibility</p:attrName>
                                        </p:attrNameLst>
                                      </p:cBhvr>
                                      <p:to>
                                        <p:strVal val="visible"/>
                                      </p:to>
                                    </p:set>
                                    <p:animEffect transition="in" filter="wipe(left)">
                                      <p:cBhvr>
                                        <p:cTn id="15" dur="500"/>
                                        <p:tgtEl>
                                          <p:spTgt spid="626706"/>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26700"/>
                                        </p:tgtEl>
                                        <p:attrNameLst>
                                          <p:attrName>style.visibility</p:attrName>
                                        </p:attrNameLst>
                                      </p:cBhvr>
                                      <p:to>
                                        <p:strVal val="visible"/>
                                      </p:to>
                                    </p:set>
                                    <p:animEffect transition="in" filter="wipe(up)">
                                      <p:cBhvr>
                                        <p:cTn id="19" dur="500"/>
                                        <p:tgtEl>
                                          <p:spTgt spid="62670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26694"/>
                                        </p:tgtEl>
                                        <p:attrNameLst>
                                          <p:attrName>style.visibility</p:attrName>
                                        </p:attrNameLst>
                                      </p:cBhvr>
                                      <p:to>
                                        <p:strVal val="visible"/>
                                      </p:to>
                                    </p:set>
                                    <p:animEffect transition="in" filter="wipe(left)">
                                      <p:cBhvr>
                                        <p:cTn id="23" dur="500"/>
                                        <p:tgtEl>
                                          <p:spTgt spid="62669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26707"/>
                                        </p:tgtEl>
                                        <p:attrNameLst>
                                          <p:attrName>style.visibility</p:attrName>
                                        </p:attrNameLst>
                                      </p:cBhvr>
                                      <p:to>
                                        <p:strVal val="visible"/>
                                      </p:to>
                                    </p:set>
                                    <p:animEffect transition="in" filter="wipe(left)">
                                      <p:cBhvr>
                                        <p:cTn id="27" dur="500"/>
                                        <p:tgtEl>
                                          <p:spTgt spid="626707"/>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26704"/>
                                        </p:tgtEl>
                                        <p:attrNameLst>
                                          <p:attrName>style.visibility</p:attrName>
                                        </p:attrNameLst>
                                      </p:cBhvr>
                                      <p:to>
                                        <p:strVal val="visible"/>
                                      </p:to>
                                    </p:set>
                                    <p:animEffect transition="in" filter="wipe(left)">
                                      <p:cBhvr>
                                        <p:cTn id="31" dur="500"/>
                                        <p:tgtEl>
                                          <p:spTgt spid="626704"/>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626702"/>
                                        </p:tgtEl>
                                        <p:attrNameLst>
                                          <p:attrName>style.visibility</p:attrName>
                                        </p:attrNameLst>
                                      </p:cBhvr>
                                      <p:to>
                                        <p:strVal val="visible"/>
                                      </p:to>
                                    </p:set>
                                    <p:animEffect transition="in" filter="wipe(up)">
                                      <p:cBhvr>
                                        <p:cTn id="35" dur="500"/>
                                        <p:tgtEl>
                                          <p:spTgt spid="626702"/>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26695"/>
                                        </p:tgtEl>
                                        <p:attrNameLst>
                                          <p:attrName>style.visibility</p:attrName>
                                        </p:attrNameLst>
                                      </p:cBhvr>
                                      <p:to>
                                        <p:strVal val="visible"/>
                                      </p:to>
                                    </p:set>
                                    <p:animEffect transition="in" filter="wipe(left)">
                                      <p:cBhvr>
                                        <p:cTn id="39" dur="500"/>
                                        <p:tgtEl>
                                          <p:spTgt spid="626695"/>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26708"/>
                                        </p:tgtEl>
                                        <p:attrNameLst>
                                          <p:attrName>style.visibility</p:attrName>
                                        </p:attrNameLst>
                                      </p:cBhvr>
                                      <p:to>
                                        <p:strVal val="visible"/>
                                      </p:to>
                                    </p:set>
                                    <p:animEffect transition="in" filter="wipe(left)">
                                      <p:cBhvr>
                                        <p:cTn id="43" dur="500"/>
                                        <p:tgtEl>
                                          <p:spTgt spid="626708"/>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26705"/>
                                        </p:tgtEl>
                                        <p:attrNameLst>
                                          <p:attrName>style.visibility</p:attrName>
                                        </p:attrNameLst>
                                      </p:cBhvr>
                                      <p:to>
                                        <p:strVal val="visible"/>
                                      </p:to>
                                    </p:set>
                                    <p:animEffect transition="in" filter="wipe(left)">
                                      <p:cBhvr>
                                        <p:cTn id="47" dur="500"/>
                                        <p:tgtEl>
                                          <p:spTgt spid="626705"/>
                                        </p:tgtEl>
                                      </p:cBhvr>
                                    </p:animEffect>
                                  </p:childTnLst>
                                </p:cTn>
                              </p:par>
                            </p:childTnLst>
                          </p:cTn>
                        </p:par>
                        <p:par>
                          <p:cTn id="48" fill="hold" nodeType="afterGroup">
                            <p:stCondLst>
                              <p:cond delay="5500"/>
                            </p:stCondLst>
                            <p:childTnLst>
                              <p:par>
                                <p:cTn id="49" presetID="12" presetClass="entr" presetSubtype="1" fill="hold" grpId="0" nodeType="afterEffect">
                                  <p:stCondLst>
                                    <p:cond delay="0"/>
                                  </p:stCondLst>
                                  <p:childTnLst>
                                    <p:set>
                                      <p:cBhvr>
                                        <p:cTn id="50" dur="1" fill="hold">
                                          <p:stCondLst>
                                            <p:cond delay="0"/>
                                          </p:stCondLst>
                                        </p:cTn>
                                        <p:tgtEl>
                                          <p:spTgt spid="626701"/>
                                        </p:tgtEl>
                                        <p:attrNameLst>
                                          <p:attrName>style.visibility</p:attrName>
                                        </p:attrNameLst>
                                      </p:cBhvr>
                                      <p:to>
                                        <p:strVal val="visible"/>
                                      </p:to>
                                    </p:set>
                                    <p:animEffect transition="in" filter="slide(fromTop)">
                                      <p:cBhvr>
                                        <p:cTn id="51" dur="500"/>
                                        <p:tgtEl>
                                          <p:spTgt spid="626701"/>
                                        </p:tgtEl>
                                      </p:cBhvr>
                                    </p:animEffect>
                                  </p:childTnLst>
                                </p:cTn>
                              </p:par>
                            </p:childTnLst>
                          </p:cTn>
                        </p:par>
                        <p:par>
                          <p:cTn id="52" fill="hold" nodeType="afterGroup">
                            <p:stCondLst>
                              <p:cond delay="6000"/>
                            </p:stCondLst>
                            <p:childTnLst>
                              <p:par>
                                <p:cTn id="53" presetID="5" presetClass="entr" presetSubtype="10" fill="hold" grpId="0" nodeType="afterEffect">
                                  <p:stCondLst>
                                    <p:cond delay="0"/>
                                  </p:stCondLst>
                                  <p:childTnLst>
                                    <p:set>
                                      <p:cBhvr>
                                        <p:cTn id="54" dur="1" fill="hold">
                                          <p:stCondLst>
                                            <p:cond delay="0"/>
                                          </p:stCondLst>
                                        </p:cTn>
                                        <p:tgtEl>
                                          <p:spTgt spid="626696"/>
                                        </p:tgtEl>
                                        <p:attrNameLst>
                                          <p:attrName>style.visibility</p:attrName>
                                        </p:attrNameLst>
                                      </p:cBhvr>
                                      <p:to>
                                        <p:strVal val="visible"/>
                                      </p:to>
                                    </p:set>
                                    <p:animEffect transition="in" filter="checkerboard(across)">
                                      <p:cBhvr>
                                        <p:cTn id="55" dur="500"/>
                                        <p:tgtEl>
                                          <p:spTgt spid="626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3" grpId="0" animBg="1"/>
      <p:bldP spid="626694" grpId="0" animBg="1"/>
      <p:bldP spid="626695" grpId="0" animBg="1"/>
      <p:bldP spid="626696" grpId="0" animBg="1"/>
      <p:bldP spid="626700" grpId="0" animBg="1"/>
      <p:bldP spid="626701" grpId="0" animBg="1"/>
      <p:bldP spid="626702" grpId="0" animBg="1"/>
      <p:bldP spid="626703" grpId="0" animBg="1"/>
      <p:bldP spid="626704" grpId="0" animBg="1"/>
      <p:bldP spid="626705" grpId="0" animBg="1"/>
      <p:bldP spid="626706" grpId="0" animBg="1"/>
      <p:bldP spid="626707" grpId="0" animBg="1"/>
      <p:bldP spid="6267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normAutofit/>
          </a:bodyPr>
          <a:lstStyle/>
          <a:p>
            <a:pPr>
              <a:lnSpc>
                <a:spcPct val="90000"/>
              </a:lnSpc>
            </a:pPr>
            <a:r>
              <a:rPr lang="zh-CN" altLang="en-US" sz="3200" dirty="0"/>
              <a:t>三层之间依赖关系</a:t>
            </a:r>
          </a:p>
        </p:txBody>
      </p:sp>
      <p:sp>
        <p:nvSpPr>
          <p:cNvPr id="598020" name="AutoShape 4"/>
          <p:cNvSpPr>
            <a:spLocks noChangeArrowheads="1"/>
          </p:cNvSpPr>
          <p:nvPr/>
        </p:nvSpPr>
        <p:spPr bwMode="gray">
          <a:xfrm>
            <a:off x="2339975" y="2060575"/>
            <a:ext cx="4613275" cy="6477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cs typeface="Times New Roman" pitchFamily="18" charset="0"/>
              </a:rPr>
              <a:t>表示层</a:t>
            </a:r>
          </a:p>
        </p:txBody>
      </p:sp>
      <p:sp>
        <p:nvSpPr>
          <p:cNvPr id="598021" name="AutoShape 5"/>
          <p:cNvSpPr>
            <a:spLocks noChangeArrowheads="1"/>
          </p:cNvSpPr>
          <p:nvPr/>
        </p:nvSpPr>
        <p:spPr bwMode="gray">
          <a:xfrm>
            <a:off x="2351088" y="3500438"/>
            <a:ext cx="4592637" cy="67786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cs typeface="Times New Roman" pitchFamily="18" charset="0"/>
              </a:rPr>
              <a:t>业务逻辑层</a:t>
            </a:r>
          </a:p>
        </p:txBody>
      </p:sp>
      <p:sp>
        <p:nvSpPr>
          <p:cNvPr id="598022" name="AutoShape 6"/>
          <p:cNvSpPr>
            <a:spLocks noChangeArrowheads="1"/>
          </p:cNvSpPr>
          <p:nvPr/>
        </p:nvSpPr>
        <p:spPr bwMode="gray">
          <a:xfrm>
            <a:off x="2322513" y="4940300"/>
            <a:ext cx="4649787" cy="6492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cs typeface="Times New Roman" pitchFamily="18" charset="0"/>
              </a:rPr>
              <a:t>数据访问层</a:t>
            </a:r>
          </a:p>
        </p:txBody>
      </p:sp>
      <p:sp>
        <p:nvSpPr>
          <p:cNvPr id="598025" name="AutoShape 9"/>
          <p:cNvSpPr>
            <a:spLocks noChangeArrowheads="1"/>
          </p:cNvSpPr>
          <p:nvPr/>
        </p:nvSpPr>
        <p:spPr bwMode="auto">
          <a:xfrm rot="16200000">
            <a:off x="4304507" y="4096544"/>
            <a:ext cx="687387" cy="936625"/>
          </a:xfrm>
          <a:prstGeom prst="leftArrow">
            <a:avLst>
              <a:gd name="adj1" fmla="val 50000"/>
              <a:gd name="adj2" fmla="val 25000"/>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598026" name="AutoShape 10"/>
          <p:cNvSpPr>
            <a:spLocks noChangeArrowheads="1"/>
          </p:cNvSpPr>
          <p:nvPr/>
        </p:nvSpPr>
        <p:spPr bwMode="auto">
          <a:xfrm rot="16200000">
            <a:off x="4268788" y="2724150"/>
            <a:ext cx="687388" cy="865187"/>
          </a:xfrm>
          <a:prstGeom prst="leftArrow">
            <a:avLst>
              <a:gd name="adj1" fmla="val 50000"/>
              <a:gd name="adj2" fmla="val 25000"/>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3117132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wipe(left)">
                                      <p:cBhvr>
                                        <p:cTn id="7" dur="500"/>
                                        <p:tgtEl>
                                          <p:spTgt spid="59802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8026"/>
                                        </p:tgtEl>
                                        <p:attrNameLst>
                                          <p:attrName>style.visibility</p:attrName>
                                        </p:attrNameLst>
                                      </p:cBhvr>
                                      <p:to>
                                        <p:strVal val="visible"/>
                                      </p:to>
                                    </p:set>
                                    <p:animEffect transition="in" filter="wipe(up)">
                                      <p:cBhvr>
                                        <p:cTn id="11" dur="500"/>
                                        <p:tgtEl>
                                          <p:spTgt spid="59802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8021"/>
                                        </p:tgtEl>
                                        <p:attrNameLst>
                                          <p:attrName>style.visibility</p:attrName>
                                        </p:attrNameLst>
                                      </p:cBhvr>
                                      <p:to>
                                        <p:strVal val="visible"/>
                                      </p:to>
                                    </p:set>
                                    <p:animEffect transition="in" filter="wipe(left)">
                                      <p:cBhvr>
                                        <p:cTn id="15" dur="500"/>
                                        <p:tgtEl>
                                          <p:spTgt spid="598021"/>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98025"/>
                                        </p:tgtEl>
                                        <p:attrNameLst>
                                          <p:attrName>style.visibility</p:attrName>
                                        </p:attrNameLst>
                                      </p:cBhvr>
                                      <p:to>
                                        <p:strVal val="visible"/>
                                      </p:to>
                                    </p:set>
                                    <p:animEffect transition="in" filter="wipe(up)">
                                      <p:cBhvr>
                                        <p:cTn id="19" dur="500"/>
                                        <p:tgtEl>
                                          <p:spTgt spid="59802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8022"/>
                                        </p:tgtEl>
                                        <p:attrNameLst>
                                          <p:attrName>style.visibility</p:attrName>
                                        </p:attrNameLst>
                                      </p:cBhvr>
                                      <p:to>
                                        <p:strVal val="visible"/>
                                      </p:to>
                                    </p:set>
                                    <p:animEffect transition="in" filter="wipe(left)">
                                      <p:cBhvr>
                                        <p:cTn id="23" dur="500"/>
                                        <p:tgtEl>
                                          <p:spTgt spid="598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animBg="1"/>
      <p:bldP spid="598021" grpId="0" animBg="1"/>
      <p:bldP spid="598022" grpId="0" animBg="1"/>
      <p:bldP spid="598025" grpId="0" animBg="1"/>
      <p:bldP spid="5980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dirty="0"/>
              <a:t>三层之间的数据传递方向</a:t>
            </a:r>
          </a:p>
        </p:txBody>
      </p:sp>
      <p:sp>
        <p:nvSpPr>
          <p:cNvPr id="599044" name="AutoShape 4"/>
          <p:cNvSpPr>
            <a:spLocks noChangeArrowheads="1"/>
          </p:cNvSpPr>
          <p:nvPr/>
        </p:nvSpPr>
        <p:spPr bwMode="gray">
          <a:xfrm>
            <a:off x="2339975" y="3789363"/>
            <a:ext cx="4679950" cy="57626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业务逻辑层</a:t>
            </a:r>
          </a:p>
        </p:txBody>
      </p:sp>
      <p:sp>
        <p:nvSpPr>
          <p:cNvPr id="599045" name="AutoShape 5"/>
          <p:cNvSpPr>
            <a:spLocks noChangeArrowheads="1"/>
          </p:cNvSpPr>
          <p:nvPr/>
        </p:nvSpPr>
        <p:spPr bwMode="gray">
          <a:xfrm>
            <a:off x="2339975" y="5518150"/>
            <a:ext cx="4679950" cy="57467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数据访问层</a:t>
            </a:r>
          </a:p>
        </p:txBody>
      </p:sp>
      <p:sp>
        <p:nvSpPr>
          <p:cNvPr id="599047" name="AutoShape 7"/>
          <p:cNvSpPr>
            <a:spLocks noChangeArrowheads="1"/>
          </p:cNvSpPr>
          <p:nvPr/>
        </p:nvSpPr>
        <p:spPr bwMode="gray">
          <a:xfrm>
            <a:off x="2339975" y="1989138"/>
            <a:ext cx="4679950" cy="57626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a:ea typeface="黑体" pitchFamily="2" charset="-122"/>
              </a:rPr>
              <a:t>表示层</a:t>
            </a:r>
          </a:p>
        </p:txBody>
      </p:sp>
      <p:sp>
        <p:nvSpPr>
          <p:cNvPr id="599048" name="AutoShape 8"/>
          <p:cNvSpPr>
            <a:spLocks noChangeArrowheads="1"/>
          </p:cNvSpPr>
          <p:nvPr/>
        </p:nvSpPr>
        <p:spPr bwMode="auto">
          <a:xfrm rot="16200000">
            <a:off x="2728119" y="2896394"/>
            <a:ext cx="1166812" cy="647700"/>
          </a:xfrm>
          <a:prstGeom prst="leftArrow">
            <a:avLst>
              <a:gd name="adj1" fmla="val 50000"/>
              <a:gd name="adj2" fmla="val 45037"/>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ctr"/>
            <a:r>
              <a:rPr lang="zh-CN" altLang="en-US" sz="1400" b="1">
                <a:ea typeface="黑体" pitchFamily="2" charset="-122"/>
              </a:rPr>
              <a:t>客</a:t>
            </a:r>
          </a:p>
          <a:p>
            <a:pPr algn="ctr"/>
            <a:r>
              <a:rPr lang="zh-CN" altLang="en-US" sz="1400" b="1">
                <a:ea typeface="黑体" pitchFamily="2" charset="-122"/>
              </a:rPr>
              <a:t>户</a:t>
            </a:r>
          </a:p>
          <a:p>
            <a:pPr algn="ctr"/>
            <a:r>
              <a:rPr lang="zh-CN" altLang="en-US" sz="1400" b="1">
                <a:ea typeface="黑体" pitchFamily="2" charset="-122"/>
              </a:rPr>
              <a:t>请</a:t>
            </a:r>
          </a:p>
          <a:p>
            <a:pPr algn="ctr"/>
            <a:r>
              <a:rPr lang="zh-CN" altLang="en-US" sz="1400" b="1">
                <a:ea typeface="黑体" pitchFamily="2" charset="-122"/>
              </a:rPr>
              <a:t>求</a:t>
            </a:r>
          </a:p>
        </p:txBody>
      </p:sp>
      <p:sp>
        <p:nvSpPr>
          <p:cNvPr id="599060" name="AutoShape 20"/>
          <p:cNvSpPr>
            <a:spLocks noChangeArrowheads="1"/>
          </p:cNvSpPr>
          <p:nvPr/>
        </p:nvSpPr>
        <p:spPr bwMode="auto">
          <a:xfrm rot="16200000">
            <a:off x="2728118" y="4625182"/>
            <a:ext cx="1166813" cy="647700"/>
          </a:xfrm>
          <a:prstGeom prst="leftArrow">
            <a:avLst>
              <a:gd name="adj1" fmla="val 50000"/>
              <a:gd name="adj2" fmla="val 45037"/>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nchor="ctr">
            <a:spAutoFit/>
          </a:bodyPr>
          <a:lstStyle/>
          <a:p>
            <a:pPr algn="ctr"/>
            <a:r>
              <a:rPr lang="zh-CN" altLang="en-US" sz="1400" b="1">
                <a:ea typeface="黑体" pitchFamily="2" charset="-122"/>
              </a:rPr>
              <a:t>客</a:t>
            </a:r>
          </a:p>
          <a:p>
            <a:pPr algn="ctr"/>
            <a:r>
              <a:rPr lang="zh-CN" altLang="en-US" sz="1400" b="1">
                <a:ea typeface="黑体" pitchFamily="2" charset="-122"/>
              </a:rPr>
              <a:t>户</a:t>
            </a:r>
          </a:p>
          <a:p>
            <a:pPr algn="ctr"/>
            <a:r>
              <a:rPr lang="zh-CN" altLang="en-US" sz="1400" b="1">
                <a:ea typeface="黑体" pitchFamily="2" charset="-122"/>
              </a:rPr>
              <a:t>请</a:t>
            </a:r>
          </a:p>
          <a:p>
            <a:pPr algn="ctr"/>
            <a:r>
              <a:rPr lang="zh-CN" altLang="en-US" sz="1400" b="1">
                <a:ea typeface="黑体" pitchFamily="2" charset="-122"/>
              </a:rPr>
              <a:t>求</a:t>
            </a:r>
          </a:p>
        </p:txBody>
      </p:sp>
      <p:sp>
        <p:nvSpPr>
          <p:cNvPr id="599061" name="AutoShape 21"/>
          <p:cNvSpPr>
            <a:spLocks noChangeArrowheads="1"/>
          </p:cNvSpPr>
          <p:nvPr/>
        </p:nvSpPr>
        <p:spPr bwMode="auto">
          <a:xfrm>
            <a:off x="5724525" y="2636838"/>
            <a:ext cx="647700" cy="1074737"/>
          </a:xfrm>
          <a:prstGeom prst="upArrow">
            <a:avLst>
              <a:gd name="adj1" fmla="val 50000"/>
              <a:gd name="adj2" fmla="val 41483"/>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1400" b="1">
                <a:ea typeface="黑体" pitchFamily="2" charset="-122"/>
              </a:rPr>
              <a:t>响</a:t>
            </a:r>
          </a:p>
          <a:p>
            <a:pPr algn="ctr"/>
            <a:r>
              <a:rPr lang="zh-CN" altLang="en-US" sz="1400" b="1">
                <a:ea typeface="黑体" pitchFamily="2" charset="-122"/>
              </a:rPr>
              <a:t>应</a:t>
            </a:r>
          </a:p>
          <a:p>
            <a:pPr algn="ctr"/>
            <a:r>
              <a:rPr lang="zh-CN" altLang="en-US" sz="1400" b="1">
                <a:ea typeface="黑体" pitchFamily="2" charset="-122"/>
              </a:rPr>
              <a:t>数</a:t>
            </a:r>
          </a:p>
          <a:p>
            <a:pPr algn="ctr"/>
            <a:r>
              <a:rPr lang="zh-CN" altLang="en-US" sz="1400" b="1">
                <a:ea typeface="黑体" pitchFamily="2" charset="-122"/>
              </a:rPr>
              <a:t>据</a:t>
            </a:r>
          </a:p>
        </p:txBody>
      </p:sp>
      <p:sp>
        <p:nvSpPr>
          <p:cNvPr id="599062" name="AutoShape 22"/>
          <p:cNvSpPr>
            <a:spLocks noChangeArrowheads="1"/>
          </p:cNvSpPr>
          <p:nvPr/>
        </p:nvSpPr>
        <p:spPr bwMode="auto">
          <a:xfrm>
            <a:off x="5795963" y="4365625"/>
            <a:ext cx="647700" cy="1074738"/>
          </a:xfrm>
          <a:prstGeom prst="upArrow">
            <a:avLst>
              <a:gd name="adj1" fmla="val 50000"/>
              <a:gd name="adj2" fmla="val 41483"/>
            </a:avLst>
          </a:prstGeom>
          <a:gradFill rotWithShape="1">
            <a:gsLst>
              <a:gs pos="0">
                <a:srgbClr val="B563CF"/>
              </a:gs>
              <a:gs pos="100000">
                <a:srgbClr val="B563CF">
                  <a:gamma/>
                  <a:tint val="0"/>
                  <a:invGamma/>
                </a:srgbClr>
              </a:gs>
            </a:gsLst>
            <a:lin ang="0" scaled="1"/>
          </a:gradFill>
          <a:ln w="9525"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lang="zh-CN" altLang="en-US" sz="1400" b="1">
                <a:ea typeface="黑体" pitchFamily="2" charset="-122"/>
              </a:rPr>
              <a:t>响</a:t>
            </a:r>
          </a:p>
          <a:p>
            <a:pPr algn="ctr"/>
            <a:r>
              <a:rPr lang="zh-CN" altLang="en-US" sz="1400" b="1">
                <a:ea typeface="黑体" pitchFamily="2" charset="-122"/>
              </a:rPr>
              <a:t>应</a:t>
            </a:r>
          </a:p>
          <a:p>
            <a:pPr algn="ctr"/>
            <a:r>
              <a:rPr lang="zh-CN" altLang="en-US" sz="1400" b="1">
                <a:ea typeface="黑体" pitchFamily="2" charset="-122"/>
              </a:rPr>
              <a:t>数</a:t>
            </a:r>
          </a:p>
          <a:p>
            <a:pPr algn="ctr"/>
            <a:r>
              <a:rPr lang="zh-CN" altLang="en-US" sz="1400" b="1">
                <a:ea typeface="黑体" pitchFamily="2" charset="-122"/>
              </a:rPr>
              <a:t>据</a:t>
            </a:r>
          </a:p>
        </p:txBody>
      </p:sp>
    </p:spTree>
    <p:extLst>
      <p:ext uri="{BB962C8B-B14F-4D97-AF65-F5344CB8AC3E}">
        <p14:creationId xmlns:p14="http://schemas.microsoft.com/office/powerpoint/2010/main" val="2712911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9047"/>
                                        </p:tgtEl>
                                        <p:attrNameLst>
                                          <p:attrName>style.visibility</p:attrName>
                                        </p:attrNameLst>
                                      </p:cBhvr>
                                      <p:to>
                                        <p:strVal val="visible"/>
                                      </p:to>
                                    </p:set>
                                    <p:animEffect transition="in" filter="wipe(left)">
                                      <p:cBhvr>
                                        <p:cTn id="7" dur="500"/>
                                        <p:tgtEl>
                                          <p:spTgt spid="59904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9048"/>
                                        </p:tgtEl>
                                        <p:attrNameLst>
                                          <p:attrName>style.visibility</p:attrName>
                                        </p:attrNameLst>
                                      </p:cBhvr>
                                      <p:to>
                                        <p:strVal val="visible"/>
                                      </p:to>
                                    </p:set>
                                    <p:animEffect transition="in" filter="wipe(up)">
                                      <p:cBhvr>
                                        <p:cTn id="11" dur="500"/>
                                        <p:tgtEl>
                                          <p:spTgt spid="59904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9044"/>
                                        </p:tgtEl>
                                        <p:attrNameLst>
                                          <p:attrName>style.visibility</p:attrName>
                                        </p:attrNameLst>
                                      </p:cBhvr>
                                      <p:to>
                                        <p:strVal val="visible"/>
                                      </p:to>
                                    </p:set>
                                    <p:animEffect transition="in" filter="wipe(left)">
                                      <p:cBhvr>
                                        <p:cTn id="15" dur="500"/>
                                        <p:tgtEl>
                                          <p:spTgt spid="599044"/>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99060"/>
                                        </p:tgtEl>
                                        <p:attrNameLst>
                                          <p:attrName>style.visibility</p:attrName>
                                        </p:attrNameLst>
                                      </p:cBhvr>
                                      <p:to>
                                        <p:strVal val="visible"/>
                                      </p:to>
                                    </p:set>
                                    <p:animEffect transition="in" filter="wipe(up)">
                                      <p:cBhvr>
                                        <p:cTn id="19" dur="500"/>
                                        <p:tgtEl>
                                          <p:spTgt spid="599060"/>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9045"/>
                                        </p:tgtEl>
                                        <p:attrNameLst>
                                          <p:attrName>style.visibility</p:attrName>
                                        </p:attrNameLst>
                                      </p:cBhvr>
                                      <p:to>
                                        <p:strVal val="visible"/>
                                      </p:to>
                                    </p:set>
                                    <p:animEffect transition="in" filter="wipe(left)">
                                      <p:cBhvr>
                                        <p:cTn id="23" dur="500"/>
                                        <p:tgtEl>
                                          <p:spTgt spid="599045"/>
                                        </p:tgtEl>
                                      </p:cBhvr>
                                    </p:animEffect>
                                  </p:childTnLst>
                                </p:cTn>
                              </p:par>
                            </p:childTnLst>
                          </p:cTn>
                        </p:par>
                        <p:par>
                          <p:cTn id="24" fill="hold" nodeType="afterGroup">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99062"/>
                                        </p:tgtEl>
                                        <p:attrNameLst>
                                          <p:attrName>style.visibility</p:attrName>
                                        </p:attrNameLst>
                                      </p:cBhvr>
                                      <p:to>
                                        <p:strVal val="visible"/>
                                      </p:to>
                                    </p:set>
                                    <p:animEffect transition="in" filter="wipe(down)">
                                      <p:cBhvr>
                                        <p:cTn id="27" dur="500"/>
                                        <p:tgtEl>
                                          <p:spTgt spid="599062"/>
                                        </p:tgtEl>
                                      </p:cBhvr>
                                    </p:animEffect>
                                  </p:childTnLst>
                                </p:cTn>
                              </p:par>
                            </p:childTnLst>
                          </p:cTn>
                        </p:par>
                        <p:par>
                          <p:cTn id="28" fill="hold" nodeType="afterGroup">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99061"/>
                                        </p:tgtEl>
                                        <p:attrNameLst>
                                          <p:attrName>style.visibility</p:attrName>
                                        </p:attrNameLst>
                                      </p:cBhvr>
                                      <p:to>
                                        <p:strVal val="visible"/>
                                      </p:to>
                                    </p:set>
                                    <p:animEffect transition="in" filter="wipe(down)">
                                      <p:cBhvr>
                                        <p:cTn id="31" dur="500"/>
                                        <p:tgtEl>
                                          <p:spTgt spid="59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animBg="1"/>
      <p:bldP spid="599045" grpId="0" animBg="1"/>
      <p:bldP spid="599047" grpId="0" animBg="1"/>
      <p:bldP spid="599048" grpId="0" animBg="1"/>
      <p:bldP spid="599060" grpId="0" animBg="1"/>
      <p:bldP spid="599061" grpId="0" animBg="1"/>
      <p:bldP spid="5990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dirty="0"/>
              <a:t>为什么需要实体类</a:t>
            </a:r>
          </a:p>
        </p:txBody>
      </p:sp>
      <p:pic>
        <p:nvPicPr>
          <p:cNvPr id="694276" name="Picture 4" descr="图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1919288"/>
            <a:ext cx="6124575" cy="143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4277" name="AutoShape 5"/>
          <p:cNvSpPr>
            <a:spLocks noChangeArrowheads="1"/>
          </p:cNvSpPr>
          <p:nvPr/>
        </p:nvSpPr>
        <p:spPr bwMode="auto">
          <a:xfrm rot="11003242">
            <a:off x="900113" y="2565400"/>
            <a:ext cx="576262" cy="1081088"/>
          </a:xfrm>
          <a:prstGeom prst="curvedLeftArrow">
            <a:avLst>
              <a:gd name="adj1" fmla="val 37521"/>
              <a:gd name="adj2" fmla="val 75041"/>
              <a:gd name="adj3" fmla="val 33333"/>
            </a:avLst>
          </a:prstGeom>
          <a:gradFill rotWithShape="1">
            <a:gsLst>
              <a:gs pos="0">
                <a:srgbClr val="B563CF"/>
              </a:gs>
              <a:gs pos="100000">
                <a:srgbClr val="B563CF">
                  <a:gamma/>
                  <a:tint val="0"/>
                  <a:invGamma/>
                </a:srgbClr>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4278" name="AutoShape 6"/>
          <p:cNvSpPr>
            <a:spLocks noChangeArrowheads="1"/>
          </p:cNvSpPr>
          <p:nvPr/>
        </p:nvSpPr>
        <p:spPr bwMode="auto">
          <a:xfrm>
            <a:off x="1619250" y="4724400"/>
            <a:ext cx="1439863" cy="1223963"/>
          </a:xfrm>
          <a:prstGeom prst="can">
            <a:avLst>
              <a:gd name="adj" fmla="val 31102"/>
            </a:avLst>
          </a:prstGeom>
          <a:gradFill rotWithShape="0">
            <a:gsLst>
              <a:gs pos="0">
                <a:schemeClr val="tx2"/>
              </a:gs>
              <a:gs pos="50000">
                <a:srgbClr val="0066FF"/>
              </a:gs>
              <a:gs pos="100000">
                <a:schemeClr val="tx2"/>
              </a:gs>
            </a:gsLst>
            <a:lin ang="0" scaled="1"/>
          </a:gradFill>
          <a:ln w="19050" cap="rnd">
            <a:solidFill>
              <a:srgbClr val="33CCCC"/>
            </a:solidFill>
            <a:round/>
            <a:headEnd/>
            <a:tailEnd/>
          </a:ln>
          <a:effectLst>
            <a:outerShdw dist="71842" dir="2700000" algn="ctr" rotWithShape="0">
              <a:schemeClr val="bg2">
                <a:alpha val="50000"/>
              </a:schemeClr>
            </a:outerShdw>
          </a:effectLst>
        </p:spPr>
        <p:txBody>
          <a:bodyPr/>
          <a:lstStyle/>
          <a:p>
            <a:pPr algn="ctr" eaLnBrk="0" hangingPunct="0"/>
            <a:r>
              <a:rPr lang="zh-CN" altLang="en-US" sz="2000" b="1">
                <a:solidFill>
                  <a:schemeClr val="bg1"/>
                </a:solidFill>
                <a:effectLst>
                  <a:outerShdw blurRad="38100" dist="38100" dir="2700000" algn="tl">
                    <a:srgbClr val="000000"/>
                  </a:outerShdw>
                </a:effectLst>
                <a:latin typeface="黑体" pitchFamily="2" charset="-122"/>
                <a:ea typeface="黑体" pitchFamily="2" charset="-122"/>
              </a:rPr>
              <a:t>数 据 库</a:t>
            </a:r>
          </a:p>
        </p:txBody>
      </p:sp>
      <p:sp>
        <p:nvSpPr>
          <p:cNvPr id="694279" name="AutoShape 7"/>
          <p:cNvSpPr>
            <a:spLocks noChangeArrowheads="1"/>
          </p:cNvSpPr>
          <p:nvPr/>
        </p:nvSpPr>
        <p:spPr bwMode="auto">
          <a:xfrm rot="10800000">
            <a:off x="900113" y="4076700"/>
            <a:ext cx="576262" cy="1368425"/>
          </a:xfrm>
          <a:prstGeom prst="curvedLeftArrow">
            <a:avLst>
              <a:gd name="adj1" fmla="val 47493"/>
              <a:gd name="adj2" fmla="val 94986"/>
              <a:gd name="adj3" fmla="val 33333"/>
            </a:avLst>
          </a:prstGeom>
          <a:gradFill rotWithShape="1">
            <a:gsLst>
              <a:gs pos="0">
                <a:srgbClr val="B563CF"/>
              </a:gs>
              <a:gs pos="100000">
                <a:srgbClr val="B563CF">
                  <a:gamma/>
                  <a:tint val="0"/>
                  <a:invGamma/>
                </a:srgbClr>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4280" name="AutoShape 8"/>
          <p:cNvSpPr>
            <a:spLocks noChangeArrowheads="1"/>
          </p:cNvSpPr>
          <p:nvPr/>
        </p:nvSpPr>
        <p:spPr bwMode="auto">
          <a:xfrm>
            <a:off x="3779838" y="4724400"/>
            <a:ext cx="4552950" cy="101441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r>
              <a:rPr lang="zh-CN" altLang="en-US" b="1">
                <a:ea typeface="黑体" pitchFamily="2" charset="-122"/>
              </a:rPr>
              <a:t>它不具备</a:t>
            </a:r>
            <a:r>
              <a:rPr lang="en-US" altLang="zh-CN" b="1">
                <a:ea typeface="黑体" pitchFamily="2" charset="-122"/>
              </a:rPr>
              <a:t>OO</a:t>
            </a:r>
            <a:r>
              <a:rPr lang="zh-CN" altLang="en-US" b="1">
                <a:ea typeface="黑体" pitchFamily="2" charset="-122"/>
              </a:rPr>
              <a:t>的优点</a:t>
            </a:r>
          </a:p>
          <a:p>
            <a:r>
              <a:rPr lang="zh-CN" altLang="en-US" b="1">
                <a:ea typeface="黑体" pitchFamily="2" charset="-122"/>
              </a:rPr>
              <a:t>实现数据检索比较繁琐、易出错</a:t>
            </a:r>
          </a:p>
          <a:p>
            <a:r>
              <a:rPr lang="zh-CN" altLang="en-US" b="1">
                <a:ea typeface="黑体" pitchFamily="2" charset="-122"/>
              </a:rPr>
              <a:t>它使数据结构暴露在业务逻辑层和表示层</a:t>
            </a:r>
          </a:p>
        </p:txBody>
      </p:sp>
      <p:sp>
        <p:nvSpPr>
          <p:cNvPr id="694281" name="AutoShape 9"/>
          <p:cNvSpPr>
            <a:spLocks noChangeArrowheads="1"/>
          </p:cNvSpPr>
          <p:nvPr/>
        </p:nvSpPr>
        <p:spPr bwMode="auto">
          <a:xfrm rot="-25658774">
            <a:off x="4949825" y="3484563"/>
            <a:ext cx="639763" cy="1538287"/>
          </a:xfrm>
          <a:prstGeom prst="curvedLeftArrow">
            <a:avLst>
              <a:gd name="adj1" fmla="val 43893"/>
              <a:gd name="adj2" fmla="val 104739"/>
              <a:gd name="adj3" fmla="val 32602"/>
            </a:avLst>
          </a:prstGeom>
          <a:gradFill rotWithShape="1">
            <a:gsLst>
              <a:gs pos="0">
                <a:srgbClr val="B563CF"/>
              </a:gs>
              <a:gs pos="100000">
                <a:srgbClr val="B563CF">
                  <a:gamma/>
                  <a:tint val="0"/>
                  <a:invGamma/>
                </a:srgbClr>
              </a:gs>
            </a:gsLst>
            <a:lin ang="5400000" scaled="1"/>
          </a:gradFill>
          <a:ln w="95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4282" name="AutoShape 10"/>
          <p:cNvSpPr>
            <a:spLocks noChangeArrowheads="1"/>
          </p:cNvSpPr>
          <p:nvPr/>
        </p:nvSpPr>
        <p:spPr bwMode="gray">
          <a:xfrm>
            <a:off x="1403350" y="6092825"/>
            <a:ext cx="6408738" cy="36036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sz="2000" b="1" dirty="0">
                <a:ea typeface="黑体" pitchFamily="2" charset="-122"/>
              </a:rPr>
              <a:t>为了消除以上</a:t>
            </a:r>
            <a:r>
              <a:rPr lang="zh-CN" altLang="en-US" sz="2000" b="1" dirty="0" smtClean="0">
                <a:ea typeface="黑体" pitchFamily="2" charset="-122"/>
              </a:rPr>
              <a:t>局限性，需要</a:t>
            </a:r>
            <a:r>
              <a:rPr lang="zh-CN" altLang="en-US" sz="2000" b="1" dirty="0">
                <a:ea typeface="黑体" pitchFamily="2" charset="-122"/>
              </a:rPr>
              <a:t>使用实体类</a:t>
            </a:r>
          </a:p>
        </p:txBody>
      </p:sp>
      <p:sp>
        <p:nvSpPr>
          <p:cNvPr id="694283" name="AutoShape 11"/>
          <p:cNvSpPr>
            <a:spLocks noChangeArrowheads="1"/>
          </p:cNvSpPr>
          <p:nvPr/>
        </p:nvSpPr>
        <p:spPr bwMode="gray">
          <a:xfrm>
            <a:off x="1547813" y="3500438"/>
            <a:ext cx="3024187" cy="1081087"/>
          </a:xfrm>
          <a:prstGeom prst="roundRect">
            <a:avLst>
              <a:gd name="adj" fmla="val 16667"/>
            </a:avLst>
          </a:prstGeom>
          <a:gradFill rotWithShape="1">
            <a:gsLst>
              <a:gs pos="0">
                <a:srgbClr val="CC99FF"/>
              </a:gs>
              <a:gs pos="100000">
                <a:srgbClr val="CC99FF">
                  <a:gamma/>
                  <a:tint val="0"/>
                  <a:invGamma/>
                </a:srgbClr>
              </a:gs>
            </a:gsLst>
            <a:lin ang="5400000" scaled="1"/>
          </a:gradFill>
          <a:ln w="9525" algn="ctr">
            <a:solidFill>
              <a:srgbClr val="B563CF"/>
            </a:solidFill>
            <a:round/>
            <a:headEnd/>
            <a:tailEnd/>
          </a:ln>
          <a:effectLst>
            <a:outerShdw dist="107763" dir="8100000" algn="ctr" rotWithShape="0">
              <a:schemeClr val="bg2">
                <a:alpha val="50000"/>
              </a:schemeClr>
            </a:outerShdw>
          </a:effectLst>
        </p:spPr>
        <p:txBody>
          <a:bodyPr wrap="none" anchor="ctr"/>
          <a:lstStyle/>
          <a:p>
            <a:pPr algn="ctr" eaLnBrk="0" hangingPunct="0"/>
            <a:r>
              <a:rPr lang="en-US" altLang="zh-CN" b="1" dirty="0" err="1" smtClean="0">
                <a:ea typeface="黑体" pitchFamily="2" charset="-122"/>
              </a:rPr>
              <a:t>DataSet</a:t>
            </a:r>
            <a:r>
              <a:rPr lang="en-US" altLang="zh-CN" b="1" dirty="0" smtClean="0">
                <a:ea typeface="黑体" pitchFamily="2" charset="-122"/>
              </a:rPr>
              <a:t>/</a:t>
            </a:r>
            <a:r>
              <a:rPr lang="en-US" altLang="zh-CN" b="1" dirty="0" err="1" smtClean="0">
                <a:ea typeface="黑体" pitchFamily="2" charset="-122"/>
              </a:rPr>
              <a:t>ResultSet</a:t>
            </a:r>
            <a:endParaRPr lang="en-US" altLang="zh-CN" b="1" dirty="0">
              <a:ea typeface="黑体" pitchFamily="2" charset="-122"/>
            </a:endParaRPr>
          </a:p>
        </p:txBody>
      </p:sp>
    </p:spTree>
    <p:extLst>
      <p:ext uri="{BB962C8B-B14F-4D97-AF65-F5344CB8AC3E}">
        <p14:creationId xmlns:p14="http://schemas.microsoft.com/office/powerpoint/2010/main" val="3936782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checkerboard(across)">
                                      <p:cBhvr>
                                        <p:cTn id="7" dur="500"/>
                                        <p:tgtEl>
                                          <p:spTgt spid="69427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4283"/>
                                        </p:tgtEl>
                                        <p:attrNameLst>
                                          <p:attrName>style.visibility</p:attrName>
                                        </p:attrNameLst>
                                      </p:cBhvr>
                                      <p:to>
                                        <p:strVal val="visible"/>
                                      </p:to>
                                    </p:set>
                                    <p:animEffect transition="in" filter="wipe(left)">
                                      <p:cBhvr>
                                        <p:cTn id="11" dur="500"/>
                                        <p:tgtEl>
                                          <p:spTgt spid="694283"/>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94278"/>
                                        </p:tgtEl>
                                        <p:attrNameLst>
                                          <p:attrName>style.visibility</p:attrName>
                                        </p:attrNameLst>
                                      </p:cBhvr>
                                      <p:to>
                                        <p:strVal val="visible"/>
                                      </p:to>
                                    </p:set>
                                    <p:animEffect transition="in" filter="checkerboard(across)">
                                      <p:cBhvr>
                                        <p:cTn id="15" dur="500"/>
                                        <p:tgtEl>
                                          <p:spTgt spid="69427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94279"/>
                                        </p:tgtEl>
                                        <p:attrNameLst>
                                          <p:attrName>style.visibility</p:attrName>
                                        </p:attrNameLst>
                                      </p:cBhvr>
                                      <p:to>
                                        <p:strVal val="visible"/>
                                      </p:to>
                                    </p:set>
                                    <p:animEffect transition="in" filter="wipe(down)">
                                      <p:cBhvr>
                                        <p:cTn id="19" dur="1000"/>
                                        <p:tgtEl>
                                          <p:spTgt spid="694279"/>
                                        </p:tgtEl>
                                      </p:cBhvr>
                                    </p:animEffect>
                                  </p:childTnLst>
                                </p:cTn>
                              </p:par>
                            </p:childTnLst>
                          </p:cTn>
                        </p:par>
                        <p:par>
                          <p:cTn id="20" fill="hold" nodeType="afterGroup">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694277"/>
                                        </p:tgtEl>
                                        <p:attrNameLst>
                                          <p:attrName>style.visibility</p:attrName>
                                        </p:attrNameLst>
                                      </p:cBhvr>
                                      <p:to>
                                        <p:strVal val="visible"/>
                                      </p:to>
                                    </p:set>
                                    <p:animEffect transition="in" filter="wipe(down)">
                                      <p:cBhvr>
                                        <p:cTn id="23" dur="1000"/>
                                        <p:tgtEl>
                                          <p:spTgt spid="694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94281"/>
                                        </p:tgtEl>
                                        <p:attrNameLst>
                                          <p:attrName>style.visibility</p:attrName>
                                        </p:attrNameLst>
                                      </p:cBhvr>
                                      <p:to>
                                        <p:strVal val="visible"/>
                                      </p:to>
                                    </p:set>
                                    <p:animEffect transition="in" filter="wipe(up)">
                                      <p:cBhvr>
                                        <p:cTn id="28" dur="1000"/>
                                        <p:tgtEl>
                                          <p:spTgt spid="694281"/>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94280"/>
                                        </p:tgtEl>
                                        <p:attrNameLst>
                                          <p:attrName>style.visibility</p:attrName>
                                        </p:attrNameLst>
                                      </p:cBhvr>
                                      <p:to>
                                        <p:strVal val="visible"/>
                                      </p:to>
                                    </p:set>
                                    <p:animEffect transition="in" filter="wipe(left)">
                                      <p:cBhvr>
                                        <p:cTn id="32" dur="500"/>
                                        <p:tgtEl>
                                          <p:spTgt spid="6942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4282"/>
                                        </p:tgtEl>
                                        <p:attrNameLst>
                                          <p:attrName>style.visibility</p:attrName>
                                        </p:attrNameLst>
                                      </p:cBhvr>
                                      <p:to>
                                        <p:strVal val="visible"/>
                                      </p:to>
                                    </p:set>
                                    <p:animEffect transition="in" filter="wipe(left)">
                                      <p:cBhvr>
                                        <p:cTn id="37" dur="500"/>
                                        <p:tgtEl>
                                          <p:spTgt spid="69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7" grpId="0" animBg="1"/>
      <p:bldP spid="694278" grpId="0" animBg="1"/>
      <p:bldP spid="694279" grpId="0" animBg="1"/>
      <p:bldP spid="694280" grpId="0" animBg="1"/>
      <p:bldP spid="694281" grpId="0" animBg="1"/>
      <p:bldP spid="694282" grpId="0" animBg="1"/>
      <p:bldP spid="6942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ChangeArrowheads="1"/>
          </p:cNvSpPr>
          <p:nvPr/>
        </p:nvSpPr>
        <p:spPr bwMode="auto">
          <a:xfrm>
            <a:off x="3203575" y="5373688"/>
            <a:ext cx="16557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latin typeface="黑体" pitchFamily="2" charset="-122"/>
                <a:ea typeface="黑体" pitchFamily="2" charset="-122"/>
              </a:rPr>
              <a:t>解析实体对象</a:t>
            </a:r>
          </a:p>
        </p:txBody>
      </p:sp>
      <p:sp>
        <p:nvSpPr>
          <p:cNvPr id="696323" name="Rectangle 3"/>
          <p:cNvSpPr>
            <a:spLocks noChangeArrowheads="1"/>
          </p:cNvSpPr>
          <p:nvPr/>
        </p:nvSpPr>
        <p:spPr bwMode="auto">
          <a:xfrm>
            <a:off x="3348038" y="3500438"/>
            <a:ext cx="1152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latin typeface="黑体" pitchFamily="2" charset="-122"/>
                <a:ea typeface="黑体" pitchFamily="2" charset="-122"/>
              </a:rPr>
              <a:t>构建实体对象</a:t>
            </a:r>
          </a:p>
        </p:txBody>
      </p:sp>
      <p:sp>
        <p:nvSpPr>
          <p:cNvPr id="696324" name="Rectangle 4"/>
          <p:cNvSpPr>
            <a:spLocks noChangeArrowheads="1"/>
          </p:cNvSpPr>
          <p:nvPr/>
        </p:nvSpPr>
        <p:spPr bwMode="auto">
          <a:xfrm>
            <a:off x="6516688" y="4149725"/>
            <a:ext cx="10080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返回行集</a:t>
            </a:r>
          </a:p>
        </p:txBody>
      </p:sp>
      <p:sp>
        <p:nvSpPr>
          <p:cNvPr id="696325" name="Rectangle 5"/>
          <p:cNvSpPr>
            <a:spLocks noGrp="1" noChangeArrowheads="1"/>
          </p:cNvSpPr>
          <p:nvPr>
            <p:ph type="title"/>
          </p:nvPr>
        </p:nvSpPr>
        <p:spPr/>
        <p:txBody>
          <a:bodyPr>
            <a:normAutofit fontScale="90000"/>
          </a:bodyPr>
          <a:lstStyle/>
          <a:p>
            <a:r>
              <a:rPr lang="zh-CN" altLang="en-US"/>
              <a:t>为什么需要实体类</a:t>
            </a:r>
          </a:p>
        </p:txBody>
      </p:sp>
      <p:sp>
        <p:nvSpPr>
          <p:cNvPr id="696326" name="Rectangle 6"/>
          <p:cNvSpPr>
            <a:spLocks noChangeArrowheads="1"/>
          </p:cNvSpPr>
          <p:nvPr/>
        </p:nvSpPr>
        <p:spPr bwMode="gray">
          <a:xfrm>
            <a:off x="1763713" y="1412875"/>
            <a:ext cx="144462" cy="4248150"/>
          </a:xfrm>
          <a:prstGeom prst="rect">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endParaRPr lang="zh-CN" altLang="en-US"/>
          </a:p>
        </p:txBody>
      </p:sp>
      <p:sp>
        <p:nvSpPr>
          <p:cNvPr id="696327" name="Rectangle 7"/>
          <p:cNvSpPr>
            <a:spLocks noChangeArrowheads="1"/>
          </p:cNvSpPr>
          <p:nvPr/>
        </p:nvSpPr>
        <p:spPr bwMode="gray">
          <a:xfrm>
            <a:off x="3059113" y="1844675"/>
            <a:ext cx="144462" cy="3816350"/>
          </a:xfrm>
          <a:prstGeom prst="rect">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endParaRPr lang="zh-CN" altLang="en-US"/>
          </a:p>
        </p:txBody>
      </p:sp>
      <p:sp>
        <p:nvSpPr>
          <p:cNvPr id="696328" name="Rectangle 8"/>
          <p:cNvSpPr>
            <a:spLocks noChangeArrowheads="1"/>
          </p:cNvSpPr>
          <p:nvPr/>
        </p:nvSpPr>
        <p:spPr bwMode="gray">
          <a:xfrm>
            <a:off x="4716463" y="2203450"/>
            <a:ext cx="144462" cy="3384550"/>
          </a:xfrm>
          <a:prstGeom prst="rect">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endParaRPr lang="zh-CN" altLang="en-US"/>
          </a:p>
        </p:txBody>
      </p:sp>
      <p:sp>
        <p:nvSpPr>
          <p:cNvPr id="696329" name="Rectangle 9"/>
          <p:cNvSpPr>
            <a:spLocks noChangeArrowheads="1"/>
          </p:cNvSpPr>
          <p:nvPr/>
        </p:nvSpPr>
        <p:spPr bwMode="gray">
          <a:xfrm>
            <a:off x="6156325" y="2492375"/>
            <a:ext cx="144463" cy="2924175"/>
          </a:xfrm>
          <a:prstGeom prst="rect">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endParaRPr lang="zh-CN" altLang="en-US"/>
          </a:p>
        </p:txBody>
      </p:sp>
      <p:sp>
        <p:nvSpPr>
          <p:cNvPr id="696330" name="Rectangle 10"/>
          <p:cNvSpPr>
            <a:spLocks noChangeArrowheads="1"/>
          </p:cNvSpPr>
          <p:nvPr/>
        </p:nvSpPr>
        <p:spPr bwMode="gray">
          <a:xfrm>
            <a:off x="7885113" y="3500438"/>
            <a:ext cx="142875" cy="1296987"/>
          </a:xfrm>
          <a:prstGeom prst="rect">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107763" dir="8100000" algn="ctr" rotWithShape="0">
              <a:schemeClr val="bg2">
                <a:alpha val="50000"/>
              </a:schemeClr>
            </a:outerShdw>
          </a:effectLst>
        </p:spPr>
        <p:txBody>
          <a:bodyPr wrap="none" anchor="ctr"/>
          <a:lstStyle/>
          <a:p>
            <a:endParaRPr lang="zh-CN" altLang="en-US"/>
          </a:p>
        </p:txBody>
      </p:sp>
      <p:sp>
        <p:nvSpPr>
          <p:cNvPr id="696331" name="Line 11"/>
          <p:cNvSpPr>
            <a:spLocks noChangeShapeType="1"/>
          </p:cNvSpPr>
          <p:nvPr/>
        </p:nvSpPr>
        <p:spPr bwMode="auto">
          <a:xfrm>
            <a:off x="1908175" y="2636838"/>
            <a:ext cx="10795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2" name="Rectangle 12"/>
          <p:cNvSpPr>
            <a:spLocks noChangeArrowheads="1"/>
          </p:cNvSpPr>
          <p:nvPr/>
        </p:nvSpPr>
        <p:spPr bwMode="auto">
          <a:xfrm>
            <a:off x="1979613" y="2132013"/>
            <a:ext cx="863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b="1" dirty="0" smtClean="0">
                <a:latin typeface="黑体" pitchFamily="2" charset="-122"/>
                <a:ea typeface="黑体" pitchFamily="2" charset="-122"/>
              </a:rPr>
              <a:t>处理</a:t>
            </a:r>
            <a:r>
              <a:rPr lang="en-US" altLang="zh-CN" sz="1400" b="1" dirty="0" smtClean="0">
                <a:latin typeface="黑体" pitchFamily="2" charset="-122"/>
                <a:ea typeface="黑体" pitchFamily="2" charset="-122"/>
              </a:rPr>
              <a:t>Web</a:t>
            </a:r>
            <a:r>
              <a:rPr lang="zh-CN" altLang="en-US" sz="1400" b="1" dirty="0" smtClean="0">
                <a:latin typeface="黑体" pitchFamily="2" charset="-122"/>
                <a:ea typeface="黑体" pitchFamily="2" charset="-122"/>
              </a:rPr>
              <a:t>窗体</a:t>
            </a:r>
            <a:endParaRPr lang="zh-CN" altLang="en-US" sz="1400" b="1" dirty="0">
              <a:latin typeface="黑体" pitchFamily="2" charset="-122"/>
              <a:ea typeface="黑体" pitchFamily="2" charset="-122"/>
            </a:endParaRPr>
          </a:p>
        </p:txBody>
      </p:sp>
      <p:sp>
        <p:nvSpPr>
          <p:cNvPr id="696333" name="Rectangle 13"/>
          <p:cNvSpPr>
            <a:spLocks noChangeArrowheads="1"/>
          </p:cNvSpPr>
          <p:nvPr/>
        </p:nvSpPr>
        <p:spPr bwMode="auto">
          <a:xfrm>
            <a:off x="1476375" y="1052513"/>
            <a:ext cx="1079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表示层</a:t>
            </a:r>
          </a:p>
        </p:txBody>
      </p:sp>
      <p:sp>
        <p:nvSpPr>
          <p:cNvPr id="696334" name="Rectangle 14"/>
          <p:cNvSpPr>
            <a:spLocks noChangeArrowheads="1"/>
          </p:cNvSpPr>
          <p:nvPr/>
        </p:nvSpPr>
        <p:spPr bwMode="auto">
          <a:xfrm>
            <a:off x="2484438" y="1196181"/>
            <a:ext cx="1366837" cy="57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smtClean="0">
                <a:latin typeface="黑体" pitchFamily="2" charset="-122"/>
                <a:ea typeface="黑体" pitchFamily="2" charset="-122"/>
              </a:rPr>
              <a:t>表示层后台</a:t>
            </a:r>
            <a:endParaRPr lang="en-US" altLang="zh-CN" b="1" dirty="0" smtClean="0">
              <a:latin typeface="黑体" pitchFamily="2" charset="-122"/>
              <a:ea typeface="黑体" pitchFamily="2" charset="-122"/>
            </a:endParaRPr>
          </a:p>
          <a:p>
            <a:pPr algn="ctr"/>
            <a:r>
              <a:rPr lang="zh-CN" altLang="en-US" b="1" dirty="0" smtClean="0">
                <a:latin typeface="黑体" pitchFamily="2" charset="-122"/>
                <a:ea typeface="黑体" pitchFamily="2" charset="-122"/>
              </a:rPr>
              <a:t>即控制器</a:t>
            </a:r>
            <a:endParaRPr lang="zh-CN" altLang="en-US" b="1" dirty="0">
              <a:latin typeface="黑体" pitchFamily="2" charset="-122"/>
              <a:ea typeface="黑体" pitchFamily="2" charset="-122"/>
            </a:endParaRPr>
          </a:p>
        </p:txBody>
      </p:sp>
      <p:sp>
        <p:nvSpPr>
          <p:cNvPr id="696335" name="Rectangle 15"/>
          <p:cNvSpPr>
            <a:spLocks noChangeArrowheads="1"/>
          </p:cNvSpPr>
          <p:nvPr/>
        </p:nvSpPr>
        <p:spPr bwMode="auto">
          <a:xfrm>
            <a:off x="4213225" y="1773238"/>
            <a:ext cx="1079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业务逻辑层</a:t>
            </a:r>
          </a:p>
        </p:txBody>
      </p:sp>
      <p:sp>
        <p:nvSpPr>
          <p:cNvPr id="696336" name="Rectangle 16"/>
          <p:cNvSpPr>
            <a:spLocks noChangeArrowheads="1"/>
          </p:cNvSpPr>
          <p:nvPr/>
        </p:nvSpPr>
        <p:spPr bwMode="auto">
          <a:xfrm>
            <a:off x="5653088" y="2060575"/>
            <a:ext cx="10795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数据访问层</a:t>
            </a:r>
          </a:p>
        </p:txBody>
      </p:sp>
      <p:sp>
        <p:nvSpPr>
          <p:cNvPr id="696337" name="Rectangle 17"/>
          <p:cNvSpPr>
            <a:spLocks noChangeArrowheads="1"/>
          </p:cNvSpPr>
          <p:nvPr/>
        </p:nvSpPr>
        <p:spPr bwMode="auto">
          <a:xfrm>
            <a:off x="7453313" y="3141663"/>
            <a:ext cx="10795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数据库</a:t>
            </a:r>
          </a:p>
        </p:txBody>
      </p:sp>
      <p:sp>
        <p:nvSpPr>
          <p:cNvPr id="696338" name="Line 18"/>
          <p:cNvSpPr>
            <a:spLocks noChangeShapeType="1"/>
          </p:cNvSpPr>
          <p:nvPr/>
        </p:nvSpPr>
        <p:spPr bwMode="auto">
          <a:xfrm>
            <a:off x="755650" y="2347913"/>
            <a:ext cx="93503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9" name="Rectangle 19"/>
          <p:cNvSpPr>
            <a:spLocks noChangeArrowheads="1"/>
          </p:cNvSpPr>
          <p:nvPr/>
        </p:nvSpPr>
        <p:spPr bwMode="auto">
          <a:xfrm>
            <a:off x="900113" y="1989138"/>
            <a:ext cx="7191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用户请求</a:t>
            </a:r>
          </a:p>
        </p:txBody>
      </p:sp>
      <p:sp>
        <p:nvSpPr>
          <p:cNvPr id="696340" name="Line 20"/>
          <p:cNvSpPr>
            <a:spLocks noChangeShapeType="1"/>
          </p:cNvSpPr>
          <p:nvPr/>
        </p:nvSpPr>
        <p:spPr bwMode="auto">
          <a:xfrm flipV="1">
            <a:off x="3203575" y="2995613"/>
            <a:ext cx="1512888"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1" name="Rectangle 21"/>
          <p:cNvSpPr>
            <a:spLocks noChangeArrowheads="1"/>
          </p:cNvSpPr>
          <p:nvPr/>
        </p:nvSpPr>
        <p:spPr bwMode="auto">
          <a:xfrm>
            <a:off x="3276600" y="2565400"/>
            <a:ext cx="11525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传递参数</a:t>
            </a:r>
          </a:p>
        </p:txBody>
      </p:sp>
      <p:sp>
        <p:nvSpPr>
          <p:cNvPr id="696342" name="Line 22"/>
          <p:cNvSpPr>
            <a:spLocks noChangeShapeType="1"/>
          </p:cNvSpPr>
          <p:nvPr/>
        </p:nvSpPr>
        <p:spPr bwMode="auto">
          <a:xfrm flipH="1">
            <a:off x="1908175" y="5516563"/>
            <a:ext cx="1150938"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3" name="Rectangle 23"/>
          <p:cNvSpPr>
            <a:spLocks noChangeArrowheads="1"/>
          </p:cNvSpPr>
          <p:nvPr/>
        </p:nvSpPr>
        <p:spPr bwMode="auto">
          <a:xfrm>
            <a:off x="1835150" y="4797425"/>
            <a:ext cx="11160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展示数据</a:t>
            </a:r>
          </a:p>
        </p:txBody>
      </p:sp>
      <p:sp>
        <p:nvSpPr>
          <p:cNvPr id="696344" name="Rectangle 24"/>
          <p:cNvSpPr>
            <a:spLocks noChangeArrowheads="1"/>
          </p:cNvSpPr>
          <p:nvPr/>
        </p:nvSpPr>
        <p:spPr bwMode="auto">
          <a:xfrm>
            <a:off x="3419475" y="4364038"/>
            <a:ext cx="11509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返回</a:t>
            </a:r>
          </a:p>
          <a:p>
            <a:pPr algn="ctr"/>
            <a:endParaRPr lang="zh-CN" altLang="en-US" sz="1600">
              <a:latin typeface="黑体" pitchFamily="2" charset="-122"/>
              <a:ea typeface="黑体" pitchFamily="2" charset="-122"/>
            </a:endParaRPr>
          </a:p>
          <a:p>
            <a:pPr algn="ctr"/>
            <a:endParaRPr lang="en-US" altLang="zh-CN" sz="1600">
              <a:latin typeface="黑体" pitchFamily="2" charset="-122"/>
              <a:ea typeface="黑体" pitchFamily="2" charset="-122"/>
            </a:endParaRPr>
          </a:p>
        </p:txBody>
      </p:sp>
      <p:sp>
        <p:nvSpPr>
          <p:cNvPr id="696345" name="Line 25"/>
          <p:cNvSpPr>
            <a:spLocks noChangeShapeType="1"/>
          </p:cNvSpPr>
          <p:nvPr/>
        </p:nvSpPr>
        <p:spPr bwMode="auto">
          <a:xfrm flipH="1">
            <a:off x="3203575" y="4868863"/>
            <a:ext cx="1439863"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6" name="Line 26"/>
          <p:cNvSpPr>
            <a:spLocks noChangeShapeType="1"/>
          </p:cNvSpPr>
          <p:nvPr/>
        </p:nvSpPr>
        <p:spPr bwMode="auto">
          <a:xfrm>
            <a:off x="4860925" y="3141663"/>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7" name="Rectangle 27"/>
          <p:cNvSpPr>
            <a:spLocks noChangeArrowheads="1"/>
          </p:cNvSpPr>
          <p:nvPr/>
        </p:nvSpPr>
        <p:spPr bwMode="auto">
          <a:xfrm>
            <a:off x="4932363" y="2636838"/>
            <a:ext cx="10810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请求数</a:t>
            </a:r>
          </a:p>
          <a:p>
            <a:pPr algn="ctr"/>
            <a:r>
              <a:rPr lang="zh-CN" altLang="en-US" b="1">
                <a:latin typeface="黑体" pitchFamily="2" charset="-122"/>
                <a:ea typeface="黑体" pitchFamily="2" charset="-122"/>
              </a:rPr>
              <a:t>据操作</a:t>
            </a:r>
          </a:p>
        </p:txBody>
      </p:sp>
      <p:sp>
        <p:nvSpPr>
          <p:cNvPr id="696348" name="Line 28"/>
          <p:cNvSpPr>
            <a:spLocks noChangeShapeType="1"/>
          </p:cNvSpPr>
          <p:nvPr/>
        </p:nvSpPr>
        <p:spPr bwMode="auto">
          <a:xfrm>
            <a:off x="6300788" y="3860800"/>
            <a:ext cx="15843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9" name="Rectangle 29"/>
          <p:cNvSpPr>
            <a:spLocks noChangeArrowheads="1"/>
          </p:cNvSpPr>
          <p:nvPr/>
        </p:nvSpPr>
        <p:spPr bwMode="auto">
          <a:xfrm>
            <a:off x="6373813" y="3500438"/>
            <a:ext cx="136683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调用存储过程</a:t>
            </a:r>
          </a:p>
        </p:txBody>
      </p:sp>
      <p:sp>
        <p:nvSpPr>
          <p:cNvPr id="696350" name="Line 30"/>
          <p:cNvSpPr>
            <a:spLocks noChangeShapeType="1"/>
          </p:cNvSpPr>
          <p:nvPr/>
        </p:nvSpPr>
        <p:spPr bwMode="auto">
          <a:xfrm flipH="1">
            <a:off x="6300788" y="4581525"/>
            <a:ext cx="1368425"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1" name="Freeform 31"/>
          <p:cNvSpPr>
            <a:spLocks/>
          </p:cNvSpPr>
          <p:nvPr/>
        </p:nvSpPr>
        <p:spPr bwMode="auto">
          <a:xfrm rot="-460843">
            <a:off x="6288088" y="4652963"/>
            <a:ext cx="649287" cy="647700"/>
          </a:xfrm>
          <a:custGeom>
            <a:avLst/>
            <a:gdLst>
              <a:gd name="T0" fmla="*/ 46 w 378"/>
              <a:gd name="T1" fmla="*/ 0 h 453"/>
              <a:gd name="T2" fmla="*/ 318 w 378"/>
              <a:gd name="T3" fmla="*/ 136 h 453"/>
              <a:gd name="T4" fmla="*/ 363 w 378"/>
              <a:gd name="T5" fmla="*/ 272 h 453"/>
              <a:gd name="T6" fmla="*/ 227 w 378"/>
              <a:gd name="T7" fmla="*/ 408 h 453"/>
              <a:gd name="T8" fmla="*/ 0 w 378"/>
              <a:gd name="T9" fmla="*/ 453 h 453"/>
            </a:gdLst>
            <a:ahLst/>
            <a:cxnLst>
              <a:cxn ang="0">
                <a:pos x="T0" y="T1"/>
              </a:cxn>
              <a:cxn ang="0">
                <a:pos x="T2" y="T3"/>
              </a:cxn>
              <a:cxn ang="0">
                <a:pos x="T4" y="T5"/>
              </a:cxn>
              <a:cxn ang="0">
                <a:pos x="T6" y="T7"/>
              </a:cxn>
              <a:cxn ang="0">
                <a:pos x="T8" y="T9"/>
              </a:cxn>
            </a:cxnLst>
            <a:rect l="0" t="0" r="r" b="b"/>
            <a:pathLst>
              <a:path w="378" h="453">
                <a:moveTo>
                  <a:pt x="46" y="0"/>
                </a:moveTo>
                <a:cubicBezTo>
                  <a:pt x="155" y="45"/>
                  <a:pt x="265" y="91"/>
                  <a:pt x="318" y="136"/>
                </a:cubicBezTo>
                <a:cubicBezTo>
                  <a:pt x="371" y="181"/>
                  <a:pt x="378" y="227"/>
                  <a:pt x="363" y="272"/>
                </a:cubicBezTo>
                <a:cubicBezTo>
                  <a:pt x="348" y="317"/>
                  <a:pt x="287" y="378"/>
                  <a:pt x="227" y="408"/>
                </a:cubicBezTo>
                <a:cubicBezTo>
                  <a:pt x="167" y="438"/>
                  <a:pt x="45" y="446"/>
                  <a:pt x="0" y="453"/>
                </a:cubicBezTo>
              </a:path>
            </a:pathLst>
          </a:custGeom>
          <a:noFill/>
          <a:ln w="38100"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2" name="Line 32"/>
          <p:cNvSpPr>
            <a:spLocks noChangeShapeType="1"/>
          </p:cNvSpPr>
          <p:nvPr/>
        </p:nvSpPr>
        <p:spPr bwMode="auto">
          <a:xfrm flipH="1">
            <a:off x="4860925" y="4652963"/>
            <a:ext cx="1223963"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3" name="Rectangle 33"/>
          <p:cNvSpPr>
            <a:spLocks noChangeArrowheads="1"/>
          </p:cNvSpPr>
          <p:nvPr/>
        </p:nvSpPr>
        <p:spPr bwMode="auto">
          <a:xfrm>
            <a:off x="4787900" y="4148138"/>
            <a:ext cx="14398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黑体" pitchFamily="2" charset="-122"/>
                <a:ea typeface="黑体" pitchFamily="2" charset="-122"/>
              </a:rPr>
              <a:t>返回</a:t>
            </a:r>
          </a:p>
        </p:txBody>
      </p:sp>
      <p:sp>
        <p:nvSpPr>
          <p:cNvPr id="696354" name="Freeform 34"/>
          <p:cNvSpPr>
            <a:spLocks/>
          </p:cNvSpPr>
          <p:nvPr/>
        </p:nvSpPr>
        <p:spPr bwMode="auto">
          <a:xfrm rot="-460843">
            <a:off x="3132138" y="2997200"/>
            <a:ext cx="649287" cy="504825"/>
          </a:xfrm>
          <a:custGeom>
            <a:avLst/>
            <a:gdLst>
              <a:gd name="T0" fmla="*/ 46 w 378"/>
              <a:gd name="T1" fmla="*/ 0 h 453"/>
              <a:gd name="T2" fmla="*/ 318 w 378"/>
              <a:gd name="T3" fmla="*/ 136 h 453"/>
              <a:gd name="T4" fmla="*/ 363 w 378"/>
              <a:gd name="T5" fmla="*/ 272 h 453"/>
              <a:gd name="T6" fmla="*/ 227 w 378"/>
              <a:gd name="T7" fmla="*/ 408 h 453"/>
              <a:gd name="T8" fmla="*/ 0 w 378"/>
              <a:gd name="T9" fmla="*/ 453 h 453"/>
            </a:gdLst>
            <a:ahLst/>
            <a:cxnLst>
              <a:cxn ang="0">
                <a:pos x="T0" y="T1"/>
              </a:cxn>
              <a:cxn ang="0">
                <a:pos x="T2" y="T3"/>
              </a:cxn>
              <a:cxn ang="0">
                <a:pos x="T4" y="T5"/>
              </a:cxn>
              <a:cxn ang="0">
                <a:pos x="T6" y="T7"/>
              </a:cxn>
              <a:cxn ang="0">
                <a:pos x="T8" y="T9"/>
              </a:cxn>
            </a:cxnLst>
            <a:rect l="0" t="0" r="r" b="b"/>
            <a:pathLst>
              <a:path w="378" h="453">
                <a:moveTo>
                  <a:pt x="46" y="0"/>
                </a:moveTo>
                <a:cubicBezTo>
                  <a:pt x="155" y="45"/>
                  <a:pt x="265" y="91"/>
                  <a:pt x="318" y="136"/>
                </a:cubicBezTo>
                <a:cubicBezTo>
                  <a:pt x="371" y="181"/>
                  <a:pt x="378" y="227"/>
                  <a:pt x="363" y="272"/>
                </a:cubicBezTo>
                <a:cubicBezTo>
                  <a:pt x="348" y="317"/>
                  <a:pt x="287" y="378"/>
                  <a:pt x="227" y="408"/>
                </a:cubicBezTo>
                <a:cubicBezTo>
                  <a:pt x="167" y="438"/>
                  <a:pt x="45" y="446"/>
                  <a:pt x="0" y="453"/>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5" name="Freeform 35"/>
          <p:cNvSpPr>
            <a:spLocks/>
          </p:cNvSpPr>
          <p:nvPr/>
        </p:nvSpPr>
        <p:spPr bwMode="auto">
          <a:xfrm rot="-172761">
            <a:off x="3201988" y="4941888"/>
            <a:ext cx="649287" cy="503237"/>
          </a:xfrm>
          <a:custGeom>
            <a:avLst/>
            <a:gdLst>
              <a:gd name="T0" fmla="*/ 46 w 378"/>
              <a:gd name="T1" fmla="*/ 0 h 453"/>
              <a:gd name="T2" fmla="*/ 318 w 378"/>
              <a:gd name="T3" fmla="*/ 136 h 453"/>
              <a:gd name="T4" fmla="*/ 363 w 378"/>
              <a:gd name="T5" fmla="*/ 272 h 453"/>
              <a:gd name="T6" fmla="*/ 227 w 378"/>
              <a:gd name="T7" fmla="*/ 408 h 453"/>
              <a:gd name="T8" fmla="*/ 0 w 378"/>
              <a:gd name="T9" fmla="*/ 453 h 453"/>
            </a:gdLst>
            <a:ahLst/>
            <a:cxnLst>
              <a:cxn ang="0">
                <a:pos x="T0" y="T1"/>
              </a:cxn>
              <a:cxn ang="0">
                <a:pos x="T2" y="T3"/>
              </a:cxn>
              <a:cxn ang="0">
                <a:pos x="T4" y="T5"/>
              </a:cxn>
              <a:cxn ang="0">
                <a:pos x="T6" y="T7"/>
              </a:cxn>
              <a:cxn ang="0">
                <a:pos x="T8" y="T9"/>
              </a:cxn>
            </a:cxnLst>
            <a:rect l="0" t="0" r="r" b="b"/>
            <a:pathLst>
              <a:path w="378" h="453">
                <a:moveTo>
                  <a:pt x="46" y="0"/>
                </a:moveTo>
                <a:cubicBezTo>
                  <a:pt x="155" y="45"/>
                  <a:pt x="265" y="91"/>
                  <a:pt x="318" y="136"/>
                </a:cubicBezTo>
                <a:cubicBezTo>
                  <a:pt x="371" y="181"/>
                  <a:pt x="378" y="227"/>
                  <a:pt x="363" y="272"/>
                </a:cubicBezTo>
                <a:cubicBezTo>
                  <a:pt x="348" y="317"/>
                  <a:pt x="287" y="378"/>
                  <a:pt x="227" y="408"/>
                </a:cubicBezTo>
                <a:cubicBezTo>
                  <a:pt x="167" y="438"/>
                  <a:pt x="45" y="446"/>
                  <a:pt x="0" y="453"/>
                </a:cubicBezTo>
              </a:path>
            </a:pathLst>
          </a:custGeom>
          <a:noFill/>
          <a:ln w="38100"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6" name="Rectangle 36"/>
          <p:cNvSpPr>
            <a:spLocks noChangeArrowheads="1"/>
          </p:cNvSpPr>
          <p:nvPr/>
        </p:nvSpPr>
        <p:spPr bwMode="auto">
          <a:xfrm>
            <a:off x="6445250" y="2420938"/>
            <a:ext cx="1295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latin typeface="黑体" pitchFamily="2" charset="-122"/>
                <a:ea typeface="黑体" pitchFamily="2" charset="-122"/>
              </a:rPr>
              <a:t>解析实体对象</a:t>
            </a:r>
          </a:p>
        </p:txBody>
      </p:sp>
      <p:sp>
        <p:nvSpPr>
          <p:cNvPr id="696357" name="Freeform 37"/>
          <p:cNvSpPr>
            <a:spLocks/>
          </p:cNvSpPr>
          <p:nvPr/>
        </p:nvSpPr>
        <p:spPr bwMode="auto">
          <a:xfrm rot="-460843">
            <a:off x="6300788" y="2781300"/>
            <a:ext cx="649287" cy="504825"/>
          </a:xfrm>
          <a:custGeom>
            <a:avLst/>
            <a:gdLst>
              <a:gd name="T0" fmla="*/ 46 w 378"/>
              <a:gd name="T1" fmla="*/ 0 h 453"/>
              <a:gd name="T2" fmla="*/ 318 w 378"/>
              <a:gd name="T3" fmla="*/ 136 h 453"/>
              <a:gd name="T4" fmla="*/ 363 w 378"/>
              <a:gd name="T5" fmla="*/ 272 h 453"/>
              <a:gd name="T6" fmla="*/ 227 w 378"/>
              <a:gd name="T7" fmla="*/ 408 h 453"/>
              <a:gd name="T8" fmla="*/ 0 w 378"/>
              <a:gd name="T9" fmla="*/ 453 h 453"/>
            </a:gdLst>
            <a:ahLst/>
            <a:cxnLst>
              <a:cxn ang="0">
                <a:pos x="T0" y="T1"/>
              </a:cxn>
              <a:cxn ang="0">
                <a:pos x="T2" y="T3"/>
              </a:cxn>
              <a:cxn ang="0">
                <a:pos x="T4" y="T5"/>
              </a:cxn>
              <a:cxn ang="0">
                <a:pos x="T6" y="T7"/>
              </a:cxn>
              <a:cxn ang="0">
                <a:pos x="T8" y="T9"/>
              </a:cxn>
            </a:cxnLst>
            <a:rect l="0" t="0" r="r" b="b"/>
            <a:pathLst>
              <a:path w="378" h="453">
                <a:moveTo>
                  <a:pt x="46" y="0"/>
                </a:moveTo>
                <a:cubicBezTo>
                  <a:pt x="155" y="45"/>
                  <a:pt x="265" y="91"/>
                  <a:pt x="318" y="136"/>
                </a:cubicBezTo>
                <a:cubicBezTo>
                  <a:pt x="371" y="181"/>
                  <a:pt x="378" y="227"/>
                  <a:pt x="363" y="272"/>
                </a:cubicBezTo>
                <a:cubicBezTo>
                  <a:pt x="348" y="317"/>
                  <a:pt x="287" y="378"/>
                  <a:pt x="227" y="408"/>
                </a:cubicBezTo>
                <a:cubicBezTo>
                  <a:pt x="167" y="438"/>
                  <a:pt x="45" y="446"/>
                  <a:pt x="0" y="453"/>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8" name="Rectangle 38"/>
          <p:cNvSpPr>
            <a:spLocks noChangeArrowheads="1"/>
          </p:cNvSpPr>
          <p:nvPr/>
        </p:nvSpPr>
        <p:spPr bwMode="auto">
          <a:xfrm>
            <a:off x="6805613" y="5302250"/>
            <a:ext cx="1295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0000"/>
                </a:solidFill>
                <a:latin typeface="黑体" pitchFamily="2" charset="-122"/>
                <a:ea typeface="黑体" pitchFamily="2" charset="-122"/>
              </a:rPr>
              <a:t>构建实体对象或集合</a:t>
            </a:r>
          </a:p>
        </p:txBody>
      </p:sp>
    </p:spTree>
    <p:extLst>
      <p:ext uri="{BB962C8B-B14F-4D97-AF65-F5344CB8AC3E}">
        <p14:creationId xmlns:p14="http://schemas.microsoft.com/office/powerpoint/2010/main" val="1945667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zh-CN" altLang="en-US" dirty="0"/>
              <a:t>为什么需要实体类</a:t>
            </a:r>
          </a:p>
        </p:txBody>
      </p:sp>
      <p:sp>
        <p:nvSpPr>
          <p:cNvPr id="697347" name="Rectangle 3"/>
          <p:cNvSpPr>
            <a:spLocks noGrp="1" noChangeArrowheads="1"/>
          </p:cNvSpPr>
          <p:nvPr>
            <p:ph type="body" idx="1"/>
          </p:nvPr>
        </p:nvSpPr>
        <p:spPr/>
        <p:txBody>
          <a:bodyPr/>
          <a:lstStyle/>
          <a:p>
            <a:r>
              <a:rPr lang="zh-CN" altLang="en-US" dirty="0"/>
              <a:t>从</a:t>
            </a:r>
            <a:r>
              <a:rPr lang="en-US" altLang="zh-CN" dirty="0"/>
              <a:t>OOP</a:t>
            </a:r>
            <a:r>
              <a:rPr lang="zh-CN" altLang="en-US" dirty="0"/>
              <a:t>思想考虑</a:t>
            </a:r>
          </a:p>
          <a:p>
            <a:pPr lvl="1"/>
            <a:r>
              <a:rPr lang="zh-CN" altLang="en-US" dirty="0"/>
              <a:t>它是完全受控制的对象 </a:t>
            </a:r>
          </a:p>
          <a:p>
            <a:pPr lvl="1"/>
            <a:r>
              <a:rPr lang="zh-CN" altLang="en-US" dirty="0"/>
              <a:t>它具有面向对象的基本特征</a:t>
            </a:r>
          </a:p>
          <a:p>
            <a:pPr lvl="1"/>
            <a:r>
              <a:rPr lang="zh-CN" altLang="en-US" dirty="0" smtClean="0"/>
              <a:t>它</a:t>
            </a:r>
            <a:r>
              <a:rPr lang="zh-CN" altLang="en-US" dirty="0"/>
              <a:t>可以自定义行为</a:t>
            </a:r>
          </a:p>
          <a:p>
            <a:pPr lvl="1"/>
            <a:r>
              <a:rPr lang="zh-CN" altLang="en-US" dirty="0" smtClean="0"/>
              <a:t>它</a:t>
            </a:r>
            <a:r>
              <a:rPr lang="zh-CN" altLang="en-US" dirty="0"/>
              <a:t>消除了关系数据和对象之间的差异 </a:t>
            </a:r>
          </a:p>
        </p:txBody>
      </p:sp>
      <p:sp>
        <p:nvSpPr>
          <p:cNvPr id="697348" name="AutoShape 4"/>
          <p:cNvSpPr>
            <a:spLocks noChangeArrowheads="1"/>
          </p:cNvSpPr>
          <p:nvPr/>
        </p:nvSpPr>
        <p:spPr bwMode="gray">
          <a:xfrm>
            <a:off x="1259681" y="4653136"/>
            <a:ext cx="6624638" cy="504825"/>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zh-CN" altLang="en-US" b="1" dirty="0" smtClean="0">
                <a:ea typeface="黑体" pitchFamily="2" charset="-122"/>
              </a:rPr>
              <a:t>它在</a:t>
            </a:r>
            <a:r>
              <a:rPr lang="zh-CN" altLang="en-US" b="1" dirty="0">
                <a:ea typeface="黑体" pitchFamily="2" charset="-122"/>
              </a:rPr>
              <a:t>关系数据库和对象之间架起一座桥梁    </a:t>
            </a:r>
          </a:p>
        </p:txBody>
      </p:sp>
    </p:spTree>
    <p:extLst>
      <p:ext uri="{BB962C8B-B14F-4D97-AF65-F5344CB8AC3E}">
        <p14:creationId xmlns:p14="http://schemas.microsoft.com/office/powerpoint/2010/main" val="648754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97347">
                                            <p:txEl>
                                              <p:pRg st="1" end="1"/>
                                            </p:txEl>
                                          </p:spTgt>
                                        </p:tgtEl>
                                        <p:attrNameLst>
                                          <p:attrName>style.visibility</p:attrName>
                                        </p:attrNameLst>
                                      </p:cBhvr>
                                      <p:to>
                                        <p:strVal val="visible"/>
                                      </p:to>
                                    </p:set>
                                    <p:animEffect transition="in" filter="wipe(left)">
                                      <p:cBhvr>
                                        <p:cTn id="7" dur="500"/>
                                        <p:tgtEl>
                                          <p:spTgt spid="697347">
                                            <p:txEl>
                                              <p:pRg st="1" end="1"/>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97347">
                                            <p:txEl>
                                              <p:pRg st="2" end="2"/>
                                            </p:txEl>
                                          </p:spTgt>
                                        </p:tgtEl>
                                        <p:attrNameLst>
                                          <p:attrName>style.visibility</p:attrName>
                                        </p:attrNameLst>
                                      </p:cBhvr>
                                      <p:to>
                                        <p:strVal val="visible"/>
                                      </p:to>
                                    </p:set>
                                    <p:animEffect transition="in" filter="wipe(left)">
                                      <p:cBhvr>
                                        <p:cTn id="11" dur="500"/>
                                        <p:tgtEl>
                                          <p:spTgt spid="697347">
                                            <p:txEl>
                                              <p:pRg st="2" end="2"/>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7347">
                                            <p:txEl>
                                              <p:pRg st="3" end="3"/>
                                            </p:txEl>
                                          </p:spTgt>
                                        </p:tgtEl>
                                        <p:attrNameLst>
                                          <p:attrName>style.visibility</p:attrName>
                                        </p:attrNameLst>
                                      </p:cBhvr>
                                      <p:to>
                                        <p:strVal val="visible"/>
                                      </p:to>
                                    </p:set>
                                    <p:animEffect transition="in" filter="wipe(left)">
                                      <p:cBhvr>
                                        <p:cTn id="15" dur="500"/>
                                        <p:tgtEl>
                                          <p:spTgt spid="697347">
                                            <p:txEl>
                                              <p:pRg st="3" end="3"/>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97347">
                                            <p:txEl>
                                              <p:pRg st="4" end="4"/>
                                            </p:txEl>
                                          </p:spTgt>
                                        </p:tgtEl>
                                        <p:attrNameLst>
                                          <p:attrName>style.visibility</p:attrName>
                                        </p:attrNameLst>
                                      </p:cBhvr>
                                      <p:to>
                                        <p:strVal val="visible"/>
                                      </p:to>
                                    </p:set>
                                    <p:animEffect transition="in" filter="wipe(left)">
                                      <p:cBhvr>
                                        <p:cTn id="19" dur="500"/>
                                        <p:tgtEl>
                                          <p:spTgt spid="697347">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97348"/>
                                        </p:tgtEl>
                                        <p:attrNameLst>
                                          <p:attrName>style.visibility</p:attrName>
                                        </p:attrNameLst>
                                      </p:cBhvr>
                                      <p:to>
                                        <p:strVal val="visible"/>
                                      </p:to>
                                    </p:set>
                                    <p:animEffect transition="in" filter="wipe(left)">
                                      <p:cBhvr>
                                        <p:cTn id="23" dur="500"/>
                                        <p:tgtEl>
                                          <p:spTgt spid="69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noChangeArrowheads="1"/>
          </p:cNvSpPr>
          <p:nvPr>
            <p:ph type="title"/>
          </p:nvPr>
        </p:nvSpPr>
        <p:spPr/>
        <p:txBody>
          <a:bodyPr/>
          <a:lstStyle/>
          <a:p>
            <a:r>
              <a:rPr lang="en-US" altLang="zh-CN" dirty="0"/>
              <a:t> </a:t>
            </a:r>
            <a:r>
              <a:rPr lang="zh-CN" altLang="en-US" dirty="0"/>
              <a:t>什么是实体类</a:t>
            </a:r>
          </a:p>
        </p:txBody>
      </p:sp>
      <p:sp>
        <p:nvSpPr>
          <p:cNvPr id="698372" name="AutoShape 4"/>
          <p:cNvSpPr>
            <a:spLocks noChangeArrowheads="1"/>
          </p:cNvSpPr>
          <p:nvPr/>
        </p:nvSpPr>
        <p:spPr bwMode="auto">
          <a:xfrm>
            <a:off x="4284663" y="3357563"/>
            <a:ext cx="1223962" cy="576262"/>
          </a:xfrm>
          <a:prstGeom prst="leftRightArrow">
            <a:avLst>
              <a:gd name="adj1" fmla="val 50000"/>
              <a:gd name="adj2" fmla="val 42479"/>
            </a:avLst>
          </a:prstGeom>
          <a:gradFill rotWithShape="1">
            <a:gsLst>
              <a:gs pos="0">
                <a:srgbClr val="CC99FF"/>
              </a:gs>
              <a:gs pos="100000">
                <a:srgbClr val="CC99FF">
                  <a:gamma/>
                  <a:tint val="0"/>
                  <a:invGamma/>
                </a:srgbClr>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p>
            <a:endParaRPr lang="zh-CN" altLang="en-US"/>
          </a:p>
        </p:txBody>
      </p:sp>
      <p:sp>
        <p:nvSpPr>
          <p:cNvPr id="698374" name="AutoShape 6"/>
          <p:cNvSpPr>
            <a:spLocks noChangeArrowheads="1"/>
          </p:cNvSpPr>
          <p:nvPr/>
        </p:nvSpPr>
        <p:spPr bwMode="gray">
          <a:xfrm>
            <a:off x="1331913" y="5516563"/>
            <a:ext cx="6840537" cy="50323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107763" dir="8100000" algn="ctr" rotWithShape="0">
              <a:schemeClr val="bg2">
                <a:alpha val="50000"/>
              </a:schemeClr>
            </a:outerShdw>
          </a:effectLst>
        </p:spPr>
        <p:txBody>
          <a:bodyPr wrap="none" anchor="ctr"/>
          <a:lstStyle/>
          <a:p>
            <a:pPr algn="ctr" eaLnBrk="0" hangingPunct="0"/>
            <a:r>
              <a:rPr lang="zh-CN" altLang="en-US" sz="2000" b="1">
                <a:ea typeface="黑体" pitchFamily="2" charset="-122"/>
              </a:rPr>
              <a:t>简单地说就是描述一个业务实体的类，例如：管理员信息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50" y="2202155"/>
            <a:ext cx="2667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8376" name="AutoShape 8"/>
          <p:cNvSpPr>
            <a:spLocks noChangeArrowheads="1"/>
          </p:cNvSpPr>
          <p:nvPr/>
        </p:nvSpPr>
        <p:spPr bwMode="auto">
          <a:xfrm>
            <a:off x="6338888" y="1268413"/>
            <a:ext cx="1833562" cy="715089"/>
          </a:xfrm>
          <a:prstGeom prst="wedgeRoundRectCallout">
            <a:avLst>
              <a:gd name="adj1" fmla="val -40565"/>
              <a:gd name="adj2" fmla="val 11796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dirty="0" smtClean="0">
                <a:ea typeface="黑体" pitchFamily="2" charset="-122"/>
              </a:rPr>
              <a:t>商品</a:t>
            </a:r>
            <a:r>
              <a:rPr lang="zh-CN" altLang="en-US" b="1" dirty="0" smtClean="0">
                <a:ea typeface="黑体" pitchFamily="2" charset="-122"/>
              </a:rPr>
              <a:t>信息</a:t>
            </a:r>
            <a:endParaRPr lang="zh-CN" altLang="en-US" b="1" dirty="0">
              <a:ea typeface="黑体" pitchFamily="2" charset="-122"/>
            </a:endParaRPr>
          </a:p>
          <a:p>
            <a:r>
              <a:rPr lang="zh-CN" altLang="en-US" b="1" dirty="0">
                <a:ea typeface="黑体" pitchFamily="2" charset="-122"/>
              </a:rPr>
              <a:t>对应的实体类</a:t>
            </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616" y="2586752"/>
            <a:ext cx="20859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8373" name="AutoShape 5"/>
          <p:cNvSpPr>
            <a:spLocks noChangeArrowheads="1"/>
          </p:cNvSpPr>
          <p:nvPr/>
        </p:nvSpPr>
        <p:spPr bwMode="auto">
          <a:xfrm>
            <a:off x="855663" y="1871663"/>
            <a:ext cx="1731962" cy="715089"/>
          </a:xfrm>
          <a:prstGeom prst="wedgeRoundRectCallout">
            <a:avLst>
              <a:gd name="adj1" fmla="val 57417"/>
              <a:gd name="adj2" fmla="val 114537"/>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b="1" dirty="0" smtClean="0">
                <a:ea typeface="黑体" pitchFamily="2" charset="-122"/>
              </a:rPr>
              <a:t>商品</a:t>
            </a:r>
            <a:endParaRPr lang="zh-CN" altLang="en-US" b="1" dirty="0">
              <a:ea typeface="黑体" pitchFamily="2" charset="-122"/>
            </a:endParaRPr>
          </a:p>
          <a:p>
            <a:r>
              <a:rPr lang="zh-CN" altLang="en-US" b="1" dirty="0">
                <a:ea typeface="黑体" pitchFamily="2" charset="-122"/>
              </a:rPr>
              <a:t>数据表</a:t>
            </a:r>
          </a:p>
        </p:txBody>
      </p:sp>
    </p:spTree>
    <p:extLst>
      <p:ext uri="{BB962C8B-B14F-4D97-AF65-F5344CB8AC3E}">
        <p14:creationId xmlns:p14="http://schemas.microsoft.com/office/powerpoint/2010/main" val="170222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wipe(left)">
                                      <p:cBhvr>
                                        <p:cTn id="7" dur="500"/>
                                        <p:tgtEl>
                                          <p:spTgt spid="69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8373"/>
                                        </p:tgtEl>
                                        <p:attrNameLst>
                                          <p:attrName>style.visibility</p:attrName>
                                        </p:attrNameLst>
                                      </p:cBhvr>
                                      <p:to>
                                        <p:strVal val="visible"/>
                                      </p:to>
                                    </p:set>
                                    <p:animEffect transition="in" filter="wipe(left)">
                                      <p:cBhvr>
                                        <p:cTn id="12" dur="500"/>
                                        <p:tgtEl>
                                          <p:spTgt spid="69837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98376"/>
                                        </p:tgtEl>
                                        <p:attrNameLst>
                                          <p:attrName>style.visibility</p:attrName>
                                        </p:attrNameLst>
                                      </p:cBhvr>
                                      <p:to>
                                        <p:strVal val="visible"/>
                                      </p:to>
                                    </p:set>
                                    <p:animEffect transition="in" filter="wipe(left)">
                                      <p:cBhvr>
                                        <p:cTn id="16" dur="500"/>
                                        <p:tgtEl>
                                          <p:spTgt spid="698376"/>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98374"/>
                                        </p:tgtEl>
                                        <p:attrNameLst>
                                          <p:attrName>style.visibility</p:attrName>
                                        </p:attrNameLst>
                                      </p:cBhvr>
                                      <p:to>
                                        <p:strVal val="visible"/>
                                      </p:to>
                                    </p:set>
                                    <p:animEffect transition="in" filter="wipe(left)">
                                      <p:cBhvr>
                                        <p:cTn id="20" dur="500"/>
                                        <p:tgtEl>
                                          <p:spTgt spid="69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P spid="698374" grpId="0" animBg="1"/>
      <p:bldP spid="698376" grpId="0" animBg="1"/>
      <p:bldP spid="69837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zh-CN" altLang="en-US" dirty="0" smtClean="0"/>
              <a:t>三层与</a:t>
            </a:r>
            <a:r>
              <a:rPr lang="en-US" altLang="zh-CN" dirty="0" err="1" smtClean="0"/>
              <a:t>MVC</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259" y="966738"/>
            <a:ext cx="67722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31156" y="3445307"/>
            <a:ext cx="7272808" cy="3108543"/>
          </a:xfrm>
          <a:prstGeom prst="rect">
            <a:avLst/>
          </a:prstGeom>
        </p:spPr>
        <p:txBody>
          <a:bodyPr wrap="square">
            <a:spAutoFit/>
          </a:bodyPr>
          <a:lstStyle/>
          <a:p>
            <a:r>
              <a:rPr lang="zh-CN" altLang="en-US" sz="2800" dirty="0">
                <a:latin typeface="华文新魏" panose="02010800040101010101" pitchFamily="2" charset="-122"/>
                <a:ea typeface="华文新魏" panose="02010800040101010101" pitchFamily="2" charset="-122"/>
              </a:rPr>
              <a:t>二者使用范围不同</a:t>
            </a:r>
            <a:r>
              <a:rPr lang="zh-CN" altLang="en-US" sz="2800" dirty="0" smtClean="0">
                <a:latin typeface="华文新魏" panose="02010800040101010101" pitchFamily="2" charset="-122"/>
                <a:ea typeface="华文新魏" panose="02010800040101010101" pitchFamily="2" charset="-122"/>
              </a:rPr>
              <a:t>：</a:t>
            </a:r>
            <a:endParaRPr lang="en-US" altLang="zh-CN" sz="2800" dirty="0" smtClean="0">
              <a:latin typeface="华文新魏" panose="02010800040101010101" pitchFamily="2" charset="-122"/>
              <a:ea typeface="华文新魏" panose="02010800040101010101" pitchFamily="2" charset="-122"/>
            </a:endParaRPr>
          </a:p>
          <a:p>
            <a:pPr marL="457200" indent="-457200">
              <a:buFont typeface="Arial" panose="020B0604020202020204" pitchFamily="34" charset="0"/>
              <a:buChar char="•"/>
            </a:pPr>
            <a:r>
              <a:rPr lang="zh-CN" altLang="en-US" sz="2800" dirty="0" smtClean="0">
                <a:latin typeface="华文新魏" panose="02010800040101010101" pitchFamily="2" charset="-122"/>
                <a:ea typeface="华文新魏" panose="02010800040101010101" pitchFamily="2" charset="-122"/>
              </a:rPr>
              <a:t>三</a:t>
            </a:r>
            <a:r>
              <a:rPr lang="zh-CN" altLang="en-US" sz="2800" dirty="0">
                <a:latin typeface="华文新魏" panose="02010800040101010101" pitchFamily="2" charset="-122"/>
                <a:ea typeface="华文新魏" panose="02010800040101010101" pitchFamily="2" charset="-122"/>
              </a:rPr>
              <a:t>层可以应用于任何语言、任何技术的</a:t>
            </a:r>
            <a:r>
              <a:rPr lang="zh-CN" altLang="en-US" sz="2800" dirty="0" smtClean="0">
                <a:latin typeface="华文新魏" panose="02010800040101010101" pitchFamily="2" charset="-122"/>
                <a:ea typeface="华文新魏" panose="02010800040101010101" pitchFamily="2" charset="-122"/>
              </a:rPr>
              <a:t>应用程序</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实现概念级：为了明确逻辑</a:t>
            </a:r>
            <a:r>
              <a:rPr lang="en-US" altLang="zh-CN" sz="2800" dirty="0" smtClean="0">
                <a:latin typeface="华文新魏" panose="02010800040101010101" pitchFamily="2" charset="-122"/>
                <a:ea typeface="华文新魏" panose="02010800040101010101" pitchFamily="2" charset="-122"/>
              </a:rPr>
              <a:t>】</a:t>
            </a:r>
          </a:p>
          <a:p>
            <a:pPr marL="457200" indent="-457200">
              <a:buFont typeface="Arial" panose="020B0604020202020204" pitchFamily="34" charset="0"/>
              <a:buChar char="•"/>
            </a:pPr>
            <a:r>
              <a:rPr lang="en-US" altLang="zh-CN" sz="2800" dirty="0" err="1" smtClean="0">
                <a:latin typeface="华文新魏" panose="02010800040101010101" pitchFamily="2" charset="-122"/>
                <a:ea typeface="华文新魏" panose="02010800040101010101" pitchFamily="2" charset="-122"/>
              </a:rPr>
              <a:t>MVC</a:t>
            </a:r>
            <a:r>
              <a:rPr lang="zh-CN" altLang="en-US" sz="2800" dirty="0">
                <a:latin typeface="华文新魏" panose="02010800040101010101" pitchFamily="2" charset="-122"/>
                <a:ea typeface="华文新魏" panose="02010800040101010101" pitchFamily="2" charset="-122"/>
              </a:rPr>
              <a:t>只是为了解决</a:t>
            </a:r>
            <a:r>
              <a:rPr lang="en-US" altLang="zh-CN" sz="2800" dirty="0">
                <a:latin typeface="华文新魏" panose="02010800040101010101" pitchFamily="2" charset="-122"/>
                <a:ea typeface="华文新魏" panose="02010800040101010101" pitchFamily="2" charset="-122"/>
              </a:rPr>
              <a:t>BS</a:t>
            </a:r>
            <a:r>
              <a:rPr lang="zh-CN" altLang="en-US" sz="2800" dirty="0">
                <a:latin typeface="华文新魏" panose="02010800040101010101" pitchFamily="2" charset="-122"/>
                <a:ea typeface="华文新魏" panose="02010800040101010101" pitchFamily="2" charset="-122"/>
              </a:rPr>
              <a:t>应用程序视图层各部分的耦合</a:t>
            </a:r>
            <a:r>
              <a:rPr lang="zh-CN" altLang="en-US" sz="2800" dirty="0" smtClean="0">
                <a:latin typeface="华文新魏" panose="02010800040101010101" pitchFamily="2" charset="-122"/>
                <a:ea typeface="华文新魏" panose="02010800040101010101" pitchFamily="2" charset="-122"/>
              </a:rPr>
              <a:t>关系</a:t>
            </a:r>
            <a:r>
              <a:rPr lang="en-US" altLang="zh-CN" sz="2800" dirty="0" smtClean="0">
                <a:latin typeface="华文新魏" panose="02010800040101010101" pitchFamily="2" charset="-122"/>
                <a:ea typeface="华文新魏" panose="02010800040101010101" pitchFamily="2" charset="-122"/>
              </a:rPr>
              <a:t>【</a:t>
            </a:r>
            <a:r>
              <a:rPr lang="zh-CN" altLang="en-US" sz="2800" dirty="0" smtClean="0">
                <a:latin typeface="华文新魏" panose="02010800040101010101" pitchFamily="2" charset="-122"/>
                <a:ea typeface="华文新魏" panose="02010800040101010101" pitchFamily="2" charset="-122"/>
              </a:rPr>
              <a:t>软件概念级：为了解耦</a:t>
            </a:r>
            <a:r>
              <a:rPr lang="en-US" altLang="zh-CN" sz="2800" dirty="0" smtClean="0">
                <a:latin typeface="华文新魏" panose="02010800040101010101" pitchFamily="2" charset="-122"/>
                <a:ea typeface="华文新魏" panose="02010800040101010101" pitchFamily="2" charset="-122"/>
              </a:rPr>
              <a:t>】</a:t>
            </a:r>
          </a:p>
          <a:p>
            <a:pPr marL="457200" indent="-457200">
              <a:buFont typeface="Arial" panose="020B0604020202020204" pitchFamily="34" charset="0"/>
              <a:buChar char="•"/>
            </a:pPr>
            <a:r>
              <a:rPr lang="zh-CN" altLang="en-US" sz="2800" dirty="0" smtClean="0">
                <a:latin typeface="华文新魏" panose="02010800040101010101" pitchFamily="2" charset="-122"/>
                <a:ea typeface="华文新魏" panose="02010800040101010101" pitchFamily="2" charset="-122"/>
              </a:rPr>
              <a:t>互不</a:t>
            </a:r>
            <a:r>
              <a:rPr lang="zh-CN" altLang="en-US" sz="2800" dirty="0">
                <a:latin typeface="华文新魏" panose="02010800040101010101" pitchFamily="2" charset="-122"/>
                <a:ea typeface="华文新魏" panose="02010800040101010101" pitchFamily="2" charset="-122"/>
              </a:rPr>
              <a:t>冲突，可以同时存在</a:t>
            </a:r>
            <a:r>
              <a:rPr lang="zh-CN" altLang="en-US" sz="2800" dirty="0" smtClean="0">
                <a:latin typeface="华文新魏" panose="02010800040101010101" pitchFamily="2" charset="-122"/>
                <a:ea typeface="华文新魏" panose="02010800040101010101" pitchFamily="2" charset="-122"/>
              </a:rPr>
              <a:t>，可</a:t>
            </a:r>
            <a:r>
              <a:rPr lang="zh-CN" altLang="en-US" sz="2800" dirty="0">
                <a:latin typeface="华文新魏" panose="02010800040101010101" pitchFamily="2" charset="-122"/>
                <a:ea typeface="华文新魏" panose="02010800040101010101" pitchFamily="2" charset="-122"/>
              </a:rPr>
              <a:t>根据情况使用其中一</a:t>
            </a:r>
            <a:r>
              <a:rPr lang="zh-CN" altLang="en-US" sz="2800" dirty="0" smtClean="0">
                <a:latin typeface="华文新魏" panose="02010800040101010101" pitchFamily="2" charset="-122"/>
                <a:ea typeface="华文新魏" panose="02010800040101010101" pitchFamily="2" charset="-122"/>
              </a:rPr>
              <a:t>种</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26070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发展历程</a:t>
            </a:r>
            <a:endParaRPr lang="en-US" altLang="zh-CN" dirty="0" smtClean="0"/>
          </a:p>
          <a:p>
            <a:r>
              <a:rPr lang="zh-CN" altLang="en-US" dirty="0" smtClean="0"/>
              <a:t>基础技术</a:t>
            </a:r>
            <a:endParaRPr lang="en-US" altLang="zh-CN" dirty="0" smtClean="0"/>
          </a:p>
          <a:p>
            <a:pPr lvl="1"/>
            <a:r>
              <a:rPr lang="en-US" altLang="zh-CN" dirty="0" err="1" smtClean="0"/>
              <a:t>jsp,servlet,jdbc,http</a:t>
            </a:r>
            <a:endParaRPr lang="en-US" altLang="zh-CN" dirty="0"/>
          </a:p>
          <a:p>
            <a:pPr lvl="1"/>
            <a:r>
              <a:rPr lang="zh-CN" altLang="en-US" dirty="0" smtClean="0"/>
              <a:t>操作系统，软件工程，数据库，编程基础</a:t>
            </a:r>
            <a:endParaRPr lang="en-US" altLang="zh-CN" dirty="0" smtClean="0"/>
          </a:p>
          <a:p>
            <a:pPr lvl="1"/>
            <a:r>
              <a:rPr lang="zh-CN" altLang="en-US" dirty="0" smtClean="0"/>
              <a:t>数据结构，体系结构，计算机网络</a:t>
            </a:r>
            <a:endParaRPr lang="en-US" altLang="zh-CN" dirty="0" smtClean="0"/>
          </a:p>
          <a:p>
            <a:r>
              <a:rPr lang="zh-CN" altLang="en-US" dirty="0" smtClean="0"/>
              <a:t>项目搭建</a:t>
            </a:r>
            <a:endParaRPr lang="en-US" altLang="zh-CN" dirty="0" smtClean="0"/>
          </a:p>
          <a:p>
            <a:r>
              <a:rPr lang="zh-CN" altLang="en-US" dirty="0" smtClean="0"/>
              <a:t>知识整理</a:t>
            </a:r>
            <a:endParaRPr lang="en-US" altLang="zh-CN" dirty="0" smtClean="0"/>
          </a:p>
          <a:p>
            <a:r>
              <a:rPr lang="zh-CN" altLang="en-US" dirty="0" smtClean="0"/>
              <a:t>项目回顾</a:t>
            </a:r>
            <a:endParaRPr lang="zh-CN" altLang="en-US" dirty="0"/>
          </a:p>
        </p:txBody>
      </p:sp>
    </p:spTree>
    <p:extLst>
      <p:ext uri="{BB962C8B-B14F-4D97-AF65-F5344CB8AC3E}">
        <p14:creationId xmlns:p14="http://schemas.microsoft.com/office/powerpoint/2010/main" val="4033133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三层与</a:t>
            </a:r>
            <a:r>
              <a:rPr lang="en-US" altLang="zh-CN" dirty="0" err="1" smtClean="0"/>
              <a:t>MVC</a:t>
            </a:r>
            <a:r>
              <a:rPr lang="zh-CN" altLang="en-US" dirty="0" smtClean="0"/>
              <a:t>的不同</a:t>
            </a:r>
            <a:endParaRPr lang="zh-CN" altLang="en-US" dirty="0"/>
          </a:p>
        </p:txBody>
      </p:sp>
      <p:sp>
        <p:nvSpPr>
          <p:cNvPr id="3" name="内容占位符 2"/>
          <p:cNvSpPr>
            <a:spLocks noGrp="1"/>
          </p:cNvSpPr>
          <p:nvPr>
            <p:ph idx="1"/>
          </p:nvPr>
        </p:nvSpPr>
        <p:spPr>
          <a:xfrm>
            <a:off x="457200" y="1600200"/>
            <a:ext cx="8507288" cy="4525963"/>
          </a:xfrm>
        </p:spPr>
        <p:txBody>
          <a:bodyPr>
            <a:normAutofit/>
          </a:bodyPr>
          <a:lstStyle/>
          <a:p>
            <a:r>
              <a:rPr lang="zh-CN" altLang="en-US" dirty="0" smtClean="0">
                <a:solidFill>
                  <a:srgbClr val="FF0000"/>
                </a:solidFill>
                <a:effectLst>
                  <a:outerShdw blurRad="38100" dist="38100" dir="2700000" algn="tl">
                    <a:srgbClr val="000000">
                      <a:alpha val="43137"/>
                    </a:srgbClr>
                  </a:outerShdw>
                </a:effectLst>
              </a:rPr>
              <a:t>三层是</a:t>
            </a:r>
            <a:r>
              <a:rPr lang="zh-CN" altLang="en-US" dirty="0">
                <a:solidFill>
                  <a:srgbClr val="FF0000"/>
                </a:solidFill>
                <a:effectLst>
                  <a:outerShdw blurRad="38100" dist="38100" dir="2700000" algn="tl">
                    <a:srgbClr val="000000">
                      <a:alpha val="43137"/>
                    </a:srgbClr>
                  </a:outerShdw>
                </a:effectLst>
              </a:rPr>
              <a:t>整个应用程序</a:t>
            </a:r>
            <a:r>
              <a:rPr lang="zh-CN" altLang="en-US" dirty="0" smtClean="0">
                <a:solidFill>
                  <a:srgbClr val="FF0000"/>
                </a:solidFill>
                <a:effectLst>
                  <a:outerShdw blurRad="38100" dist="38100" dir="2700000" algn="tl">
                    <a:srgbClr val="000000">
                      <a:alpha val="43137"/>
                    </a:srgbClr>
                  </a:outerShdw>
                </a:effectLst>
              </a:rPr>
              <a:t>架构，</a:t>
            </a:r>
            <a:r>
              <a:rPr lang="en-US" altLang="zh-CN" dirty="0" err="1" smtClean="0">
                <a:solidFill>
                  <a:srgbClr val="FF0000"/>
                </a:solidFill>
                <a:effectLst>
                  <a:outerShdw blurRad="38100" dist="38100" dir="2700000" algn="tl">
                    <a:srgbClr val="000000">
                      <a:alpha val="43137"/>
                    </a:srgbClr>
                  </a:outerShdw>
                </a:effectLst>
              </a:rPr>
              <a:t>MVC</a:t>
            </a:r>
            <a:r>
              <a:rPr lang="zh-CN" altLang="en-US" dirty="0" smtClean="0">
                <a:solidFill>
                  <a:srgbClr val="FF0000"/>
                </a:solidFill>
                <a:effectLst>
                  <a:outerShdw blurRad="38100" dist="38100" dir="2700000" algn="tl">
                    <a:srgbClr val="000000">
                      <a:alpha val="43137"/>
                    </a:srgbClr>
                  </a:outerShdw>
                </a:effectLst>
              </a:rPr>
              <a:t>是功能模块</a:t>
            </a:r>
            <a:endParaRPr lang="en-US" altLang="zh-CN" dirty="0" smtClean="0">
              <a:solidFill>
                <a:srgbClr val="FF0000"/>
              </a:solidFill>
              <a:effectLst>
                <a:outerShdw blurRad="38100" dist="38100" dir="2700000" algn="tl">
                  <a:srgbClr val="000000">
                    <a:alpha val="43137"/>
                  </a:srgbClr>
                </a:outerShdw>
              </a:effectLst>
            </a:endParaRPr>
          </a:p>
          <a:p>
            <a:pPr lvl="1"/>
            <a:r>
              <a:rPr lang="zh-CN" altLang="en-US" sz="2400" dirty="0" smtClean="0"/>
              <a:t>三</a:t>
            </a:r>
            <a:r>
              <a:rPr lang="zh-CN" altLang="en-US" sz="2400" dirty="0"/>
              <a:t>层是基于业务逻辑来分的，</a:t>
            </a:r>
            <a:r>
              <a:rPr lang="zh-CN" altLang="en-US" sz="2400" dirty="0" smtClean="0"/>
              <a:t>而</a:t>
            </a:r>
            <a:r>
              <a:rPr lang="en-US" altLang="zh-CN" sz="2400" dirty="0" err="1" smtClean="0"/>
              <a:t>MVC</a:t>
            </a:r>
            <a:r>
              <a:rPr lang="zh-CN" altLang="en-US" sz="2400" dirty="0" smtClean="0"/>
              <a:t>是</a:t>
            </a:r>
            <a:r>
              <a:rPr lang="zh-CN" altLang="en-US" sz="2400" dirty="0"/>
              <a:t>基于页面来分</a:t>
            </a:r>
            <a:r>
              <a:rPr lang="zh-CN" altLang="en-US" sz="2400" dirty="0" smtClean="0"/>
              <a:t>的</a:t>
            </a:r>
            <a:endParaRPr lang="zh-CN" altLang="en-US" sz="2400" dirty="0"/>
          </a:p>
          <a:p>
            <a:pPr lvl="2"/>
            <a:r>
              <a:rPr lang="en-US" altLang="zh-CN" sz="2000" dirty="0" err="1"/>
              <a:t>MVC</a:t>
            </a:r>
            <a:r>
              <a:rPr lang="zh-CN" altLang="en-US" sz="2000" dirty="0"/>
              <a:t>模式是一种复合设计模式，一种解决方案</a:t>
            </a:r>
          </a:p>
          <a:p>
            <a:pPr lvl="2"/>
            <a:r>
              <a:rPr lang="zh-CN" altLang="en-US" sz="2000" dirty="0"/>
              <a:t>三层是种软件架构，通过接口实现编程</a:t>
            </a:r>
          </a:p>
          <a:p>
            <a:pPr lvl="1"/>
            <a:r>
              <a:rPr lang="zh-CN" altLang="en-US" sz="2400" dirty="0"/>
              <a:t>三层模式是体系结构模式，</a:t>
            </a:r>
            <a:r>
              <a:rPr lang="en-US" altLang="zh-CN" sz="2400" dirty="0" err="1"/>
              <a:t>MVC</a:t>
            </a:r>
            <a:r>
              <a:rPr lang="zh-CN" altLang="en-US" sz="2400" dirty="0"/>
              <a:t>是设计模式</a:t>
            </a:r>
          </a:p>
          <a:p>
            <a:pPr lvl="1"/>
            <a:r>
              <a:rPr lang="zh-CN" altLang="en-US" sz="2400" dirty="0"/>
              <a:t>三层模式又可归于部署模式，</a:t>
            </a:r>
            <a:r>
              <a:rPr lang="en-US" altLang="zh-CN" sz="2400" dirty="0" err="1"/>
              <a:t>MVC</a:t>
            </a:r>
            <a:r>
              <a:rPr lang="zh-CN" altLang="en-US" sz="2400" dirty="0"/>
              <a:t>可归于表示模式</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581128"/>
            <a:ext cx="495300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980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分层项目</a:t>
            </a:r>
            <a:r>
              <a:rPr lang="zh-CN" altLang="en-US" dirty="0" smtClean="0"/>
              <a:t>的搭建实例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xxx</a:t>
            </a:r>
            <a:r>
              <a:rPr lang="zh-CN" altLang="en-US" dirty="0" smtClean="0"/>
              <a:t>：代表</a:t>
            </a:r>
            <a:r>
              <a:rPr lang="zh-CN" altLang="en-US" dirty="0"/>
              <a:t>公司名称</a:t>
            </a:r>
          </a:p>
          <a:p>
            <a:r>
              <a:rPr lang="en-US" altLang="zh-CN" dirty="0" err="1"/>
              <a:t>yyy</a:t>
            </a:r>
            <a:r>
              <a:rPr lang="zh-CN" altLang="en-US" dirty="0"/>
              <a:t>：代表项目名称</a:t>
            </a:r>
          </a:p>
          <a:p>
            <a:r>
              <a:rPr lang="en-US" altLang="zh-CN" dirty="0" err="1"/>
              <a:t>com.xxx.yyy.dao</a:t>
            </a:r>
            <a:r>
              <a:rPr lang="zh-CN" altLang="en-US" dirty="0"/>
              <a:t>　　　　　</a:t>
            </a:r>
            <a:r>
              <a:rPr lang="zh-CN" altLang="en-US" dirty="0" smtClean="0"/>
              <a:t> </a:t>
            </a:r>
            <a:r>
              <a:rPr lang="en-US" altLang="zh-CN" dirty="0" err="1" smtClean="0"/>
              <a:t>dao</a:t>
            </a:r>
            <a:r>
              <a:rPr lang="zh-CN" altLang="en-US" dirty="0"/>
              <a:t>层接口</a:t>
            </a:r>
          </a:p>
          <a:p>
            <a:r>
              <a:rPr lang="en-US" altLang="zh-CN" dirty="0" err="1"/>
              <a:t>com.xxx.yyy.dao.impl</a:t>
            </a:r>
            <a:r>
              <a:rPr lang="zh-CN" altLang="en-US" dirty="0"/>
              <a:t>　　　</a:t>
            </a:r>
            <a:r>
              <a:rPr lang="en-US" altLang="zh-CN" dirty="0" err="1" smtClean="0"/>
              <a:t>dao</a:t>
            </a:r>
            <a:r>
              <a:rPr lang="zh-CN" altLang="en-US" dirty="0"/>
              <a:t>层实现</a:t>
            </a:r>
          </a:p>
          <a:p>
            <a:r>
              <a:rPr lang="en-US" altLang="zh-CN" dirty="0" err="1"/>
              <a:t>com.xxx.yyy.service</a:t>
            </a:r>
            <a:r>
              <a:rPr lang="zh-CN" altLang="en-US" dirty="0"/>
              <a:t>　　　　</a:t>
            </a:r>
            <a:r>
              <a:rPr lang="en-US" altLang="zh-CN" dirty="0"/>
              <a:t>service</a:t>
            </a:r>
            <a:r>
              <a:rPr lang="zh-CN" altLang="en-US" dirty="0"/>
              <a:t>层接口</a:t>
            </a:r>
          </a:p>
          <a:p>
            <a:r>
              <a:rPr lang="en-US" altLang="zh-CN" dirty="0" err="1" smtClean="0"/>
              <a:t>com.xxx.yyy.service.impl</a:t>
            </a:r>
            <a:r>
              <a:rPr lang="en-US" altLang="zh-CN" dirty="0" smtClean="0"/>
              <a:t>       service</a:t>
            </a:r>
            <a:r>
              <a:rPr lang="zh-CN" altLang="en-US" dirty="0"/>
              <a:t>层实现　　　　　　</a:t>
            </a:r>
          </a:p>
          <a:p>
            <a:r>
              <a:rPr lang="en-US" altLang="zh-CN" dirty="0" err="1"/>
              <a:t>com.xxx.yyy.web</a:t>
            </a:r>
            <a:r>
              <a:rPr lang="zh-CN" altLang="en-US" dirty="0"/>
              <a:t>　　　　　</a:t>
            </a:r>
            <a:r>
              <a:rPr lang="en-US" altLang="zh-CN" dirty="0" smtClean="0"/>
              <a:t>web</a:t>
            </a:r>
            <a:r>
              <a:rPr lang="zh-CN" altLang="en-US" dirty="0"/>
              <a:t>层</a:t>
            </a:r>
          </a:p>
          <a:p>
            <a:r>
              <a:rPr lang="en-US" altLang="zh-CN" dirty="0" err="1"/>
              <a:t>com.xxx.yyy.util</a:t>
            </a:r>
            <a:r>
              <a:rPr lang="zh-CN" altLang="en-US" dirty="0"/>
              <a:t>　　　　　</a:t>
            </a:r>
            <a:r>
              <a:rPr lang="zh-CN" altLang="en-US" dirty="0" smtClean="0"/>
              <a:t> 工具包</a:t>
            </a:r>
            <a:endParaRPr lang="zh-CN" altLang="en-US" dirty="0"/>
          </a:p>
          <a:p>
            <a:r>
              <a:rPr lang="en-US" altLang="zh-CN" dirty="0" err="1"/>
              <a:t>com.xxx.yyy.domain</a:t>
            </a:r>
            <a:r>
              <a:rPr lang="zh-CN" altLang="en-US" dirty="0"/>
              <a:t>　　　</a:t>
            </a:r>
            <a:r>
              <a:rPr lang="zh-CN" altLang="en-US" dirty="0" smtClean="0"/>
              <a:t>  </a:t>
            </a:r>
            <a:r>
              <a:rPr lang="en-US" altLang="zh-CN" dirty="0" err="1" smtClean="0"/>
              <a:t>javabean</a:t>
            </a:r>
            <a:endParaRPr lang="zh-CN" altLang="en-US" dirty="0"/>
          </a:p>
        </p:txBody>
      </p:sp>
    </p:spTree>
    <p:extLst>
      <p:ext uri="{BB962C8B-B14F-4D97-AF65-F5344CB8AC3E}">
        <p14:creationId xmlns:p14="http://schemas.microsoft.com/office/powerpoint/2010/main" val="93994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登录实例中的</a:t>
            </a:r>
            <a:r>
              <a:rPr lang="en-US" altLang="zh-CN" dirty="0" err="1" smtClean="0"/>
              <a:t>MVC</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809572"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112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项目的</a:t>
            </a:r>
            <a:r>
              <a:rPr lang="en-US" altLang="zh-CN" dirty="0" err="1" smtClean="0"/>
              <a:t>MVC</a:t>
            </a:r>
            <a:r>
              <a:rPr lang="zh-CN" altLang="en-US" dirty="0" smtClean="0"/>
              <a:t>模型</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84400"/>
            <a:ext cx="8229600" cy="2864680"/>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46" y="4073227"/>
            <a:ext cx="5276850" cy="2524125"/>
          </a:xfrm>
          <a:prstGeom prst="rect">
            <a:avLst/>
          </a:prstGeom>
        </p:spPr>
      </p:pic>
    </p:spTree>
    <p:extLst>
      <p:ext uri="{BB962C8B-B14F-4D97-AF65-F5344CB8AC3E}">
        <p14:creationId xmlns:p14="http://schemas.microsoft.com/office/powerpoint/2010/main" val="3577557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项目中</a:t>
            </a:r>
            <a:r>
              <a:rPr lang="en-US" altLang="zh-CN" dirty="0" err="1" smtClean="0"/>
              <a:t>MVC</a:t>
            </a:r>
            <a:r>
              <a:rPr lang="zh-CN" altLang="en-US" dirty="0" smtClean="0"/>
              <a:t>各逻辑模块的职责</a:t>
            </a:r>
            <a:endParaRPr lang="zh-CN" altLang="en-US" dirty="0"/>
          </a:p>
        </p:txBody>
      </p:sp>
      <p:sp>
        <p:nvSpPr>
          <p:cNvPr id="3" name="内容占位符 2"/>
          <p:cNvSpPr>
            <a:spLocks noGrp="1"/>
          </p:cNvSpPr>
          <p:nvPr>
            <p:ph idx="1"/>
          </p:nvPr>
        </p:nvSpPr>
        <p:spPr/>
        <p:txBody>
          <a:bodyPr/>
          <a:lstStyle/>
          <a:p>
            <a:r>
              <a:rPr lang="zh-CN" altLang="en-US" dirty="0" smtClean="0"/>
              <a:t>视图</a:t>
            </a:r>
            <a:endParaRPr lang="en-US" altLang="zh-CN" dirty="0" smtClean="0"/>
          </a:p>
          <a:p>
            <a:r>
              <a:rPr lang="zh-CN" altLang="en-US" dirty="0" smtClean="0"/>
              <a:t>控制器</a:t>
            </a:r>
            <a:endParaRPr lang="en-US" altLang="zh-CN" dirty="0" smtClean="0"/>
          </a:p>
          <a:p>
            <a:r>
              <a:rPr lang="zh-CN" altLang="en-US" dirty="0" smtClean="0"/>
              <a:t>模型</a:t>
            </a:r>
            <a:endParaRPr lang="en-US" altLang="zh-CN" dirty="0" smtClean="0"/>
          </a:p>
          <a:p>
            <a:pPr lvl="1"/>
            <a:r>
              <a:rPr lang="en-US" altLang="zh-CN" dirty="0" err="1" smtClean="0"/>
              <a:t>dao</a:t>
            </a:r>
            <a:endParaRPr lang="en-US" altLang="zh-CN" dirty="0" smtClean="0"/>
          </a:p>
          <a:p>
            <a:pPr lvl="1"/>
            <a:r>
              <a:rPr lang="en-US" altLang="zh-CN" dirty="0" smtClean="0"/>
              <a:t>service</a:t>
            </a:r>
          </a:p>
          <a:p>
            <a:pPr lvl="1"/>
            <a:r>
              <a:rPr lang="en-US" altLang="zh-CN" dirty="0" err="1" smtClean="0"/>
              <a:t>pojo</a:t>
            </a:r>
            <a:r>
              <a:rPr lang="en-US" altLang="zh-CN" dirty="0" smtClean="0"/>
              <a:t>(</a:t>
            </a:r>
            <a:r>
              <a:rPr lang="en-US" altLang="zh-CN" dirty="0" err="1" smtClean="0"/>
              <a:t>javabean</a:t>
            </a:r>
            <a:r>
              <a:rPr lang="en-US" altLang="zh-CN" dirty="0" smtClean="0"/>
              <a:t>)</a:t>
            </a:r>
          </a:p>
          <a:p>
            <a:pPr lvl="1"/>
            <a:r>
              <a:rPr lang="en-US" altLang="zh-CN" dirty="0" smtClean="0"/>
              <a:t>tools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998415"/>
            <a:ext cx="33623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580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MVC</a:t>
            </a:r>
            <a:r>
              <a:rPr lang="zh-CN" altLang="en-US" dirty="0"/>
              <a:t>里边的各个模块的</a:t>
            </a:r>
            <a:r>
              <a:rPr lang="zh-CN" altLang="en-US" dirty="0" smtClean="0"/>
              <a:t>职责</a:t>
            </a:r>
            <a:endParaRPr lang="zh-CN" altLang="en-US" dirty="0"/>
          </a:p>
        </p:txBody>
      </p:sp>
      <p:sp>
        <p:nvSpPr>
          <p:cNvPr id="3" name="内容占位符 2"/>
          <p:cNvSpPr>
            <a:spLocks noGrp="1"/>
          </p:cNvSpPr>
          <p:nvPr>
            <p:ph idx="1"/>
          </p:nvPr>
        </p:nvSpPr>
        <p:spPr/>
        <p:txBody>
          <a:bodyPr/>
          <a:lstStyle/>
          <a:p>
            <a:r>
              <a:rPr lang="en-US" altLang="zh-CN" dirty="0"/>
              <a:t>controller</a:t>
            </a:r>
            <a:r>
              <a:rPr lang="zh-CN" altLang="en-US" dirty="0">
                <a:solidFill>
                  <a:srgbClr val="FF0000"/>
                </a:solidFill>
              </a:rPr>
              <a:t>控制</a:t>
            </a:r>
            <a:r>
              <a:rPr lang="zh-CN" altLang="en-US" dirty="0"/>
              <a:t>器：</a:t>
            </a:r>
            <a:r>
              <a:rPr lang="zh-CN" altLang="en-US" dirty="0">
                <a:solidFill>
                  <a:srgbClr val="FF0000"/>
                </a:solidFill>
              </a:rPr>
              <a:t>协调</a:t>
            </a:r>
            <a:r>
              <a:rPr lang="en-US" altLang="zh-CN" dirty="0"/>
              <a:t>model</a:t>
            </a:r>
            <a:r>
              <a:rPr lang="zh-CN" altLang="en-US" dirty="0"/>
              <a:t>和</a:t>
            </a:r>
            <a:r>
              <a:rPr lang="en-US" altLang="zh-CN" dirty="0"/>
              <a:t>view</a:t>
            </a:r>
            <a:r>
              <a:rPr lang="zh-CN" altLang="en-US" dirty="0"/>
              <a:t>的中间</a:t>
            </a:r>
            <a:r>
              <a:rPr lang="zh-CN" altLang="en-US" dirty="0" smtClean="0"/>
              <a:t>件</a:t>
            </a:r>
            <a:endParaRPr lang="zh-CN" altLang="en-US" dirty="0"/>
          </a:p>
          <a:p>
            <a:pPr lvl="1"/>
            <a:r>
              <a:rPr lang="zh-CN" altLang="en-US" dirty="0" smtClean="0"/>
              <a:t>从</a:t>
            </a:r>
            <a:r>
              <a:rPr lang="en-US" altLang="zh-CN" dirty="0"/>
              <a:t>view</a:t>
            </a:r>
            <a:r>
              <a:rPr lang="zh-CN" altLang="en-US" dirty="0"/>
              <a:t>拿数据给</a:t>
            </a:r>
            <a:r>
              <a:rPr lang="en-US" altLang="zh-CN" dirty="0"/>
              <a:t>model</a:t>
            </a:r>
          </a:p>
          <a:p>
            <a:pPr lvl="1"/>
            <a:r>
              <a:rPr lang="en-US" altLang="zh-CN" dirty="0" smtClean="0"/>
              <a:t>model</a:t>
            </a:r>
            <a:r>
              <a:rPr lang="zh-CN" altLang="en-US" dirty="0"/>
              <a:t>处理并控制</a:t>
            </a:r>
            <a:r>
              <a:rPr lang="en-US" altLang="zh-CN" dirty="0"/>
              <a:t>DAO</a:t>
            </a:r>
            <a:r>
              <a:rPr lang="zh-CN" altLang="en-US" dirty="0"/>
              <a:t>和数据库交互</a:t>
            </a:r>
          </a:p>
          <a:p>
            <a:pPr lvl="1"/>
            <a:r>
              <a:rPr lang="zh-CN" altLang="en-US" dirty="0" smtClean="0"/>
              <a:t>通过</a:t>
            </a:r>
            <a:r>
              <a:rPr lang="en-US" altLang="zh-CN" dirty="0"/>
              <a:t>controller</a:t>
            </a:r>
            <a:r>
              <a:rPr lang="zh-CN" altLang="en-US" dirty="0"/>
              <a:t>回馈给</a:t>
            </a:r>
            <a:r>
              <a:rPr lang="en-US" altLang="zh-CN" dirty="0"/>
              <a:t>view</a:t>
            </a:r>
            <a:r>
              <a:rPr lang="zh-CN" altLang="en-US" dirty="0"/>
              <a:t>显示告诉用户程序做了什么</a:t>
            </a:r>
          </a:p>
          <a:p>
            <a:pPr lvl="2"/>
            <a:r>
              <a:rPr lang="en-US" altLang="zh-CN" dirty="0" smtClean="0">
                <a:solidFill>
                  <a:srgbClr val="FF0000"/>
                </a:solidFill>
              </a:rPr>
              <a:t>view-</a:t>
            </a:r>
            <a:r>
              <a:rPr lang="en-US" altLang="zh-CN" dirty="0">
                <a:solidFill>
                  <a:srgbClr val="FF0000"/>
                </a:solidFill>
              </a:rPr>
              <a:t>&gt;controller-&gt;model-&gt;</a:t>
            </a:r>
            <a:r>
              <a:rPr lang="en-US" altLang="zh-CN" dirty="0" err="1">
                <a:solidFill>
                  <a:srgbClr val="FF0000"/>
                </a:solidFill>
              </a:rPr>
              <a:t>db</a:t>
            </a:r>
            <a:endParaRPr lang="en-US" altLang="zh-CN" dirty="0">
              <a:solidFill>
                <a:srgbClr val="FF0000"/>
              </a:solidFill>
            </a:endParaRPr>
          </a:p>
          <a:p>
            <a:pPr lvl="2"/>
            <a:r>
              <a:rPr lang="en-US" altLang="zh-CN" dirty="0" err="1" smtClean="0">
                <a:solidFill>
                  <a:srgbClr val="FF0000"/>
                </a:solidFill>
              </a:rPr>
              <a:t>db</a:t>
            </a:r>
            <a:r>
              <a:rPr lang="en-US" altLang="zh-CN" dirty="0" smtClean="0">
                <a:solidFill>
                  <a:srgbClr val="FF0000"/>
                </a:solidFill>
              </a:rPr>
              <a:t>-</a:t>
            </a:r>
            <a:r>
              <a:rPr lang="en-US" altLang="zh-CN" dirty="0">
                <a:solidFill>
                  <a:srgbClr val="FF0000"/>
                </a:solidFill>
              </a:rPr>
              <a:t>&gt;model-&gt;controller-&gt;view</a:t>
            </a:r>
            <a:r>
              <a:rPr lang="en-US" altLang="zh-CN" dirty="0"/>
              <a:t>	</a:t>
            </a:r>
            <a:endParaRPr lang="zh-CN" altLang="en-US" dirty="0"/>
          </a:p>
        </p:txBody>
      </p:sp>
    </p:spTree>
    <p:extLst>
      <p:ext uri="{BB962C8B-B14F-4D97-AF65-F5344CB8AC3E}">
        <p14:creationId xmlns:p14="http://schemas.microsoft.com/office/powerpoint/2010/main" val="2383936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MVC</a:t>
            </a:r>
            <a:r>
              <a:rPr lang="zh-CN" altLang="en-US" dirty="0"/>
              <a:t>里边的各个模块的</a:t>
            </a:r>
            <a:r>
              <a:rPr lang="zh-CN" altLang="en-US" dirty="0" smtClean="0"/>
              <a:t>职责</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model</a:t>
            </a:r>
            <a:r>
              <a:rPr lang="zh-CN" altLang="en-US" dirty="0"/>
              <a:t>模型</a:t>
            </a:r>
            <a:r>
              <a:rPr lang="en-US" altLang="zh-CN" dirty="0"/>
              <a:t>:</a:t>
            </a:r>
            <a:r>
              <a:rPr lang="zh-CN" altLang="en-US" dirty="0">
                <a:solidFill>
                  <a:srgbClr val="FF0000"/>
                </a:solidFill>
              </a:rPr>
              <a:t>劳动者</a:t>
            </a:r>
          </a:p>
          <a:p>
            <a:pPr lvl="1"/>
            <a:r>
              <a:rPr lang="zh-CN" altLang="en-US" dirty="0" smtClean="0"/>
              <a:t>接受</a:t>
            </a:r>
            <a:r>
              <a:rPr lang="en-US" altLang="zh-CN" dirty="0"/>
              <a:t>controller</a:t>
            </a:r>
            <a:r>
              <a:rPr lang="zh-CN" altLang="en-US" dirty="0"/>
              <a:t>的指令</a:t>
            </a:r>
          </a:p>
          <a:p>
            <a:pPr lvl="1"/>
            <a:r>
              <a:rPr lang="zh-CN" altLang="en-US" dirty="0" smtClean="0"/>
              <a:t>只要</a:t>
            </a:r>
            <a:r>
              <a:rPr lang="zh-CN" altLang="en-US" dirty="0"/>
              <a:t>告诉</a:t>
            </a:r>
            <a:r>
              <a:rPr lang="en-US" altLang="zh-CN" dirty="0"/>
              <a:t>model</a:t>
            </a:r>
            <a:r>
              <a:rPr lang="zh-CN" altLang="en-US" dirty="0"/>
              <a:t>做什么，</a:t>
            </a:r>
            <a:r>
              <a:rPr lang="en-US" altLang="zh-CN" dirty="0"/>
              <a:t>controller</a:t>
            </a:r>
            <a:r>
              <a:rPr lang="zh-CN" altLang="en-US" dirty="0"/>
              <a:t>要拿到什么</a:t>
            </a:r>
          </a:p>
          <a:p>
            <a:pPr lvl="1"/>
            <a:r>
              <a:rPr lang="zh-CN" altLang="en-US" dirty="0" smtClean="0"/>
              <a:t>通过</a:t>
            </a:r>
            <a:r>
              <a:rPr lang="zh-CN" altLang="en-US" dirty="0" smtClean="0">
                <a:solidFill>
                  <a:srgbClr val="FF0000"/>
                </a:solidFill>
              </a:rPr>
              <a:t>自身功能实现和</a:t>
            </a:r>
            <a:r>
              <a:rPr lang="en-US" altLang="zh-CN" dirty="0" smtClean="0">
                <a:solidFill>
                  <a:srgbClr val="FF0000"/>
                </a:solidFill>
              </a:rPr>
              <a:t>DAO</a:t>
            </a:r>
            <a:r>
              <a:rPr lang="zh-CN" altLang="en-US" dirty="0"/>
              <a:t>去处理这个事情</a:t>
            </a:r>
          </a:p>
          <a:p>
            <a:pPr lvl="1"/>
            <a:r>
              <a:rPr lang="zh-CN" altLang="en-US" dirty="0" smtClean="0"/>
              <a:t>以</a:t>
            </a:r>
            <a:r>
              <a:rPr lang="zh-CN" altLang="en-US" dirty="0"/>
              <a:t>最快最准确的方式</a:t>
            </a:r>
            <a:r>
              <a:rPr lang="zh-CN" altLang="en-US" dirty="0">
                <a:solidFill>
                  <a:srgbClr val="FF0000"/>
                </a:solidFill>
              </a:rPr>
              <a:t>完成</a:t>
            </a:r>
            <a:r>
              <a:rPr lang="en-US" altLang="zh-CN" dirty="0">
                <a:solidFill>
                  <a:srgbClr val="FF0000"/>
                </a:solidFill>
              </a:rPr>
              <a:t>controller</a:t>
            </a:r>
            <a:r>
              <a:rPr lang="zh-CN" altLang="en-US" dirty="0">
                <a:solidFill>
                  <a:srgbClr val="FF0000"/>
                </a:solidFill>
              </a:rPr>
              <a:t>交给的任务</a:t>
            </a:r>
          </a:p>
          <a:p>
            <a:r>
              <a:rPr lang="en-US" altLang="zh-CN" dirty="0" smtClean="0"/>
              <a:t>model</a:t>
            </a:r>
            <a:r>
              <a:rPr lang="zh-CN" altLang="en-US" dirty="0"/>
              <a:t>就是一直和控制器</a:t>
            </a:r>
            <a:r>
              <a:rPr lang="en-US" altLang="zh-CN" dirty="0"/>
              <a:t>controller</a:t>
            </a:r>
            <a:r>
              <a:rPr lang="zh-CN" altLang="en-US" dirty="0"/>
              <a:t>和数据库</a:t>
            </a:r>
            <a:r>
              <a:rPr lang="en-US" altLang="zh-CN" dirty="0"/>
              <a:t>DB</a:t>
            </a:r>
            <a:r>
              <a:rPr lang="zh-CN" altLang="en-US" dirty="0"/>
              <a:t>交互的中间件</a:t>
            </a:r>
          </a:p>
          <a:p>
            <a:pPr lvl="1"/>
            <a:r>
              <a:rPr lang="zh-CN" altLang="en-US" dirty="0" smtClean="0"/>
              <a:t>把</a:t>
            </a:r>
            <a:r>
              <a:rPr lang="zh-CN" altLang="en-US" dirty="0"/>
              <a:t>数据库</a:t>
            </a:r>
            <a:r>
              <a:rPr lang="en-US" altLang="zh-CN" dirty="0"/>
              <a:t>DB</a:t>
            </a:r>
            <a:r>
              <a:rPr lang="zh-CN" altLang="en-US" dirty="0"/>
              <a:t>当作一个生产资料的仓库，</a:t>
            </a:r>
            <a:r>
              <a:rPr lang="en-US" altLang="zh-CN" dirty="0"/>
              <a:t>model</a:t>
            </a:r>
            <a:r>
              <a:rPr lang="zh-CN" altLang="en-US" dirty="0"/>
              <a:t>从里边拿最原始的材料，经过适当的加工成半成品，将这个半成品交给控制器</a:t>
            </a:r>
            <a:r>
              <a:rPr lang="en-US" altLang="zh-CN" dirty="0"/>
              <a:t>controller</a:t>
            </a:r>
            <a:r>
              <a:rPr lang="zh-CN" altLang="en-US" dirty="0"/>
              <a:t>，</a:t>
            </a:r>
            <a:r>
              <a:rPr lang="en-US" altLang="zh-CN" dirty="0"/>
              <a:t>controller</a:t>
            </a:r>
            <a:r>
              <a:rPr lang="zh-CN" altLang="en-US" dirty="0"/>
              <a:t>对半成品做适当的封装交给一线的</a:t>
            </a:r>
            <a:r>
              <a:rPr lang="en-US" altLang="zh-CN" dirty="0"/>
              <a:t>view</a:t>
            </a:r>
            <a:r>
              <a:rPr lang="zh-CN" altLang="en-US" dirty="0"/>
              <a:t>进一步完善并表现到前端。</a:t>
            </a:r>
          </a:p>
          <a:p>
            <a:pPr lvl="1"/>
            <a:r>
              <a:rPr lang="en-US" altLang="zh-CN" dirty="0" smtClean="0"/>
              <a:t>model</a:t>
            </a:r>
            <a:r>
              <a:rPr lang="zh-CN" altLang="en-US" dirty="0"/>
              <a:t>很累，代码量应该会比较</a:t>
            </a:r>
            <a:r>
              <a:rPr lang="zh-CN" altLang="en-US" dirty="0" smtClean="0"/>
              <a:t>庞大</a:t>
            </a:r>
            <a:endParaRPr lang="en-US" altLang="zh-CN" dirty="0" smtClean="0"/>
          </a:p>
          <a:p>
            <a:r>
              <a:rPr lang="en-US" altLang="zh-CN" dirty="0" smtClean="0"/>
              <a:t>model</a:t>
            </a:r>
            <a:r>
              <a:rPr lang="zh-CN" altLang="en-US" dirty="0" smtClean="0"/>
              <a:t>有很多种</a:t>
            </a:r>
            <a:endParaRPr lang="en-US" altLang="zh-CN" dirty="0" smtClean="0"/>
          </a:p>
          <a:p>
            <a:pPr lvl="1"/>
            <a:r>
              <a:rPr lang="zh-CN" altLang="en-US" dirty="0" smtClean="0"/>
              <a:t>数据封装</a:t>
            </a:r>
            <a:endParaRPr lang="en-US" altLang="zh-CN" dirty="0" smtClean="0"/>
          </a:p>
          <a:p>
            <a:pPr lvl="1"/>
            <a:r>
              <a:rPr lang="zh-CN" altLang="en-US" dirty="0" smtClean="0"/>
              <a:t>核心算法、核心业务、关键操作</a:t>
            </a:r>
            <a:endParaRPr lang="en-US" altLang="zh-CN" dirty="0" smtClean="0"/>
          </a:p>
          <a:p>
            <a:pPr lvl="1"/>
            <a:r>
              <a:rPr lang="zh-CN" altLang="en-US" dirty="0" smtClean="0"/>
              <a:t>工具集</a:t>
            </a:r>
            <a:endParaRPr lang="zh-CN" altLang="en-US" dirty="0"/>
          </a:p>
        </p:txBody>
      </p:sp>
    </p:spTree>
    <p:extLst>
      <p:ext uri="{BB962C8B-B14F-4D97-AF65-F5344CB8AC3E}">
        <p14:creationId xmlns:p14="http://schemas.microsoft.com/office/powerpoint/2010/main" val="587047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MVC</a:t>
            </a:r>
            <a:r>
              <a:rPr lang="zh-CN" altLang="en-US" dirty="0"/>
              <a:t>里边的各个模块的</a:t>
            </a:r>
            <a:r>
              <a:rPr lang="zh-CN" altLang="en-US" dirty="0" smtClean="0"/>
              <a:t>职责</a:t>
            </a:r>
            <a:endParaRPr lang="zh-CN" altLang="en-US" dirty="0"/>
          </a:p>
        </p:txBody>
      </p:sp>
      <p:sp>
        <p:nvSpPr>
          <p:cNvPr id="3" name="内容占位符 2"/>
          <p:cNvSpPr>
            <a:spLocks noGrp="1"/>
          </p:cNvSpPr>
          <p:nvPr>
            <p:ph idx="1"/>
          </p:nvPr>
        </p:nvSpPr>
        <p:spPr/>
        <p:txBody>
          <a:bodyPr/>
          <a:lstStyle/>
          <a:p>
            <a:r>
              <a:rPr lang="en-US" altLang="zh-CN" dirty="0"/>
              <a:t>view</a:t>
            </a:r>
            <a:r>
              <a:rPr lang="zh-CN" altLang="en-US" dirty="0" smtClean="0">
                <a:solidFill>
                  <a:srgbClr val="FF0000"/>
                </a:solidFill>
              </a:rPr>
              <a:t>视图</a:t>
            </a:r>
            <a:endParaRPr lang="zh-CN" altLang="en-US" dirty="0">
              <a:solidFill>
                <a:srgbClr val="FF0000"/>
              </a:solidFill>
            </a:endParaRPr>
          </a:p>
          <a:p>
            <a:pPr lvl="1"/>
            <a:r>
              <a:rPr lang="zh-CN" altLang="en-US" dirty="0" smtClean="0"/>
              <a:t>通过</a:t>
            </a:r>
            <a:r>
              <a:rPr lang="zh-CN" altLang="en-US" dirty="0"/>
              <a:t>自己擅长的丰富的表现形式展示给用户</a:t>
            </a:r>
          </a:p>
          <a:p>
            <a:pPr lvl="1"/>
            <a:r>
              <a:rPr lang="zh-CN" altLang="en-US" dirty="0" smtClean="0"/>
              <a:t>还</a:t>
            </a:r>
            <a:r>
              <a:rPr lang="zh-CN" altLang="en-US" dirty="0"/>
              <a:t>负责从用户那里拿到</a:t>
            </a:r>
            <a:r>
              <a:rPr lang="en-US" altLang="zh-CN" dirty="0"/>
              <a:t>controller</a:t>
            </a:r>
            <a:r>
              <a:rPr lang="zh-CN" altLang="en-US" dirty="0"/>
              <a:t>想要获取到的数据</a:t>
            </a:r>
          </a:p>
          <a:p>
            <a:pPr lvl="1"/>
            <a:r>
              <a:rPr lang="zh-CN" altLang="en-US" dirty="0" smtClean="0"/>
              <a:t>人机交互</a:t>
            </a:r>
            <a:r>
              <a:rPr lang="zh-CN" altLang="en-US" dirty="0"/>
              <a:t>的重要工作就交给了</a:t>
            </a:r>
            <a:r>
              <a:rPr lang="en-US" altLang="zh-CN" dirty="0"/>
              <a:t>view</a:t>
            </a:r>
            <a:r>
              <a:rPr lang="zh-CN" altLang="en-US" dirty="0"/>
              <a:t>来完成了</a:t>
            </a:r>
          </a:p>
          <a:p>
            <a:pPr lvl="1"/>
            <a:r>
              <a:rPr lang="zh-CN" altLang="en-US" dirty="0" smtClean="0"/>
              <a:t>责任</a:t>
            </a:r>
            <a:r>
              <a:rPr lang="zh-CN" altLang="en-US" dirty="0"/>
              <a:t>也是相当重大的</a:t>
            </a:r>
            <a:r>
              <a:rPr lang="en-US" altLang="zh-CN" dirty="0"/>
              <a:t>【</a:t>
            </a:r>
            <a:r>
              <a:rPr lang="zh-CN" altLang="en-US" dirty="0"/>
              <a:t>长相很重要</a:t>
            </a:r>
            <a:r>
              <a:rPr lang="en-US" altLang="zh-CN" dirty="0"/>
              <a:t>】</a:t>
            </a:r>
            <a:endParaRPr lang="zh-CN" altLang="en-US" dirty="0"/>
          </a:p>
        </p:txBody>
      </p:sp>
    </p:spTree>
    <p:extLst>
      <p:ext uri="{BB962C8B-B14F-4D97-AF65-F5344CB8AC3E}">
        <p14:creationId xmlns:p14="http://schemas.microsoft.com/office/powerpoint/2010/main" val="587047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MVC</a:t>
            </a:r>
            <a:r>
              <a:rPr lang="zh-CN" altLang="en-US" dirty="0" smtClean="0"/>
              <a:t>具体分工</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2" y="1473875"/>
            <a:ext cx="8676456" cy="447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60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标准的</a:t>
            </a:r>
            <a:r>
              <a:rPr lang="en-US" altLang="zh-CN" dirty="0" err="1" smtClean="0"/>
              <a:t>MVC</a:t>
            </a:r>
            <a:r>
              <a:rPr lang="zh-CN" altLang="en-US" dirty="0" smtClean="0"/>
              <a:t>模型</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86" y="1916832"/>
            <a:ext cx="8765202" cy="3455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973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MVC</a:t>
            </a:r>
            <a:r>
              <a:rPr lang="zh-CN" altLang="en-US" dirty="0" smtClean="0"/>
              <a:t>的来历</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340768"/>
            <a:ext cx="3060334" cy="159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87" y="4005064"/>
            <a:ext cx="3016969" cy="1685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828800"/>
            <a:ext cx="477202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爆炸形 1 3"/>
          <p:cNvSpPr/>
          <p:nvPr/>
        </p:nvSpPr>
        <p:spPr>
          <a:xfrm>
            <a:off x="6156176" y="4328911"/>
            <a:ext cx="1584176" cy="1037347"/>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effectLst>
                  <a:outerShdw blurRad="38100" dist="38100" dir="2700000" algn="tl">
                    <a:srgbClr val="000000">
                      <a:alpha val="43137"/>
                    </a:srgbClr>
                  </a:outerShdw>
                </a:effectLst>
              </a:rPr>
              <a:t>Model</a:t>
            </a:r>
            <a:endParaRPr lang="zh-CN" altLang="en-US" b="1" dirty="0">
              <a:effectLst>
                <a:outerShdw blurRad="38100" dist="38100" dir="2700000" algn="tl">
                  <a:srgbClr val="000000">
                    <a:alpha val="43137"/>
                  </a:srgbClr>
                </a:outerShdw>
              </a:effectLst>
            </a:endParaRPr>
          </a:p>
        </p:txBody>
      </p:sp>
      <p:sp>
        <p:nvSpPr>
          <p:cNvPr id="8" name="爆炸形 1 7"/>
          <p:cNvSpPr/>
          <p:nvPr/>
        </p:nvSpPr>
        <p:spPr>
          <a:xfrm>
            <a:off x="4735760" y="3429000"/>
            <a:ext cx="1584176" cy="1037347"/>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effectLst>
                  <a:outerShdw blurRad="38100" dist="38100" dir="2700000" algn="tl">
                    <a:srgbClr val="000000">
                      <a:alpha val="43137"/>
                    </a:srgbClr>
                  </a:outerShdw>
                </a:effectLst>
              </a:rPr>
              <a:t>View</a:t>
            </a:r>
            <a:endParaRPr lang="zh-CN" altLang="en-US" b="1" dirty="0">
              <a:effectLst>
                <a:outerShdw blurRad="38100" dist="38100" dir="2700000" algn="tl">
                  <a:srgbClr val="000000">
                    <a:alpha val="43137"/>
                  </a:srgbClr>
                </a:outerShdw>
              </a:effectLst>
            </a:endParaRPr>
          </a:p>
        </p:txBody>
      </p:sp>
      <p:sp>
        <p:nvSpPr>
          <p:cNvPr id="9" name="爆炸形 1 8"/>
          <p:cNvSpPr/>
          <p:nvPr/>
        </p:nvSpPr>
        <p:spPr>
          <a:xfrm>
            <a:off x="6286772" y="3140968"/>
            <a:ext cx="2029644" cy="1037347"/>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effectLst>
                  <a:outerShdw blurRad="38100" dist="38100" dir="2700000" algn="tl">
                    <a:srgbClr val="000000">
                      <a:alpha val="43137"/>
                    </a:srgbClr>
                  </a:outerShdw>
                </a:effectLst>
              </a:rPr>
              <a:t>Controller</a:t>
            </a:r>
            <a:endParaRPr lang="zh-CN" altLang="en-US" b="1" dirty="0">
              <a:effectLst>
                <a:outerShdw blurRad="38100" dist="38100" dir="2700000" algn="tl">
                  <a:srgbClr val="000000">
                    <a:alpha val="43137"/>
                  </a:srgbClr>
                </a:outerShdw>
              </a:effectLst>
            </a:endParaRPr>
          </a:p>
        </p:txBody>
      </p:sp>
      <p:sp>
        <p:nvSpPr>
          <p:cNvPr id="5" name="TextBox 4"/>
          <p:cNvSpPr txBox="1"/>
          <p:nvPr/>
        </p:nvSpPr>
        <p:spPr>
          <a:xfrm>
            <a:off x="539552" y="3284984"/>
            <a:ext cx="2310441" cy="369332"/>
          </a:xfrm>
          <a:prstGeom prst="rect">
            <a:avLst/>
          </a:prstGeom>
          <a:noFill/>
        </p:spPr>
        <p:txBody>
          <a:bodyPr wrap="none" rtlCol="0">
            <a:spAutoFit/>
          </a:bodyPr>
          <a:lstStyle/>
          <a:p>
            <a:r>
              <a:rPr lang="zh-CN" altLang="en-US" dirty="0" smtClean="0"/>
              <a:t>如</a:t>
            </a:r>
            <a:r>
              <a:rPr lang="en-US" altLang="zh-CN" dirty="0" err="1" smtClean="0"/>
              <a:t>jspServlet.ServletDB</a:t>
            </a:r>
            <a:endParaRPr lang="zh-CN" altLang="en-US" dirty="0"/>
          </a:p>
        </p:txBody>
      </p:sp>
      <p:sp>
        <p:nvSpPr>
          <p:cNvPr id="12" name="TextBox 11"/>
          <p:cNvSpPr txBox="1"/>
          <p:nvPr/>
        </p:nvSpPr>
        <p:spPr>
          <a:xfrm>
            <a:off x="691951" y="5877272"/>
            <a:ext cx="2856167" cy="369332"/>
          </a:xfrm>
          <a:prstGeom prst="rect">
            <a:avLst/>
          </a:prstGeom>
          <a:noFill/>
        </p:spPr>
        <p:txBody>
          <a:bodyPr wrap="none" rtlCol="0">
            <a:spAutoFit/>
          </a:bodyPr>
          <a:lstStyle/>
          <a:p>
            <a:r>
              <a:rPr lang="zh-CN" altLang="en-US" dirty="0" smtClean="0"/>
              <a:t>如</a:t>
            </a:r>
            <a:r>
              <a:rPr lang="en-US" altLang="zh-CN" dirty="0" err="1" smtClean="0"/>
              <a:t>jspServlet</a:t>
            </a:r>
            <a:r>
              <a:rPr lang="en-US" altLang="zh-CN" dirty="0" smtClean="0"/>
              <a:t>/</a:t>
            </a:r>
            <a:r>
              <a:rPr lang="en-US" altLang="zh-CN" dirty="0" err="1" smtClean="0"/>
              <a:t>jspdb</a:t>
            </a:r>
            <a:r>
              <a:rPr lang="en-US" altLang="zh-CN" dirty="0" smtClean="0"/>
              <a:t>/</a:t>
            </a:r>
            <a:r>
              <a:rPr lang="en-US" altLang="zh-CN" dirty="0" err="1" smtClean="0"/>
              <a:t>jspdb.jsp</a:t>
            </a:r>
            <a:endParaRPr lang="zh-CN" altLang="en-US" dirty="0"/>
          </a:p>
        </p:txBody>
      </p:sp>
    </p:spTree>
    <p:extLst>
      <p:ext uri="{BB962C8B-B14F-4D97-AF65-F5344CB8AC3E}">
        <p14:creationId xmlns:p14="http://schemas.microsoft.com/office/powerpoint/2010/main" val="376455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入门的感觉：</a:t>
            </a:r>
            <a:r>
              <a:rPr lang="en-US" altLang="zh-CN" dirty="0" smtClean="0"/>
              <a:t>3</a:t>
            </a:r>
            <a:r>
              <a:rPr lang="zh-CN" altLang="en-US" dirty="0" smtClean="0"/>
              <a:t>层还是</a:t>
            </a:r>
            <a:r>
              <a:rPr lang="en-US" altLang="zh-CN" dirty="0" smtClean="0"/>
              <a:t>5</a:t>
            </a:r>
            <a:r>
              <a:rPr lang="zh-CN" altLang="en-US" dirty="0" smtClean="0"/>
              <a:t>层？</a:t>
            </a:r>
            <a:endParaRPr lang="zh-CN" altLang="en-US" dirty="0"/>
          </a:p>
        </p:txBody>
      </p:sp>
      <p:sp>
        <p:nvSpPr>
          <p:cNvPr id="3" name="内容占位符 2"/>
          <p:cNvSpPr>
            <a:spLocks noGrp="1"/>
          </p:cNvSpPr>
          <p:nvPr>
            <p:ph idx="1"/>
          </p:nvPr>
        </p:nvSpPr>
        <p:spPr>
          <a:xfrm>
            <a:off x="457200" y="1268760"/>
            <a:ext cx="8686800" cy="5472608"/>
          </a:xfrm>
        </p:spPr>
        <p:txBody>
          <a:bodyPr>
            <a:normAutofit fontScale="77500" lnSpcReduction="20000"/>
          </a:bodyPr>
          <a:lstStyle/>
          <a:p>
            <a:pPr marL="514350" indent="-514350">
              <a:buFont typeface="+mj-lt"/>
              <a:buAutoNum type="arabicPeriod"/>
            </a:pPr>
            <a:r>
              <a:rPr lang="zh-CN" altLang="en-US" dirty="0"/>
              <a:t>视图层</a:t>
            </a:r>
            <a:r>
              <a:rPr lang="en-US" altLang="zh-CN" dirty="0"/>
              <a:t>(html/</a:t>
            </a:r>
            <a:r>
              <a:rPr lang="en-US" altLang="zh-CN" dirty="0" err="1"/>
              <a:t>jsp</a:t>
            </a:r>
            <a:r>
              <a:rPr lang="en-US" altLang="zh-CN" dirty="0"/>
              <a:t>/)</a:t>
            </a:r>
            <a:r>
              <a:rPr lang="zh-CN" altLang="en-US" dirty="0"/>
              <a:t>等用户能看得到的信息，数据信息的开始和结束 </a:t>
            </a:r>
          </a:p>
          <a:p>
            <a:pPr marL="514350" indent="-514350">
              <a:buFont typeface="+mj-lt"/>
              <a:buAutoNum type="arabicPeriod"/>
            </a:pPr>
            <a:r>
              <a:rPr lang="zh-CN" altLang="en-US" dirty="0"/>
              <a:t>控制层</a:t>
            </a:r>
            <a:r>
              <a:rPr lang="en-US" altLang="zh-CN" dirty="0"/>
              <a:t>(servlet/action),</a:t>
            </a:r>
            <a:r>
              <a:rPr lang="zh-CN" altLang="en-US" dirty="0"/>
              <a:t>控制层不处理任何业务</a:t>
            </a:r>
            <a:r>
              <a:rPr lang="en-US" altLang="zh-CN" dirty="0"/>
              <a:t>(</a:t>
            </a:r>
            <a:r>
              <a:rPr lang="zh-CN" altLang="en-US" dirty="0"/>
              <a:t>包括业务逻辑和数据库逻辑</a:t>
            </a:r>
            <a:r>
              <a:rPr lang="en-US" altLang="zh-CN" dirty="0"/>
              <a:t>)</a:t>
            </a:r>
            <a:r>
              <a:rPr lang="zh-CN" altLang="en-US" dirty="0"/>
              <a:t>，只为控制流程，实现跳转功能，只调用</a:t>
            </a:r>
            <a:r>
              <a:rPr lang="en-US" altLang="zh-CN" dirty="0"/>
              <a:t>service</a:t>
            </a:r>
            <a:r>
              <a:rPr lang="zh-CN" altLang="en-US" dirty="0"/>
              <a:t>层的结果实现跳转功能，控制层的逻辑更偏向视图层，为视图层提供服务 </a:t>
            </a:r>
          </a:p>
          <a:p>
            <a:pPr marL="514350" indent="-514350">
              <a:buFont typeface="+mj-lt"/>
              <a:buAutoNum type="arabicPeriod"/>
            </a:pPr>
            <a:r>
              <a:rPr lang="zh-CN" altLang="en-US" dirty="0"/>
              <a:t>服务层</a:t>
            </a:r>
            <a:r>
              <a:rPr lang="en-US" altLang="zh-CN" dirty="0"/>
              <a:t>(service)</a:t>
            </a:r>
            <a:r>
              <a:rPr lang="zh-CN" altLang="en-US" dirty="0"/>
              <a:t>：专门处理业务逻辑，是控制层和</a:t>
            </a:r>
            <a:r>
              <a:rPr lang="en-US" altLang="zh-CN" dirty="0"/>
              <a:t>DAO</a:t>
            </a:r>
            <a:r>
              <a:rPr lang="zh-CN" altLang="en-US" dirty="0"/>
              <a:t>的中间过渡层，根据</a:t>
            </a:r>
            <a:r>
              <a:rPr lang="en-US" altLang="zh-CN" dirty="0"/>
              <a:t>DAO</a:t>
            </a:r>
            <a:r>
              <a:rPr lang="zh-CN" altLang="en-US" dirty="0"/>
              <a:t>层的返回结果的不同，处理不同的业务逻辑，并将结果向上返回给控制层</a:t>
            </a:r>
          </a:p>
          <a:p>
            <a:pPr marL="514350" indent="-514350">
              <a:buFont typeface="+mj-lt"/>
              <a:buAutoNum type="arabicPeriod"/>
            </a:pPr>
            <a:r>
              <a:rPr lang="en-US" altLang="zh-CN" dirty="0"/>
              <a:t>DAO</a:t>
            </a:r>
            <a:r>
              <a:rPr lang="zh-CN" altLang="en-US" dirty="0"/>
              <a:t>层：专门处理各种数据库逻辑，包括对数据库的</a:t>
            </a:r>
            <a:r>
              <a:rPr lang="en-US" altLang="zh-CN" dirty="0"/>
              <a:t>CRUD</a:t>
            </a:r>
            <a:r>
              <a:rPr lang="zh-CN" altLang="en-US" dirty="0"/>
              <a:t>，存储过程</a:t>
            </a:r>
            <a:r>
              <a:rPr lang="en-US" altLang="zh-CN" dirty="0"/>
              <a:t>/</a:t>
            </a:r>
            <a:r>
              <a:rPr lang="zh-CN" altLang="en-US" dirty="0"/>
              <a:t>函数各种操作，提供访问数据库的接口，</a:t>
            </a:r>
            <a:r>
              <a:rPr lang="en-US" altLang="zh-CN" dirty="0"/>
              <a:t>DAO</a:t>
            </a:r>
            <a:r>
              <a:rPr lang="zh-CN" altLang="en-US" dirty="0"/>
              <a:t>层更偏向于</a:t>
            </a:r>
            <a:r>
              <a:rPr lang="en-US" altLang="zh-CN" dirty="0"/>
              <a:t>model</a:t>
            </a:r>
          </a:p>
          <a:p>
            <a:pPr marL="514350" indent="-514350">
              <a:buFont typeface="+mj-lt"/>
              <a:buAutoNum type="arabicPeriod"/>
            </a:pPr>
            <a:r>
              <a:rPr lang="zh-CN" altLang="en-US" dirty="0"/>
              <a:t>数据模型层：专门封装数据原始模型</a:t>
            </a:r>
            <a:r>
              <a:rPr lang="en-US" altLang="zh-CN" dirty="0"/>
              <a:t>(</a:t>
            </a:r>
            <a:r>
              <a:rPr lang="en-US" altLang="zh-CN" dirty="0" err="1"/>
              <a:t>javabean</a:t>
            </a:r>
            <a:r>
              <a:rPr lang="en-US" altLang="zh-CN" dirty="0"/>
              <a:t>/</a:t>
            </a:r>
            <a:r>
              <a:rPr lang="en-US" altLang="zh-CN" dirty="0" err="1"/>
              <a:t>DTO</a:t>
            </a:r>
            <a:r>
              <a:rPr lang="en-US" altLang="zh-CN" dirty="0"/>
              <a:t>)</a:t>
            </a:r>
            <a:r>
              <a:rPr lang="zh-CN" altLang="en-US" dirty="0"/>
              <a:t>，本身不提供任何对数据库的操作，只提供接口供</a:t>
            </a:r>
            <a:r>
              <a:rPr lang="en-US" altLang="zh-CN" dirty="0"/>
              <a:t>DAO</a:t>
            </a:r>
            <a:r>
              <a:rPr lang="zh-CN" altLang="en-US" dirty="0"/>
              <a:t>层调用数据</a:t>
            </a:r>
            <a:r>
              <a:rPr lang="zh-CN" altLang="en-US" dirty="0" smtClean="0"/>
              <a:t>。</a:t>
            </a:r>
            <a:endParaRPr lang="en-US" altLang="zh-CN" dirty="0" smtClean="0"/>
          </a:p>
          <a:p>
            <a:pPr marL="400050" lvl="1" indent="0">
              <a:buNone/>
            </a:pPr>
            <a:r>
              <a:rPr lang="zh-CN" altLang="en-US" dirty="0" smtClean="0"/>
              <a:t> </a:t>
            </a:r>
            <a:r>
              <a:rPr lang="zh-CN" altLang="en-US" dirty="0">
                <a:solidFill>
                  <a:srgbClr val="FF0000"/>
                </a:solidFill>
              </a:rPr>
              <a:t>从上到下依次为视图层，控制层，服务层，</a:t>
            </a:r>
            <a:r>
              <a:rPr lang="en-US" altLang="zh-CN" dirty="0">
                <a:solidFill>
                  <a:srgbClr val="FF0000"/>
                </a:solidFill>
              </a:rPr>
              <a:t>DAO</a:t>
            </a:r>
            <a:r>
              <a:rPr lang="zh-CN" altLang="en-US" dirty="0">
                <a:solidFill>
                  <a:srgbClr val="FF0000"/>
                </a:solidFill>
              </a:rPr>
              <a:t>层，数据模型</a:t>
            </a:r>
            <a:r>
              <a:rPr lang="zh-CN" altLang="en-US" dirty="0" smtClean="0">
                <a:solidFill>
                  <a:srgbClr val="FF0000"/>
                </a:solidFill>
              </a:rPr>
              <a:t>层</a:t>
            </a:r>
            <a:endParaRPr lang="zh-CN" altLang="en-US" dirty="0">
              <a:solidFill>
                <a:srgbClr val="FF0000"/>
              </a:solidFill>
            </a:endParaRPr>
          </a:p>
        </p:txBody>
      </p:sp>
    </p:spTree>
    <p:extLst>
      <p:ext uri="{BB962C8B-B14F-4D97-AF65-F5344CB8AC3E}">
        <p14:creationId xmlns:p14="http://schemas.microsoft.com/office/powerpoint/2010/main" val="1255882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MVC</a:t>
            </a:r>
            <a:r>
              <a:rPr lang="zh-CN" altLang="en-US" dirty="0" smtClean="0"/>
              <a:t>的思想</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0" dirty="0" err="1"/>
              <a:t>mvc</a:t>
            </a:r>
            <a:r>
              <a:rPr lang="zh-CN" altLang="en-US" b="0" dirty="0"/>
              <a:t>最大的优势是代码</a:t>
            </a:r>
            <a:r>
              <a:rPr lang="zh-CN" altLang="en-US" b="0" dirty="0" smtClean="0"/>
              <a:t>复用</a:t>
            </a:r>
            <a:endParaRPr lang="en-US" altLang="zh-CN" b="0" dirty="0" smtClean="0"/>
          </a:p>
          <a:p>
            <a:r>
              <a:rPr lang="zh-CN" altLang="en-US" b="0" dirty="0" smtClean="0"/>
              <a:t>面向对象</a:t>
            </a:r>
            <a:r>
              <a:rPr lang="zh-CN" altLang="en-US" b="0" dirty="0"/>
              <a:t>编程里最重要的思想是封装、继承、多态，归根到底应该是为了解决大型软件编写过程中代码维护和多人协作的</a:t>
            </a:r>
            <a:r>
              <a:rPr lang="zh-CN" altLang="en-US" b="0" dirty="0" smtClean="0"/>
              <a:t>难题</a:t>
            </a:r>
            <a:endParaRPr lang="en-US" altLang="zh-CN" b="0" dirty="0" smtClean="0"/>
          </a:p>
          <a:p>
            <a:pPr lvl="1"/>
            <a:r>
              <a:rPr lang="zh-CN" altLang="en-US" b="0" dirty="0" smtClean="0"/>
              <a:t>封装</a:t>
            </a:r>
            <a:r>
              <a:rPr lang="zh-CN" altLang="en-US" b="0" dirty="0"/>
              <a:t>让接口规范</a:t>
            </a:r>
            <a:r>
              <a:rPr lang="zh-CN" altLang="en-US" b="0" dirty="0" smtClean="0"/>
              <a:t>统一</a:t>
            </a:r>
            <a:endParaRPr lang="en-US" altLang="zh-CN" b="0" dirty="0" smtClean="0"/>
          </a:p>
          <a:p>
            <a:pPr lvl="1"/>
            <a:r>
              <a:rPr lang="zh-CN" altLang="en-US" b="0" dirty="0" smtClean="0"/>
              <a:t>都</a:t>
            </a:r>
            <a:r>
              <a:rPr lang="zh-CN" altLang="en-US" b="0" dirty="0"/>
              <a:t>面向接口</a:t>
            </a:r>
            <a:r>
              <a:rPr lang="zh-CN" altLang="en-US" b="0" dirty="0" smtClean="0"/>
              <a:t>编程</a:t>
            </a:r>
            <a:endParaRPr lang="en-US" altLang="zh-CN" b="0" dirty="0" smtClean="0"/>
          </a:p>
          <a:p>
            <a:pPr lvl="1"/>
            <a:r>
              <a:rPr lang="zh-CN" altLang="en-US" b="0" dirty="0" smtClean="0"/>
              <a:t>继承</a:t>
            </a:r>
            <a:r>
              <a:rPr lang="zh-CN" altLang="en-US" b="0" dirty="0"/>
              <a:t>和多态解决了代码复用的</a:t>
            </a:r>
            <a:r>
              <a:rPr lang="zh-CN" altLang="en-US" b="0" dirty="0" smtClean="0"/>
              <a:t>问题</a:t>
            </a:r>
            <a:endParaRPr lang="en-US" altLang="zh-CN" b="0" dirty="0" smtClean="0"/>
          </a:p>
          <a:p>
            <a:r>
              <a:rPr lang="zh-CN" altLang="en-US" b="0" dirty="0" smtClean="0"/>
              <a:t>在此</a:t>
            </a:r>
            <a:r>
              <a:rPr lang="zh-CN" altLang="en-US" b="0" dirty="0"/>
              <a:t>基础上演化出很多的设计模式，其实就是对封装、继承、多态的进一步抽象，对特定问题形成较为合适的</a:t>
            </a:r>
            <a:r>
              <a:rPr lang="zh-CN" altLang="en-US" b="0" dirty="0">
                <a:solidFill>
                  <a:srgbClr val="FF0000"/>
                </a:solidFill>
              </a:rPr>
              <a:t>解决</a:t>
            </a:r>
            <a:r>
              <a:rPr lang="zh-CN" altLang="en-US" b="0" dirty="0" smtClean="0">
                <a:solidFill>
                  <a:srgbClr val="FF0000"/>
                </a:solidFill>
              </a:rPr>
              <a:t>方案</a:t>
            </a:r>
            <a:endParaRPr lang="zh-CN" altLang="en-US" dirty="0"/>
          </a:p>
        </p:txBody>
      </p:sp>
    </p:spTree>
    <p:extLst>
      <p:ext uri="{BB962C8B-B14F-4D97-AF65-F5344CB8AC3E}">
        <p14:creationId xmlns:p14="http://schemas.microsoft.com/office/powerpoint/2010/main" val="653907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项目实现过程中的思想</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分层思想</a:t>
            </a:r>
            <a:r>
              <a:rPr lang="en-US" altLang="zh-CN" dirty="0" smtClean="0"/>
              <a:t>【</a:t>
            </a:r>
            <a:r>
              <a:rPr lang="zh-CN" altLang="en-US" dirty="0" smtClean="0"/>
              <a:t>微积分思想</a:t>
            </a:r>
            <a:r>
              <a:rPr lang="en-US" altLang="zh-CN" dirty="0" smtClean="0"/>
              <a:t>】</a:t>
            </a:r>
          </a:p>
          <a:p>
            <a:r>
              <a:rPr lang="zh-CN" altLang="en-US" dirty="0" smtClean="0"/>
              <a:t>低耦合高内聚</a:t>
            </a:r>
            <a:r>
              <a:rPr lang="en-US" altLang="zh-CN" dirty="0" smtClean="0"/>
              <a:t>【</a:t>
            </a:r>
            <a:r>
              <a:rPr lang="zh-CN" altLang="en-US" dirty="0" smtClean="0"/>
              <a:t>事物本质和事物联系</a:t>
            </a:r>
            <a:r>
              <a:rPr lang="en-US" altLang="zh-CN" dirty="0" smtClean="0"/>
              <a:t>】</a:t>
            </a:r>
          </a:p>
          <a:p>
            <a:r>
              <a:rPr lang="zh-CN" altLang="en-US" dirty="0" smtClean="0"/>
              <a:t>开闭原则</a:t>
            </a:r>
            <a:endParaRPr lang="en-US" altLang="zh-CN" dirty="0" smtClean="0"/>
          </a:p>
          <a:p>
            <a:r>
              <a:rPr lang="zh-CN" altLang="en-US" dirty="0" smtClean="0"/>
              <a:t>面向对象的编程思想</a:t>
            </a:r>
            <a:r>
              <a:rPr lang="en-US" altLang="zh-CN" dirty="0" smtClean="0"/>
              <a:t>【</a:t>
            </a:r>
            <a:r>
              <a:rPr lang="zh-CN" altLang="en-US" dirty="0" smtClean="0"/>
              <a:t>重用</a:t>
            </a:r>
            <a:r>
              <a:rPr lang="en-US" altLang="zh-CN" dirty="0" smtClean="0"/>
              <a:t>】</a:t>
            </a:r>
          </a:p>
          <a:p>
            <a:r>
              <a:rPr lang="zh-CN" altLang="en-US" dirty="0" smtClean="0"/>
              <a:t>面向接口的思想</a:t>
            </a:r>
            <a:r>
              <a:rPr lang="en-US" altLang="zh-CN" dirty="0" smtClean="0"/>
              <a:t>【</a:t>
            </a:r>
            <a:r>
              <a:rPr lang="zh-CN" altLang="en-US" dirty="0" smtClean="0"/>
              <a:t>注重方法的统一</a:t>
            </a:r>
            <a:r>
              <a:rPr lang="en-US" altLang="zh-CN" dirty="0" smtClean="0"/>
              <a:t>】</a:t>
            </a:r>
          </a:p>
          <a:p>
            <a:r>
              <a:rPr lang="zh-CN" altLang="en-US" dirty="0" smtClean="0"/>
              <a:t>由底向上的开发构建思路</a:t>
            </a:r>
            <a:r>
              <a:rPr lang="en-US" altLang="zh-CN" dirty="0" smtClean="0"/>
              <a:t>【</a:t>
            </a:r>
            <a:r>
              <a:rPr lang="zh-CN" altLang="en-US" dirty="0" smtClean="0"/>
              <a:t>千里之行</a:t>
            </a:r>
            <a:r>
              <a:rPr lang="en-US" altLang="zh-CN" dirty="0" smtClean="0"/>
              <a:t>】</a:t>
            </a:r>
          </a:p>
          <a:p>
            <a:r>
              <a:rPr lang="zh-CN" altLang="en-US" dirty="0" smtClean="0"/>
              <a:t>测试驱动的流程</a:t>
            </a:r>
            <a:r>
              <a:rPr lang="en-US" altLang="zh-CN" dirty="0" smtClean="0"/>
              <a:t>【</a:t>
            </a:r>
            <a:r>
              <a:rPr lang="zh-CN" altLang="en-US" dirty="0" smtClean="0"/>
              <a:t>稳中求胜</a:t>
            </a:r>
            <a:r>
              <a:rPr lang="en-US" altLang="zh-CN" dirty="0" smtClean="0"/>
              <a:t>】</a:t>
            </a:r>
          </a:p>
          <a:p>
            <a:r>
              <a:rPr lang="zh-CN" altLang="en-US" dirty="0" smtClean="0"/>
              <a:t>没有最好的技术，只有最佳的匹配</a:t>
            </a:r>
            <a:endParaRPr lang="zh-CN" altLang="en-US" dirty="0"/>
          </a:p>
        </p:txBody>
      </p:sp>
    </p:spTree>
    <p:extLst>
      <p:ext uri="{BB962C8B-B14F-4D97-AF65-F5344CB8AC3E}">
        <p14:creationId xmlns:p14="http://schemas.microsoft.com/office/powerpoint/2010/main" val="23812932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项目技术和整体安排</a:t>
            </a:r>
            <a:endParaRPr lang="zh-CN" altLang="en-US" dirty="0"/>
          </a:p>
        </p:txBody>
      </p:sp>
      <p:sp>
        <p:nvSpPr>
          <p:cNvPr id="3" name="内容占位符 2"/>
          <p:cNvSpPr>
            <a:spLocks noGrp="1"/>
          </p:cNvSpPr>
          <p:nvPr>
            <p:ph idx="1"/>
          </p:nvPr>
        </p:nvSpPr>
        <p:spPr>
          <a:xfrm>
            <a:off x="457200" y="1600200"/>
            <a:ext cx="4042792" cy="4525963"/>
          </a:xfrm>
        </p:spPr>
        <p:txBody>
          <a:bodyPr>
            <a:normAutofit fontScale="85000" lnSpcReduction="20000"/>
          </a:bodyPr>
          <a:lstStyle/>
          <a:p>
            <a:r>
              <a:rPr lang="zh-CN" altLang="en-US" dirty="0" smtClean="0"/>
              <a:t>客户端</a:t>
            </a:r>
            <a:endParaRPr lang="en-US" altLang="zh-CN" dirty="0" smtClean="0"/>
          </a:p>
          <a:p>
            <a:pPr lvl="1"/>
            <a:r>
              <a:rPr lang="zh-CN" altLang="en-US" dirty="0" smtClean="0"/>
              <a:t>输入数据</a:t>
            </a:r>
            <a:endParaRPr lang="en-US" altLang="zh-CN" dirty="0" smtClean="0"/>
          </a:p>
          <a:p>
            <a:pPr lvl="1"/>
            <a:r>
              <a:rPr lang="zh-CN" altLang="en-US" dirty="0" smtClean="0"/>
              <a:t>查看响应</a:t>
            </a:r>
            <a:endParaRPr lang="en-US" altLang="zh-CN" dirty="0" smtClean="0"/>
          </a:p>
          <a:p>
            <a:r>
              <a:rPr lang="zh-CN" altLang="en-US" dirty="0" smtClean="0"/>
              <a:t>服务器端</a:t>
            </a:r>
            <a:endParaRPr lang="en-US" altLang="zh-CN" dirty="0" smtClean="0"/>
          </a:p>
          <a:p>
            <a:pPr lvl="1"/>
            <a:r>
              <a:rPr lang="zh-CN" altLang="en-US" dirty="0" smtClean="0"/>
              <a:t>处理请求，给出响应</a:t>
            </a:r>
            <a:endParaRPr lang="en-US" altLang="zh-CN" dirty="0" smtClean="0"/>
          </a:p>
          <a:p>
            <a:pPr lvl="1"/>
            <a:r>
              <a:rPr lang="zh-CN" altLang="en-US" dirty="0" smtClean="0"/>
              <a:t>实现数据库查询操作</a:t>
            </a:r>
            <a:endParaRPr lang="en-US" altLang="zh-CN" dirty="0" smtClean="0"/>
          </a:p>
          <a:p>
            <a:pPr lvl="1"/>
            <a:r>
              <a:rPr lang="zh-CN" altLang="en-US" dirty="0" smtClean="0"/>
              <a:t>实现分层架构</a:t>
            </a:r>
            <a:endParaRPr lang="en-US" altLang="zh-CN" dirty="0" smtClean="0"/>
          </a:p>
          <a:p>
            <a:pPr lvl="1"/>
            <a:r>
              <a:rPr lang="zh-CN" altLang="en-US" dirty="0" smtClean="0"/>
              <a:t>实现面向接口编程</a:t>
            </a:r>
            <a:endParaRPr lang="en-US" altLang="zh-CN" dirty="0" smtClean="0"/>
          </a:p>
          <a:p>
            <a:pPr lvl="1"/>
            <a:r>
              <a:rPr lang="zh-CN" altLang="en-US" dirty="0" smtClean="0"/>
              <a:t>应用单元测试框架</a:t>
            </a:r>
            <a:endParaRPr lang="en-US" altLang="zh-CN" dirty="0" smtClean="0"/>
          </a:p>
          <a:p>
            <a:r>
              <a:rPr lang="zh-CN" altLang="en-US" dirty="0" smtClean="0"/>
              <a:t>数据库</a:t>
            </a:r>
            <a:endParaRPr lang="en-US" altLang="zh-CN" dirty="0" smtClean="0"/>
          </a:p>
          <a:p>
            <a:pPr lvl="1"/>
            <a:r>
              <a:rPr lang="en-US" altLang="zh-CN" dirty="0" smtClean="0"/>
              <a:t>MySQL</a:t>
            </a:r>
          </a:p>
        </p:txBody>
      </p:sp>
      <p:sp>
        <p:nvSpPr>
          <p:cNvPr id="4" name="内容占位符 2"/>
          <p:cNvSpPr txBox="1">
            <a:spLocks/>
          </p:cNvSpPr>
          <p:nvPr/>
        </p:nvSpPr>
        <p:spPr>
          <a:xfrm>
            <a:off x="4652392" y="1739900"/>
            <a:ext cx="4042792" cy="45259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b="1" kern="1200">
                <a:solidFill>
                  <a:schemeClr val="tx1"/>
                </a:solidFill>
                <a:latin typeface="华文新魏" panose="02010800040101010101" pitchFamily="2" charset="-122"/>
                <a:ea typeface="华文新魏" panose="020108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b="1"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b="1"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b="1"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前端</a:t>
            </a:r>
            <a:endParaRPr lang="en-US" altLang="zh-CN" dirty="0" smtClean="0"/>
          </a:p>
          <a:p>
            <a:pPr lvl="1"/>
            <a:r>
              <a:rPr lang="en-US" altLang="zh-CN" dirty="0" err="1" smtClean="0"/>
              <a:t>JSP,EL</a:t>
            </a:r>
            <a:endParaRPr lang="en-US" altLang="zh-CN" dirty="0" smtClean="0"/>
          </a:p>
          <a:p>
            <a:pPr lvl="1"/>
            <a:r>
              <a:rPr lang="en-US" altLang="zh-CN" dirty="0" err="1" smtClean="0"/>
              <a:t>CSS,DIV</a:t>
            </a:r>
            <a:endParaRPr lang="en-US" altLang="zh-CN" dirty="0" smtClean="0"/>
          </a:p>
          <a:p>
            <a:r>
              <a:rPr lang="zh-CN" altLang="en-US" dirty="0"/>
              <a:t>后</a:t>
            </a:r>
            <a:r>
              <a:rPr lang="zh-CN" altLang="en-US" dirty="0" smtClean="0"/>
              <a:t>端</a:t>
            </a:r>
            <a:endParaRPr lang="en-US" altLang="zh-CN" dirty="0" smtClean="0"/>
          </a:p>
          <a:p>
            <a:pPr lvl="1"/>
            <a:r>
              <a:rPr lang="en-US" altLang="zh-CN" dirty="0" smtClean="0"/>
              <a:t>Servlet</a:t>
            </a:r>
          </a:p>
          <a:p>
            <a:pPr lvl="1"/>
            <a:r>
              <a:rPr lang="en-US" altLang="zh-CN" dirty="0" err="1" smtClean="0"/>
              <a:t>JDBC</a:t>
            </a:r>
            <a:endParaRPr lang="en-US" altLang="zh-CN" dirty="0" smtClean="0"/>
          </a:p>
          <a:p>
            <a:pPr lvl="1"/>
            <a:r>
              <a:rPr lang="en-US" altLang="zh-CN" dirty="0" err="1" smtClean="0"/>
              <a:t>JSON</a:t>
            </a:r>
            <a:endParaRPr lang="en-US" altLang="zh-CN" dirty="0" smtClean="0"/>
          </a:p>
          <a:p>
            <a:r>
              <a:rPr lang="zh-CN" altLang="en-US" dirty="0" smtClean="0"/>
              <a:t>项目管理</a:t>
            </a:r>
            <a:endParaRPr lang="en-US" altLang="zh-CN" dirty="0" smtClean="0"/>
          </a:p>
          <a:p>
            <a:pPr lvl="1"/>
            <a:r>
              <a:rPr lang="en-US" altLang="zh-CN" dirty="0" smtClean="0"/>
              <a:t>maven</a:t>
            </a:r>
            <a:endParaRPr lang="zh-CN" altLang="en-US" dirty="0"/>
          </a:p>
        </p:txBody>
      </p:sp>
    </p:spTree>
    <p:extLst>
      <p:ext uri="{BB962C8B-B14F-4D97-AF65-F5344CB8AC3E}">
        <p14:creationId xmlns:p14="http://schemas.microsoft.com/office/powerpoint/2010/main" val="405820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项目具体实现功能</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用</a:t>
            </a:r>
            <a:r>
              <a:rPr lang="en-US" altLang="zh-CN" dirty="0" err="1" smtClean="0"/>
              <a:t>JSP</a:t>
            </a:r>
            <a:r>
              <a:rPr lang="zh-CN" altLang="en-US" dirty="0" smtClean="0"/>
              <a:t>做界面</a:t>
            </a:r>
            <a:endParaRPr lang="en-US" altLang="zh-CN" dirty="0" smtClean="0"/>
          </a:p>
          <a:p>
            <a:pPr lvl="1"/>
            <a:r>
              <a:rPr lang="zh-CN" altLang="en-US" dirty="0" smtClean="0"/>
              <a:t>输入</a:t>
            </a:r>
            <a:r>
              <a:rPr lang="en-US" altLang="zh-CN" dirty="0" smtClean="0"/>
              <a:t>id</a:t>
            </a:r>
            <a:r>
              <a:rPr lang="zh-CN" altLang="en-US" dirty="0" smtClean="0"/>
              <a:t>号</a:t>
            </a:r>
            <a:endParaRPr lang="en-US" altLang="zh-CN" dirty="0" smtClean="0"/>
          </a:p>
          <a:p>
            <a:pPr lvl="1"/>
            <a:r>
              <a:rPr lang="zh-CN" altLang="en-US" dirty="0" smtClean="0"/>
              <a:t>查看数据库中具体对应</a:t>
            </a:r>
            <a:r>
              <a:rPr lang="en-US" altLang="zh-CN" dirty="0" smtClean="0"/>
              <a:t>id</a:t>
            </a:r>
            <a:r>
              <a:rPr lang="zh-CN" altLang="en-US" dirty="0" smtClean="0"/>
              <a:t>号的客户信息</a:t>
            </a:r>
            <a:endParaRPr lang="en-US" altLang="zh-CN" dirty="0" smtClean="0"/>
          </a:p>
          <a:p>
            <a:r>
              <a:rPr lang="zh-CN" altLang="en-US" dirty="0" smtClean="0"/>
              <a:t>用</a:t>
            </a:r>
            <a:r>
              <a:rPr lang="en-US" altLang="zh-CN" dirty="0" smtClean="0"/>
              <a:t>servlet</a:t>
            </a:r>
            <a:r>
              <a:rPr lang="zh-CN" altLang="en-US" dirty="0" smtClean="0"/>
              <a:t>处理请求</a:t>
            </a:r>
            <a:endParaRPr lang="en-US" altLang="zh-CN" dirty="0" smtClean="0"/>
          </a:p>
          <a:p>
            <a:r>
              <a:rPr lang="zh-CN" altLang="en-US" dirty="0" smtClean="0"/>
              <a:t>用</a:t>
            </a:r>
            <a:r>
              <a:rPr lang="en-US" altLang="zh-CN" dirty="0" smtClean="0"/>
              <a:t>service</a:t>
            </a:r>
            <a:r>
              <a:rPr lang="zh-CN" altLang="en-US" dirty="0" smtClean="0"/>
              <a:t>处理业务</a:t>
            </a:r>
            <a:endParaRPr lang="en-US" altLang="zh-CN" dirty="0" smtClean="0"/>
          </a:p>
          <a:p>
            <a:pPr lvl="1"/>
            <a:r>
              <a:rPr lang="zh-CN" altLang="en-US" dirty="0" smtClean="0"/>
              <a:t>接口和实现</a:t>
            </a:r>
            <a:endParaRPr lang="en-US" altLang="zh-CN" dirty="0" smtClean="0"/>
          </a:p>
          <a:p>
            <a:r>
              <a:rPr lang="zh-CN" altLang="en-US" dirty="0" smtClean="0"/>
              <a:t>用</a:t>
            </a:r>
            <a:r>
              <a:rPr lang="en-US" altLang="zh-CN" dirty="0" err="1" smtClean="0"/>
              <a:t>dao</a:t>
            </a:r>
            <a:r>
              <a:rPr lang="zh-CN" altLang="en-US" dirty="0" smtClean="0"/>
              <a:t>处理数据库访问和操作</a:t>
            </a:r>
            <a:endParaRPr lang="en-US" altLang="zh-CN" dirty="0" smtClean="0"/>
          </a:p>
          <a:p>
            <a:pPr lvl="1"/>
            <a:r>
              <a:rPr lang="zh-CN" altLang="en-US" dirty="0" smtClean="0"/>
              <a:t>接口和实现</a:t>
            </a:r>
            <a:endParaRPr lang="en-US" altLang="zh-CN" dirty="0" smtClean="0"/>
          </a:p>
          <a:p>
            <a:r>
              <a:rPr lang="zh-CN" altLang="en-US" dirty="0" smtClean="0"/>
              <a:t>用</a:t>
            </a:r>
            <a:r>
              <a:rPr lang="en-US" altLang="zh-CN" dirty="0" err="1" smtClean="0"/>
              <a:t>pojo</a:t>
            </a:r>
            <a:r>
              <a:rPr lang="zh-CN" altLang="en-US" dirty="0" smtClean="0"/>
              <a:t>封装数据</a:t>
            </a:r>
            <a:endParaRPr lang="en-US" altLang="zh-CN" dirty="0" smtClean="0"/>
          </a:p>
          <a:p>
            <a:r>
              <a:rPr lang="zh-CN" altLang="en-US" dirty="0" smtClean="0"/>
              <a:t>用 </a:t>
            </a:r>
            <a:r>
              <a:rPr lang="en-US" altLang="zh-CN" dirty="0" err="1" smtClean="0"/>
              <a:t>junit</a:t>
            </a:r>
            <a:r>
              <a:rPr lang="zh-CN" altLang="en-US" dirty="0" smtClean="0"/>
              <a:t>和</a:t>
            </a:r>
            <a:r>
              <a:rPr lang="en-US" altLang="zh-CN" dirty="0" err="1" smtClean="0"/>
              <a:t>JSON</a:t>
            </a:r>
            <a:r>
              <a:rPr lang="zh-CN" altLang="en-US" dirty="0" smtClean="0"/>
              <a:t>做单元测试</a:t>
            </a:r>
            <a:endParaRPr lang="en-US" altLang="zh-CN" dirty="0" smtClean="0"/>
          </a:p>
          <a:p>
            <a:r>
              <a:rPr lang="zh-CN" altLang="en-US" dirty="0" smtClean="0"/>
              <a:t>用</a:t>
            </a:r>
            <a:r>
              <a:rPr lang="en-US" altLang="zh-CN" dirty="0" err="1" smtClean="0"/>
              <a:t>DBUtils</a:t>
            </a:r>
            <a:r>
              <a:rPr lang="zh-CN" altLang="en-US" dirty="0" smtClean="0"/>
              <a:t>封装数据访问工具（方法）</a:t>
            </a:r>
            <a:endParaRPr lang="zh-CN" altLang="en-US" dirty="0"/>
          </a:p>
        </p:txBody>
      </p:sp>
    </p:spTree>
    <p:extLst>
      <p:ext uri="{BB962C8B-B14F-4D97-AF65-F5344CB8AC3E}">
        <p14:creationId xmlns:p14="http://schemas.microsoft.com/office/powerpoint/2010/main" val="335564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normAutofit/>
          </a:bodyPr>
          <a:lstStyle/>
          <a:p>
            <a:r>
              <a:rPr lang="zh-CN" altLang="en-US" dirty="0" smtClean="0"/>
              <a:t>项目截图说明</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04" y="904651"/>
            <a:ext cx="3962400" cy="561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2138"/>
          <a:stretch/>
        </p:blipFill>
        <p:spPr bwMode="auto">
          <a:xfrm>
            <a:off x="4860032" y="952275"/>
            <a:ext cx="342582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11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项目的分层结构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体系架构</a:t>
            </a:r>
            <a:endParaRPr lang="en-US" altLang="zh-CN" dirty="0" smtClean="0"/>
          </a:p>
          <a:p>
            <a:pPr lvl="1"/>
            <a:r>
              <a:rPr lang="zh-CN" altLang="en-US" dirty="0" smtClean="0"/>
              <a:t>客户端</a:t>
            </a:r>
            <a:endParaRPr lang="en-US" altLang="zh-CN" dirty="0" smtClean="0"/>
          </a:p>
          <a:p>
            <a:pPr lvl="1"/>
            <a:r>
              <a:rPr lang="zh-CN" altLang="en-US" dirty="0" smtClean="0"/>
              <a:t>应用程序服务器</a:t>
            </a:r>
            <a:endParaRPr lang="en-US" altLang="zh-CN" dirty="0" smtClean="0"/>
          </a:p>
          <a:p>
            <a:pPr lvl="2"/>
            <a:r>
              <a:rPr lang="en-US" altLang="zh-CN" dirty="0" smtClean="0"/>
              <a:t>Tomcat</a:t>
            </a:r>
            <a:r>
              <a:rPr lang="zh-CN" altLang="en-US" dirty="0" smtClean="0"/>
              <a:t>容器</a:t>
            </a:r>
            <a:endParaRPr lang="en-US" altLang="zh-CN" dirty="0" smtClean="0"/>
          </a:p>
          <a:p>
            <a:pPr lvl="3"/>
            <a:r>
              <a:rPr lang="zh-CN" altLang="en-US" dirty="0" smtClean="0"/>
              <a:t>项目子容器</a:t>
            </a:r>
            <a:endParaRPr lang="en-US" altLang="zh-CN" dirty="0" smtClean="0"/>
          </a:p>
          <a:p>
            <a:pPr lvl="1"/>
            <a:r>
              <a:rPr lang="zh-CN" altLang="en-US" dirty="0" smtClean="0"/>
              <a:t>数据库服务器</a:t>
            </a:r>
            <a:endParaRPr lang="en-US" altLang="zh-CN" dirty="0" smtClean="0"/>
          </a:p>
          <a:p>
            <a:r>
              <a:rPr lang="zh-CN" altLang="en-US" dirty="0" smtClean="0"/>
              <a:t>三层</a:t>
            </a:r>
            <a:endParaRPr lang="en-US" altLang="zh-CN" dirty="0" smtClean="0"/>
          </a:p>
          <a:p>
            <a:pPr lvl="1"/>
            <a:r>
              <a:rPr lang="zh-CN" altLang="en-US" dirty="0" smtClean="0"/>
              <a:t>表示层</a:t>
            </a:r>
            <a:endParaRPr lang="en-US" altLang="zh-CN" dirty="0" smtClean="0"/>
          </a:p>
          <a:p>
            <a:pPr lvl="1"/>
            <a:r>
              <a:rPr lang="zh-CN" altLang="en-US" dirty="0" smtClean="0"/>
              <a:t>中间层</a:t>
            </a:r>
            <a:endParaRPr lang="en-US" altLang="zh-CN" dirty="0" smtClean="0"/>
          </a:p>
          <a:p>
            <a:pPr lvl="1"/>
            <a:r>
              <a:rPr lang="zh-CN" altLang="en-US" dirty="0" smtClean="0"/>
              <a:t>数据访问层</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08380410"/>
              </p:ext>
            </p:extLst>
          </p:nvPr>
        </p:nvGraphicFramePr>
        <p:xfrm>
          <a:off x="4572000" y="2204864"/>
          <a:ext cx="3384550" cy="3308350"/>
        </p:xfrm>
        <a:graphic>
          <a:graphicData uri="http://schemas.openxmlformats.org/presentationml/2006/ole">
            <mc:AlternateContent xmlns:mc="http://schemas.openxmlformats.org/markup-compatibility/2006">
              <mc:Choice xmlns:v="urn:schemas-microsoft-com:vml" Requires="v">
                <p:oleObj spid="_x0000_s1048" name="Visio" r:id="rId3" imgW="3549960" imgH="4925144" progId="Visio.Drawing.11">
                  <p:embed/>
                </p:oleObj>
              </mc:Choice>
              <mc:Fallback>
                <p:oleObj name="Visio" r:id="rId3" imgW="3549960" imgH="49251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4864"/>
                        <a:ext cx="33845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619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zh-CN" altLang="en-US" dirty="0">
                <a:ea typeface="宋体" pitchFamily="2" charset="-122"/>
              </a:rPr>
              <a:t>为什么</a:t>
            </a:r>
            <a:r>
              <a:rPr lang="zh-CN" altLang="en-US" dirty="0" smtClean="0">
                <a:ea typeface="宋体" pitchFamily="2" charset="-122"/>
              </a:rPr>
              <a:t>需要分层结构</a:t>
            </a:r>
            <a:endParaRPr lang="zh-CN" altLang="en-US" dirty="0">
              <a:ea typeface="宋体" pitchFamily="2" charset="-122"/>
            </a:endParaRPr>
          </a:p>
        </p:txBody>
      </p:sp>
      <p:sp>
        <p:nvSpPr>
          <p:cNvPr id="591886" name="AutoShape 14"/>
          <p:cNvSpPr>
            <a:spLocks noChangeArrowheads="1"/>
          </p:cNvSpPr>
          <p:nvPr/>
        </p:nvSpPr>
        <p:spPr bwMode="auto">
          <a:xfrm>
            <a:off x="1912938" y="4441825"/>
            <a:ext cx="5413375" cy="131921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buFontTx/>
              <a:buBlip>
                <a:blip r:embed="rId3"/>
              </a:buBlip>
            </a:pPr>
            <a:r>
              <a:rPr lang="zh-CN" altLang="en-US">
                <a:ea typeface="黑体" pitchFamily="2" charset="-122"/>
              </a:rPr>
              <a:t>服务员只管接待客人</a:t>
            </a:r>
          </a:p>
          <a:p>
            <a:pPr>
              <a:buFontTx/>
              <a:buBlip>
                <a:blip r:embed="rId3"/>
              </a:buBlip>
            </a:pPr>
            <a:r>
              <a:rPr lang="zh-CN" altLang="en-US">
                <a:ea typeface="黑体" pitchFamily="2" charset="-122"/>
              </a:rPr>
              <a:t>厨师只管烹炒客人要的美食</a:t>
            </a:r>
          </a:p>
          <a:p>
            <a:pPr>
              <a:buFontTx/>
              <a:buBlip>
                <a:blip r:embed="rId3"/>
              </a:buBlip>
            </a:pPr>
            <a:r>
              <a:rPr lang="zh-CN" altLang="en-US">
                <a:ea typeface="黑体" pitchFamily="2" charset="-122"/>
              </a:rPr>
              <a:t>采购员只管按客人需求采购肉，海鲜，蔬菜</a:t>
            </a:r>
          </a:p>
          <a:p>
            <a:pPr>
              <a:buFontTx/>
              <a:buBlip>
                <a:blip r:embed="rId3"/>
              </a:buBlip>
            </a:pPr>
            <a:r>
              <a:rPr lang="zh-CN" altLang="en-US">
                <a:ea typeface="黑体" pitchFamily="2" charset="-122"/>
              </a:rPr>
              <a:t>他们各负其责共同协作为客人提供美食</a:t>
            </a:r>
          </a:p>
        </p:txBody>
      </p:sp>
      <p:sp>
        <p:nvSpPr>
          <p:cNvPr id="591905" name="AutoShape 33"/>
          <p:cNvSpPr>
            <a:spLocks noChangeArrowheads="1"/>
          </p:cNvSpPr>
          <p:nvPr/>
        </p:nvSpPr>
        <p:spPr bwMode="auto">
          <a:xfrm>
            <a:off x="3924300" y="2852738"/>
            <a:ext cx="757238" cy="215900"/>
          </a:xfrm>
          <a:prstGeom prst="leftArrow">
            <a:avLst>
              <a:gd name="adj1" fmla="val 50000"/>
              <a:gd name="adj2" fmla="val 87684"/>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591909" name="AutoShape 37"/>
          <p:cNvSpPr>
            <a:spLocks noChangeArrowheads="1"/>
          </p:cNvSpPr>
          <p:nvPr/>
        </p:nvSpPr>
        <p:spPr bwMode="auto">
          <a:xfrm>
            <a:off x="2051050" y="2420938"/>
            <a:ext cx="287338" cy="358775"/>
          </a:xfrm>
          <a:prstGeom prst="rightArrow">
            <a:avLst>
              <a:gd name="adj1" fmla="val 50000"/>
              <a:gd name="adj2" fmla="val 25000"/>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nvGrpSpPr>
          <p:cNvPr id="591933" name="Group 61"/>
          <p:cNvGrpSpPr>
            <a:grpSpLocks/>
          </p:cNvGrpSpPr>
          <p:nvPr/>
        </p:nvGrpSpPr>
        <p:grpSpPr bwMode="auto">
          <a:xfrm>
            <a:off x="539750" y="1989138"/>
            <a:ext cx="1439863" cy="1439862"/>
            <a:chOff x="340" y="1253"/>
            <a:chExt cx="907" cy="907"/>
          </a:xfrm>
        </p:grpSpPr>
        <p:sp>
          <p:nvSpPr>
            <p:cNvPr id="591913" name="Text Box 41"/>
            <p:cNvSpPr txBox="1">
              <a:spLocks noChangeArrowheads="1"/>
            </p:cNvSpPr>
            <p:nvPr/>
          </p:nvSpPr>
          <p:spPr bwMode="auto">
            <a:xfrm>
              <a:off x="521" y="1910"/>
              <a:ext cx="681" cy="25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6350" cap="rnd" algn="ctr">
                  <a:solidFill>
                    <a:srgbClr val="000000"/>
                  </a:solidFill>
                  <a:miter lim="800000"/>
                  <a:headEnd/>
                  <a:tailEnd/>
                </a14:hiddenLine>
              </a:ext>
              <a:ext uri="{AF507438-7753-43E0-B8FC-AC1667EBCBE1}">
                <a14:hiddenEffects xmlns:a14="http://schemas.microsoft.com/office/drawing/2010/main">
                  <a:effectLst>
                    <a:outerShdw dist="63500" dir="2212194" algn="ctr" rotWithShape="0">
                      <a:srgbClr val="808080"/>
                    </a:outerShdw>
                  </a:effectLst>
                </a14:hiddenEffects>
              </a:ext>
            </a:extLst>
          </p:spPr>
          <p:txBody>
            <a:bodyPr>
              <a:spAutoFit/>
            </a:bodyPr>
            <a:lstStyle/>
            <a:p>
              <a:pPr algn="ctr"/>
              <a:r>
                <a:rPr lang="zh-CN" altLang="en-US" sz="2000">
                  <a:ea typeface="黑体" pitchFamily="2" charset="-122"/>
                </a:rPr>
                <a:t>顾客</a:t>
              </a:r>
            </a:p>
          </p:txBody>
        </p:sp>
        <p:pic>
          <p:nvPicPr>
            <p:cNvPr id="591927" name="Picture 55" descr="333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 y="1253"/>
              <a:ext cx="907" cy="607"/>
            </a:xfrm>
            <a:prstGeom prst="rect">
              <a:avLst/>
            </a:prstGeom>
            <a:noFill/>
            <a:extLst>
              <a:ext uri="{909E8E84-426E-40DD-AFC4-6F175D3DCCD1}">
                <a14:hiddenFill xmlns:a14="http://schemas.microsoft.com/office/drawing/2010/main">
                  <a:solidFill>
                    <a:srgbClr val="FFFFFF"/>
                  </a:solidFill>
                </a14:hiddenFill>
              </a:ext>
            </a:extLst>
          </p:spPr>
        </p:pic>
      </p:grpSp>
      <p:sp>
        <p:nvSpPr>
          <p:cNvPr id="591882" name="AutoShape 10"/>
          <p:cNvSpPr>
            <a:spLocks noChangeArrowheads="1"/>
          </p:cNvSpPr>
          <p:nvPr/>
        </p:nvSpPr>
        <p:spPr bwMode="auto">
          <a:xfrm>
            <a:off x="3924300" y="2276475"/>
            <a:ext cx="825500" cy="215900"/>
          </a:xfrm>
          <a:prstGeom prst="rightArrow">
            <a:avLst>
              <a:gd name="adj1" fmla="val 50000"/>
              <a:gd name="adj2" fmla="val 95588"/>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nvGrpSpPr>
          <p:cNvPr id="591931" name="Group 59"/>
          <p:cNvGrpSpPr>
            <a:grpSpLocks/>
          </p:cNvGrpSpPr>
          <p:nvPr/>
        </p:nvGrpSpPr>
        <p:grpSpPr bwMode="auto">
          <a:xfrm>
            <a:off x="2411413" y="1484313"/>
            <a:ext cx="6121400" cy="2592387"/>
            <a:chOff x="1520" y="935"/>
            <a:chExt cx="4036" cy="1633"/>
          </a:xfrm>
        </p:grpSpPr>
        <p:pic>
          <p:nvPicPr>
            <p:cNvPr id="591896" name="Picture 24" descr="图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3" y="1253"/>
              <a:ext cx="844" cy="864"/>
            </a:xfrm>
            <a:prstGeom prst="rect">
              <a:avLst/>
            </a:prstGeom>
            <a:noFill/>
            <a:extLst>
              <a:ext uri="{909E8E84-426E-40DD-AFC4-6F175D3DCCD1}">
                <a14:hiddenFill xmlns:a14="http://schemas.microsoft.com/office/drawing/2010/main">
                  <a:solidFill>
                    <a:srgbClr val="FFFFFF"/>
                  </a:solidFill>
                </a14:hiddenFill>
              </a:ext>
            </a:extLst>
          </p:spPr>
        </p:pic>
        <p:sp>
          <p:nvSpPr>
            <p:cNvPr id="591899" name="Rectangle 27"/>
            <p:cNvSpPr>
              <a:spLocks noChangeArrowheads="1"/>
            </p:cNvSpPr>
            <p:nvPr/>
          </p:nvSpPr>
          <p:spPr bwMode="auto">
            <a:xfrm>
              <a:off x="1533" y="2183"/>
              <a:ext cx="712" cy="204"/>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服务员</a:t>
              </a:r>
            </a:p>
          </p:txBody>
        </p:sp>
        <p:sp>
          <p:nvSpPr>
            <p:cNvPr id="591900" name="Rectangle 28"/>
            <p:cNvSpPr>
              <a:spLocks noChangeArrowheads="1"/>
            </p:cNvSpPr>
            <p:nvPr/>
          </p:nvSpPr>
          <p:spPr bwMode="auto">
            <a:xfrm>
              <a:off x="3211" y="2183"/>
              <a:ext cx="712" cy="204"/>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厨师</a:t>
              </a:r>
            </a:p>
          </p:txBody>
        </p:sp>
        <p:sp>
          <p:nvSpPr>
            <p:cNvPr id="591901" name="Rectangle 29"/>
            <p:cNvSpPr>
              <a:spLocks noChangeArrowheads="1"/>
            </p:cNvSpPr>
            <p:nvPr/>
          </p:nvSpPr>
          <p:spPr bwMode="auto">
            <a:xfrm>
              <a:off x="4617" y="2205"/>
              <a:ext cx="712" cy="205"/>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采购员</a:t>
              </a:r>
            </a:p>
          </p:txBody>
        </p:sp>
        <p:pic>
          <p:nvPicPr>
            <p:cNvPr id="591928" name="Picture 56" descr="厨师"/>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 y="1313"/>
              <a:ext cx="908" cy="802"/>
            </a:xfrm>
            <a:prstGeom prst="rect">
              <a:avLst/>
            </a:prstGeom>
            <a:noFill/>
            <a:extLst>
              <a:ext uri="{909E8E84-426E-40DD-AFC4-6F175D3DCCD1}">
                <a14:hiddenFill xmlns:a14="http://schemas.microsoft.com/office/drawing/2010/main">
                  <a:solidFill>
                    <a:srgbClr val="FFFFFF"/>
                  </a:solidFill>
                </a14:hiddenFill>
              </a:ext>
            </a:extLst>
          </p:spPr>
        </p:pic>
        <p:pic>
          <p:nvPicPr>
            <p:cNvPr id="591930" name="Picture 58" descr="采购员副本"/>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8" y="1153"/>
              <a:ext cx="1088" cy="962"/>
            </a:xfrm>
            <a:prstGeom prst="rect">
              <a:avLst/>
            </a:prstGeom>
            <a:noFill/>
            <a:extLst>
              <a:ext uri="{909E8E84-426E-40DD-AFC4-6F175D3DCCD1}">
                <a14:hiddenFill xmlns:a14="http://schemas.microsoft.com/office/drawing/2010/main">
                  <a:solidFill>
                    <a:srgbClr val="FFFFFF"/>
                  </a:solidFill>
                </a14:hiddenFill>
              </a:ext>
            </a:extLst>
          </p:spPr>
        </p:pic>
        <p:sp>
          <p:nvSpPr>
            <p:cNvPr id="591898" name="Rectangle 26"/>
            <p:cNvSpPr>
              <a:spLocks noChangeArrowheads="1"/>
            </p:cNvSpPr>
            <p:nvPr/>
          </p:nvSpPr>
          <p:spPr bwMode="auto">
            <a:xfrm>
              <a:off x="1520" y="935"/>
              <a:ext cx="4036" cy="1633"/>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1907" name="AutoShape 35"/>
          <p:cNvSpPr>
            <a:spLocks noChangeArrowheads="1"/>
          </p:cNvSpPr>
          <p:nvPr/>
        </p:nvSpPr>
        <p:spPr bwMode="auto">
          <a:xfrm>
            <a:off x="7092950" y="1196975"/>
            <a:ext cx="107950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anchorCtr="1">
            <a:spAutoFit/>
          </a:bodyPr>
          <a:lstStyle/>
          <a:p>
            <a:pPr algn="ctr"/>
            <a:r>
              <a:rPr lang="zh-CN" altLang="en-US" b="1">
                <a:ea typeface="黑体" pitchFamily="2" charset="-122"/>
              </a:rPr>
              <a:t>饭店</a:t>
            </a:r>
          </a:p>
        </p:txBody>
      </p:sp>
      <p:sp>
        <p:nvSpPr>
          <p:cNvPr id="591884" name="AutoShape 12"/>
          <p:cNvSpPr>
            <a:spLocks noChangeArrowheads="1"/>
          </p:cNvSpPr>
          <p:nvPr/>
        </p:nvSpPr>
        <p:spPr bwMode="auto">
          <a:xfrm>
            <a:off x="6227763" y="2276475"/>
            <a:ext cx="757237" cy="215900"/>
          </a:xfrm>
          <a:prstGeom prst="rightArrow">
            <a:avLst>
              <a:gd name="adj1" fmla="val 50000"/>
              <a:gd name="adj2" fmla="val 87684"/>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591906" name="AutoShape 34"/>
          <p:cNvSpPr>
            <a:spLocks noChangeArrowheads="1"/>
          </p:cNvSpPr>
          <p:nvPr/>
        </p:nvSpPr>
        <p:spPr bwMode="auto">
          <a:xfrm>
            <a:off x="6227763" y="2852738"/>
            <a:ext cx="757237" cy="215900"/>
          </a:xfrm>
          <a:prstGeom prst="leftArrow">
            <a:avLst>
              <a:gd name="adj1" fmla="val 50000"/>
              <a:gd name="adj2" fmla="val 87684"/>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Tree>
    <p:extLst>
      <p:ext uri="{BB962C8B-B14F-4D97-AF65-F5344CB8AC3E}">
        <p14:creationId xmlns:p14="http://schemas.microsoft.com/office/powerpoint/2010/main" val="95529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91933"/>
                                        </p:tgtEl>
                                        <p:attrNameLst>
                                          <p:attrName>style.visibility</p:attrName>
                                        </p:attrNameLst>
                                      </p:cBhvr>
                                      <p:to>
                                        <p:strVal val="visible"/>
                                      </p:to>
                                    </p:set>
                                    <p:animEffect transition="in" filter="checkerboard(across)">
                                      <p:cBhvr>
                                        <p:cTn id="7" dur="500"/>
                                        <p:tgtEl>
                                          <p:spTgt spid="59193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1909"/>
                                        </p:tgtEl>
                                        <p:attrNameLst>
                                          <p:attrName>style.visibility</p:attrName>
                                        </p:attrNameLst>
                                      </p:cBhvr>
                                      <p:to>
                                        <p:strVal val="visible"/>
                                      </p:to>
                                    </p:set>
                                    <p:animEffect transition="in" filter="wipe(left)">
                                      <p:cBhvr>
                                        <p:cTn id="11" dur="500"/>
                                        <p:tgtEl>
                                          <p:spTgt spid="591909"/>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591931"/>
                                        </p:tgtEl>
                                        <p:attrNameLst>
                                          <p:attrName>style.visibility</p:attrName>
                                        </p:attrNameLst>
                                      </p:cBhvr>
                                      <p:to>
                                        <p:strVal val="visible"/>
                                      </p:to>
                                    </p:set>
                                    <p:animEffect transition="in" filter="checkerboard(across)">
                                      <p:cBhvr>
                                        <p:cTn id="15" dur="500"/>
                                        <p:tgtEl>
                                          <p:spTgt spid="59193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91907"/>
                                        </p:tgtEl>
                                        <p:attrNameLst>
                                          <p:attrName>style.visibility</p:attrName>
                                        </p:attrNameLst>
                                      </p:cBhvr>
                                      <p:to>
                                        <p:strVal val="visible"/>
                                      </p:to>
                                    </p:set>
                                    <p:animEffect transition="in" filter="wipe(left)">
                                      <p:cBhvr>
                                        <p:cTn id="19" dur="500"/>
                                        <p:tgtEl>
                                          <p:spTgt spid="59190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91882"/>
                                        </p:tgtEl>
                                        <p:attrNameLst>
                                          <p:attrName>style.visibility</p:attrName>
                                        </p:attrNameLst>
                                      </p:cBhvr>
                                      <p:to>
                                        <p:strVal val="visible"/>
                                      </p:to>
                                    </p:set>
                                    <p:animEffect transition="in" filter="wipe(left)">
                                      <p:cBhvr>
                                        <p:cTn id="23" dur="500"/>
                                        <p:tgtEl>
                                          <p:spTgt spid="59188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91884"/>
                                        </p:tgtEl>
                                        <p:attrNameLst>
                                          <p:attrName>style.visibility</p:attrName>
                                        </p:attrNameLst>
                                      </p:cBhvr>
                                      <p:to>
                                        <p:strVal val="visible"/>
                                      </p:to>
                                    </p:set>
                                    <p:animEffect transition="in" filter="wipe(left)">
                                      <p:cBhvr>
                                        <p:cTn id="27" dur="500"/>
                                        <p:tgtEl>
                                          <p:spTgt spid="591884"/>
                                        </p:tgtEl>
                                      </p:cBhvr>
                                    </p:animEffect>
                                  </p:childTnLst>
                                </p:cTn>
                              </p:par>
                            </p:childTnLst>
                          </p:cTn>
                        </p:par>
                        <p:par>
                          <p:cTn id="28" fill="hold" nodeType="afterGroup">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91906"/>
                                        </p:tgtEl>
                                        <p:attrNameLst>
                                          <p:attrName>style.visibility</p:attrName>
                                        </p:attrNameLst>
                                      </p:cBhvr>
                                      <p:to>
                                        <p:strVal val="visible"/>
                                      </p:to>
                                    </p:set>
                                    <p:animEffect transition="in" filter="wipe(right)">
                                      <p:cBhvr>
                                        <p:cTn id="31" dur="500"/>
                                        <p:tgtEl>
                                          <p:spTgt spid="591906"/>
                                        </p:tgtEl>
                                      </p:cBhvr>
                                    </p:animEffect>
                                  </p:childTnLst>
                                </p:cTn>
                              </p:par>
                            </p:childTnLst>
                          </p:cTn>
                        </p:par>
                        <p:par>
                          <p:cTn id="32" fill="hold" nodeType="afterGroup">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591905"/>
                                        </p:tgtEl>
                                        <p:attrNameLst>
                                          <p:attrName>style.visibility</p:attrName>
                                        </p:attrNameLst>
                                      </p:cBhvr>
                                      <p:to>
                                        <p:strVal val="visible"/>
                                      </p:to>
                                    </p:set>
                                    <p:animEffect transition="in" filter="wipe(right)">
                                      <p:cBhvr>
                                        <p:cTn id="35" dur="500"/>
                                        <p:tgtEl>
                                          <p:spTgt spid="59190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91886"/>
                                        </p:tgtEl>
                                        <p:attrNameLst>
                                          <p:attrName>style.visibility</p:attrName>
                                        </p:attrNameLst>
                                      </p:cBhvr>
                                      <p:to>
                                        <p:strVal val="visible"/>
                                      </p:to>
                                    </p:set>
                                    <p:animEffect transition="in" filter="wipe(left)">
                                      <p:cBhvr>
                                        <p:cTn id="39" dur="500"/>
                                        <p:tgtEl>
                                          <p:spTgt spid="591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86" grpId="0" animBg="1"/>
      <p:bldP spid="591905" grpId="0" animBg="1"/>
      <p:bldP spid="591909" grpId="0" animBg="1"/>
      <p:bldP spid="591882" grpId="0" animBg="1"/>
      <p:bldP spid="591907" grpId="0" animBg="1"/>
      <p:bldP spid="591884" grpId="0" animBg="1"/>
      <p:bldP spid="5919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217" name="Group 49"/>
          <p:cNvGrpSpPr>
            <a:grpSpLocks/>
          </p:cNvGrpSpPr>
          <p:nvPr/>
        </p:nvGrpSpPr>
        <p:grpSpPr bwMode="auto">
          <a:xfrm>
            <a:off x="1692275" y="2349500"/>
            <a:ext cx="6407150" cy="2592388"/>
            <a:chOff x="1520" y="935"/>
            <a:chExt cx="4036" cy="1633"/>
          </a:xfrm>
        </p:grpSpPr>
        <p:pic>
          <p:nvPicPr>
            <p:cNvPr id="647218" name="Picture 50" descr="图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3" y="1253"/>
              <a:ext cx="844" cy="864"/>
            </a:xfrm>
            <a:prstGeom prst="rect">
              <a:avLst/>
            </a:prstGeom>
            <a:noFill/>
            <a:extLst>
              <a:ext uri="{909E8E84-426E-40DD-AFC4-6F175D3DCCD1}">
                <a14:hiddenFill xmlns:a14="http://schemas.microsoft.com/office/drawing/2010/main">
                  <a:solidFill>
                    <a:srgbClr val="FFFFFF"/>
                  </a:solidFill>
                </a14:hiddenFill>
              </a:ext>
            </a:extLst>
          </p:spPr>
        </p:pic>
        <p:sp>
          <p:nvSpPr>
            <p:cNvPr id="647219" name="Rectangle 51"/>
            <p:cNvSpPr>
              <a:spLocks noChangeArrowheads="1"/>
            </p:cNvSpPr>
            <p:nvPr/>
          </p:nvSpPr>
          <p:spPr bwMode="auto">
            <a:xfrm>
              <a:off x="1533" y="2183"/>
              <a:ext cx="712" cy="204"/>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服务员</a:t>
              </a:r>
            </a:p>
          </p:txBody>
        </p:sp>
        <p:sp>
          <p:nvSpPr>
            <p:cNvPr id="647220" name="Rectangle 52"/>
            <p:cNvSpPr>
              <a:spLocks noChangeArrowheads="1"/>
            </p:cNvSpPr>
            <p:nvPr/>
          </p:nvSpPr>
          <p:spPr bwMode="auto">
            <a:xfrm>
              <a:off x="3211" y="2183"/>
              <a:ext cx="712" cy="204"/>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厨师</a:t>
              </a:r>
            </a:p>
          </p:txBody>
        </p:sp>
        <p:sp>
          <p:nvSpPr>
            <p:cNvPr id="647221" name="Rectangle 53"/>
            <p:cNvSpPr>
              <a:spLocks noChangeArrowheads="1"/>
            </p:cNvSpPr>
            <p:nvPr/>
          </p:nvSpPr>
          <p:spPr bwMode="auto">
            <a:xfrm>
              <a:off x="4617" y="2205"/>
              <a:ext cx="712" cy="205"/>
            </a:xfrm>
            <a:prstGeom prst="rect">
              <a:avLst/>
            </a:prstGeom>
            <a:noFill/>
            <a:ln>
              <a:noFill/>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000">
                  <a:ea typeface="黑体" pitchFamily="2" charset="-122"/>
                </a:rPr>
                <a:t>采购员</a:t>
              </a:r>
            </a:p>
          </p:txBody>
        </p:sp>
        <p:pic>
          <p:nvPicPr>
            <p:cNvPr id="647222" name="Picture 54" descr="厨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 y="1313"/>
              <a:ext cx="908" cy="802"/>
            </a:xfrm>
            <a:prstGeom prst="rect">
              <a:avLst/>
            </a:prstGeom>
            <a:noFill/>
            <a:extLst>
              <a:ext uri="{909E8E84-426E-40DD-AFC4-6F175D3DCCD1}">
                <a14:hiddenFill xmlns:a14="http://schemas.microsoft.com/office/drawing/2010/main">
                  <a:solidFill>
                    <a:srgbClr val="FFFFFF"/>
                  </a:solidFill>
                </a14:hiddenFill>
              </a:ext>
            </a:extLst>
          </p:spPr>
        </p:pic>
        <p:pic>
          <p:nvPicPr>
            <p:cNvPr id="647223" name="Picture 55" descr="采购员副本"/>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8" y="1153"/>
              <a:ext cx="1088" cy="962"/>
            </a:xfrm>
            <a:prstGeom prst="rect">
              <a:avLst/>
            </a:prstGeom>
            <a:noFill/>
            <a:extLst>
              <a:ext uri="{909E8E84-426E-40DD-AFC4-6F175D3DCCD1}">
                <a14:hiddenFill xmlns:a14="http://schemas.microsoft.com/office/drawing/2010/main">
                  <a:solidFill>
                    <a:srgbClr val="FFFFFF"/>
                  </a:solidFill>
                </a14:hiddenFill>
              </a:ext>
            </a:extLst>
          </p:spPr>
        </p:pic>
        <p:sp>
          <p:nvSpPr>
            <p:cNvPr id="647224" name="Rectangle 56"/>
            <p:cNvSpPr>
              <a:spLocks noChangeArrowheads="1"/>
            </p:cNvSpPr>
            <p:nvPr/>
          </p:nvSpPr>
          <p:spPr bwMode="auto">
            <a:xfrm>
              <a:off x="1520" y="935"/>
              <a:ext cx="4036" cy="1633"/>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rgbClr val="A7F7BA"/>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47170" name="Rectangle 2"/>
          <p:cNvSpPr>
            <a:spLocks noGrp="1" noChangeArrowheads="1"/>
          </p:cNvSpPr>
          <p:nvPr>
            <p:ph type="title"/>
          </p:nvPr>
        </p:nvSpPr>
        <p:spPr/>
        <p:txBody>
          <a:bodyPr/>
          <a:lstStyle/>
          <a:p>
            <a:r>
              <a:rPr lang="zh-CN" altLang="en-US">
                <a:ea typeface="宋体" pitchFamily="2" charset="-122"/>
              </a:rPr>
              <a:t>为什么需要三层结构</a:t>
            </a:r>
          </a:p>
        </p:txBody>
      </p:sp>
      <p:sp>
        <p:nvSpPr>
          <p:cNvPr id="647172" name="AutoShape 4"/>
          <p:cNvSpPr>
            <a:spLocks noChangeArrowheads="1"/>
          </p:cNvSpPr>
          <p:nvPr/>
        </p:nvSpPr>
        <p:spPr bwMode="auto">
          <a:xfrm>
            <a:off x="3419475" y="3357563"/>
            <a:ext cx="863600" cy="215900"/>
          </a:xfrm>
          <a:prstGeom prst="rightArrow">
            <a:avLst>
              <a:gd name="adj1" fmla="val 50000"/>
              <a:gd name="adj2" fmla="val 100000"/>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47173" name="AutoShape 5"/>
          <p:cNvSpPr>
            <a:spLocks noChangeArrowheads="1"/>
          </p:cNvSpPr>
          <p:nvPr/>
        </p:nvSpPr>
        <p:spPr bwMode="auto">
          <a:xfrm>
            <a:off x="5940425" y="3357563"/>
            <a:ext cx="792163" cy="215900"/>
          </a:xfrm>
          <a:prstGeom prst="rightArrow">
            <a:avLst>
              <a:gd name="adj1" fmla="val 50000"/>
              <a:gd name="adj2" fmla="val 91728"/>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47183" name="AutoShape 15"/>
          <p:cNvSpPr>
            <a:spLocks noChangeArrowheads="1"/>
          </p:cNvSpPr>
          <p:nvPr/>
        </p:nvSpPr>
        <p:spPr bwMode="auto">
          <a:xfrm>
            <a:off x="3419475" y="4005263"/>
            <a:ext cx="792163" cy="215900"/>
          </a:xfrm>
          <a:prstGeom prst="leftArrow">
            <a:avLst>
              <a:gd name="adj1" fmla="val 50000"/>
              <a:gd name="adj2" fmla="val 91728"/>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647184" name="AutoShape 16"/>
          <p:cNvSpPr>
            <a:spLocks noChangeArrowheads="1"/>
          </p:cNvSpPr>
          <p:nvPr/>
        </p:nvSpPr>
        <p:spPr bwMode="auto">
          <a:xfrm>
            <a:off x="5867400" y="4005263"/>
            <a:ext cx="792163" cy="215900"/>
          </a:xfrm>
          <a:prstGeom prst="leftArrow">
            <a:avLst>
              <a:gd name="adj1" fmla="val 50000"/>
              <a:gd name="adj2" fmla="val 91728"/>
            </a:avLst>
          </a:prstGeom>
          <a:gradFill rotWithShape="1">
            <a:gsLst>
              <a:gs pos="0">
                <a:srgbClr val="B563CF"/>
              </a:gs>
              <a:gs pos="100000">
                <a:srgbClr val="B563CF">
                  <a:gamma/>
                  <a:tint val="0"/>
                  <a:invGamma/>
                </a:srgbClr>
              </a:gs>
            </a:gsLst>
            <a:lin ang="5400000" scaled="1"/>
          </a:gradFill>
          <a:ln w="6350" algn="ctr">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nvGrpSpPr>
          <p:cNvPr id="647188" name="Group 20"/>
          <p:cNvGrpSpPr>
            <a:grpSpLocks/>
          </p:cNvGrpSpPr>
          <p:nvPr/>
        </p:nvGrpSpPr>
        <p:grpSpPr bwMode="auto">
          <a:xfrm>
            <a:off x="2051050" y="3573463"/>
            <a:ext cx="433388" cy="431800"/>
            <a:chOff x="1111" y="935"/>
            <a:chExt cx="726" cy="635"/>
          </a:xfrm>
        </p:grpSpPr>
        <p:sp>
          <p:nvSpPr>
            <p:cNvPr id="647185" name="Oval 17"/>
            <p:cNvSpPr>
              <a:spLocks noChangeArrowheads="1"/>
            </p:cNvSpPr>
            <p:nvPr/>
          </p:nvSpPr>
          <p:spPr bwMode="auto">
            <a:xfrm>
              <a:off x="1111" y="935"/>
              <a:ext cx="726" cy="635"/>
            </a:xfrm>
            <a:prstGeom prst="ellipse">
              <a:avLst/>
            </a:prstGeom>
            <a:noFill/>
            <a:ln w="57150" cap="rnd"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wrap="none" anchor="ctr"/>
            <a:lstStyle/>
            <a:p>
              <a:endParaRPr lang="zh-CN" altLang="en-US"/>
            </a:p>
          </p:txBody>
        </p:sp>
        <p:sp>
          <p:nvSpPr>
            <p:cNvPr id="647186" name="Line 18"/>
            <p:cNvSpPr>
              <a:spLocks noChangeShapeType="1"/>
            </p:cNvSpPr>
            <p:nvPr/>
          </p:nvSpPr>
          <p:spPr bwMode="auto">
            <a:xfrm>
              <a:off x="1202" y="1071"/>
              <a:ext cx="499"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sp>
          <p:nvSpPr>
            <p:cNvPr id="647187" name="Line 19"/>
            <p:cNvSpPr>
              <a:spLocks noChangeShapeType="1"/>
            </p:cNvSpPr>
            <p:nvPr/>
          </p:nvSpPr>
          <p:spPr bwMode="auto">
            <a:xfrm flipH="1">
              <a:off x="1247" y="1071"/>
              <a:ext cx="454"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grpSp>
      <p:sp>
        <p:nvSpPr>
          <p:cNvPr id="647197" name="AutoShape 29"/>
          <p:cNvSpPr>
            <a:spLocks noChangeArrowheads="1"/>
          </p:cNvSpPr>
          <p:nvPr/>
        </p:nvSpPr>
        <p:spPr bwMode="auto">
          <a:xfrm>
            <a:off x="1357313" y="1773238"/>
            <a:ext cx="1630362" cy="398462"/>
          </a:xfrm>
          <a:prstGeom prst="wedgeRoundRectCallout">
            <a:avLst>
              <a:gd name="adj1" fmla="val 17282"/>
              <a:gd name="adj2" fmla="val 191037"/>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离职、请假</a:t>
            </a:r>
          </a:p>
        </p:txBody>
      </p:sp>
      <p:sp>
        <p:nvSpPr>
          <p:cNvPr id="647199" name="AutoShape 31"/>
          <p:cNvSpPr>
            <a:spLocks noChangeArrowheads="1"/>
          </p:cNvSpPr>
          <p:nvPr/>
        </p:nvSpPr>
        <p:spPr bwMode="auto">
          <a:xfrm>
            <a:off x="968375" y="5157788"/>
            <a:ext cx="1731963" cy="693737"/>
          </a:xfrm>
          <a:prstGeom prst="wedgeRoundRectCallout">
            <a:avLst>
              <a:gd name="adj1" fmla="val 22546"/>
              <a:gd name="adj2" fmla="val -129634"/>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其他服</a:t>
            </a:r>
          </a:p>
          <a:p>
            <a:pPr algn="ctr"/>
            <a:r>
              <a:rPr lang="zh-CN" altLang="en-US" b="1">
                <a:ea typeface="黑体" pitchFamily="2" charset="-122"/>
              </a:rPr>
              <a:t>务员代替</a:t>
            </a:r>
          </a:p>
        </p:txBody>
      </p:sp>
      <p:sp>
        <p:nvSpPr>
          <p:cNvPr id="647212" name="AutoShape 44"/>
          <p:cNvSpPr>
            <a:spLocks noChangeArrowheads="1"/>
          </p:cNvSpPr>
          <p:nvPr/>
        </p:nvSpPr>
        <p:spPr bwMode="auto">
          <a:xfrm>
            <a:off x="3733800" y="1773238"/>
            <a:ext cx="1630363" cy="398462"/>
          </a:xfrm>
          <a:prstGeom prst="wedgeRoundRectCallout">
            <a:avLst>
              <a:gd name="adj1" fmla="val 16218"/>
              <a:gd name="adj2" fmla="val 170111"/>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离职、请假</a:t>
            </a:r>
          </a:p>
        </p:txBody>
      </p:sp>
      <p:sp>
        <p:nvSpPr>
          <p:cNvPr id="647213" name="AutoShape 45"/>
          <p:cNvSpPr>
            <a:spLocks noChangeArrowheads="1"/>
          </p:cNvSpPr>
          <p:nvPr/>
        </p:nvSpPr>
        <p:spPr bwMode="auto">
          <a:xfrm>
            <a:off x="6470650" y="1806575"/>
            <a:ext cx="1630363" cy="398463"/>
          </a:xfrm>
          <a:prstGeom prst="wedgeRoundRectCallout">
            <a:avLst>
              <a:gd name="adj1" fmla="val 14296"/>
              <a:gd name="adj2" fmla="val 166255"/>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离职、请假</a:t>
            </a:r>
          </a:p>
        </p:txBody>
      </p:sp>
      <p:sp>
        <p:nvSpPr>
          <p:cNvPr id="647214" name="AutoShape 46"/>
          <p:cNvSpPr>
            <a:spLocks noChangeArrowheads="1"/>
          </p:cNvSpPr>
          <p:nvPr/>
        </p:nvSpPr>
        <p:spPr bwMode="auto">
          <a:xfrm>
            <a:off x="3703638" y="5191125"/>
            <a:ext cx="1731962" cy="693738"/>
          </a:xfrm>
          <a:prstGeom prst="wedgeRoundRectCallout">
            <a:avLst>
              <a:gd name="adj1" fmla="val 22546"/>
              <a:gd name="adj2" fmla="val -129634"/>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其他厨</a:t>
            </a:r>
          </a:p>
          <a:p>
            <a:pPr algn="ctr"/>
            <a:r>
              <a:rPr lang="zh-CN" altLang="en-US" b="1">
                <a:ea typeface="黑体" pitchFamily="2" charset="-122"/>
              </a:rPr>
              <a:t>师代替</a:t>
            </a:r>
          </a:p>
        </p:txBody>
      </p:sp>
      <p:sp>
        <p:nvSpPr>
          <p:cNvPr id="647215" name="AutoShape 47"/>
          <p:cNvSpPr>
            <a:spLocks noChangeArrowheads="1"/>
          </p:cNvSpPr>
          <p:nvPr/>
        </p:nvSpPr>
        <p:spPr bwMode="auto">
          <a:xfrm>
            <a:off x="6369050" y="5157788"/>
            <a:ext cx="1731963" cy="693737"/>
          </a:xfrm>
          <a:prstGeom prst="wedgeRoundRectCallout">
            <a:avLst>
              <a:gd name="adj1" fmla="val 22546"/>
              <a:gd name="adj2" fmla="val -129634"/>
              <a:gd name="adj3" fmla="val 16667"/>
            </a:avLst>
          </a:prstGeom>
          <a:gradFill rotWithShape="1">
            <a:gsLst>
              <a:gs pos="0">
                <a:srgbClr val="FFFF99"/>
              </a:gs>
              <a:gs pos="100000">
                <a:srgbClr val="FFFF99">
                  <a:gamma/>
                  <a:tint val="0"/>
                  <a:invGamma/>
                </a:srgbClr>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a:ea typeface="黑体" pitchFamily="2" charset="-122"/>
              </a:rPr>
              <a:t>其他采</a:t>
            </a:r>
          </a:p>
          <a:p>
            <a:pPr algn="ctr"/>
            <a:r>
              <a:rPr lang="zh-CN" altLang="en-US" b="1">
                <a:ea typeface="黑体" pitchFamily="2" charset="-122"/>
              </a:rPr>
              <a:t>购员代替</a:t>
            </a:r>
          </a:p>
        </p:txBody>
      </p:sp>
      <p:grpSp>
        <p:nvGrpSpPr>
          <p:cNvPr id="647225" name="Group 57"/>
          <p:cNvGrpSpPr>
            <a:grpSpLocks/>
          </p:cNvGrpSpPr>
          <p:nvPr/>
        </p:nvGrpSpPr>
        <p:grpSpPr bwMode="auto">
          <a:xfrm>
            <a:off x="7380288" y="3573463"/>
            <a:ext cx="433387" cy="431800"/>
            <a:chOff x="1111" y="935"/>
            <a:chExt cx="726" cy="635"/>
          </a:xfrm>
        </p:grpSpPr>
        <p:sp>
          <p:nvSpPr>
            <p:cNvPr id="647226" name="Oval 58"/>
            <p:cNvSpPr>
              <a:spLocks noChangeArrowheads="1"/>
            </p:cNvSpPr>
            <p:nvPr/>
          </p:nvSpPr>
          <p:spPr bwMode="auto">
            <a:xfrm>
              <a:off x="1111" y="935"/>
              <a:ext cx="726" cy="635"/>
            </a:xfrm>
            <a:prstGeom prst="ellipse">
              <a:avLst/>
            </a:prstGeom>
            <a:noFill/>
            <a:ln w="57150" cap="rnd"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wrap="none" anchor="ctr"/>
            <a:lstStyle/>
            <a:p>
              <a:endParaRPr lang="zh-CN" altLang="en-US"/>
            </a:p>
          </p:txBody>
        </p:sp>
        <p:sp>
          <p:nvSpPr>
            <p:cNvPr id="647227" name="Line 59"/>
            <p:cNvSpPr>
              <a:spLocks noChangeShapeType="1"/>
            </p:cNvSpPr>
            <p:nvPr/>
          </p:nvSpPr>
          <p:spPr bwMode="auto">
            <a:xfrm>
              <a:off x="1202" y="1071"/>
              <a:ext cx="499"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sp>
          <p:nvSpPr>
            <p:cNvPr id="647228" name="Line 60"/>
            <p:cNvSpPr>
              <a:spLocks noChangeShapeType="1"/>
            </p:cNvSpPr>
            <p:nvPr/>
          </p:nvSpPr>
          <p:spPr bwMode="auto">
            <a:xfrm flipH="1">
              <a:off x="1247" y="1071"/>
              <a:ext cx="454"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grpSp>
      <p:grpSp>
        <p:nvGrpSpPr>
          <p:cNvPr id="647229" name="Group 61"/>
          <p:cNvGrpSpPr>
            <a:grpSpLocks/>
          </p:cNvGrpSpPr>
          <p:nvPr/>
        </p:nvGrpSpPr>
        <p:grpSpPr bwMode="auto">
          <a:xfrm>
            <a:off x="4716463" y="3573463"/>
            <a:ext cx="433387" cy="431800"/>
            <a:chOff x="1111" y="935"/>
            <a:chExt cx="726" cy="635"/>
          </a:xfrm>
        </p:grpSpPr>
        <p:sp>
          <p:nvSpPr>
            <p:cNvPr id="647230" name="Oval 62"/>
            <p:cNvSpPr>
              <a:spLocks noChangeArrowheads="1"/>
            </p:cNvSpPr>
            <p:nvPr/>
          </p:nvSpPr>
          <p:spPr bwMode="auto">
            <a:xfrm>
              <a:off x="1111" y="935"/>
              <a:ext cx="726" cy="635"/>
            </a:xfrm>
            <a:prstGeom prst="ellipse">
              <a:avLst/>
            </a:prstGeom>
            <a:noFill/>
            <a:ln w="57150" cap="rnd"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wrap="none" anchor="ctr"/>
            <a:lstStyle/>
            <a:p>
              <a:endParaRPr lang="zh-CN" altLang="en-US"/>
            </a:p>
          </p:txBody>
        </p:sp>
        <p:sp>
          <p:nvSpPr>
            <p:cNvPr id="647231" name="Line 63"/>
            <p:cNvSpPr>
              <a:spLocks noChangeShapeType="1"/>
            </p:cNvSpPr>
            <p:nvPr/>
          </p:nvSpPr>
          <p:spPr bwMode="auto">
            <a:xfrm>
              <a:off x="1202" y="1071"/>
              <a:ext cx="499"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sp>
          <p:nvSpPr>
            <p:cNvPr id="647232" name="Line 64"/>
            <p:cNvSpPr>
              <a:spLocks noChangeShapeType="1"/>
            </p:cNvSpPr>
            <p:nvPr/>
          </p:nvSpPr>
          <p:spPr bwMode="auto">
            <a:xfrm flipH="1">
              <a:off x="1247" y="1071"/>
              <a:ext cx="454" cy="409"/>
            </a:xfrm>
            <a:prstGeom prst="line">
              <a:avLst/>
            </a:prstGeom>
            <a:noFill/>
            <a:ln w="57150" cap="rnd">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63500" dir="2212194"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356638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47217"/>
                                        </p:tgtEl>
                                        <p:attrNameLst>
                                          <p:attrName>style.visibility</p:attrName>
                                        </p:attrNameLst>
                                      </p:cBhvr>
                                      <p:to>
                                        <p:strVal val="visible"/>
                                      </p:to>
                                    </p:set>
                                    <p:animEffect transition="in" filter="checkerboard(across)">
                                      <p:cBhvr>
                                        <p:cTn id="7" dur="500"/>
                                        <p:tgtEl>
                                          <p:spTgt spid="6472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7172"/>
                                        </p:tgtEl>
                                        <p:attrNameLst>
                                          <p:attrName>style.visibility</p:attrName>
                                        </p:attrNameLst>
                                      </p:cBhvr>
                                      <p:to>
                                        <p:strVal val="visible"/>
                                      </p:to>
                                    </p:set>
                                    <p:animEffect transition="in" filter="wipe(left)">
                                      <p:cBhvr>
                                        <p:cTn id="11" dur="500"/>
                                        <p:tgtEl>
                                          <p:spTgt spid="64717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47173"/>
                                        </p:tgtEl>
                                        <p:attrNameLst>
                                          <p:attrName>style.visibility</p:attrName>
                                        </p:attrNameLst>
                                      </p:cBhvr>
                                      <p:to>
                                        <p:strVal val="visible"/>
                                      </p:to>
                                    </p:set>
                                    <p:animEffect transition="in" filter="wipe(left)">
                                      <p:cBhvr>
                                        <p:cTn id="15" dur="500"/>
                                        <p:tgtEl>
                                          <p:spTgt spid="647173"/>
                                        </p:tgtEl>
                                      </p:cBhvr>
                                    </p:animEffect>
                                  </p:childTnLst>
                                </p:cTn>
                              </p:par>
                            </p:childTnLst>
                          </p:cTn>
                        </p:par>
                        <p:par>
                          <p:cTn id="16" fill="hold" nodeType="afterGroup">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647184"/>
                                        </p:tgtEl>
                                        <p:attrNameLst>
                                          <p:attrName>style.visibility</p:attrName>
                                        </p:attrNameLst>
                                      </p:cBhvr>
                                      <p:to>
                                        <p:strVal val="visible"/>
                                      </p:to>
                                    </p:set>
                                    <p:animEffect transition="in" filter="wipe(right)">
                                      <p:cBhvr>
                                        <p:cTn id="19" dur="500"/>
                                        <p:tgtEl>
                                          <p:spTgt spid="647184"/>
                                        </p:tgtEl>
                                      </p:cBhvr>
                                    </p:animEffect>
                                  </p:childTnLst>
                                </p:cTn>
                              </p:par>
                            </p:childTnLst>
                          </p:cTn>
                        </p:par>
                        <p:par>
                          <p:cTn id="20" fill="hold" nodeType="afterGroup">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647183"/>
                                        </p:tgtEl>
                                        <p:attrNameLst>
                                          <p:attrName>style.visibility</p:attrName>
                                        </p:attrNameLst>
                                      </p:cBhvr>
                                      <p:to>
                                        <p:strVal val="visible"/>
                                      </p:to>
                                    </p:set>
                                    <p:animEffect transition="in" filter="wipe(right)">
                                      <p:cBhvr>
                                        <p:cTn id="23" dur="500"/>
                                        <p:tgtEl>
                                          <p:spTgt spid="6471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7197"/>
                                        </p:tgtEl>
                                        <p:attrNameLst>
                                          <p:attrName>style.visibility</p:attrName>
                                        </p:attrNameLst>
                                      </p:cBhvr>
                                      <p:to>
                                        <p:strVal val="visible"/>
                                      </p:to>
                                    </p:set>
                                    <p:animEffect transition="in" filter="wipe(left)">
                                      <p:cBhvr>
                                        <p:cTn id="28" dur="500"/>
                                        <p:tgtEl>
                                          <p:spTgt spid="647197"/>
                                        </p:tgtEl>
                                      </p:cBhvr>
                                    </p:animEffect>
                                  </p:childTnLst>
                                </p:cTn>
                              </p:par>
                              <p:par>
                                <p:cTn id="29" presetID="5" presetClass="entr" presetSubtype="10" fill="hold" nodeType="withEffect">
                                  <p:stCondLst>
                                    <p:cond delay="0"/>
                                  </p:stCondLst>
                                  <p:childTnLst>
                                    <p:set>
                                      <p:cBhvr>
                                        <p:cTn id="30" dur="1" fill="hold">
                                          <p:stCondLst>
                                            <p:cond delay="0"/>
                                          </p:stCondLst>
                                        </p:cTn>
                                        <p:tgtEl>
                                          <p:spTgt spid="647188"/>
                                        </p:tgtEl>
                                        <p:attrNameLst>
                                          <p:attrName>style.visibility</p:attrName>
                                        </p:attrNameLst>
                                      </p:cBhvr>
                                      <p:to>
                                        <p:strVal val="visible"/>
                                      </p:to>
                                    </p:set>
                                    <p:animEffect transition="in" filter="checkerboard(across)">
                                      <p:cBhvr>
                                        <p:cTn id="31" dur="500"/>
                                        <p:tgtEl>
                                          <p:spTgt spid="6471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7199"/>
                                        </p:tgtEl>
                                        <p:attrNameLst>
                                          <p:attrName>style.visibility</p:attrName>
                                        </p:attrNameLst>
                                      </p:cBhvr>
                                      <p:to>
                                        <p:strVal val="visible"/>
                                      </p:to>
                                    </p:set>
                                    <p:animEffect transition="in" filter="wipe(left)">
                                      <p:cBhvr>
                                        <p:cTn id="36" dur="500"/>
                                        <p:tgtEl>
                                          <p:spTgt spid="647199"/>
                                        </p:tgtEl>
                                      </p:cBhvr>
                                    </p:animEffect>
                                  </p:childTnLst>
                                </p:cTn>
                              </p:par>
                            </p:childTnLst>
                          </p:cTn>
                        </p:par>
                        <p:par>
                          <p:cTn id="37" fill="hold" nodeType="afterGroup">
                            <p:stCondLst>
                              <p:cond delay="500"/>
                            </p:stCondLst>
                            <p:childTnLst>
                              <p:par>
                                <p:cTn id="38" presetID="5" presetClass="exit" presetSubtype="10" fill="hold" grpId="1" nodeType="afterEffect">
                                  <p:stCondLst>
                                    <p:cond delay="0"/>
                                  </p:stCondLst>
                                  <p:childTnLst>
                                    <p:animEffect transition="out" filter="checkerboard(across)">
                                      <p:cBhvr>
                                        <p:cTn id="39" dur="500"/>
                                        <p:tgtEl>
                                          <p:spTgt spid="647197"/>
                                        </p:tgtEl>
                                      </p:cBhvr>
                                    </p:animEffect>
                                    <p:set>
                                      <p:cBhvr>
                                        <p:cTn id="40" dur="1" fill="hold">
                                          <p:stCondLst>
                                            <p:cond delay="499"/>
                                          </p:stCondLst>
                                        </p:cTn>
                                        <p:tgtEl>
                                          <p:spTgt spid="647197"/>
                                        </p:tgtEl>
                                        <p:attrNameLst>
                                          <p:attrName>style.visibility</p:attrName>
                                        </p:attrNameLst>
                                      </p:cBhvr>
                                      <p:to>
                                        <p:strVal val="hidden"/>
                                      </p:to>
                                    </p:set>
                                  </p:childTnLst>
                                </p:cTn>
                              </p:par>
                              <p:par>
                                <p:cTn id="41" presetID="5" presetClass="exit" presetSubtype="10" fill="hold" nodeType="withEffect">
                                  <p:stCondLst>
                                    <p:cond delay="0"/>
                                  </p:stCondLst>
                                  <p:childTnLst>
                                    <p:animEffect transition="out" filter="checkerboard(across)">
                                      <p:cBhvr>
                                        <p:cTn id="42" dur="500"/>
                                        <p:tgtEl>
                                          <p:spTgt spid="647188"/>
                                        </p:tgtEl>
                                      </p:cBhvr>
                                    </p:animEffect>
                                    <p:set>
                                      <p:cBhvr>
                                        <p:cTn id="43" dur="1" fill="hold">
                                          <p:stCondLst>
                                            <p:cond delay="499"/>
                                          </p:stCondLst>
                                        </p:cTn>
                                        <p:tgtEl>
                                          <p:spTgt spid="647188"/>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647199"/>
                                        </p:tgtEl>
                                      </p:cBhvr>
                                    </p:animEffect>
                                    <p:set>
                                      <p:cBhvr>
                                        <p:cTn id="46" dur="1" fill="hold">
                                          <p:stCondLst>
                                            <p:cond delay="499"/>
                                          </p:stCondLst>
                                        </p:cTn>
                                        <p:tgtEl>
                                          <p:spTgt spid="647199"/>
                                        </p:tgtEl>
                                        <p:attrNameLst>
                                          <p:attrName>style.visibility</p:attrName>
                                        </p:attrNameLst>
                                      </p:cBhvr>
                                      <p:to>
                                        <p:strVal val="hidden"/>
                                      </p:to>
                                    </p:set>
                                  </p:childTnLst>
                                </p:cTn>
                              </p:par>
                              <p:par>
                                <p:cTn id="47" presetID="22" presetClass="entr" presetSubtype="8" fill="hold" grpId="0" nodeType="withEffect">
                                  <p:stCondLst>
                                    <p:cond delay="0"/>
                                  </p:stCondLst>
                                  <p:childTnLst>
                                    <p:set>
                                      <p:cBhvr>
                                        <p:cTn id="48" dur="1" fill="hold">
                                          <p:stCondLst>
                                            <p:cond delay="0"/>
                                          </p:stCondLst>
                                        </p:cTn>
                                        <p:tgtEl>
                                          <p:spTgt spid="647212"/>
                                        </p:tgtEl>
                                        <p:attrNameLst>
                                          <p:attrName>style.visibility</p:attrName>
                                        </p:attrNameLst>
                                      </p:cBhvr>
                                      <p:to>
                                        <p:strVal val="visible"/>
                                      </p:to>
                                    </p:set>
                                    <p:animEffect transition="in" filter="wipe(left)">
                                      <p:cBhvr>
                                        <p:cTn id="49" dur="500"/>
                                        <p:tgtEl>
                                          <p:spTgt spid="647212"/>
                                        </p:tgtEl>
                                      </p:cBhvr>
                                    </p:animEffect>
                                  </p:childTnLst>
                                </p:cTn>
                              </p:par>
                              <p:par>
                                <p:cTn id="50" presetID="5" presetClass="entr" presetSubtype="10" fill="hold" nodeType="withEffect">
                                  <p:stCondLst>
                                    <p:cond delay="0"/>
                                  </p:stCondLst>
                                  <p:childTnLst>
                                    <p:set>
                                      <p:cBhvr>
                                        <p:cTn id="51" dur="1" fill="hold">
                                          <p:stCondLst>
                                            <p:cond delay="0"/>
                                          </p:stCondLst>
                                        </p:cTn>
                                        <p:tgtEl>
                                          <p:spTgt spid="647229"/>
                                        </p:tgtEl>
                                        <p:attrNameLst>
                                          <p:attrName>style.visibility</p:attrName>
                                        </p:attrNameLst>
                                      </p:cBhvr>
                                      <p:to>
                                        <p:strVal val="visible"/>
                                      </p:to>
                                    </p:set>
                                    <p:animEffect transition="in" filter="checkerboard(across)">
                                      <p:cBhvr>
                                        <p:cTn id="52" dur="500"/>
                                        <p:tgtEl>
                                          <p:spTgt spid="6472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47214"/>
                                        </p:tgtEl>
                                        <p:attrNameLst>
                                          <p:attrName>style.visibility</p:attrName>
                                        </p:attrNameLst>
                                      </p:cBhvr>
                                      <p:to>
                                        <p:strVal val="visible"/>
                                      </p:to>
                                    </p:set>
                                    <p:animEffect transition="in" filter="wipe(left)">
                                      <p:cBhvr>
                                        <p:cTn id="57" dur="500"/>
                                        <p:tgtEl>
                                          <p:spTgt spid="6472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647212"/>
                                        </p:tgtEl>
                                      </p:cBhvr>
                                    </p:animEffect>
                                    <p:set>
                                      <p:cBhvr>
                                        <p:cTn id="62" dur="1" fill="hold">
                                          <p:stCondLst>
                                            <p:cond delay="499"/>
                                          </p:stCondLst>
                                        </p:cTn>
                                        <p:tgtEl>
                                          <p:spTgt spid="647212"/>
                                        </p:tgtEl>
                                        <p:attrNameLst>
                                          <p:attrName>style.visibility</p:attrName>
                                        </p:attrNameLst>
                                      </p:cBhvr>
                                      <p:to>
                                        <p:strVal val="hidden"/>
                                      </p:to>
                                    </p:set>
                                  </p:childTnLst>
                                </p:cTn>
                              </p:par>
                              <p:par>
                                <p:cTn id="63" presetID="5" presetClass="exit" presetSubtype="10" fill="hold" nodeType="withEffect">
                                  <p:stCondLst>
                                    <p:cond delay="0"/>
                                  </p:stCondLst>
                                  <p:childTnLst>
                                    <p:animEffect transition="out" filter="checkerboard(across)">
                                      <p:cBhvr>
                                        <p:cTn id="64" dur="500"/>
                                        <p:tgtEl>
                                          <p:spTgt spid="647229"/>
                                        </p:tgtEl>
                                      </p:cBhvr>
                                    </p:animEffect>
                                    <p:set>
                                      <p:cBhvr>
                                        <p:cTn id="65" dur="1" fill="hold">
                                          <p:stCondLst>
                                            <p:cond delay="499"/>
                                          </p:stCondLst>
                                        </p:cTn>
                                        <p:tgtEl>
                                          <p:spTgt spid="647229"/>
                                        </p:tgtEl>
                                        <p:attrNameLst>
                                          <p:attrName>style.visibility</p:attrName>
                                        </p:attrNameLst>
                                      </p:cBhvr>
                                      <p:to>
                                        <p:strVal val="hidden"/>
                                      </p:to>
                                    </p:set>
                                  </p:childTnLst>
                                </p:cTn>
                              </p:par>
                              <p:par>
                                <p:cTn id="66" presetID="5" presetClass="exit" presetSubtype="10" fill="hold" grpId="1" nodeType="withEffect">
                                  <p:stCondLst>
                                    <p:cond delay="0"/>
                                  </p:stCondLst>
                                  <p:childTnLst>
                                    <p:animEffect transition="out" filter="checkerboard(across)">
                                      <p:cBhvr>
                                        <p:cTn id="67" dur="500"/>
                                        <p:tgtEl>
                                          <p:spTgt spid="647214"/>
                                        </p:tgtEl>
                                      </p:cBhvr>
                                    </p:animEffect>
                                    <p:set>
                                      <p:cBhvr>
                                        <p:cTn id="68" dur="1" fill="hold">
                                          <p:stCondLst>
                                            <p:cond delay="499"/>
                                          </p:stCondLst>
                                        </p:cTn>
                                        <p:tgtEl>
                                          <p:spTgt spid="647214"/>
                                        </p:tgtEl>
                                        <p:attrNameLst>
                                          <p:attrName>style.visibility</p:attrName>
                                        </p:attrNameLst>
                                      </p:cBhvr>
                                      <p:to>
                                        <p:strVal val="hidden"/>
                                      </p:to>
                                    </p:set>
                                  </p:childTnLst>
                                </p:cTn>
                              </p:par>
                              <p:par>
                                <p:cTn id="69" presetID="22" presetClass="entr" presetSubtype="8" fill="hold" grpId="0" nodeType="withEffect">
                                  <p:stCondLst>
                                    <p:cond delay="0"/>
                                  </p:stCondLst>
                                  <p:childTnLst>
                                    <p:set>
                                      <p:cBhvr>
                                        <p:cTn id="70" dur="1" fill="hold">
                                          <p:stCondLst>
                                            <p:cond delay="0"/>
                                          </p:stCondLst>
                                        </p:cTn>
                                        <p:tgtEl>
                                          <p:spTgt spid="647213"/>
                                        </p:tgtEl>
                                        <p:attrNameLst>
                                          <p:attrName>style.visibility</p:attrName>
                                        </p:attrNameLst>
                                      </p:cBhvr>
                                      <p:to>
                                        <p:strVal val="visible"/>
                                      </p:to>
                                    </p:set>
                                    <p:animEffect transition="in" filter="wipe(left)">
                                      <p:cBhvr>
                                        <p:cTn id="71" dur="500"/>
                                        <p:tgtEl>
                                          <p:spTgt spid="647213"/>
                                        </p:tgtEl>
                                      </p:cBhvr>
                                    </p:animEffect>
                                  </p:childTnLst>
                                </p:cTn>
                              </p:par>
                              <p:par>
                                <p:cTn id="72" presetID="5" presetClass="entr" presetSubtype="10" fill="hold" nodeType="withEffect">
                                  <p:stCondLst>
                                    <p:cond delay="0"/>
                                  </p:stCondLst>
                                  <p:childTnLst>
                                    <p:set>
                                      <p:cBhvr>
                                        <p:cTn id="73" dur="1" fill="hold">
                                          <p:stCondLst>
                                            <p:cond delay="0"/>
                                          </p:stCondLst>
                                        </p:cTn>
                                        <p:tgtEl>
                                          <p:spTgt spid="647225"/>
                                        </p:tgtEl>
                                        <p:attrNameLst>
                                          <p:attrName>style.visibility</p:attrName>
                                        </p:attrNameLst>
                                      </p:cBhvr>
                                      <p:to>
                                        <p:strVal val="visible"/>
                                      </p:to>
                                    </p:set>
                                    <p:animEffect transition="in" filter="checkerboard(across)">
                                      <p:cBhvr>
                                        <p:cTn id="74" dur="500"/>
                                        <p:tgtEl>
                                          <p:spTgt spid="6472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47215"/>
                                        </p:tgtEl>
                                        <p:attrNameLst>
                                          <p:attrName>style.visibility</p:attrName>
                                        </p:attrNameLst>
                                      </p:cBhvr>
                                      <p:to>
                                        <p:strVal val="visible"/>
                                      </p:to>
                                    </p:set>
                                    <p:animEffect transition="in" filter="wipe(left)">
                                      <p:cBhvr>
                                        <p:cTn id="79" dur="500"/>
                                        <p:tgtEl>
                                          <p:spTgt spid="64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2" grpId="0" animBg="1"/>
      <p:bldP spid="647173" grpId="0" animBg="1"/>
      <p:bldP spid="647183" grpId="0" animBg="1"/>
      <p:bldP spid="647184" grpId="0" animBg="1"/>
      <p:bldP spid="647197" grpId="0" animBg="1"/>
      <p:bldP spid="647197" grpId="1" animBg="1"/>
      <p:bldP spid="647199" grpId="0" animBg="1"/>
      <p:bldP spid="647199" grpId="1" animBg="1"/>
      <p:bldP spid="647212" grpId="0" animBg="1"/>
      <p:bldP spid="647212" grpId="1" animBg="1"/>
      <p:bldP spid="647213" grpId="0" animBg="1"/>
      <p:bldP spid="647214" grpId="0" animBg="1"/>
      <p:bldP spid="647214" grpId="1" animBg="1"/>
      <p:bldP spid="64721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TotalTime>
  <Words>1634</Words>
  <Application>Microsoft Office PowerPoint</Application>
  <PresentationFormat>全屏显示(4:3)</PresentationFormat>
  <Paragraphs>475</Paragraphs>
  <Slides>32</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Visio</vt:lpstr>
      <vt:lpstr>JAVAEE05-分层模型</vt:lpstr>
      <vt:lpstr>主要内容</vt:lpstr>
      <vt:lpstr>MVC的来历</vt:lpstr>
      <vt:lpstr>项目技术和整体安排</vt:lpstr>
      <vt:lpstr>项目具体实现功能</vt:lpstr>
      <vt:lpstr>项目截图说明</vt:lpstr>
      <vt:lpstr>项目的分层结构</vt:lpstr>
      <vt:lpstr>为什么需要分层结构</vt:lpstr>
      <vt:lpstr>为什么需要三层结构</vt:lpstr>
      <vt:lpstr>为什么需要三层结构</vt:lpstr>
      <vt:lpstr>为什么需要三层结构</vt:lpstr>
      <vt:lpstr>什么是三层结构</vt:lpstr>
      <vt:lpstr>三层之间依赖关系</vt:lpstr>
      <vt:lpstr>三层之间的数据传递方向</vt:lpstr>
      <vt:lpstr>为什么需要实体类</vt:lpstr>
      <vt:lpstr>为什么需要实体类</vt:lpstr>
      <vt:lpstr>为什么需要实体类</vt:lpstr>
      <vt:lpstr> 什么是实体类</vt:lpstr>
      <vt:lpstr>三层与MVC</vt:lpstr>
      <vt:lpstr>三层与MVC的不同</vt:lpstr>
      <vt:lpstr>分层项目的搭建实例</vt:lpstr>
      <vt:lpstr>登录实例中的MVC</vt:lpstr>
      <vt:lpstr>项目的MVC模型</vt:lpstr>
      <vt:lpstr>项目中MVC各逻辑模块的职责</vt:lpstr>
      <vt:lpstr>MVC里边的各个模块的职责</vt:lpstr>
      <vt:lpstr>MVC里边的各个模块的职责</vt:lpstr>
      <vt:lpstr>MVC里边的各个模块的职责</vt:lpstr>
      <vt:lpstr>MVC具体分工</vt:lpstr>
      <vt:lpstr>标准的MVC模型</vt:lpstr>
      <vt:lpstr>入门的感觉：3层还是5层？</vt:lpstr>
      <vt:lpstr>MVC的思想</vt:lpstr>
      <vt:lpstr>项目实现过程中的思想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JAVAEE04-JSP-03</dc:title>
  <dc:creator>fhzheng</dc:creator>
  <cp:lastModifiedBy>fhzheng</cp:lastModifiedBy>
  <cp:revision>75</cp:revision>
  <dcterms:created xsi:type="dcterms:W3CDTF">2018-10-25T03:15:53Z</dcterms:created>
  <dcterms:modified xsi:type="dcterms:W3CDTF">2018-11-21T03:21:17Z</dcterms:modified>
</cp:coreProperties>
</file>