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8" r:id="rId13"/>
    <p:sldId id="265" r:id="rId14"/>
    <p:sldId id="269" r:id="rId15"/>
    <p:sldId id="270" r:id="rId16"/>
  </p:sldIdLst>
  <p:sldSz cx="12190413" cy="6859588"/>
  <p:notesSz cx="6858000" cy="9144000"/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309" autoAdjust="0"/>
  </p:normalViewPr>
  <p:slideViewPr>
    <p:cSldViewPr showGuides="1">
      <p:cViewPr>
        <p:scale>
          <a:sx n="58" d="100"/>
          <a:sy n="58" d="100"/>
        </p:scale>
        <p:origin x="-1230" y="-7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14119-538B-455F-8DF2-3AAA969E036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F2602-53E4-4F09-9418-EF96C83E7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6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提问</a:t>
            </a:r>
            <a:endParaRPr lang="en-US" altLang="zh-CN" dirty="0" smtClean="0"/>
          </a:p>
          <a:p>
            <a:r>
              <a:rPr lang="zh-CN" altLang="en-US" dirty="0" smtClean="0"/>
              <a:t>你有哪些不知道的图标？</a:t>
            </a:r>
            <a:endParaRPr lang="en-US" altLang="zh-CN" dirty="0" smtClean="0"/>
          </a:p>
          <a:p>
            <a:r>
              <a:rPr lang="zh-CN" altLang="en-US" dirty="0" smtClean="0"/>
              <a:t>你觉得还可能会涉及到哪些知识？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是重点，将着重讨论和分析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baseline="0" dirty="0" smtClean="0"/>
              <a:t> Applet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Servlet</a:t>
            </a:r>
            <a:r>
              <a:rPr lang="zh-CN" altLang="en-US" baseline="0" dirty="0" smtClean="0"/>
              <a:t>的联系和区别，版书</a:t>
            </a:r>
            <a:endParaRPr lang="en-US" altLang="zh-CN" baseline="0" dirty="0" smtClean="0"/>
          </a:p>
          <a:p>
            <a:r>
              <a:rPr lang="en-US" altLang="zh-CN" baseline="0" dirty="0" smtClean="0"/>
              <a:t>4 </a:t>
            </a:r>
            <a:r>
              <a:rPr lang="zh-CN" altLang="en-US" baseline="0" dirty="0" smtClean="0"/>
              <a:t>强调</a:t>
            </a:r>
            <a:r>
              <a:rPr lang="en-US" altLang="zh-CN" baseline="0" dirty="0" err="1" smtClean="0"/>
              <a:t>JAVAEE</a:t>
            </a:r>
            <a:r>
              <a:rPr lang="zh-CN" altLang="en-US" baseline="0" dirty="0" smtClean="0"/>
              <a:t>是规则，这门课程的进行也要讲管理规则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2602-53E4-4F09-9418-EF96C83E7A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82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不要屏蔽雨课堂信息，自己对自己负责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主动与他人交流，主动进步</a:t>
            </a:r>
            <a:endParaRPr lang="en-US" altLang="zh-CN" baseline="0" dirty="0" smtClean="0"/>
          </a:p>
          <a:p>
            <a:r>
              <a:rPr lang="en-US" altLang="zh-CN" baseline="0" dirty="0" smtClean="0"/>
              <a:t>3 </a:t>
            </a:r>
            <a:r>
              <a:rPr lang="zh-CN" altLang="en-US" baseline="0" dirty="0" smtClean="0"/>
              <a:t>学习是自己事情，学业是自己的学业，作业是自己的作业</a:t>
            </a:r>
            <a:endParaRPr lang="en-US" altLang="zh-CN" baseline="0" dirty="0" smtClean="0"/>
          </a:p>
          <a:p>
            <a:r>
              <a:rPr lang="en-US" altLang="zh-CN" baseline="0" dirty="0" smtClean="0"/>
              <a:t>4 </a:t>
            </a:r>
            <a:r>
              <a:rPr lang="zh-CN" altLang="en-US" baseline="0" dirty="0" smtClean="0"/>
              <a:t>老师欢迎问任何问题，老师更欢迎问具体的问题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2602-53E4-4F09-9418-EF96C83E7AA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74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按教学大纲进行</a:t>
            </a:r>
            <a:endParaRPr lang="en-US" altLang="zh-CN" dirty="0" smtClean="0"/>
          </a:p>
          <a:p>
            <a:r>
              <a:rPr lang="zh-CN" altLang="en-US" dirty="0" smtClean="0"/>
              <a:t>平时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个人整理部分：</a:t>
            </a:r>
            <a:r>
              <a:rPr lang="en-US" altLang="zh-CN" dirty="0" smtClean="0"/>
              <a:t>60%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雨课堂：提问与回答，课堂随测，课前，课后，讨论与文档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团队整理部分：</a:t>
            </a:r>
            <a:r>
              <a:rPr lang="en-US" altLang="zh-CN" dirty="0" smtClean="0"/>
              <a:t>40%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项目，演示，问答</a:t>
            </a:r>
            <a:endParaRPr lang="en-US" altLang="zh-CN" dirty="0" smtClean="0"/>
          </a:p>
          <a:p>
            <a:r>
              <a:rPr lang="zh-CN" altLang="en-US" dirty="0" smtClean="0"/>
              <a:t>考核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完整的软件工程过程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重点部分：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JSP,Servlet,JavaBean,JDBC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2602-53E4-4F09-9418-EF96C83E7AA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186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平时自己要主动学习，多与老师沟通交流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碰到问题，要珍惜和记录好问题</a:t>
            </a:r>
            <a:endParaRPr lang="en-US" altLang="zh-CN" baseline="0" dirty="0" smtClean="0"/>
          </a:p>
          <a:p>
            <a:r>
              <a:rPr lang="en-US" altLang="zh-CN" baseline="0" dirty="0" smtClean="0"/>
              <a:t>3 </a:t>
            </a:r>
            <a:r>
              <a:rPr lang="zh-CN" altLang="en-US" baseline="0" dirty="0" smtClean="0"/>
              <a:t>善于整理自己的知识，小结自己的知识</a:t>
            </a:r>
            <a:endParaRPr lang="en-US" altLang="zh-CN" baseline="0" dirty="0" smtClean="0"/>
          </a:p>
          <a:p>
            <a:r>
              <a:rPr lang="en-US" altLang="zh-CN" baseline="0" dirty="0" smtClean="0"/>
              <a:t>4 </a:t>
            </a:r>
            <a:r>
              <a:rPr lang="zh-CN" altLang="en-US" baseline="0" smtClean="0"/>
              <a:t>善于收集和整理平时</a:t>
            </a:r>
            <a:r>
              <a:rPr lang="zh-CN" altLang="en-US" baseline="0" dirty="0" smtClean="0"/>
              <a:t>可用的工具包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2602-53E4-4F09-9418-EF96C83E7AA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65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C/S</a:t>
            </a:r>
          </a:p>
          <a:p>
            <a:r>
              <a:rPr lang="en-US" altLang="zh-CN" dirty="0" smtClean="0"/>
              <a:t>2</a:t>
            </a:r>
            <a:r>
              <a:rPr lang="en-US" altLang="zh-CN" baseline="0" dirty="0" smtClean="0"/>
              <a:t> B/S</a:t>
            </a:r>
          </a:p>
          <a:p>
            <a:r>
              <a:rPr lang="en-US" altLang="zh-CN" baseline="0" dirty="0" smtClean="0"/>
              <a:t>3 HTTP</a:t>
            </a:r>
            <a:r>
              <a:rPr lang="zh-CN" altLang="en-US" baseline="0" dirty="0" smtClean="0"/>
              <a:t>一：协议本身的请求响应，规定了一套格式约定</a:t>
            </a:r>
            <a:endParaRPr lang="en-US" altLang="zh-CN" baseline="0" dirty="0" smtClean="0"/>
          </a:p>
          <a:p>
            <a:r>
              <a:rPr lang="en-US" altLang="zh-CN" baseline="0" dirty="0" smtClean="0"/>
              <a:t>4 HTTP</a:t>
            </a:r>
            <a:r>
              <a:rPr lang="zh-CN" altLang="en-US" baseline="0" dirty="0" smtClean="0"/>
              <a:t>二：</a:t>
            </a:r>
            <a:r>
              <a:rPr lang="en-US" altLang="zh-CN" baseline="0" dirty="0" smtClean="0"/>
              <a:t>URL</a:t>
            </a:r>
            <a:r>
              <a:rPr lang="zh-CN" altLang="en-US" baseline="0" dirty="0" smtClean="0"/>
              <a:t>与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RUL</a:t>
            </a:r>
            <a:r>
              <a:rPr lang="zh-CN" altLang="en-US" baseline="0" dirty="0" smtClean="0"/>
              <a:t>的结构和组成</a:t>
            </a:r>
            <a:endParaRPr lang="en-US" altLang="zh-CN" baseline="0" dirty="0" smtClean="0"/>
          </a:p>
          <a:p>
            <a:r>
              <a:rPr lang="en-US" altLang="zh-CN" baseline="0" dirty="0" smtClean="0"/>
              <a:t>5 </a:t>
            </a:r>
            <a:r>
              <a:rPr lang="en-US" altLang="zh-CN" baseline="0" dirty="0" err="1" smtClean="0"/>
              <a:t>JDBC</a:t>
            </a:r>
            <a:r>
              <a:rPr lang="zh-CN" altLang="en-US" baseline="0" dirty="0" smtClean="0"/>
              <a:t>在哪里呢？</a:t>
            </a:r>
            <a:endParaRPr lang="en-US" altLang="zh-CN" baseline="0" dirty="0" smtClean="0"/>
          </a:p>
          <a:p>
            <a:r>
              <a:rPr lang="en-US" altLang="zh-CN" baseline="0" dirty="0" smtClean="0"/>
              <a:t>6 </a:t>
            </a:r>
          </a:p>
          <a:p>
            <a:r>
              <a:rPr lang="en-US" altLang="zh-CN" baseline="0" dirty="0" smtClean="0"/>
              <a:t>file-&gt;zip/</a:t>
            </a:r>
            <a:r>
              <a:rPr lang="en-US" altLang="zh-CN" baseline="0" dirty="0" err="1" smtClean="0"/>
              <a:t>rar</a:t>
            </a:r>
            <a:endParaRPr lang="en-US" altLang="zh-CN" baseline="0" dirty="0" smtClean="0"/>
          </a:p>
          <a:p>
            <a:r>
              <a:rPr lang="en-US" altLang="zh-CN" dirty="0" err="1" smtClean="0"/>
              <a:t>JavaProject</a:t>
            </a:r>
            <a:r>
              <a:rPr lang="en-US" altLang="zh-CN" dirty="0" smtClean="0"/>
              <a:t>-&gt;jar-&gt;exe</a:t>
            </a:r>
          </a:p>
          <a:p>
            <a:r>
              <a:rPr lang="en-US" altLang="zh-CN" dirty="0" err="1" smtClean="0"/>
              <a:t>JavaWebProject</a:t>
            </a:r>
            <a:r>
              <a:rPr lang="en-US" altLang="zh-CN" dirty="0" smtClean="0"/>
              <a:t>-&gt;war-&gt;Service in Container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2602-53E4-4F09-9418-EF96C83E7A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24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可以分析版书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分成前台，前端，后端，后台来讨论</a:t>
            </a:r>
            <a:endParaRPr lang="en-US" altLang="zh-CN" baseline="0" dirty="0" smtClean="0"/>
          </a:p>
          <a:p>
            <a:r>
              <a:rPr lang="en-US" altLang="zh-CN" baseline="0" dirty="0" smtClean="0"/>
              <a:t>3 </a:t>
            </a:r>
            <a:r>
              <a:rPr lang="zh-CN" altLang="en-US" baseline="0" dirty="0" smtClean="0"/>
              <a:t>强调数据库对数据持久化的重要作用</a:t>
            </a:r>
            <a:endParaRPr lang="en-US" altLang="zh-CN" baseline="0" dirty="0" smtClean="0"/>
          </a:p>
          <a:p>
            <a:r>
              <a:rPr lang="en-US" altLang="zh-CN" baseline="0" dirty="0" smtClean="0"/>
              <a:t>4 </a:t>
            </a:r>
            <a:r>
              <a:rPr lang="zh-CN" altLang="en-US" baseline="0" dirty="0" smtClean="0"/>
              <a:t>项目搭建习惯和思路</a:t>
            </a:r>
            <a:r>
              <a:rPr lang="en-US" altLang="zh-CN" baseline="0" dirty="0" smtClean="0"/>
              <a:t>【</a:t>
            </a:r>
            <a:r>
              <a:rPr lang="zh-CN" altLang="en-US" baseline="0" dirty="0" smtClean="0"/>
              <a:t>完成实验练习和真实工程上的区别</a:t>
            </a:r>
            <a:r>
              <a:rPr lang="en-US" altLang="zh-CN" baseline="0" dirty="0" smtClean="0"/>
              <a:t>】</a:t>
            </a:r>
          </a:p>
          <a:p>
            <a:r>
              <a:rPr lang="en-US" altLang="zh-CN" baseline="0" dirty="0" smtClean="0"/>
              <a:t>5 </a:t>
            </a:r>
            <a:r>
              <a:rPr lang="zh-CN" altLang="en-US" baseline="0" dirty="0" smtClean="0"/>
              <a:t>文档的重要性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标准</a:t>
            </a:r>
            <a:r>
              <a:rPr lang="en-US" altLang="zh-CN" baseline="0" dirty="0" smtClean="0"/>
              <a:t>&gt;</a:t>
            </a:r>
            <a:r>
              <a:rPr lang="zh-CN" altLang="en-US" baseline="0" dirty="0" smtClean="0"/>
              <a:t>文档</a:t>
            </a:r>
            <a:r>
              <a:rPr lang="en-US" altLang="zh-CN" baseline="0" dirty="0" smtClean="0"/>
              <a:t>&gt;</a:t>
            </a:r>
            <a:r>
              <a:rPr lang="zh-CN" altLang="en-US" baseline="0" dirty="0" smtClean="0"/>
              <a:t>代码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文档的可持续性，文档的版本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代码的可复用性，代码的版本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2602-53E4-4F09-9418-EF96C83E7A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8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思想准备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技术储备准备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面向未来的学习准备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开发的准备</a:t>
            </a:r>
            <a:r>
              <a:rPr lang="en-US" altLang="zh-CN" baseline="0" dirty="0" smtClean="0"/>
              <a:t>【</a:t>
            </a:r>
            <a:r>
              <a:rPr lang="en-US" altLang="zh-CN" baseline="0" dirty="0" err="1" smtClean="0"/>
              <a:t>JRE,JDK,IDE,SERVER</a:t>
            </a:r>
            <a:r>
              <a:rPr lang="zh-CN" altLang="en-US" baseline="0" dirty="0" smtClean="0"/>
              <a:t>等</a:t>
            </a:r>
            <a:r>
              <a:rPr lang="en-US" altLang="zh-CN" baseline="0" dirty="0" smtClean="0"/>
              <a:t>】</a:t>
            </a:r>
          </a:p>
          <a:p>
            <a:r>
              <a:rPr lang="en-US" altLang="zh-CN" baseline="0" dirty="0" smtClean="0"/>
              <a:t>5 </a:t>
            </a:r>
            <a:r>
              <a:rPr lang="zh-CN" altLang="en-US" baseline="0" dirty="0" smtClean="0"/>
              <a:t>开发习惯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阅读习惯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整理习惯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日志习惯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编码习惯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测试习惯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打包习惯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2602-53E4-4F09-9418-EF96C83E7A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8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建议用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JDK8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Tomcat8</a:t>
            </a:r>
            <a:endParaRPr lang="en-US" altLang="zh-CN" dirty="0" smtClean="0"/>
          </a:p>
          <a:p>
            <a:r>
              <a:rPr lang="en-US" altLang="zh-CN" dirty="0" smtClean="0"/>
              <a:t>	eclipse for </a:t>
            </a:r>
            <a:r>
              <a:rPr lang="en-US" altLang="zh-CN" dirty="0" err="1" smtClean="0"/>
              <a:t>javaee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2602-53E4-4F09-9418-EF96C83E7A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587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雨课堂微信公众号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教学平台</a:t>
            </a:r>
            <a:r>
              <a:rPr lang="en-US" altLang="zh-CN" dirty="0" err="1" smtClean="0"/>
              <a:t>jxpt.cuit.edu.cn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共享文档</a:t>
            </a:r>
            <a:endParaRPr lang="en-US" altLang="zh-CN" baseline="0" dirty="0" smtClean="0"/>
          </a:p>
          <a:p>
            <a:r>
              <a:rPr lang="en-US" altLang="zh-CN" baseline="0" dirty="0" smtClean="0"/>
              <a:t>4 </a:t>
            </a:r>
            <a:r>
              <a:rPr lang="zh-CN" altLang="en-US" baseline="0" dirty="0" smtClean="0"/>
              <a:t>项目管理软件和工具</a:t>
            </a:r>
            <a:endParaRPr lang="en-US" altLang="zh-CN" baseline="0" dirty="0" smtClean="0"/>
          </a:p>
          <a:p>
            <a:r>
              <a:rPr lang="en-US" altLang="zh-CN" baseline="0" dirty="0" smtClean="0"/>
              <a:t>5 </a:t>
            </a:r>
            <a:r>
              <a:rPr lang="zh-CN" altLang="en-US" baseline="0" dirty="0" smtClean="0"/>
              <a:t>文件服务器，提交要求</a:t>
            </a:r>
            <a:endParaRPr lang="en-US" altLang="zh-CN" baseline="0" dirty="0" smtClean="0"/>
          </a:p>
          <a:p>
            <a:r>
              <a:rPr lang="en-US" altLang="zh-CN" baseline="0" dirty="0" smtClean="0"/>
              <a:t>6 </a:t>
            </a:r>
            <a:r>
              <a:rPr lang="zh-CN" altLang="en-US" baseline="0" dirty="0" smtClean="0"/>
              <a:t>网络资料比教材更实用，更重要，更新近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2602-53E4-4F09-9418-EF96C83E7A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642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请按要求完成相应的作业任务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请小组团结协作，共同愉快地完成任务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请主动整理，争取更高的平时成绩</a:t>
            </a:r>
            <a:endParaRPr lang="en-US" altLang="zh-CN" baseline="0" dirty="0" smtClean="0"/>
          </a:p>
          <a:p>
            <a:r>
              <a:rPr lang="en-US" altLang="zh-CN" baseline="0" dirty="0" smtClean="0"/>
              <a:t>4 </a:t>
            </a:r>
            <a:r>
              <a:rPr lang="zh-CN" altLang="en-US" baseline="0" dirty="0" smtClean="0"/>
              <a:t>请主动整理，做好日志记录，它本身就是一个重要的资源和资历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2602-53E4-4F09-9418-EF96C83E7A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298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文件全名要求：见名知义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包名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类名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方法</a:t>
            </a:r>
            <a:r>
              <a:rPr lang="zh-CN" altLang="en-US" baseline="0" dirty="0" smtClean="0"/>
              <a:t>名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属性名等</a:t>
            </a:r>
            <a:endParaRPr lang="en-US" altLang="zh-CN" baseline="0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多人协作，要写文档，特别是标准化的文档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要写文档注释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要写代码注释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及时，保质，保量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2602-53E4-4F09-9418-EF96C83E7AA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56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强调</a:t>
            </a:r>
            <a:endParaRPr lang="en-US" altLang="zh-CN" dirty="0" smtClean="0"/>
          </a:p>
          <a:p>
            <a:r>
              <a:rPr lang="en-US" altLang="zh-CN" dirty="0" smtClean="0"/>
              <a:t>1.1</a:t>
            </a:r>
            <a:r>
              <a:rPr lang="zh-CN" altLang="en-US" dirty="0" smtClean="0"/>
              <a:t> 知识产权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保护好自己的，并尊重他人的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1.2 </a:t>
            </a:r>
            <a:r>
              <a:rPr lang="zh-CN" altLang="en-US" dirty="0" smtClean="0"/>
              <a:t>鼓励引用，但要注明，拿来主义当然好，但要消化吸收；如果能上升到思想级别，就更优秀了</a:t>
            </a:r>
            <a:endParaRPr lang="en-US" altLang="zh-CN" dirty="0" smtClean="0"/>
          </a:p>
          <a:p>
            <a:r>
              <a:rPr lang="en-US" altLang="zh-CN" dirty="0" smtClean="0"/>
              <a:t>1.3 </a:t>
            </a:r>
            <a:r>
              <a:rPr lang="zh-CN" altLang="en-US" dirty="0" smtClean="0"/>
              <a:t>不要在自己的内容里给自己引入不必要的麻烦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不懂的不要说是自己的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1.4 </a:t>
            </a:r>
            <a:r>
              <a:rPr lang="zh-CN" altLang="en-US" dirty="0" smtClean="0"/>
              <a:t>别人的东西要变成自己的，要用自己的方式来描述</a:t>
            </a:r>
            <a:endParaRPr lang="en-US" altLang="zh-CN" dirty="0" smtClean="0"/>
          </a:p>
          <a:p>
            <a:r>
              <a:rPr lang="en-US" altLang="zh-CN" dirty="0" smtClean="0"/>
              <a:t>1.5 </a:t>
            </a:r>
            <a:r>
              <a:rPr lang="zh-CN" altLang="en-US" dirty="0" smtClean="0"/>
              <a:t>多读别人的，改进自己的，进无止境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2602-53E4-4F09-9418-EF96C83E7AA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0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5D4-C0E4-4D5C-9184-460629B76B3C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4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5D4-C0E4-4D5C-9184-460629B76B3C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9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5D4-C0E4-4D5C-9184-460629B76B3C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504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604-8B8A-4886-AA8D-46544785777C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F38-1D29-4D84-8453-CD844BFCC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5D4-C0E4-4D5C-9184-460629B76B3C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7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5D4-C0E4-4D5C-9184-460629B76B3C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1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5D4-C0E4-4D5C-9184-460629B76B3C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60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5D4-C0E4-4D5C-9184-460629B76B3C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1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5D4-C0E4-4D5C-9184-460629B76B3C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6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5D4-C0E4-4D5C-9184-460629B76B3C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2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5D4-C0E4-4D5C-9184-460629B76B3C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0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F5D4-C0E4-4D5C-9184-460629B76B3C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2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F5D4-C0E4-4D5C-9184-460629B76B3C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0D6F-67A6-446E-88FF-050A37F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088502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10.tmp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0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0.tmp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.net/u/fhzhengJe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JAVAEE00</a:t>
            </a:r>
            <a:r>
              <a:rPr lang="en-US" altLang="zh-CN" dirty="0" smtClean="0"/>
              <a:t>-</a:t>
            </a:r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2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文件命名原则与习惯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j+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完整学号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【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半角数字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】+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作业次序号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如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j2016001001_01</a:t>
            </a:r>
            <a:endParaRPr lang="en-US" altLang="zh-CN" b="1" i="0" u="none" strike="noStrike" kern="100" baseline="0" dirty="0" smtClean="0">
              <a:latin typeface="Calibri"/>
              <a:ea typeface="微软雅黑"/>
            </a:endParaRP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以最后一次提交为准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项目作业统一导出为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war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文件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统一命名，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libri"/>
                <a:ea typeface="微软雅黑"/>
              </a:rPr>
              <a:t>及时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提交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可以访问，方算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libri"/>
                <a:ea typeface="微软雅黑"/>
              </a:rPr>
              <a:t>保质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已经上交，方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算</a:t>
            </a:r>
            <a:r>
              <a:rPr lang="zh-CN" altLang="en-US" b="1" i="0" u="none" strike="noStrike" kern="100" baseline="0" smtClean="0">
                <a:solidFill>
                  <a:srgbClr val="FF0000"/>
                </a:solidFill>
                <a:latin typeface="Calibri"/>
                <a:ea typeface="微软雅黑"/>
              </a:rPr>
              <a:t>保量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115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授课与上机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听课要求携带：手机，笔，纸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客观题，即时完成提交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主观题，要求及时完成，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libri"/>
                <a:ea typeface="微软雅黑"/>
              </a:rPr>
              <a:t>即时拍照提交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要求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libri"/>
                <a:ea typeface="微软雅黑"/>
              </a:rPr>
              <a:t>署有学号、姓名、内容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如若完成不了，应给出自己的困难情况说明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如有雷同，双方均需给出说明，说不清楚者，计</a:t>
            </a:r>
            <a:r>
              <a:rPr lang="en-US" altLang="zh-CN" b="1" i="0" u="none" strike="noStrike" kern="100" baseline="0" dirty="0" smtClean="0">
                <a:latin typeface="Times New Roman"/>
                <a:ea typeface="微软雅黑"/>
              </a:rPr>
              <a:t>0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分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上机要求携带：计算机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+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开发环境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47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1219041" y="428724"/>
            <a:ext cx="9752330" cy="214362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请在纸上描述一下你对这门课的看法，拍照上交。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8913495" y="6216501"/>
            <a:ext cx="1543407" cy="411575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728885"/>
            <a:ext cx="12190413" cy="487617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2.0</a:t>
            </a:r>
            <a:r>
              <a:rPr lang="zh-CN" altLang="en-US" sz="16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0413" cy="635000"/>
            <a:chOff x="0" y="0"/>
            <a:chExt cx="12190413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0413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955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课前课后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课前有预习，要求完成阅读和测试</a:t>
            </a:r>
          </a:p>
          <a:p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课后有复习，要求完成相应的测试</a:t>
            </a:r>
          </a:p>
          <a:p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建议主动多参与讨论、问卷等</a:t>
            </a:r>
          </a:p>
          <a:p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主动阅读公告等相应信息</a:t>
            </a:r>
          </a:p>
          <a:p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有小组以后主动和组长老师联系</a:t>
            </a:r>
          </a:p>
          <a:p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有困难提前主动和老师交流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673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平时成绩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雨课堂部分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考勤、测试、问卷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教学平台部分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单元小结</a:t>
            </a:r>
            <a:r>
              <a:rPr lang="en-US" altLang="zh-CN" dirty="0" smtClean="0"/>
              <a:t>】+FTP【</a:t>
            </a:r>
            <a:r>
              <a:rPr lang="zh-CN" altLang="en-US" dirty="0" smtClean="0"/>
              <a:t>单元项目包</a:t>
            </a:r>
            <a:r>
              <a:rPr lang="en-US" altLang="zh-CN" dirty="0" smtClean="0"/>
              <a:t>】</a:t>
            </a:r>
          </a:p>
          <a:p>
            <a:pPr lvl="1"/>
            <a:r>
              <a:rPr lang="zh-CN" altLang="en-US" dirty="0" smtClean="0"/>
              <a:t>即上机作业</a:t>
            </a:r>
            <a:endParaRPr lang="en-US" altLang="zh-CN" dirty="0" smtClean="0"/>
          </a:p>
          <a:p>
            <a:r>
              <a:rPr lang="zh-CN" altLang="en-US" dirty="0" smtClean="0"/>
              <a:t>以小组形式整理的文档集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思考、讨论、共享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与老师的沟通记录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答疑、口试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小组单元答辩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文档，项目，演示，小结</a:t>
            </a:r>
            <a:r>
              <a:rPr lang="en-US" altLang="zh-CN" dirty="0" smtClean="0"/>
              <a:t>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9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平时成绩</a:t>
            </a:r>
            <a:endParaRPr lang="en-US" altLang="zh-CN" dirty="0" smtClean="0"/>
          </a:p>
          <a:p>
            <a:r>
              <a:rPr lang="zh-CN" altLang="en-US" dirty="0" smtClean="0"/>
              <a:t>期末考核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拟定</a:t>
            </a:r>
            <a:r>
              <a:rPr lang="en-US" altLang="zh-CN" smtClean="0"/>
              <a:t>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知识点口试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报告与答辩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87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主要内容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软件集合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平台集合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基本要求集合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文件命名原则与习惯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授课与上机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课前课后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823" y="2931666"/>
            <a:ext cx="2152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9" r="22362"/>
          <a:stretch/>
        </p:blipFill>
        <p:spPr bwMode="auto">
          <a:xfrm>
            <a:off x="8184987" y="1298129"/>
            <a:ext cx="1618456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86" y="3213770"/>
            <a:ext cx="1752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99" y="1298129"/>
            <a:ext cx="28289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342" y="4602163"/>
            <a:ext cx="45148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JAVAEE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体系概览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HTTP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请求响应和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WEB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原理</a:t>
            </a:r>
          </a:p>
          <a:p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Servlet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原理与实现</a:t>
            </a:r>
          </a:p>
          <a:p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JSP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原理与实现</a:t>
            </a:r>
          </a:p>
          <a:p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JavaBean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概念和应用</a:t>
            </a:r>
          </a:p>
          <a:p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JDBC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、连接池的应用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简单的类封装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Utils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Ajax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应用，理解异步</a:t>
            </a:r>
          </a:p>
          <a:p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Junit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单元测试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999" y="1701602"/>
            <a:ext cx="1440000" cy="151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772" y="1485578"/>
            <a:ext cx="21907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1" t="13306" r="18615" b="13347"/>
          <a:stretch/>
        </p:blipFill>
        <p:spPr bwMode="auto">
          <a:xfrm>
            <a:off x="6546367" y="4010276"/>
            <a:ext cx="1922229" cy="181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02" y="4198498"/>
            <a:ext cx="278009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7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1219041" y="428724"/>
            <a:ext cx="9752330" cy="214362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JAVAEE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这门课程的重点是哪些技术？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2438083" y="2786707"/>
            <a:ext cx="8533289" cy="643086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Ajax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JDBC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和网页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2438083" y="3644156"/>
            <a:ext cx="8533289" cy="643086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Ajax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JSP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JDBC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2438083" y="4501604"/>
            <a:ext cx="8533289" cy="643086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JSP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Servlet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JDBC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2438083" y="5359053"/>
            <a:ext cx="8533289" cy="643086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Servlet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Junit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JDBC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328" y="2851016"/>
            <a:ext cx="514469" cy="514469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328" y="3708464"/>
            <a:ext cx="514469" cy="514469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328" y="4565913"/>
            <a:ext cx="514469" cy="514469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328" y="5423361"/>
            <a:ext cx="514469" cy="514469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3495" y="6216501"/>
            <a:ext cx="1543407" cy="411575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0413" cy="635000"/>
            <a:chOff x="0" y="0"/>
            <a:chExt cx="12190413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0413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50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6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课程准备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java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基础</a:t>
            </a:r>
          </a:p>
          <a:p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j2se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基础</a:t>
            </a:r>
          </a:p>
          <a:p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HTML/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CSS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/JavaScript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关系型数据库基础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项目搭建基础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文档基础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38" y="1701602"/>
            <a:ext cx="4292302" cy="429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3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1219041" y="428724"/>
            <a:ext cx="9752330" cy="214362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你做了哪些准备，觉得自己已经具备哪些知识了呢？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8913495" y="6216501"/>
            <a:ext cx="1543407" cy="411575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728885"/>
            <a:ext cx="12190413" cy="487617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2.0</a:t>
            </a:r>
            <a:r>
              <a:rPr lang="zh-CN" altLang="en-US" sz="16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0413" cy="635000"/>
            <a:chOff x="0" y="0"/>
            <a:chExt cx="12190413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0413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13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37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软件集合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操作系统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win7-10</a:t>
            </a:r>
          </a:p>
          <a:p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JDK8</a:t>
            </a:r>
          </a:p>
          <a:p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Tomcat7-9</a:t>
            </a:r>
          </a:p>
          <a:p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MySQL+Navicat</a:t>
            </a:r>
          </a:p>
          <a:p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eclipse for Jee-STS</a:t>
            </a:r>
          </a:p>
          <a:p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office2010-2016</a:t>
            </a:r>
          </a:p>
          <a:p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888" y="837506"/>
            <a:ext cx="151216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494" y="2918175"/>
            <a:ext cx="2694316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586" y="4581922"/>
            <a:ext cx="3464772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85379"/>
            <a:ext cx="18097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97729"/>
            <a:ext cx="2523214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230" y="4797946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6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平台集合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雨课堂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【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PPT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+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微信小程序或公众号关注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】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教学平台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【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正式上机作业，主要提交打包和小结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】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腾讯文档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【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在线多人共享共同完成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】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项目管理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【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文档管理和代码管理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】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码云 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https://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gitee.com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/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AceSmith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/events</a:t>
            </a:r>
          </a:p>
          <a:p>
            <a:pPr lvl="1"/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Github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 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https://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github.com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/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fhzhneg</a:t>
            </a:r>
            <a:endParaRPr lang="en-US" altLang="zh-CN" b="1" i="0" u="none" strike="noStrike" kern="100" baseline="0" dirty="0" smtClean="0">
              <a:latin typeface="Calibri"/>
              <a:ea typeface="微软雅黑"/>
            </a:endParaRPr>
          </a:p>
          <a:p>
            <a:pPr lvl="1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扣钉 </a:t>
            </a:r>
            <a:r>
              <a:rPr lang="en-US" altLang="zh-CN" b="1" i="0" u="sng" strike="noStrike" kern="100" baseline="0" dirty="0" smtClean="0">
                <a:solidFill>
                  <a:srgbClr val="0000FF"/>
                </a:solidFill>
                <a:latin typeface="Calibri"/>
                <a:ea typeface="微软雅黑"/>
                <a:hlinkClick r:id="rId3"/>
              </a:rPr>
              <a:t>https://</a:t>
            </a:r>
            <a:r>
              <a:rPr lang="en-US" altLang="zh-CN" b="1" i="0" u="sng" strike="noStrike" kern="100" baseline="0" dirty="0" err="1" smtClean="0">
                <a:solidFill>
                  <a:srgbClr val="0000FF"/>
                </a:solidFill>
                <a:latin typeface="Calibri"/>
                <a:ea typeface="微软雅黑"/>
                <a:hlinkClick r:id="rId3"/>
              </a:rPr>
              <a:t>coding.net</a:t>
            </a:r>
            <a:r>
              <a:rPr lang="en-US" altLang="zh-CN" b="1" i="0" u="sng" strike="noStrike" kern="100" baseline="0" dirty="0" smtClean="0">
                <a:solidFill>
                  <a:srgbClr val="0000FF"/>
                </a:solidFill>
                <a:latin typeface="Calibri"/>
                <a:ea typeface="微软雅黑"/>
                <a:hlinkClick r:id="rId3"/>
              </a:rPr>
              <a:t>/u/</a:t>
            </a:r>
            <a:r>
              <a:rPr lang="en-US" altLang="zh-CN" b="1" i="0" u="sng" strike="noStrike" kern="100" baseline="0" dirty="0" err="1" smtClean="0">
                <a:solidFill>
                  <a:srgbClr val="0000FF"/>
                </a:solidFill>
                <a:latin typeface="Calibri"/>
                <a:ea typeface="微软雅黑"/>
                <a:hlinkClick r:id="rId3"/>
              </a:rPr>
              <a:t>fhzhengJee</a:t>
            </a:r>
            <a:endParaRPr lang="en-US" altLang="zh-CN" b="1" i="0" u="sng" strike="noStrike" kern="100" baseline="0" dirty="0" smtClean="0">
              <a:solidFill>
                <a:srgbClr val="0000FF"/>
              </a:solidFill>
              <a:latin typeface="Calibri"/>
              <a:ea typeface="微软雅黑"/>
              <a:hlinkClick r:id="rId3"/>
            </a:endParaRP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文件服务器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[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提交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html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文件、截图、项目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war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包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]</a:t>
            </a:r>
          </a:p>
          <a:p>
            <a:r>
              <a:rPr lang="zh-CN" altLang="en-US" kern="100" dirty="0" smtClean="0">
                <a:latin typeface="Cambria"/>
                <a:ea typeface="微软雅黑"/>
              </a:rPr>
              <a:t>参考网站</a:t>
            </a:r>
            <a:r>
              <a:rPr lang="en-US" altLang="zh-CN" kern="100" dirty="0" err="1" smtClean="0">
                <a:latin typeface="Cambria"/>
                <a:ea typeface="微软雅黑"/>
              </a:rPr>
              <a:t>www.csdn.net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4493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基本要求集合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及时完成相应的阅读和运行任务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及时完成相应的文档提交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不补交作业，只接收及时的情况说明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【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一周以内，最后统计记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60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分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】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雨课堂考勤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【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错过当天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给出说明，人地时事次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】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雨课堂计时测试记一部分平时成绩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【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错过当天给出说明，人地时事次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】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主动参与，记平时成绩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【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提问，回答，整理，分享等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】</a:t>
            </a:r>
          </a:p>
          <a:p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出错与排错经历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0240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25.0"/>
  <p:tag name="PROBLEMVOICEALLOWED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25.0"/>
  <p:tag name="PROBLEMVOICEALLOWED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1093</Words>
  <Application>Microsoft Office PowerPoint</Application>
  <PresentationFormat>自定义</PresentationFormat>
  <Paragraphs>205</Paragraphs>
  <Slides>15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JAVAEE00-课程介绍</vt:lpstr>
      <vt:lpstr>主要内容</vt:lpstr>
      <vt:lpstr>JAVAEE体系概览</vt:lpstr>
      <vt:lpstr>PowerPoint 演示文稿</vt:lpstr>
      <vt:lpstr>课程准备</vt:lpstr>
      <vt:lpstr>PowerPoint 演示文稿</vt:lpstr>
      <vt:lpstr>软件集合</vt:lpstr>
      <vt:lpstr>平台集合</vt:lpstr>
      <vt:lpstr>基本要求集合</vt:lpstr>
      <vt:lpstr>文件命名原则与习惯</vt:lpstr>
      <vt:lpstr>授课与上机</vt:lpstr>
      <vt:lpstr>PowerPoint 演示文稿</vt:lpstr>
      <vt:lpstr>课前课后</vt:lpstr>
      <vt:lpstr>平时成绩</vt:lpstr>
      <vt:lpstr>考核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fhzheng</dc:creator>
  <cp:lastModifiedBy>fhzheng</cp:lastModifiedBy>
  <cp:revision>42</cp:revision>
  <dcterms:created xsi:type="dcterms:W3CDTF">2018-10-06T08:09:36Z</dcterms:created>
  <dcterms:modified xsi:type="dcterms:W3CDTF">2018-10-15T07:10:26Z</dcterms:modified>
</cp:coreProperties>
</file>