
<file path=[Content_Types].xml><?xml version="1.0" encoding="utf-8"?>
<Types xmlns="http://schemas.openxmlformats.org/package/2006/content-types">
  <Default Extension="png" ContentType="image/png"/>
  <Default Extension="tmp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77" r:id="rId4"/>
    <p:sldId id="278" r:id="rId5"/>
    <p:sldId id="282" r:id="rId6"/>
    <p:sldId id="279" r:id="rId7"/>
    <p:sldId id="269" r:id="rId8"/>
    <p:sldId id="281" r:id="rId9"/>
    <p:sldId id="270" r:id="rId10"/>
    <p:sldId id="280" r:id="rId11"/>
    <p:sldId id="263" r:id="rId12"/>
    <p:sldId id="273" r:id="rId13"/>
    <p:sldId id="283" r:id="rId14"/>
    <p:sldId id="274" r:id="rId15"/>
    <p:sldId id="275" r:id="rId16"/>
  </p:sldIdLst>
  <p:sldSz cx="12190413" cy="6859588"/>
  <p:notesSz cx="6858000" cy="9144000"/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54" autoAdjust="0"/>
  </p:normalViewPr>
  <p:slideViewPr>
    <p:cSldViewPr showGuides="1">
      <p:cViewPr>
        <p:scale>
          <a:sx n="75" d="100"/>
          <a:sy n="75" d="100"/>
        </p:scale>
        <p:origin x="-612" y="7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7015D-9BED-4635-A661-ECB015D5E0D8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9D854-0C1C-4800-A8EF-E0871850A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76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上一次课和复习，测试作业的问题</a:t>
            </a:r>
            <a:endParaRPr lang="en-US" altLang="zh-CN" baseline="0" dirty="0" smtClean="0"/>
          </a:p>
          <a:p>
            <a:r>
              <a:rPr lang="en-US" altLang="zh-CN" baseline="0" dirty="0" smtClean="0"/>
              <a:t>2 </a:t>
            </a:r>
            <a:r>
              <a:rPr lang="zh-CN" altLang="en-US" baseline="0" dirty="0" smtClean="0"/>
              <a:t>注册学号和姓名的实名制问题</a:t>
            </a:r>
            <a:endParaRPr lang="en-US" altLang="zh-CN" baseline="0" dirty="0" smtClean="0"/>
          </a:p>
          <a:p>
            <a:r>
              <a:rPr lang="en-US" altLang="zh-CN" baseline="0" dirty="0" smtClean="0"/>
              <a:t>3 </a:t>
            </a:r>
            <a:r>
              <a:rPr lang="zh-CN" altLang="en-US" baseline="0" dirty="0" smtClean="0"/>
              <a:t>看书的问题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9D854-0C1C-4800-A8EF-E0871850A9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13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下一次做演示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 smtClean="0"/>
              <a:t>create</a:t>
            </a:r>
            <a:r>
              <a:rPr lang="en-US" altLang="zh-CN" baseline="0" dirty="0" smtClean="0"/>
              <a:t> web project</a:t>
            </a:r>
          </a:p>
          <a:p>
            <a:r>
              <a:rPr lang="en-US" altLang="zh-CN" baseline="0" dirty="0" smtClean="0"/>
              <a:t>2 create Servlet</a:t>
            </a:r>
          </a:p>
          <a:p>
            <a:r>
              <a:rPr lang="en-US" altLang="zh-CN" baseline="0" dirty="0" smtClean="0"/>
              <a:t>3 </a:t>
            </a:r>
            <a:r>
              <a:rPr lang="en-US" altLang="zh-CN" baseline="0" dirty="0" err="1" smtClean="0"/>
              <a:t>config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web.xml</a:t>
            </a:r>
            <a:endParaRPr lang="en-US" altLang="zh-CN" baseline="0" dirty="0" smtClean="0"/>
          </a:p>
          <a:p>
            <a:r>
              <a:rPr lang="en-US" altLang="zh-CN" baseline="0" dirty="0" smtClean="0"/>
              <a:t>4 export *.</a:t>
            </a:r>
            <a:r>
              <a:rPr lang="en-US" altLang="zh-CN" baseline="0" dirty="0" err="1" smtClean="0"/>
              <a:t>war,copy</a:t>
            </a:r>
            <a:r>
              <a:rPr lang="en-US" altLang="zh-CN" baseline="0" dirty="0" smtClean="0"/>
              <a:t> to </a:t>
            </a:r>
            <a:r>
              <a:rPr lang="en-US" altLang="zh-CN" baseline="0" dirty="0" err="1" smtClean="0"/>
              <a:t>ServerDir</a:t>
            </a:r>
            <a:endParaRPr lang="en-US" altLang="zh-CN" baseline="0" dirty="0" smtClean="0"/>
          </a:p>
          <a:p>
            <a:r>
              <a:rPr lang="en-US" altLang="zh-CN" baseline="0" dirty="0" smtClean="0"/>
              <a:t>5 start tomcat server</a:t>
            </a:r>
          </a:p>
          <a:p>
            <a:r>
              <a:rPr lang="en-US" altLang="zh-CN" baseline="0" dirty="0" smtClean="0"/>
              <a:t>6 URL to Servlet</a:t>
            </a:r>
          </a:p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7 </a:t>
            </a:r>
            <a:r>
              <a:rPr lang="zh-CN" altLang="en-US" dirty="0" smtClean="0"/>
              <a:t>如何提交作业到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9D854-0C1C-4800-A8EF-E0871850A9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75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的独立性和跨平台性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面向对象的原则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面向对象的优点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资源集成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技术原创；公司要求短平快，高效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每个人有每个人的优点，有的适合管理，有的适合技术，有的适合销售。。。但关键是整合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9D854-0C1C-4800-A8EF-E0871850A9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99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开源是方向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开源是资源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开源是积累</a:t>
            </a:r>
            <a:endParaRPr lang="en-US" altLang="zh-CN" baseline="0" dirty="0" smtClean="0"/>
          </a:p>
          <a:p>
            <a:r>
              <a:rPr lang="en-US" altLang="zh-CN" baseline="0" dirty="0" smtClean="0"/>
              <a:t>4 </a:t>
            </a:r>
            <a:r>
              <a:rPr lang="zh-CN" altLang="en-US" baseline="0" dirty="0" smtClean="0"/>
              <a:t>开源是互利</a:t>
            </a:r>
            <a:endParaRPr lang="en-US" altLang="zh-CN" baseline="0" dirty="0" smtClean="0"/>
          </a:p>
          <a:p>
            <a:r>
              <a:rPr lang="en-US" altLang="zh-CN" baseline="0" dirty="0" smtClean="0"/>
              <a:t>5 </a:t>
            </a:r>
            <a:r>
              <a:rPr lang="zh-CN" altLang="en-US" baseline="0" dirty="0" smtClean="0"/>
              <a:t>开源是一种程序员生活习惯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9D854-0C1C-4800-A8EF-E0871850A9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3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smtClean="0"/>
              <a:t>你还有什么问题吗？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9D854-0C1C-4800-A8EF-E0871850A9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历史，来历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牛人，牛事，牛公司</a:t>
            </a:r>
            <a:endParaRPr lang="en-US" altLang="zh-CN" baseline="0" dirty="0" smtClean="0"/>
          </a:p>
          <a:p>
            <a:r>
              <a:rPr lang="en-US" altLang="zh-CN" baseline="0" dirty="0" smtClean="0"/>
              <a:t>3 </a:t>
            </a:r>
            <a:r>
              <a:rPr lang="zh-CN" altLang="en-US" baseline="0" dirty="0" smtClean="0"/>
              <a:t>核心思想，精华思想，学内容，更要学方法，学思想，指导具体开发，指导人生</a:t>
            </a:r>
            <a:endParaRPr lang="en-US" altLang="zh-CN" baseline="0" dirty="0" smtClean="0"/>
          </a:p>
          <a:p>
            <a:r>
              <a:rPr lang="en-US" altLang="zh-CN" baseline="0" dirty="0" smtClean="0"/>
              <a:t>4 </a:t>
            </a:r>
            <a:r>
              <a:rPr lang="zh-CN" altLang="en-US" baseline="0" dirty="0" smtClean="0"/>
              <a:t>框架和标准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9D854-0C1C-4800-A8EF-E0871850A9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8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强调企业级应用的特点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分层的方式能不能应付这些特点的需要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还有哪些分层的方式</a:t>
            </a:r>
            <a:endParaRPr lang="en-US" altLang="zh-CN" baseline="0" dirty="0" smtClean="0"/>
          </a:p>
          <a:p>
            <a:r>
              <a:rPr lang="en-US" altLang="zh-CN" baseline="0" dirty="0" smtClean="0"/>
              <a:t>4 </a:t>
            </a:r>
            <a:r>
              <a:rPr lang="zh-CN" altLang="en-US" baseline="0" dirty="0" smtClean="0"/>
              <a:t>分层的思想和分层的好处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层内专注，专业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层间接口标准</a:t>
            </a:r>
            <a:endParaRPr lang="en-US" altLang="zh-CN" baseline="0" dirty="0" smtClean="0"/>
          </a:p>
          <a:p>
            <a:r>
              <a:rPr lang="en-US" altLang="zh-CN" baseline="0" dirty="0" smtClean="0"/>
              <a:t>5 </a:t>
            </a:r>
            <a:r>
              <a:rPr lang="zh-CN" altLang="en-US" baseline="0" dirty="0" smtClean="0"/>
              <a:t>标准化的好处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9D854-0C1C-4800-A8EF-E0871850A9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JEE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约定很重要的</a:t>
            </a:r>
            <a:endParaRPr lang="en-US" altLang="zh-CN" baseline="0" dirty="0" smtClean="0"/>
          </a:p>
          <a:p>
            <a:r>
              <a:rPr lang="en-US" altLang="zh-CN" baseline="0" dirty="0" smtClean="0"/>
              <a:t>3 JAVA</a:t>
            </a:r>
            <a:r>
              <a:rPr lang="zh-CN" altLang="en-US" baseline="0" dirty="0" smtClean="0"/>
              <a:t>面向对象的特点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核心概念：封装，继承，多态</a:t>
            </a:r>
            <a:endParaRPr lang="en-US" altLang="zh-CN" baseline="0" dirty="0" smtClean="0"/>
          </a:p>
          <a:p>
            <a:r>
              <a:rPr lang="en-US" altLang="zh-CN" baseline="0" dirty="0" smtClean="0"/>
              <a:t>4 </a:t>
            </a:r>
            <a:r>
              <a:rPr lang="zh-CN" altLang="en-US" baseline="0" dirty="0" smtClean="0"/>
              <a:t>为了开发更容易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9D854-0C1C-4800-A8EF-E0871850A9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4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发一下红包，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强调自己要主动想办法提高自己的平时成绩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强调要把整理做得规范，</a:t>
            </a:r>
            <a:r>
              <a:rPr lang="en-US" altLang="zh-CN" baseline="0" dirty="0" err="1" smtClean="0"/>
              <a:t>JAVAEE</a:t>
            </a:r>
            <a:r>
              <a:rPr lang="zh-CN" altLang="en-US" baseline="0" dirty="0" smtClean="0"/>
              <a:t>是标准，我们做事情也要做得尽可能标准，做得尽可能完美</a:t>
            </a:r>
            <a:endParaRPr lang="en-US" altLang="zh-CN" baseline="0" dirty="0" smtClean="0"/>
          </a:p>
          <a:p>
            <a:r>
              <a:rPr lang="en-US" altLang="zh-CN" baseline="0" dirty="0" smtClean="0"/>
              <a:t>4 </a:t>
            </a:r>
            <a:r>
              <a:rPr lang="zh-CN" altLang="en-US" baseline="0" dirty="0" smtClean="0"/>
              <a:t>自己要主动，要用心去做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9D854-0C1C-4800-A8EF-E0871850A9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8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组件置于容器中，就可以完成服务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肚子饿了，馒头置于外卖服务，搞定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容器和组件的关系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9D854-0C1C-4800-A8EF-E0871850A9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50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常见分层，但不一定每一次实验都创建成分这么多层的项目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各层的逻辑功能一定要知晓，要明白</a:t>
            </a:r>
            <a:endParaRPr lang="en-US" altLang="zh-CN" baseline="0" dirty="0" smtClean="0"/>
          </a:p>
          <a:p>
            <a:r>
              <a:rPr lang="en-US" altLang="zh-CN" baseline="0" dirty="0" smtClean="0"/>
              <a:t>3 </a:t>
            </a:r>
            <a:r>
              <a:rPr lang="zh-CN" altLang="en-US" baseline="0" dirty="0" smtClean="0"/>
              <a:t>最难把握的是业务逻辑层，因为涉及到行业背景、行业知识、业务知识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你们要做什么？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我们也不知道要做什么！！</a:t>
            </a:r>
            <a:endParaRPr lang="en-US" altLang="zh-CN" baseline="0" dirty="0" smtClean="0"/>
          </a:p>
          <a:p>
            <a:r>
              <a:rPr lang="en-US" altLang="zh-CN" baseline="0" dirty="0" smtClean="0"/>
              <a:t>4 </a:t>
            </a:r>
            <a:r>
              <a:rPr lang="zh-CN" altLang="en-US" baseline="0" dirty="0" smtClean="0"/>
              <a:t>分层有利于解耦，更灵活多变；轻量更容易调整和适应变化，轻量仍然可以聚沙成塔，做大做强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9D854-0C1C-4800-A8EF-E0871850A9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891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这个模型更简单，更亲切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9D854-0C1C-4800-A8EF-E0871850A9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027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我们的学习和练习重心在哪里呢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9D854-0C1C-4800-A8EF-E0871850A9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6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4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0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674E-7A8F-4F93-817B-70AB793D6EC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54FB-2D29-4DA8-936F-C6E1E2361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50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7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1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60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1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6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2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0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2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F5D4-C0E4-4D5C-9184-460629B76B3C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088502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5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5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JAVAEE01</a:t>
            </a:r>
            <a:r>
              <a:rPr lang="en-US" altLang="zh-CN" dirty="0" smtClean="0"/>
              <a:t>-</a:t>
            </a:r>
            <a:r>
              <a:rPr lang="zh-CN" altLang="en-US" dirty="0" smtClean="0"/>
              <a:t>介绍与概述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en-US" altLang="zh-CN" dirty="0" smtClean="0"/>
          </a:p>
          <a:p>
            <a:r>
              <a:rPr lang="en-US" altLang="zh-CN" dirty="0" err="1" smtClean="0"/>
              <a:t>JAVAEE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2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kern="2200" baseline="0" dirty="0" err="1" smtClean="0">
                <a:latin typeface="Calibri"/>
                <a:ea typeface="微软雅黑"/>
              </a:rPr>
              <a:t>JavaEE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技术框架</a:t>
            </a:r>
            <a:endParaRPr lang="zh-CN" altLang="en-US" b="1" i="0" u="none" strike="noStrike" kern="2200" baseline="0" dirty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100" dirty="0" err="1" smtClean="0">
                <a:latin typeface="Calibri"/>
                <a:ea typeface="微软雅黑"/>
              </a:rPr>
              <a:t>jsp</a:t>
            </a:r>
            <a:r>
              <a:rPr lang="zh-CN" altLang="en-US" kern="100" dirty="0">
                <a:latin typeface="Calibri"/>
                <a:ea typeface="微软雅黑"/>
              </a:rPr>
              <a:t>或是</a:t>
            </a:r>
            <a:r>
              <a:rPr lang="en-US" altLang="zh-CN" kern="100" dirty="0">
                <a:latin typeface="Calibri"/>
                <a:ea typeface="微软雅黑"/>
              </a:rPr>
              <a:t>servlet</a:t>
            </a:r>
            <a:r>
              <a:rPr lang="zh-CN" altLang="en-US" kern="100" dirty="0">
                <a:latin typeface="Calibri"/>
                <a:ea typeface="微软雅黑"/>
              </a:rPr>
              <a:t>示例演示</a:t>
            </a:r>
            <a:endParaRPr lang="zh-CN" altLang="en-US" kern="100" dirty="0">
              <a:latin typeface="Times New Roman"/>
              <a:ea typeface="微软雅黑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t="18868" r="2728" b="3958"/>
          <a:stretch/>
        </p:blipFill>
        <p:spPr bwMode="auto">
          <a:xfrm>
            <a:off x="3070870" y="2349674"/>
            <a:ext cx="7006728" cy="424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92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JavaEE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体系架构的优点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独立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于硬件配置和操作系统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坚持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面向对象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的设计原则</a:t>
            </a:r>
          </a:p>
          <a:p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灵活性、可移植性和互操作性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轻松的企业信息系统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集成</a:t>
            </a:r>
            <a:endParaRPr lang="zh-CN" altLang="en-US" b="1" i="0" u="none" strike="noStrike" kern="100" baseline="0" dirty="0" smtClean="0">
              <a:solidFill>
                <a:srgbClr val="FF0000"/>
              </a:solidFill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1972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开源和开源框架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应用程序的可维护性</a:t>
            </a:r>
          </a:p>
          <a:p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组件的复用</a:t>
            </a:r>
          </a:p>
          <a:p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技术可积累</a:t>
            </a:r>
            <a:r>
              <a:rPr lang="en-US" altLang="zh-CN" b="1" i="0" u="none" strike="noStrike" kern="100" baseline="0" smtClean="0">
                <a:latin typeface="Times New Roman"/>
                <a:ea typeface="微软雅黑"/>
              </a:rPr>
              <a:t>-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基础类库</a:t>
            </a:r>
          </a:p>
          <a:p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降低风险，提高效率</a:t>
            </a:r>
          </a:p>
          <a:p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相互促进，共同提高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9012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219041" y="428724"/>
            <a:ext cx="9752330" cy="214362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平时福利：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JEE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体系架构有哪些优点？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2438083" y="2786707"/>
            <a:ext cx="8533289" cy="643086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独立于硬件配置和操作系统</a:t>
            </a: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2438083" y="3644156"/>
            <a:ext cx="8533289" cy="643086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坚持面向对象的设计原则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2438083" y="4501604"/>
            <a:ext cx="8533289" cy="643086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灵活性、可移植性和互操作性</a:t>
            </a: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2438083" y="5359053"/>
            <a:ext cx="8533289" cy="643086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轻松的企业信息系统集成</a:t>
            </a: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328" y="2851016"/>
            <a:ext cx="514469" cy="514469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328" y="3708464"/>
            <a:ext cx="514469" cy="514469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328" y="4565913"/>
            <a:ext cx="514469" cy="514469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328" y="5423361"/>
            <a:ext cx="514469" cy="514469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3495" y="6216501"/>
            <a:ext cx="1543407" cy="411575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0413" cy="635000"/>
            <a:chOff x="0" y="0"/>
            <a:chExt cx="12190413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0413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50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562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小结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企业级应用的特点：分布式、安全性、高速变化</a:t>
            </a:r>
          </a:p>
          <a:p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JavaEE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能满足这些应用的需要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7948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思考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J2EE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和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JavaEE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的区别和联系</a:t>
            </a:r>
          </a:p>
          <a:p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j2me,j2se,j2ee</a:t>
            </a:r>
          </a:p>
          <a:p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JDK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和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JRE</a:t>
            </a:r>
          </a:p>
          <a:p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java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语言的特点</a:t>
            </a:r>
          </a:p>
          <a:p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什么是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JVM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0938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主要内容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JavaEE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产生的背景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什么是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JavaEE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JavaEE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编程思想：组件</a:t>
            </a:r>
            <a:r>
              <a:rPr lang="en-US" altLang="zh-CN" b="1" i="0" u="none" strike="noStrike" kern="100" baseline="0" dirty="0" smtClean="0">
                <a:latin typeface="Times New Roman"/>
                <a:ea typeface="微软雅黑"/>
              </a:rPr>
              <a:t>-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容器</a:t>
            </a:r>
          </a:p>
          <a:p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JavaEE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技术框架</a:t>
            </a:r>
          </a:p>
          <a:p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JavaEE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体系架构的优点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50" y="1918817"/>
            <a:ext cx="45148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611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JavaEE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产生的背景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从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Java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到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J2ee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到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JavaEE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Sun,Oracle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r>
              <a:rPr lang="fr-FR" altLang="zh-CN" b="1" i="0" u="none" strike="noStrike" kern="100" baseline="0" dirty="0" smtClean="0">
                <a:latin typeface="Cambria"/>
                <a:ea typeface="微软雅黑"/>
              </a:rPr>
              <a:t>JavaEE:Java (2 Platform) Enterprise Edition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企业级应用的特点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分布式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高速反应和响应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安全性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可扩展性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集成化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企业级应用程序体系结构</a:t>
            </a:r>
          </a:p>
          <a:p>
            <a:pPr lvl="1"/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C/S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两层模式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APP</a:t>
            </a:r>
          </a:p>
          <a:p>
            <a:pPr lvl="2"/>
            <a:r>
              <a:rPr lang="zh-CN" altLang="en-US" b="1" i="0" u="none" strike="noStrike" kern="100" baseline="0" dirty="0" smtClean="0">
                <a:latin typeface="Cambria"/>
                <a:ea typeface="宋体"/>
              </a:rPr>
              <a:t>安全性低</a:t>
            </a:r>
          </a:p>
          <a:p>
            <a:pPr lvl="2"/>
            <a:r>
              <a:rPr lang="zh-CN" altLang="en-US" b="1" i="0" u="none" strike="noStrike" kern="100" baseline="0" dirty="0" smtClean="0">
                <a:latin typeface="Cambria"/>
                <a:ea typeface="宋体"/>
              </a:rPr>
              <a:t>部署困难</a:t>
            </a:r>
          </a:p>
          <a:p>
            <a:pPr lvl="2"/>
            <a:r>
              <a:rPr lang="zh-CN" altLang="en-US" b="1" i="0" u="none" strike="noStrike" kern="100" baseline="0" dirty="0" smtClean="0">
                <a:latin typeface="Cambria"/>
                <a:ea typeface="宋体"/>
              </a:rPr>
              <a:t>耗费系统资源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三层体系结构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APP</a:t>
            </a:r>
          </a:p>
          <a:p>
            <a:pPr lvl="2"/>
            <a:r>
              <a:rPr lang="zh-CN" altLang="en-US" b="1" i="0" u="none" strike="noStrike" kern="100" baseline="0" dirty="0" smtClean="0">
                <a:latin typeface="Cambria"/>
                <a:ea typeface="宋体"/>
              </a:rPr>
              <a:t>浏览器，</a:t>
            </a:r>
            <a:r>
              <a:rPr lang="en-US" altLang="zh-CN" b="1" i="0" u="none" strike="noStrike" kern="100" baseline="0" dirty="0" smtClean="0">
                <a:latin typeface="Cambria"/>
                <a:ea typeface="宋体"/>
              </a:rPr>
              <a:t>APP</a:t>
            </a:r>
            <a:r>
              <a:rPr lang="zh-CN" altLang="en-US" b="1" i="0" u="none" strike="noStrike" kern="100" baseline="0" dirty="0" smtClean="0">
                <a:latin typeface="Cambria"/>
                <a:ea typeface="宋体"/>
              </a:rPr>
              <a:t>服务器，</a:t>
            </a:r>
            <a:r>
              <a:rPr lang="en-US" altLang="zh-CN" b="1" i="0" u="none" strike="noStrike" kern="100" baseline="0" dirty="0" smtClean="0">
                <a:latin typeface="Cambria"/>
                <a:ea typeface="宋体"/>
              </a:rPr>
              <a:t>DB</a:t>
            </a:r>
            <a:r>
              <a:rPr lang="zh-CN" altLang="en-US" b="1" i="0" u="none" strike="noStrike" kern="100" baseline="0" dirty="0" smtClean="0">
                <a:latin typeface="Cambria"/>
                <a:ea typeface="宋体"/>
              </a:rPr>
              <a:t>服务器</a:t>
            </a:r>
          </a:p>
          <a:p>
            <a:pPr lvl="2"/>
            <a:r>
              <a:rPr lang="zh-CN" altLang="en-US" b="1" i="0" u="none" strike="noStrike" kern="100" baseline="0" dirty="0" smtClean="0">
                <a:latin typeface="Cambria"/>
                <a:ea typeface="宋体"/>
              </a:rPr>
              <a:t>安全性高，易维护，快速响应，系统扩展灵活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多层体系结构</a:t>
            </a:r>
          </a:p>
          <a:p>
            <a:pPr lvl="2"/>
            <a:r>
              <a:rPr lang="zh-CN" altLang="en-US" b="1" i="0" u="none" strike="noStrike" kern="100" baseline="0" dirty="0" smtClean="0">
                <a:latin typeface="Cambria"/>
                <a:ea typeface="宋体"/>
              </a:rPr>
              <a:t>按应用逻辑划分更多的层</a:t>
            </a:r>
          </a:p>
          <a:p>
            <a:pPr lvl="2"/>
            <a:r>
              <a:rPr lang="zh-CN" altLang="en-US" b="1" i="0" u="none" strike="noStrike" kern="100" baseline="0" dirty="0" smtClean="0">
                <a:latin typeface="Cambria"/>
                <a:ea typeface="宋体"/>
              </a:rPr>
              <a:t>分层思想：层内更专注、专业；层间标准化接口</a:t>
            </a:r>
            <a:endParaRPr lang="zh-CN" altLang="en-US" b="1" i="0" u="none" strike="noStrike" kern="100" baseline="0" dirty="0" smtClean="0">
              <a:latin typeface="Times New Roman"/>
              <a:ea typeface="宋体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038" y="287338"/>
            <a:ext cx="29908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38" y="3069754"/>
            <a:ext cx="52006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50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什么是</a:t>
            </a:r>
            <a:r>
              <a:rPr lang="en-US" altLang="zh-CN" b="1" i="0" u="none" strike="noStrike" kern="2200" baseline="0" dirty="0" err="1" smtClean="0">
                <a:latin typeface="Calibri"/>
                <a:ea typeface="微软雅黑"/>
              </a:rPr>
              <a:t>JavaEE</a:t>
            </a:r>
            <a:endParaRPr lang="zh-CN" altLang="en-US" b="1" i="0" u="none" strike="noStrike" kern="2200" baseline="0" dirty="0" smtClean="0">
              <a:latin typeface="Calibri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是一种结构和一套标准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中间件体系结构标准理解</a:t>
            </a:r>
          </a:p>
          <a:p>
            <a:pPr lvl="1"/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Java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是语言，但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JavaEE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是体系结构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目标描述：简化和规范化分布式多层企业应用的开发和部署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目标理解：为简化而做的约定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经典结构约定：客户层，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Web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层，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BL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层，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EIS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层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【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如图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】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应用开发标准系列</a:t>
            </a:r>
          </a:p>
          <a:p>
            <a:pPr lvl="1"/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JSP</a:t>
            </a:r>
            <a:endParaRPr lang="en-US" altLang="zh-CN" b="1" i="0" u="none" strike="noStrike" kern="100" baseline="0" dirty="0" smtClean="0">
              <a:latin typeface="Calibri"/>
              <a:ea typeface="微软雅黑"/>
            </a:endParaRPr>
          </a:p>
          <a:p>
            <a:pPr lvl="1"/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Servlet</a:t>
            </a:r>
          </a:p>
          <a:p>
            <a:pPr lvl="1"/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JavaBean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分布式组件运行环境</a:t>
            </a:r>
          </a:p>
          <a:p>
            <a:pPr lvl="2"/>
            <a:r>
              <a:rPr lang="zh-CN" altLang="en-US" b="1" i="0" u="none" strike="noStrike" kern="100" baseline="0" dirty="0" smtClean="0">
                <a:latin typeface="Cambria"/>
                <a:ea typeface="宋体"/>
              </a:rPr>
              <a:t>容器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让企业应用开发更规范，更容易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46" y="4149874"/>
            <a:ext cx="45148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82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219041" y="428724"/>
            <a:ext cx="9752330" cy="214362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以下说法正确的是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2438083" y="2786707"/>
            <a:ext cx="8533289" cy="643086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JEE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是一套标准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2438083" y="3644156"/>
            <a:ext cx="8533289" cy="643086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JEE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是一种体系结构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2438083" y="4501604"/>
            <a:ext cx="8533289" cy="643086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JEE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是多种技术的综合应用结构和标准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2438083" y="5359053"/>
            <a:ext cx="8533289" cy="643086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JEE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是为了简化开发，提高项目效率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328" y="2851016"/>
            <a:ext cx="514469" cy="514469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328" y="3708464"/>
            <a:ext cx="514469" cy="514469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328" y="4565913"/>
            <a:ext cx="514469" cy="514469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328" y="5423361"/>
            <a:ext cx="514469" cy="514469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3495" y="6216501"/>
            <a:ext cx="1543407" cy="411575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0413" cy="635000"/>
            <a:chOff x="0" y="0"/>
            <a:chExt cx="12190413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0413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50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074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JavaEE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编程思想：组件</a:t>
            </a:r>
            <a:r>
              <a:rPr lang="en-US" altLang="zh-CN" b="1" i="0" u="none" strike="noStrike" kern="2200" baseline="0" smtClean="0">
                <a:latin typeface="Times New Roman"/>
                <a:ea typeface="微软雅黑"/>
              </a:rPr>
              <a:t>-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容器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JavaEE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应用的基本软件单元是组件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有某种独立功能的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libri"/>
                <a:ea typeface="微软雅黑"/>
              </a:rPr>
              <a:t>类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即可认为是一个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libri"/>
                <a:ea typeface="微软雅黑"/>
              </a:rPr>
              <a:t>组件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组件的运行环境即为容器</a:t>
            </a:r>
          </a:p>
          <a:p>
            <a:pPr lvl="1"/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Web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组件</a:t>
            </a:r>
          </a:p>
          <a:p>
            <a:pPr lvl="1"/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EJB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组件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容器提供的底层的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基础功能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即为服务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540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kern="2200" baseline="0" dirty="0" err="1" smtClean="0">
                <a:latin typeface="Calibri"/>
                <a:ea typeface="微软雅黑"/>
              </a:rPr>
              <a:t>JAVAEE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在应用上的分层模型</a:t>
            </a:r>
            <a:endParaRPr lang="zh-CN" altLang="en-US" b="1" i="0" u="none" strike="noStrike" kern="2200" baseline="0" dirty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领域对象层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DomainObject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=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POJO,DO,VO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数据访问层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DAO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，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JDBC,CRUD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业务逻辑层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Service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控制层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Controller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表现层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View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特点：松耦合，轻量级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779" y="2349674"/>
            <a:ext cx="45148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89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kern="2200" baseline="0" dirty="0" err="1" smtClean="0">
                <a:latin typeface="Calibri"/>
                <a:ea typeface="微软雅黑"/>
              </a:rPr>
              <a:t>JAVAEE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在应用上的分层模型</a:t>
            </a:r>
            <a:endParaRPr lang="zh-CN" altLang="en-US" b="1" i="0" u="none" strike="noStrike" kern="2200" baseline="0" dirty="0" smtClean="0">
              <a:latin typeface="Times New Roman"/>
              <a:ea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56" y="1651794"/>
            <a:ext cx="50419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8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实现应用容器和组件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容器：专门厂商开发，提供规范化的接口与功能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【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会用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】</a:t>
            </a:r>
            <a:endParaRPr lang="zh-CN" altLang="en-US" b="1" i="0" u="none" strike="noStrike" kern="100" baseline="0" dirty="0" smtClean="0">
              <a:solidFill>
                <a:srgbClr val="FF0000"/>
              </a:solidFill>
              <a:latin typeface="Cambria"/>
              <a:ea typeface="微软雅黑"/>
            </a:endParaRP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全名服务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数据库连接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持久化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消息服务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邮件服务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事务支持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安全服务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组件：程序员自己编写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【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会写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】</a:t>
            </a:r>
            <a:endParaRPr lang="zh-CN" altLang="en-US" b="1" i="0" u="none" strike="noStrike" kern="100" baseline="0" dirty="0" smtClean="0">
              <a:solidFill>
                <a:srgbClr val="FF0000"/>
              </a:solidFill>
              <a:latin typeface="Cambria"/>
              <a:ea typeface="微软雅黑"/>
            </a:endParaRP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组件与容器交互：配置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【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会配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】</a:t>
            </a:r>
            <a:endParaRPr lang="zh-CN" altLang="en-US" b="1" i="0" u="none" strike="noStrike" kern="100" baseline="0" dirty="0" smtClean="0">
              <a:solidFill>
                <a:srgbClr val="FF0000"/>
              </a:solidFill>
              <a:latin typeface="Cambria"/>
              <a:ea typeface="微软雅黑"/>
            </a:endParaRPr>
          </a:p>
          <a:p>
            <a:pPr lvl="1"/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xml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配置部署描述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注解描述</a:t>
            </a:r>
          </a:p>
          <a:p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JavaEE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主张思想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【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理解升华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】</a:t>
            </a:r>
            <a:endParaRPr lang="zh-CN" altLang="en-US" b="1" i="0" u="none" strike="noStrike" kern="100" baseline="0" dirty="0" smtClean="0">
              <a:solidFill>
                <a:srgbClr val="FF0000"/>
              </a:solidFill>
              <a:latin typeface="Cambria"/>
              <a:ea typeface="微软雅黑"/>
            </a:endParaRP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惯例优于配置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配置优于编码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1357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5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5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940</Words>
  <Application>Microsoft Office PowerPoint</Application>
  <PresentationFormat>自定义</PresentationFormat>
  <Paragraphs>188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JAVAEE01-介绍与概述</vt:lpstr>
      <vt:lpstr>主要内容</vt:lpstr>
      <vt:lpstr>JavaEE产生的背景</vt:lpstr>
      <vt:lpstr>什么是JavaEE</vt:lpstr>
      <vt:lpstr>PowerPoint 演示文稿</vt:lpstr>
      <vt:lpstr>JavaEE编程思想：组件-容器</vt:lpstr>
      <vt:lpstr>JAVAEE在应用上的分层模型</vt:lpstr>
      <vt:lpstr>JAVAEE在应用上的分层模型</vt:lpstr>
      <vt:lpstr>实现应用容器和组件</vt:lpstr>
      <vt:lpstr>JavaEE技术框架</vt:lpstr>
      <vt:lpstr>JavaEE体系架构的优点</vt:lpstr>
      <vt:lpstr>开源和开源框架</vt:lpstr>
      <vt:lpstr>PowerPoint 演示文稿</vt:lpstr>
      <vt:lpstr>小结</vt:lpstr>
      <vt:lpstr>思考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fhzheng</dc:creator>
  <cp:lastModifiedBy>fhzheng</cp:lastModifiedBy>
  <cp:revision>37</cp:revision>
  <dcterms:created xsi:type="dcterms:W3CDTF">2018-10-06T08:09:36Z</dcterms:created>
  <dcterms:modified xsi:type="dcterms:W3CDTF">2018-10-17T10:17:40Z</dcterms:modified>
</cp:coreProperties>
</file>